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99" r:id="rId3"/>
    <p:sldId id="279" r:id="rId4"/>
    <p:sldId id="300" r:id="rId5"/>
    <p:sldId id="303" r:id="rId6"/>
    <p:sldId id="333" r:id="rId7"/>
    <p:sldId id="302" r:id="rId8"/>
    <p:sldId id="283" r:id="rId9"/>
    <p:sldId id="292" r:id="rId10"/>
    <p:sldId id="288" r:id="rId11"/>
    <p:sldId id="331" r:id="rId12"/>
    <p:sldId id="334" r:id="rId13"/>
    <p:sldId id="335" r:id="rId14"/>
    <p:sldId id="33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三木 康平" initials="三木" lastIdx="1" clrIdx="0">
    <p:extLst>
      <p:ext uri="{19B8F6BF-5375-455C-9EA6-DF929625EA0E}">
        <p15:presenceInfo xmlns:p15="http://schemas.microsoft.com/office/powerpoint/2012/main" userId="eeb392e7d08219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66FF"/>
    <a:srgbClr val="3399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p:cViewPr>
        <p:scale>
          <a:sx n="75" d="100"/>
          <a:sy n="75" d="100"/>
        </p:scale>
        <p:origin x="2826" y="9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9963A-ACFA-4D71-BFA2-78ABD357489A}" type="datetimeFigureOut">
              <a:rPr kumimoji="1" lang="ja-JP" altLang="en-US" smtClean="0"/>
              <a:t>2020/9/29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9D484-E5F1-4BEC-BCFA-18D3C9E25C57}" type="slidenum">
              <a:rPr kumimoji="1" lang="ja-JP" altLang="en-US" smtClean="0"/>
              <a:t>‹#›</a:t>
            </a:fld>
            <a:endParaRPr kumimoji="1" lang="ja-JP" altLang="en-US"/>
          </a:p>
        </p:txBody>
      </p:sp>
    </p:spTree>
    <p:extLst>
      <p:ext uri="{BB962C8B-B14F-4D97-AF65-F5344CB8AC3E}">
        <p14:creationId xmlns:p14="http://schemas.microsoft.com/office/powerpoint/2010/main" val="31460320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a:t>
            </a:fld>
            <a:endParaRPr kumimoji="1" lang="ja-JP" altLang="en-US"/>
          </a:p>
        </p:txBody>
      </p:sp>
    </p:spTree>
    <p:extLst>
      <p:ext uri="{BB962C8B-B14F-4D97-AF65-F5344CB8AC3E}">
        <p14:creationId xmlns:p14="http://schemas.microsoft.com/office/powerpoint/2010/main" val="3593614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13</a:t>
            </a:fld>
            <a:endParaRPr kumimoji="1" lang="ja-JP" altLang="en-US"/>
          </a:p>
        </p:txBody>
      </p:sp>
    </p:spTree>
    <p:extLst>
      <p:ext uri="{BB962C8B-B14F-4D97-AF65-F5344CB8AC3E}">
        <p14:creationId xmlns:p14="http://schemas.microsoft.com/office/powerpoint/2010/main" val="893083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14</a:t>
            </a:fld>
            <a:endParaRPr kumimoji="1" lang="ja-JP" altLang="en-US"/>
          </a:p>
        </p:txBody>
      </p:sp>
    </p:spTree>
    <p:extLst>
      <p:ext uri="{BB962C8B-B14F-4D97-AF65-F5344CB8AC3E}">
        <p14:creationId xmlns:p14="http://schemas.microsoft.com/office/powerpoint/2010/main" val="496064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3</a:t>
            </a:fld>
            <a:endParaRPr kumimoji="1" lang="ja-JP" altLang="en-US"/>
          </a:p>
        </p:txBody>
      </p:sp>
    </p:spTree>
    <p:extLst>
      <p:ext uri="{BB962C8B-B14F-4D97-AF65-F5344CB8AC3E}">
        <p14:creationId xmlns:p14="http://schemas.microsoft.com/office/powerpoint/2010/main" val="2701799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4</a:t>
            </a:fld>
            <a:endParaRPr kumimoji="1" lang="ja-JP" altLang="en-US"/>
          </a:p>
        </p:txBody>
      </p:sp>
    </p:spTree>
    <p:extLst>
      <p:ext uri="{BB962C8B-B14F-4D97-AF65-F5344CB8AC3E}">
        <p14:creationId xmlns:p14="http://schemas.microsoft.com/office/powerpoint/2010/main" val="4226846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5</a:t>
            </a:fld>
            <a:endParaRPr kumimoji="1" lang="ja-JP" altLang="en-US"/>
          </a:p>
        </p:txBody>
      </p:sp>
    </p:spTree>
    <p:extLst>
      <p:ext uri="{BB962C8B-B14F-4D97-AF65-F5344CB8AC3E}">
        <p14:creationId xmlns:p14="http://schemas.microsoft.com/office/powerpoint/2010/main" val="710790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6</a:t>
            </a:fld>
            <a:endParaRPr kumimoji="1" lang="ja-JP" altLang="en-US"/>
          </a:p>
        </p:txBody>
      </p:sp>
    </p:spTree>
    <p:extLst>
      <p:ext uri="{BB962C8B-B14F-4D97-AF65-F5344CB8AC3E}">
        <p14:creationId xmlns:p14="http://schemas.microsoft.com/office/powerpoint/2010/main" val="414280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7</a:t>
            </a:fld>
            <a:endParaRPr kumimoji="1" lang="ja-JP" altLang="en-US"/>
          </a:p>
        </p:txBody>
      </p:sp>
    </p:spTree>
    <p:extLst>
      <p:ext uri="{BB962C8B-B14F-4D97-AF65-F5344CB8AC3E}">
        <p14:creationId xmlns:p14="http://schemas.microsoft.com/office/powerpoint/2010/main" val="50588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8</a:t>
            </a:fld>
            <a:endParaRPr kumimoji="1" lang="ja-JP" altLang="en-US"/>
          </a:p>
        </p:txBody>
      </p:sp>
    </p:spTree>
    <p:extLst>
      <p:ext uri="{BB962C8B-B14F-4D97-AF65-F5344CB8AC3E}">
        <p14:creationId xmlns:p14="http://schemas.microsoft.com/office/powerpoint/2010/main" val="4010597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11</a:t>
            </a:fld>
            <a:endParaRPr kumimoji="1" lang="ja-JP" altLang="en-US"/>
          </a:p>
        </p:txBody>
      </p:sp>
    </p:spTree>
    <p:extLst>
      <p:ext uri="{BB962C8B-B14F-4D97-AF65-F5344CB8AC3E}">
        <p14:creationId xmlns:p14="http://schemas.microsoft.com/office/powerpoint/2010/main" val="215601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12</a:t>
            </a:fld>
            <a:endParaRPr kumimoji="1" lang="ja-JP" altLang="en-US"/>
          </a:p>
        </p:txBody>
      </p:sp>
    </p:spTree>
    <p:extLst>
      <p:ext uri="{BB962C8B-B14F-4D97-AF65-F5344CB8AC3E}">
        <p14:creationId xmlns:p14="http://schemas.microsoft.com/office/powerpoint/2010/main" val="125316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26961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28495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96129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62170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172727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2020/9/29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5966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B7F2210-E08F-498E-9BBC-96DBE3870136}" type="datetimeFigureOut">
              <a:rPr kumimoji="1" lang="ja-JP" altLang="en-US" smtClean="0"/>
              <a:t>2020/9/29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4907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B7F2210-E08F-498E-9BBC-96DBE3870136}" type="datetimeFigureOut">
              <a:rPr kumimoji="1" lang="ja-JP" altLang="en-US" smtClean="0"/>
              <a:t>2020/9/29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7259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F2210-E08F-498E-9BBC-96DBE3870136}" type="datetimeFigureOut">
              <a:rPr kumimoji="1" lang="ja-JP" altLang="en-US" smtClean="0"/>
              <a:t>2020/9/29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41827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2020/9/29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438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2020/9/29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9671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F2210-E08F-498E-9BBC-96DBE3870136}" type="datetimeFigureOut">
              <a:rPr kumimoji="1" lang="ja-JP" altLang="en-US" smtClean="0"/>
              <a:t>2020/9/29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419465189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jpg"/><Relationship Id="rId4" Type="http://schemas.openxmlformats.org/officeDocument/2006/relationships/image" Target="../media/image25.jp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40.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0.png"/><Relationship Id="rId10" Type="http://schemas.openxmlformats.org/officeDocument/2006/relationships/image" Target="../media/image41.png"/><Relationship Id="rId4" Type="http://schemas.openxmlformats.org/officeDocument/2006/relationships/image" Target="../media/image29.png"/><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emf"/><Relationship Id="rId7"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6.emf"/></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604C7-CDD7-48C3-8EFB-57DC6C9B738B}"/>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B8596D9B-81F3-4346-8DE2-E5D476039F9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01541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t>4. </a:t>
            </a:r>
            <a:r>
              <a:rPr kumimoji="1" lang="ja-JP" altLang="en-US" sz="2800" u="sng" dirty="0"/>
              <a:t>機械学習における様々なタスク</a:t>
            </a:r>
          </a:p>
        </p:txBody>
      </p:sp>
      <p:grpSp>
        <p:nvGrpSpPr>
          <p:cNvPr id="51" name="グループ化 50">
            <a:extLst>
              <a:ext uri="{FF2B5EF4-FFF2-40B4-BE49-F238E27FC236}">
                <a16:creationId xmlns:a16="http://schemas.microsoft.com/office/drawing/2014/main" id="{7A7CC2DA-145D-4B06-80A8-85B168E3E0B8}"/>
              </a:ext>
            </a:extLst>
          </p:cNvPr>
          <p:cNvGrpSpPr/>
          <p:nvPr/>
        </p:nvGrpSpPr>
        <p:grpSpPr>
          <a:xfrm>
            <a:off x="164322" y="1137006"/>
            <a:ext cx="2850553" cy="4438292"/>
            <a:chOff x="164322" y="1137006"/>
            <a:chExt cx="2850553" cy="4438292"/>
          </a:xfrm>
        </p:grpSpPr>
        <p:sp>
          <p:nvSpPr>
            <p:cNvPr id="50" name="四角形: 角を丸くする 49">
              <a:extLst>
                <a:ext uri="{FF2B5EF4-FFF2-40B4-BE49-F238E27FC236}">
                  <a16:creationId xmlns:a16="http://schemas.microsoft.com/office/drawing/2014/main" id="{FFF9CFFE-4C42-4D93-BC6D-8B304D198A04}"/>
                </a:ext>
              </a:extLst>
            </p:cNvPr>
            <p:cNvSpPr/>
            <p:nvPr/>
          </p:nvSpPr>
          <p:spPr>
            <a:xfrm>
              <a:off x="164322" y="1137006"/>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F16CF329-C095-4A4F-AF0D-18AEEC1E3B77}"/>
                </a:ext>
              </a:extLst>
            </p:cNvPr>
            <p:cNvSpPr txBox="1"/>
            <p:nvPr/>
          </p:nvSpPr>
          <p:spPr>
            <a:xfrm>
              <a:off x="1011401" y="1137006"/>
              <a:ext cx="1107996"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分類</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7C786428-6060-483E-B085-043DD110035B}"/>
                </a:ext>
              </a:extLst>
            </p:cNvPr>
            <p:cNvSpPr txBox="1"/>
            <p:nvPr/>
          </p:nvSpPr>
          <p:spPr>
            <a:xfrm>
              <a:off x="218584" y="1767388"/>
              <a:ext cx="2755230" cy="400110"/>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データからラベルを予測</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49" name="グループ化 48">
              <a:extLst>
                <a:ext uri="{FF2B5EF4-FFF2-40B4-BE49-F238E27FC236}">
                  <a16:creationId xmlns:a16="http://schemas.microsoft.com/office/drawing/2014/main" id="{90F32E08-EFED-4445-A4C5-184195AAFA8F}"/>
                </a:ext>
              </a:extLst>
            </p:cNvPr>
            <p:cNvGrpSpPr/>
            <p:nvPr/>
          </p:nvGrpSpPr>
          <p:grpSpPr>
            <a:xfrm>
              <a:off x="381097" y="2347524"/>
              <a:ext cx="2375569" cy="3136434"/>
              <a:chOff x="266700" y="2347524"/>
              <a:chExt cx="2375569" cy="3136434"/>
            </a:xfrm>
          </p:grpSpPr>
          <p:pic>
            <p:nvPicPr>
              <p:cNvPr id="7" name="図 6" descr="草の上にいる犬&#10;&#10;自動的に生成された説明">
                <a:extLst>
                  <a:ext uri="{FF2B5EF4-FFF2-40B4-BE49-F238E27FC236}">
                    <a16:creationId xmlns:a16="http://schemas.microsoft.com/office/drawing/2014/main" id="{8782DD28-3DCB-4E40-8F5D-E848C9B16863}"/>
                  </a:ext>
                </a:extLst>
              </p:cNvPr>
              <p:cNvPicPr>
                <a:picLocks noChangeAspect="1"/>
              </p:cNvPicPr>
              <p:nvPr/>
            </p:nvPicPr>
            <p:blipFill rotWithShape="1">
              <a:blip r:embed="rId2">
                <a:extLst>
                  <a:ext uri="{28A0092B-C50C-407E-A947-70E740481C1C}">
                    <a14:useLocalDpi xmlns:a14="http://schemas.microsoft.com/office/drawing/2010/main" val="0"/>
                  </a:ext>
                </a:extLst>
              </a:blip>
              <a:srcRect l="21791" t="1724" r="28256" b="4024"/>
              <a:stretch/>
            </p:blipFill>
            <p:spPr>
              <a:xfrm>
                <a:off x="266700" y="2756976"/>
                <a:ext cx="906433" cy="1282700"/>
              </a:xfrm>
              <a:prstGeom prst="rect">
                <a:avLst/>
              </a:prstGeom>
            </p:spPr>
          </p:pic>
          <p:sp>
            <p:nvSpPr>
              <p:cNvPr id="18" name="矢印: 右 17">
                <a:extLst>
                  <a:ext uri="{FF2B5EF4-FFF2-40B4-BE49-F238E27FC236}">
                    <a16:creationId xmlns:a16="http://schemas.microsoft.com/office/drawing/2014/main" id="{E4B346AC-DA3D-4996-A6B5-0649C1F126B9}"/>
                  </a:ext>
                </a:extLst>
              </p:cNvPr>
              <p:cNvSpPr/>
              <p:nvPr/>
            </p:nvSpPr>
            <p:spPr>
              <a:xfrm>
                <a:off x="1332131" y="3213660"/>
                <a:ext cx="534770" cy="369332"/>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DE281B0-CD29-4ED0-9C05-46CB6ADC8017}"/>
                  </a:ext>
                </a:extLst>
              </p:cNvPr>
              <p:cNvSpPr txBox="1"/>
              <p:nvPr/>
            </p:nvSpPr>
            <p:spPr>
              <a:xfrm>
                <a:off x="1943843" y="3167493"/>
                <a:ext cx="492443"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犬</a:t>
                </a:r>
              </a:p>
            </p:txBody>
          </p:sp>
          <p:pic>
            <p:nvPicPr>
              <p:cNvPr id="21" name="図 20" descr="猫の顔&#10;&#10;自動的に生成された説明">
                <a:extLst>
                  <a:ext uri="{FF2B5EF4-FFF2-40B4-BE49-F238E27FC236}">
                    <a16:creationId xmlns:a16="http://schemas.microsoft.com/office/drawing/2014/main" id="{A1B92886-CAAA-4502-97A2-009751F0B6FC}"/>
                  </a:ext>
                </a:extLst>
              </p:cNvPr>
              <p:cNvPicPr>
                <a:picLocks noChangeAspect="1"/>
              </p:cNvPicPr>
              <p:nvPr/>
            </p:nvPicPr>
            <p:blipFill rotWithShape="1">
              <a:blip r:embed="rId3">
                <a:extLst>
                  <a:ext uri="{28A0092B-C50C-407E-A947-70E740481C1C}">
                    <a14:useLocalDpi xmlns:a14="http://schemas.microsoft.com/office/drawing/2010/main" val="0"/>
                  </a:ext>
                </a:extLst>
              </a:blip>
              <a:srcRect r="21046"/>
              <a:stretch/>
            </p:blipFill>
            <p:spPr>
              <a:xfrm>
                <a:off x="266700" y="4309894"/>
                <a:ext cx="927870" cy="1174064"/>
              </a:xfrm>
              <a:prstGeom prst="rect">
                <a:avLst/>
              </a:prstGeom>
            </p:spPr>
          </p:pic>
          <p:sp>
            <p:nvSpPr>
              <p:cNvPr id="22" name="矢印: 右 21">
                <a:extLst>
                  <a:ext uri="{FF2B5EF4-FFF2-40B4-BE49-F238E27FC236}">
                    <a16:creationId xmlns:a16="http://schemas.microsoft.com/office/drawing/2014/main" id="{A75B18E9-70F0-475C-AE25-AC6DB853016E}"/>
                  </a:ext>
                </a:extLst>
              </p:cNvPr>
              <p:cNvSpPr/>
              <p:nvPr/>
            </p:nvSpPr>
            <p:spPr>
              <a:xfrm>
                <a:off x="1332131" y="4746495"/>
                <a:ext cx="534770" cy="369332"/>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7FE7CB0-B432-4A0B-863A-93FEAC9CF4D1}"/>
                  </a:ext>
                </a:extLst>
              </p:cNvPr>
              <p:cNvSpPr txBox="1"/>
              <p:nvPr/>
            </p:nvSpPr>
            <p:spPr>
              <a:xfrm>
                <a:off x="1943842" y="4700328"/>
                <a:ext cx="492443"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猫</a:t>
                </a:r>
              </a:p>
            </p:txBody>
          </p:sp>
          <p:sp>
            <p:nvSpPr>
              <p:cNvPr id="25" name="テキスト ボックス 24">
                <a:extLst>
                  <a:ext uri="{FF2B5EF4-FFF2-40B4-BE49-F238E27FC236}">
                    <a16:creationId xmlns:a16="http://schemas.microsoft.com/office/drawing/2014/main" id="{2FEFDA1B-8D6E-430F-9597-7544B67D1EF1}"/>
                  </a:ext>
                </a:extLst>
              </p:cNvPr>
              <p:cNvSpPr txBox="1"/>
              <p:nvPr/>
            </p:nvSpPr>
            <p:spPr>
              <a:xfrm>
                <a:off x="319009" y="2347524"/>
                <a:ext cx="875561"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26" name="テキスト ボックス 25">
                <a:extLst>
                  <a:ext uri="{FF2B5EF4-FFF2-40B4-BE49-F238E27FC236}">
                    <a16:creationId xmlns:a16="http://schemas.microsoft.com/office/drawing/2014/main" id="{C5542221-7290-4184-81AE-994302B084EC}"/>
                  </a:ext>
                </a:extLst>
              </p:cNvPr>
              <p:cNvSpPr txBox="1"/>
              <p:nvPr/>
            </p:nvSpPr>
            <p:spPr>
              <a:xfrm>
                <a:off x="1752282" y="2347524"/>
                <a:ext cx="88998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ラベル</a:t>
                </a:r>
                <a:endParaRPr kumimoji="1" lang="en-US" altLang="ja-JP" sz="2000" dirty="0">
                  <a:latin typeface="ＭＳ Ｐゴシック" panose="020B0600070205080204" pitchFamily="50" charset="-128"/>
                  <a:ea typeface="ＭＳ Ｐゴシック" panose="020B0600070205080204" pitchFamily="50" charset="-128"/>
                </a:endParaRPr>
              </a:p>
            </p:txBody>
          </p:sp>
        </p:grpSp>
      </p:grpSp>
      <p:grpSp>
        <p:nvGrpSpPr>
          <p:cNvPr id="67" name="グループ化 66">
            <a:extLst>
              <a:ext uri="{FF2B5EF4-FFF2-40B4-BE49-F238E27FC236}">
                <a16:creationId xmlns:a16="http://schemas.microsoft.com/office/drawing/2014/main" id="{414BA8C3-09E3-4208-97FE-18F2C784FBCD}"/>
              </a:ext>
            </a:extLst>
          </p:cNvPr>
          <p:cNvGrpSpPr/>
          <p:nvPr/>
        </p:nvGrpSpPr>
        <p:grpSpPr>
          <a:xfrm>
            <a:off x="3386195" y="1137004"/>
            <a:ext cx="2850553" cy="4438292"/>
            <a:chOff x="3861954" y="1137006"/>
            <a:chExt cx="2850553" cy="4438292"/>
          </a:xfrm>
        </p:grpSpPr>
        <p:sp>
          <p:nvSpPr>
            <p:cNvPr id="52" name="四角形: 角を丸くする 51">
              <a:extLst>
                <a:ext uri="{FF2B5EF4-FFF2-40B4-BE49-F238E27FC236}">
                  <a16:creationId xmlns:a16="http://schemas.microsoft.com/office/drawing/2014/main" id="{3324EEE8-FFCE-4660-AF2C-A755352228D0}"/>
                </a:ext>
              </a:extLst>
            </p:cNvPr>
            <p:cNvSpPr/>
            <p:nvPr/>
          </p:nvSpPr>
          <p:spPr>
            <a:xfrm>
              <a:off x="3861954" y="1137006"/>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06DD94C6-A207-423B-8377-4B3EF8B4FAB1}"/>
                </a:ext>
              </a:extLst>
            </p:cNvPr>
            <p:cNvSpPr txBox="1"/>
            <p:nvPr/>
          </p:nvSpPr>
          <p:spPr>
            <a:xfrm>
              <a:off x="4698329" y="1137006"/>
              <a:ext cx="1107996"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回帰</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27" name="テキスト ボックス 26">
              <a:extLst>
                <a:ext uri="{FF2B5EF4-FFF2-40B4-BE49-F238E27FC236}">
                  <a16:creationId xmlns:a16="http://schemas.microsoft.com/office/drawing/2014/main" id="{066A92FB-8874-4BE7-A64D-626054D1BF90}"/>
                </a:ext>
              </a:extLst>
            </p:cNvPr>
            <p:cNvSpPr txBox="1"/>
            <p:nvPr/>
          </p:nvSpPr>
          <p:spPr>
            <a:xfrm>
              <a:off x="3879996" y="1771284"/>
              <a:ext cx="2744662" cy="707886"/>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変数</a:t>
              </a:r>
              <a:r>
                <a:rPr kumimoji="1" lang="en-US" altLang="ja-JP" sz="2000" dirty="0">
                  <a:latin typeface="ＭＳ Ｐゴシック" panose="020B0600070205080204" pitchFamily="50" charset="-128"/>
                  <a:ea typeface="ＭＳ Ｐゴシック" panose="020B0600070205080204" pitchFamily="50" charset="-128"/>
                </a:rPr>
                <a:t>x</a:t>
              </a:r>
              <a:r>
                <a:rPr kumimoji="1" lang="ja-JP" altLang="en-US" sz="2000" dirty="0">
                  <a:latin typeface="ＭＳ Ｐゴシック" panose="020B0600070205080204" pitchFamily="50" charset="-128"/>
                  <a:ea typeface="ＭＳ Ｐゴシック" panose="020B0600070205080204" pitchFamily="50" charset="-128"/>
                </a:rPr>
                <a:t>と相関関係にある</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en-US" altLang="ja-JP" sz="2000" dirty="0">
                  <a:latin typeface="ＭＳ Ｐゴシック" panose="020B0600070205080204" pitchFamily="50" charset="-128"/>
                  <a:ea typeface="ＭＳ Ｐゴシック" panose="020B0600070205080204" pitchFamily="50" charset="-128"/>
                </a:rPr>
                <a:t>y</a:t>
              </a:r>
              <a:r>
                <a:rPr kumimoji="1" lang="ja-JP" altLang="en-US" sz="2000" dirty="0">
                  <a:latin typeface="ＭＳ Ｐゴシック" panose="020B0600070205080204" pitchFamily="50" charset="-128"/>
                  <a:ea typeface="ＭＳ Ｐゴシック" panose="020B0600070205080204" pitchFamily="50" charset="-128"/>
                </a:rPr>
                <a:t>の値を予測</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48" name="グループ化 47">
              <a:extLst>
                <a:ext uri="{FF2B5EF4-FFF2-40B4-BE49-F238E27FC236}">
                  <a16:creationId xmlns:a16="http://schemas.microsoft.com/office/drawing/2014/main" id="{76727F62-6B84-4AAE-9A85-1AEA2389558E}"/>
                </a:ext>
              </a:extLst>
            </p:cNvPr>
            <p:cNvGrpSpPr/>
            <p:nvPr/>
          </p:nvGrpSpPr>
          <p:grpSpPr>
            <a:xfrm>
              <a:off x="4029561" y="2711956"/>
              <a:ext cx="2445531" cy="2329221"/>
              <a:chOff x="3294976" y="2355434"/>
              <a:chExt cx="3048237" cy="2903262"/>
            </a:xfrm>
          </p:grpSpPr>
          <p:cxnSp>
            <p:nvCxnSpPr>
              <p:cNvPr id="29" name="直線矢印コネクタ 28">
                <a:extLst>
                  <a:ext uri="{FF2B5EF4-FFF2-40B4-BE49-F238E27FC236}">
                    <a16:creationId xmlns:a16="http://schemas.microsoft.com/office/drawing/2014/main" id="{979CAE43-4F66-4C61-89F6-1AB5F71AE311}"/>
                  </a:ext>
                </a:extLst>
              </p:cNvPr>
              <p:cNvCxnSpPr>
                <a:cxnSpLocks/>
              </p:cNvCxnSpPr>
              <p:nvPr/>
            </p:nvCxnSpPr>
            <p:spPr>
              <a:xfrm flipV="1">
                <a:off x="3606800" y="2747634"/>
                <a:ext cx="0" cy="23681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08814E6-1E0C-415E-AB1E-FC17BD8F0267}"/>
                  </a:ext>
                </a:extLst>
              </p:cNvPr>
              <p:cNvCxnSpPr>
                <a:cxnSpLocks/>
              </p:cNvCxnSpPr>
              <p:nvPr/>
            </p:nvCxnSpPr>
            <p:spPr>
              <a:xfrm>
                <a:off x="3314700" y="4746495"/>
                <a:ext cx="26797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7EBBF308-CD57-47E1-BB1F-E7174204C85F}"/>
                  </a:ext>
                </a:extLst>
              </p:cNvPr>
              <p:cNvSpPr/>
              <p:nvPr/>
            </p:nvSpPr>
            <p:spPr>
              <a:xfrm>
                <a:off x="3667899" y="436869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7E740264-664C-423B-9490-42BAC729D339}"/>
                  </a:ext>
                </a:extLst>
              </p:cNvPr>
              <p:cNvSpPr/>
              <p:nvPr/>
            </p:nvSpPr>
            <p:spPr>
              <a:xfrm>
                <a:off x="3992603" y="3931730"/>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98F9A78-D375-48E0-BB6C-5D8F02472F1F}"/>
                  </a:ext>
                </a:extLst>
              </p:cNvPr>
              <p:cNvSpPr/>
              <p:nvPr/>
            </p:nvSpPr>
            <p:spPr>
              <a:xfrm>
                <a:off x="4337931" y="4165131"/>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38F8D454-5144-412A-84E9-89C81A8EA613}"/>
                  </a:ext>
                </a:extLst>
              </p:cNvPr>
              <p:cNvSpPr/>
              <p:nvPr/>
            </p:nvSpPr>
            <p:spPr>
              <a:xfrm>
                <a:off x="4571332" y="3859531"/>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71C65CB7-5C70-400E-945F-2A35220694FF}"/>
                  </a:ext>
                </a:extLst>
              </p:cNvPr>
              <p:cNvSpPr/>
              <p:nvPr/>
            </p:nvSpPr>
            <p:spPr>
              <a:xfrm>
                <a:off x="4660614" y="351245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B5542B79-DFC2-4104-9A93-31CF47131704}"/>
                  </a:ext>
                </a:extLst>
              </p:cNvPr>
              <p:cNvSpPr/>
              <p:nvPr/>
            </p:nvSpPr>
            <p:spPr>
              <a:xfrm>
                <a:off x="5009297" y="3844326"/>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59845B7A-4B5B-4640-A028-30D3A1806D2D}"/>
                  </a:ext>
                </a:extLst>
              </p:cNvPr>
              <p:cNvSpPr/>
              <p:nvPr/>
            </p:nvSpPr>
            <p:spPr>
              <a:xfrm>
                <a:off x="5135627" y="3157336"/>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7B060C12-047E-4E14-8D69-970D2E548C2B}"/>
                  </a:ext>
                </a:extLst>
              </p:cNvPr>
              <p:cNvSpPr/>
              <p:nvPr/>
            </p:nvSpPr>
            <p:spPr>
              <a:xfrm>
                <a:off x="5355660" y="3915930"/>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488F956B-E09B-4301-AE05-E81270517643}"/>
                  </a:ext>
                </a:extLst>
              </p:cNvPr>
              <p:cNvSpPr/>
              <p:nvPr/>
            </p:nvSpPr>
            <p:spPr>
              <a:xfrm>
                <a:off x="5355659" y="345591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22C11FF7-E8C8-450D-8CBF-3EFDBAE4FD41}"/>
                  </a:ext>
                </a:extLst>
              </p:cNvPr>
              <p:cNvCxnSpPr/>
              <p:nvPr/>
            </p:nvCxnSpPr>
            <p:spPr>
              <a:xfrm flipV="1">
                <a:off x="3606800" y="3455917"/>
                <a:ext cx="1982260" cy="1290578"/>
              </a:xfrm>
              <a:prstGeom prst="line">
                <a:avLst/>
              </a:prstGeom>
              <a:ln w="38100">
                <a:solidFill>
                  <a:srgbClr val="FF6600"/>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ADC36C18-65C4-46B1-8EF7-B82A3992A4AC}"/>
                  </a:ext>
                </a:extLst>
              </p:cNvPr>
              <p:cNvSpPr txBox="1"/>
              <p:nvPr/>
            </p:nvSpPr>
            <p:spPr>
              <a:xfrm>
                <a:off x="3294976" y="2355434"/>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体重</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47" name="テキスト ボックス 46">
                <a:extLst>
                  <a:ext uri="{FF2B5EF4-FFF2-40B4-BE49-F238E27FC236}">
                    <a16:creationId xmlns:a16="http://schemas.microsoft.com/office/drawing/2014/main" id="{1B748D70-3C42-4051-9FCD-361C45CCA241}"/>
                  </a:ext>
                </a:extLst>
              </p:cNvPr>
              <p:cNvSpPr txBox="1"/>
              <p:nvPr/>
            </p:nvSpPr>
            <p:spPr>
              <a:xfrm>
                <a:off x="5645586" y="4858586"/>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身長</a:t>
                </a:r>
                <a:endParaRPr kumimoji="1" lang="en-US" altLang="ja-JP" sz="2000" dirty="0">
                  <a:latin typeface="ＭＳ Ｐゴシック" panose="020B0600070205080204" pitchFamily="50" charset="-128"/>
                  <a:ea typeface="ＭＳ Ｐゴシック" panose="020B0600070205080204" pitchFamily="50" charset="-128"/>
                </a:endParaRPr>
              </a:p>
            </p:txBody>
          </p:sp>
        </p:grpSp>
      </p:grpSp>
      <p:grpSp>
        <p:nvGrpSpPr>
          <p:cNvPr id="68" name="グループ化 67">
            <a:extLst>
              <a:ext uri="{FF2B5EF4-FFF2-40B4-BE49-F238E27FC236}">
                <a16:creationId xmlns:a16="http://schemas.microsoft.com/office/drawing/2014/main" id="{03606E83-CF6F-4ED3-A268-D89E1AF81738}"/>
              </a:ext>
            </a:extLst>
          </p:cNvPr>
          <p:cNvGrpSpPr/>
          <p:nvPr/>
        </p:nvGrpSpPr>
        <p:grpSpPr>
          <a:xfrm>
            <a:off x="6613124" y="1125030"/>
            <a:ext cx="2879314" cy="4450266"/>
            <a:chOff x="7415752" y="1119693"/>
            <a:chExt cx="2879314" cy="4450266"/>
          </a:xfrm>
        </p:grpSpPr>
        <p:sp>
          <p:nvSpPr>
            <p:cNvPr id="54" name="四角形: 角を丸くする 53">
              <a:extLst>
                <a:ext uri="{FF2B5EF4-FFF2-40B4-BE49-F238E27FC236}">
                  <a16:creationId xmlns:a16="http://schemas.microsoft.com/office/drawing/2014/main" id="{B1C95D40-E04B-4AA2-A087-550D338BBABC}"/>
                </a:ext>
              </a:extLst>
            </p:cNvPr>
            <p:cNvSpPr/>
            <p:nvPr/>
          </p:nvSpPr>
          <p:spPr>
            <a:xfrm>
              <a:off x="7424260" y="1119693"/>
              <a:ext cx="2850553" cy="4450266"/>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9051FCD9-45ED-4B5F-88A3-4032B9CD4074}"/>
                </a:ext>
              </a:extLst>
            </p:cNvPr>
            <p:cNvSpPr txBox="1"/>
            <p:nvPr/>
          </p:nvSpPr>
          <p:spPr>
            <a:xfrm>
              <a:off x="7415752" y="1119693"/>
              <a:ext cx="2879314"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クラスタリング</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57" name="テキスト ボックス 56">
              <a:extLst>
                <a:ext uri="{FF2B5EF4-FFF2-40B4-BE49-F238E27FC236}">
                  <a16:creationId xmlns:a16="http://schemas.microsoft.com/office/drawing/2014/main" id="{18529FCC-AE23-43A8-85EE-969F614F8274}"/>
                </a:ext>
              </a:extLst>
            </p:cNvPr>
            <p:cNvSpPr txBox="1"/>
            <p:nvPr/>
          </p:nvSpPr>
          <p:spPr>
            <a:xfrm>
              <a:off x="7552546" y="1829211"/>
              <a:ext cx="2593980"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同種のデータを纏める</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59" name="グループ化 58">
              <a:extLst>
                <a:ext uri="{FF2B5EF4-FFF2-40B4-BE49-F238E27FC236}">
                  <a16:creationId xmlns:a16="http://schemas.microsoft.com/office/drawing/2014/main" id="{BA5BA356-4A25-4DC9-BA33-6F470EED2C92}"/>
                </a:ext>
              </a:extLst>
            </p:cNvPr>
            <p:cNvGrpSpPr/>
            <p:nvPr/>
          </p:nvGrpSpPr>
          <p:grpSpPr>
            <a:xfrm>
              <a:off x="7516491" y="2462107"/>
              <a:ext cx="2695561" cy="2954891"/>
              <a:chOff x="165100" y="2643501"/>
              <a:chExt cx="3084492" cy="3381239"/>
            </a:xfrm>
          </p:grpSpPr>
          <p:sp>
            <p:nvSpPr>
              <p:cNvPr id="60" name="四角形: 角を丸くする 59">
                <a:extLst>
                  <a:ext uri="{FF2B5EF4-FFF2-40B4-BE49-F238E27FC236}">
                    <a16:creationId xmlns:a16="http://schemas.microsoft.com/office/drawing/2014/main" id="{10031FE2-97DB-4FD3-8C8D-6F7CC9FF6F55}"/>
                  </a:ext>
                </a:extLst>
              </p:cNvPr>
              <p:cNvSpPr/>
              <p:nvPr/>
            </p:nvSpPr>
            <p:spPr>
              <a:xfrm>
                <a:off x="165100" y="2643501"/>
                <a:ext cx="2418128" cy="2893697"/>
              </a:xfrm>
              <a:prstGeom prst="roundRect">
                <a:avLst>
                  <a:gd name="adj" fmla="val 4534"/>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1" name="図 60" descr="草の上にいる犬&#10;&#10;自動的に生成された説明">
                <a:extLst>
                  <a:ext uri="{FF2B5EF4-FFF2-40B4-BE49-F238E27FC236}">
                    <a16:creationId xmlns:a16="http://schemas.microsoft.com/office/drawing/2014/main" id="{84BCF17E-61BA-487C-84AF-C2161EF19114}"/>
                  </a:ext>
                </a:extLst>
              </p:cNvPr>
              <p:cNvPicPr>
                <a:picLocks noChangeAspect="1"/>
              </p:cNvPicPr>
              <p:nvPr/>
            </p:nvPicPr>
            <p:blipFill rotWithShape="1">
              <a:blip r:embed="rId2">
                <a:extLst>
                  <a:ext uri="{28A0092B-C50C-407E-A947-70E740481C1C}">
                    <a14:useLocalDpi xmlns:a14="http://schemas.microsoft.com/office/drawing/2010/main" val="0"/>
                  </a:ext>
                </a:extLst>
              </a:blip>
              <a:srcRect l="21791" t="1724" r="28256" b="4024"/>
              <a:stretch/>
            </p:blipFill>
            <p:spPr>
              <a:xfrm>
                <a:off x="266700" y="2756976"/>
                <a:ext cx="906433" cy="1282700"/>
              </a:xfrm>
              <a:prstGeom prst="rect">
                <a:avLst/>
              </a:prstGeom>
            </p:spPr>
          </p:pic>
          <p:pic>
            <p:nvPicPr>
              <p:cNvPr id="62" name="図 61" descr="猫の顔&#10;&#10;自動的に生成された説明">
                <a:extLst>
                  <a:ext uri="{FF2B5EF4-FFF2-40B4-BE49-F238E27FC236}">
                    <a16:creationId xmlns:a16="http://schemas.microsoft.com/office/drawing/2014/main" id="{704DB2AD-9997-4BFC-9AE2-0FE8E393A31D}"/>
                  </a:ext>
                </a:extLst>
              </p:cNvPr>
              <p:cNvPicPr>
                <a:picLocks noChangeAspect="1"/>
              </p:cNvPicPr>
              <p:nvPr/>
            </p:nvPicPr>
            <p:blipFill rotWithShape="1">
              <a:blip r:embed="rId3">
                <a:extLst>
                  <a:ext uri="{28A0092B-C50C-407E-A947-70E740481C1C}">
                    <a14:useLocalDpi xmlns:a14="http://schemas.microsoft.com/office/drawing/2010/main" val="0"/>
                  </a:ext>
                </a:extLst>
              </a:blip>
              <a:srcRect r="21046"/>
              <a:stretch/>
            </p:blipFill>
            <p:spPr>
              <a:xfrm>
                <a:off x="2321722" y="4850676"/>
                <a:ext cx="927870" cy="1174064"/>
              </a:xfrm>
              <a:prstGeom prst="rect">
                <a:avLst/>
              </a:prstGeom>
            </p:spPr>
          </p:pic>
          <p:pic>
            <p:nvPicPr>
              <p:cNvPr id="63" name="図 62" descr="座る, 犬, 動物, 哺乳類 が含まれている画像&#10;&#10;自動的に生成された説明">
                <a:extLst>
                  <a:ext uri="{FF2B5EF4-FFF2-40B4-BE49-F238E27FC236}">
                    <a16:creationId xmlns:a16="http://schemas.microsoft.com/office/drawing/2014/main" id="{4DD32B0F-A592-42D4-8A08-C487AFBCB5C1}"/>
                  </a:ext>
                </a:extLst>
              </p:cNvPr>
              <p:cNvPicPr>
                <a:picLocks noChangeAspect="1"/>
              </p:cNvPicPr>
              <p:nvPr/>
            </p:nvPicPr>
            <p:blipFill rotWithShape="1">
              <a:blip r:embed="rId4">
                <a:extLst>
                  <a:ext uri="{28A0092B-C50C-407E-A947-70E740481C1C}">
                    <a14:useLocalDpi xmlns:a14="http://schemas.microsoft.com/office/drawing/2010/main" val="0"/>
                  </a:ext>
                </a:extLst>
              </a:blip>
              <a:srcRect l="17249" t="1062" r="35038" b="2234"/>
              <a:stretch/>
            </p:blipFill>
            <p:spPr>
              <a:xfrm>
                <a:off x="235181" y="4153094"/>
                <a:ext cx="1043215" cy="1282700"/>
              </a:xfrm>
              <a:prstGeom prst="rect">
                <a:avLst/>
              </a:prstGeom>
            </p:spPr>
          </p:pic>
          <p:pic>
            <p:nvPicPr>
              <p:cNvPr id="64" name="図 63" descr="草の上にいる犬&#10;&#10;自動的に生成された説明">
                <a:extLst>
                  <a:ext uri="{FF2B5EF4-FFF2-40B4-BE49-F238E27FC236}">
                    <a16:creationId xmlns:a16="http://schemas.microsoft.com/office/drawing/2014/main" id="{741F9ECC-00EC-4F98-9005-DB1169203B9C}"/>
                  </a:ext>
                </a:extLst>
              </p:cNvPr>
              <p:cNvPicPr>
                <a:picLocks noChangeAspect="1"/>
              </p:cNvPicPr>
              <p:nvPr/>
            </p:nvPicPr>
            <p:blipFill rotWithShape="1">
              <a:blip r:embed="rId5">
                <a:extLst>
                  <a:ext uri="{28A0092B-C50C-407E-A947-70E740481C1C}">
                    <a14:useLocalDpi xmlns:a14="http://schemas.microsoft.com/office/drawing/2010/main" val="0"/>
                  </a:ext>
                </a:extLst>
              </a:blip>
              <a:srcRect l="16494" t="5648" r="32183" b="3441"/>
              <a:stretch/>
            </p:blipFill>
            <p:spPr>
              <a:xfrm>
                <a:off x="1410199" y="3378220"/>
                <a:ext cx="1039497" cy="1282692"/>
              </a:xfrm>
              <a:prstGeom prst="rect">
                <a:avLst/>
              </a:prstGeom>
            </p:spPr>
          </p:pic>
        </p:grpSp>
      </p:grpSp>
      <p:grpSp>
        <p:nvGrpSpPr>
          <p:cNvPr id="69" name="グループ化 68">
            <a:extLst>
              <a:ext uri="{FF2B5EF4-FFF2-40B4-BE49-F238E27FC236}">
                <a16:creationId xmlns:a16="http://schemas.microsoft.com/office/drawing/2014/main" id="{E05D9A65-F9AA-41C1-A0D2-D84048816ECC}"/>
              </a:ext>
            </a:extLst>
          </p:cNvPr>
          <p:cNvGrpSpPr/>
          <p:nvPr/>
        </p:nvGrpSpPr>
        <p:grpSpPr>
          <a:xfrm>
            <a:off x="9861785" y="1125030"/>
            <a:ext cx="2850553" cy="4438292"/>
            <a:chOff x="10601117" y="1137004"/>
            <a:chExt cx="2850553" cy="4438292"/>
          </a:xfrm>
        </p:grpSpPr>
        <p:sp>
          <p:nvSpPr>
            <p:cNvPr id="53" name="四角形: 角を丸くする 52">
              <a:extLst>
                <a:ext uri="{FF2B5EF4-FFF2-40B4-BE49-F238E27FC236}">
                  <a16:creationId xmlns:a16="http://schemas.microsoft.com/office/drawing/2014/main" id="{9C116824-758F-41D4-BFF2-04EFA5D09C1F}"/>
                </a:ext>
              </a:extLst>
            </p:cNvPr>
            <p:cNvSpPr/>
            <p:nvPr/>
          </p:nvSpPr>
          <p:spPr>
            <a:xfrm>
              <a:off x="10601117" y="1137004"/>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テキスト ボックス 54">
              <a:extLst>
                <a:ext uri="{FF2B5EF4-FFF2-40B4-BE49-F238E27FC236}">
                  <a16:creationId xmlns:a16="http://schemas.microsoft.com/office/drawing/2014/main" id="{B48BB0AD-FBC3-41C0-96AD-1C214A1AC459}"/>
                </a:ext>
              </a:extLst>
            </p:cNvPr>
            <p:cNvSpPr txBox="1"/>
            <p:nvPr/>
          </p:nvSpPr>
          <p:spPr>
            <a:xfrm>
              <a:off x="11010730" y="1137004"/>
              <a:ext cx="2031325"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次元削減</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58" name="テキスト ボックス 57">
              <a:extLst>
                <a:ext uri="{FF2B5EF4-FFF2-40B4-BE49-F238E27FC236}">
                  <a16:creationId xmlns:a16="http://schemas.microsoft.com/office/drawing/2014/main" id="{9DE91942-01FE-45B1-AFF7-295FE0815A7A}"/>
                </a:ext>
              </a:extLst>
            </p:cNvPr>
            <p:cNvSpPr txBox="1"/>
            <p:nvPr/>
          </p:nvSpPr>
          <p:spPr>
            <a:xfrm>
              <a:off x="10836003" y="1834548"/>
              <a:ext cx="2380780" cy="707886"/>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データ中の重要な</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a:latin typeface="ＭＳ Ｐゴシック" panose="020B0600070205080204" pitchFamily="50" charset="-128"/>
                  <a:ea typeface="ＭＳ Ｐゴシック" panose="020B0600070205080204" pitchFamily="50" charset="-128"/>
                </a:rPr>
                <a:t>部分空間を取り出す</a:t>
              </a:r>
              <a:endParaRPr kumimoji="1" lang="en-US" altLang="ja-JP" sz="2000" dirty="0">
                <a:latin typeface="ＭＳ Ｐゴシック" panose="020B0600070205080204" pitchFamily="50" charset="-128"/>
                <a:ea typeface="ＭＳ Ｐゴシック" panose="020B0600070205080204" pitchFamily="50" charset="-128"/>
              </a:endParaRPr>
            </a:p>
          </p:txBody>
        </p:sp>
        <p:pic>
          <p:nvPicPr>
            <p:cNvPr id="65" name="図 64" descr="食品 が含まれている画像&#10;&#10;自動的に生成された説明">
              <a:extLst>
                <a:ext uri="{FF2B5EF4-FFF2-40B4-BE49-F238E27FC236}">
                  <a16:creationId xmlns:a16="http://schemas.microsoft.com/office/drawing/2014/main" id="{7EF83B64-E060-45F4-A69C-08C14EDB75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45956" y="2836743"/>
              <a:ext cx="2760880" cy="1712599"/>
            </a:xfrm>
            <a:prstGeom prst="rect">
              <a:avLst/>
            </a:prstGeom>
          </p:spPr>
        </p:pic>
        <p:sp>
          <p:nvSpPr>
            <p:cNvPr id="66" name="テキスト ボックス 65">
              <a:extLst>
                <a:ext uri="{FF2B5EF4-FFF2-40B4-BE49-F238E27FC236}">
                  <a16:creationId xmlns:a16="http://schemas.microsoft.com/office/drawing/2014/main" id="{46880082-64FD-4F45-B1B7-7E2259A452B2}"/>
                </a:ext>
              </a:extLst>
            </p:cNvPr>
            <p:cNvSpPr txBox="1"/>
            <p:nvPr/>
          </p:nvSpPr>
          <p:spPr>
            <a:xfrm>
              <a:off x="11100501" y="4715723"/>
              <a:ext cx="1851789" cy="707886"/>
            </a:xfrm>
            <a:prstGeom prst="rect">
              <a:avLst/>
            </a:prstGeom>
            <a:noFill/>
          </p:spPr>
          <p:txBody>
            <a:bodyPr wrap="none" rtlCol="0">
              <a:spAutoFit/>
            </a:bodyPr>
            <a:lstStyle/>
            <a:p>
              <a:r>
                <a:rPr kumimoji="1" lang="en-US" altLang="ja-JP" sz="2000" dirty="0">
                  <a:latin typeface="ＭＳ Ｐゴシック" panose="020B0600070205080204" pitchFamily="50" charset="-128"/>
                  <a:ea typeface="ＭＳ Ｐゴシック" panose="020B0600070205080204" pitchFamily="50" charset="-128"/>
                </a:rPr>
                <a:t>3</a:t>
              </a:r>
              <a:r>
                <a:rPr kumimoji="1" lang="ja-JP" altLang="en-US" sz="2000" dirty="0">
                  <a:latin typeface="ＭＳ Ｐゴシック" panose="020B0600070205080204" pitchFamily="50" charset="-128"/>
                  <a:ea typeface="ＭＳ Ｐゴシック" panose="020B0600070205080204" pitchFamily="50" charset="-128"/>
                </a:rPr>
                <a:t>次元空間内の</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en-US" altLang="ja-JP" sz="2000" dirty="0">
                  <a:latin typeface="ＭＳ Ｐゴシック" panose="020B0600070205080204" pitchFamily="50" charset="-128"/>
                  <a:ea typeface="ＭＳ Ｐゴシック" panose="020B0600070205080204" pitchFamily="50" charset="-128"/>
                </a:rPr>
                <a:t>2</a:t>
              </a:r>
              <a:r>
                <a:rPr kumimoji="1" lang="ja-JP" altLang="en-US" sz="2000" dirty="0">
                  <a:latin typeface="ＭＳ Ｐゴシック" panose="020B0600070205080204" pitchFamily="50" charset="-128"/>
                  <a:ea typeface="ＭＳ Ｐゴシック" panose="020B0600070205080204" pitchFamily="50" charset="-128"/>
                </a:rPr>
                <a:t>次元多様体</a:t>
              </a:r>
              <a:endParaRPr kumimoji="1" lang="en-US" altLang="ja-JP" sz="2000" dirty="0">
                <a:latin typeface="ＭＳ Ｐゴシック" panose="020B0600070205080204" pitchFamily="50" charset="-128"/>
                <a:ea typeface="ＭＳ Ｐゴシック" panose="020B0600070205080204" pitchFamily="50" charset="-128"/>
              </a:endParaRPr>
            </a:p>
          </p:txBody>
        </p:sp>
      </p:grpSp>
    </p:spTree>
    <p:extLst>
      <p:ext uri="{BB962C8B-B14F-4D97-AF65-F5344CB8AC3E}">
        <p14:creationId xmlns:p14="http://schemas.microsoft.com/office/powerpoint/2010/main" val="846276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グループ化 15">
            <a:extLst>
              <a:ext uri="{FF2B5EF4-FFF2-40B4-BE49-F238E27FC236}">
                <a16:creationId xmlns:a16="http://schemas.microsoft.com/office/drawing/2014/main" id="{58C0EA13-DF32-4853-8311-BAFD9C0A301F}"/>
              </a:ext>
            </a:extLst>
          </p:cNvPr>
          <p:cNvGrpSpPr/>
          <p:nvPr/>
        </p:nvGrpSpPr>
        <p:grpSpPr>
          <a:xfrm>
            <a:off x="-453299" y="-351523"/>
            <a:ext cx="9825899" cy="7561045"/>
            <a:chOff x="-897799" y="-351523"/>
            <a:chExt cx="9825899" cy="7561045"/>
          </a:xfrm>
        </p:grpSpPr>
        <p:sp>
          <p:nvSpPr>
            <p:cNvPr id="30" name="楕円 29">
              <a:extLst>
                <a:ext uri="{FF2B5EF4-FFF2-40B4-BE49-F238E27FC236}">
                  <a16:creationId xmlns:a16="http://schemas.microsoft.com/office/drawing/2014/main" id="{C2120B58-579B-471C-AB5E-473952D3FDB7}"/>
                </a:ext>
              </a:extLst>
            </p:cNvPr>
            <p:cNvSpPr/>
            <p:nvPr/>
          </p:nvSpPr>
          <p:spPr>
            <a:xfrm>
              <a:off x="-821127" y="-351523"/>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dirty="0">
                <a:solidFill>
                  <a:schemeClr val="tx1"/>
                </a:solidFill>
              </a:endParaRPr>
            </a:p>
          </p:txBody>
        </p:sp>
        <p:grpSp>
          <p:nvGrpSpPr>
            <p:cNvPr id="31" name="グループ化 30">
              <a:extLst>
                <a:ext uri="{FF2B5EF4-FFF2-40B4-BE49-F238E27FC236}">
                  <a16:creationId xmlns:a16="http://schemas.microsoft.com/office/drawing/2014/main" id="{F33F9C3E-A470-4401-B2B1-E1F462AEB888}"/>
                </a:ext>
              </a:extLst>
            </p:cNvPr>
            <p:cNvGrpSpPr/>
            <p:nvPr/>
          </p:nvGrpSpPr>
          <p:grpSpPr>
            <a:xfrm>
              <a:off x="-821127" y="1169508"/>
              <a:ext cx="967408" cy="967408"/>
              <a:chOff x="609600" y="1358348"/>
              <a:chExt cx="967408" cy="967408"/>
            </a:xfrm>
          </p:grpSpPr>
          <p:sp>
            <p:nvSpPr>
              <p:cNvPr id="32" name="楕円 31">
                <a:extLst>
                  <a:ext uri="{FF2B5EF4-FFF2-40B4-BE49-F238E27FC236}">
                    <a16:creationId xmlns:a16="http://schemas.microsoft.com/office/drawing/2014/main" id="{1326D670-0635-401C-975F-9D4552C81236}"/>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7EB187B3-C62E-49C2-B0C3-B6FC88D75F7C}"/>
                      </a:ext>
                    </a:extLst>
                  </p:cNvPr>
                  <p:cNvSpPr txBox="1"/>
                  <p:nvPr/>
                </p:nvSpPr>
                <p:spPr>
                  <a:xfrm>
                    <a:off x="820281" y="1414045"/>
                    <a:ext cx="684738"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𝑥</m:t>
                              </m:r>
                            </m:e>
                            <m:sub>
                              <m:r>
                                <a:rPr kumimoji="1" lang="en-US" altLang="ja-JP" sz="4400" b="0" i="1" smtClean="0">
                                  <a:solidFill>
                                    <a:schemeClr val="bg1"/>
                                  </a:solidFill>
                                  <a:latin typeface="Cambria Math" panose="02040503050406030204" pitchFamily="18" charset="0"/>
                                </a:rPr>
                                <m:t>2</m:t>
                              </m:r>
                            </m:sub>
                          </m:sSub>
                        </m:oMath>
                      </m:oMathPara>
                    </a14:m>
                    <a:endParaRPr kumimoji="1" lang="ja-JP" altLang="en-US" sz="4400" dirty="0">
                      <a:solidFill>
                        <a:schemeClr val="bg1"/>
                      </a:solidFill>
                    </a:endParaRPr>
                  </a:p>
                </p:txBody>
              </p:sp>
            </mc:Choice>
            <mc:Fallback>
              <p:sp>
                <p:nvSpPr>
                  <p:cNvPr id="33" name="テキスト ボックス 32">
                    <a:extLst>
                      <a:ext uri="{FF2B5EF4-FFF2-40B4-BE49-F238E27FC236}">
                        <a16:creationId xmlns:a16="http://schemas.microsoft.com/office/drawing/2014/main" id="{7EB187B3-C62E-49C2-B0C3-B6FC88D75F7C}"/>
                      </a:ext>
                    </a:extLst>
                  </p:cNvPr>
                  <p:cNvSpPr txBox="1">
                    <a:spLocks noRot="1" noChangeAspect="1" noMove="1" noResize="1" noEditPoints="1" noAdjustHandles="1" noChangeArrowheads="1" noChangeShapeType="1" noTextEdit="1"/>
                  </p:cNvSpPr>
                  <p:nvPr/>
                </p:nvSpPr>
                <p:spPr>
                  <a:xfrm>
                    <a:off x="820281" y="1414045"/>
                    <a:ext cx="684738" cy="677108"/>
                  </a:xfrm>
                  <a:prstGeom prst="rect">
                    <a:avLst/>
                  </a:prstGeom>
                  <a:blipFill>
                    <a:blip r:embed="rId3"/>
                    <a:stretch>
                      <a:fillRect/>
                    </a:stretch>
                  </a:blipFill>
                </p:spPr>
                <p:txBody>
                  <a:bodyPr/>
                  <a:lstStyle/>
                  <a:p>
                    <a:r>
                      <a:rPr lang="ja-JP" altLang="en-US">
                        <a:noFill/>
                      </a:rPr>
                      <a:t> </a:t>
                    </a:r>
                  </a:p>
                </p:txBody>
              </p:sp>
            </mc:Fallback>
          </mc:AlternateContent>
        </p:grpSp>
        <p:grpSp>
          <p:nvGrpSpPr>
            <p:cNvPr id="37" name="グループ化 36">
              <a:extLst>
                <a:ext uri="{FF2B5EF4-FFF2-40B4-BE49-F238E27FC236}">
                  <a16:creationId xmlns:a16="http://schemas.microsoft.com/office/drawing/2014/main" id="{15F27EB4-1C3D-4DD8-837C-C671D5CD3D79}"/>
                </a:ext>
              </a:extLst>
            </p:cNvPr>
            <p:cNvGrpSpPr/>
            <p:nvPr/>
          </p:nvGrpSpPr>
          <p:grpSpPr>
            <a:xfrm>
              <a:off x="-897799" y="4126279"/>
              <a:ext cx="967408" cy="967408"/>
              <a:chOff x="632084" y="5606334"/>
              <a:chExt cx="967408" cy="967408"/>
            </a:xfrm>
          </p:grpSpPr>
          <p:sp>
            <p:nvSpPr>
              <p:cNvPr id="38" name="楕円 37">
                <a:extLst>
                  <a:ext uri="{FF2B5EF4-FFF2-40B4-BE49-F238E27FC236}">
                    <a16:creationId xmlns:a16="http://schemas.microsoft.com/office/drawing/2014/main" id="{9148422C-427E-4CE0-8595-B464563EB9B4}"/>
                  </a:ext>
                </a:extLst>
              </p:cNvPr>
              <p:cNvSpPr/>
              <p:nvPr/>
            </p:nvSpPr>
            <p:spPr>
              <a:xfrm>
                <a:off x="632084" y="5606334"/>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B015CB51-5545-4D8A-AA54-E97225229939}"/>
                      </a:ext>
                    </a:extLst>
                  </p:cNvPr>
                  <p:cNvSpPr txBox="1"/>
                  <p:nvPr/>
                </p:nvSpPr>
                <p:spPr>
                  <a:xfrm>
                    <a:off x="842765" y="5662031"/>
                    <a:ext cx="604203"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𝑥</m:t>
                              </m:r>
                            </m:e>
                            <m:sub>
                              <m:r>
                                <a:rPr kumimoji="1" lang="en-US" altLang="ja-JP" sz="4400" b="0" i="1" smtClean="0">
                                  <a:solidFill>
                                    <a:schemeClr val="bg1"/>
                                  </a:solidFill>
                                  <a:latin typeface="Cambria Math" panose="02040503050406030204" pitchFamily="18" charset="0"/>
                                </a:rPr>
                                <m:t>𝑖</m:t>
                              </m:r>
                            </m:sub>
                          </m:sSub>
                        </m:oMath>
                      </m:oMathPara>
                    </a14:m>
                    <a:endParaRPr kumimoji="1" lang="ja-JP" altLang="en-US" sz="4400" dirty="0">
                      <a:solidFill>
                        <a:schemeClr val="bg1"/>
                      </a:solidFill>
                    </a:endParaRPr>
                  </a:p>
                </p:txBody>
              </p:sp>
            </mc:Choice>
            <mc:Fallback>
              <p:sp>
                <p:nvSpPr>
                  <p:cNvPr id="39" name="テキスト ボックス 38">
                    <a:extLst>
                      <a:ext uri="{FF2B5EF4-FFF2-40B4-BE49-F238E27FC236}">
                        <a16:creationId xmlns:a16="http://schemas.microsoft.com/office/drawing/2014/main" id="{B015CB51-5545-4D8A-AA54-E97225229939}"/>
                      </a:ext>
                    </a:extLst>
                  </p:cNvPr>
                  <p:cNvSpPr txBox="1">
                    <a:spLocks noRot="1" noChangeAspect="1" noMove="1" noResize="1" noEditPoints="1" noAdjustHandles="1" noChangeArrowheads="1" noChangeShapeType="1" noTextEdit="1"/>
                  </p:cNvSpPr>
                  <p:nvPr/>
                </p:nvSpPr>
                <p:spPr>
                  <a:xfrm>
                    <a:off x="842765" y="5662031"/>
                    <a:ext cx="604203" cy="677108"/>
                  </a:xfrm>
                  <a:prstGeom prst="rect">
                    <a:avLst/>
                  </a:prstGeom>
                  <a:blipFill>
                    <a:blip r:embed="rId4"/>
                    <a:stretch>
                      <a:fillRect/>
                    </a:stretch>
                  </a:blipFill>
                </p:spPr>
                <p:txBody>
                  <a:bodyPr/>
                  <a:lstStyle/>
                  <a:p>
                    <a:r>
                      <a:rPr lang="ja-JP" altLang="en-US">
                        <a:noFill/>
                      </a:rPr>
                      <a:t> </a:t>
                    </a:r>
                  </a:p>
                </p:txBody>
              </p:sp>
            </mc:Fallback>
          </mc:AlternateContent>
        </p:grpSp>
        <p:sp>
          <p:nvSpPr>
            <p:cNvPr id="40" name="テキスト ボックス 39">
              <a:extLst>
                <a:ext uri="{FF2B5EF4-FFF2-40B4-BE49-F238E27FC236}">
                  <a16:creationId xmlns:a16="http://schemas.microsoft.com/office/drawing/2014/main" id="{F312C674-39A1-4F9A-B22F-0FD736508D0B}"/>
                </a:ext>
              </a:extLst>
            </p:cNvPr>
            <p:cNvSpPr txBox="1"/>
            <p:nvPr/>
          </p:nvSpPr>
          <p:spPr>
            <a:xfrm>
              <a:off x="-112881" y="2675215"/>
              <a:ext cx="1661993" cy="1037316"/>
            </a:xfrm>
            <a:prstGeom prst="rect">
              <a:avLst/>
            </a:prstGeom>
            <a:noFill/>
          </p:spPr>
          <p:txBody>
            <a:bodyPr vert="eaVert" wrap="square" rtlCol="0">
              <a:spAutoFit/>
            </a:bodyPr>
            <a:lstStyle/>
            <a:p>
              <a:r>
                <a:rPr kumimoji="1" lang="en-US" altLang="ja-JP" sz="9600" dirty="0">
                  <a:solidFill>
                    <a:schemeClr val="tx1">
                      <a:lumMod val="75000"/>
                      <a:lumOff val="25000"/>
                    </a:schemeClr>
                  </a:solidFill>
                </a:rPr>
                <a:t>…</a:t>
              </a:r>
              <a:endParaRPr kumimoji="1" lang="ja-JP" altLang="en-US" sz="9600" dirty="0">
                <a:solidFill>
                  <a:schemeClr val="tx1">
                    <a:lumMod val="75000"/>
                    <a:lumOff val="25000"/>
                  </a:schemeClr>
                </a:solidFill>
              </a:endParaRPr>
            </a:p>
          </p:txBody>
        </p:sp>
        <p:grpSp>
          <p:nvGrpSpPr>
            <p:cNvPr id="41" name="グループ化 40">
              <a:extLst>
                <a:ext uri="{FF2B5EF4-FFF2-40B4-BE49-F238E27FC236}">
                  <a16:creationId xmlns:a16="http://schemas.microsoft.com/office/drawing/2014/main" id="{9C2EDE6B-91F1-45C2-A0C1-51530AE937EA}"/>
                </a:ext>
              </a:extLst>
            </p:cNvPr>
            <p:cNvGrpSpPr/>
            <p:nvPr/>
          </p:nvGrpSpPr>
          <p:grpSpPr>
            <a:xfrm>
              <a:off x="4084386" y="2843768"/>
              <a:ext cx="967408" cy="967408"/>
              <a:chOff x="609600" y="1358348"/>
              <a:chExt cx="967408" cy="967408"/>
            </a:xfrm>
          </p:grpSpPr>
          <p:sp>
            <p:nvSpPr>
              <p:cNvPr id="42" name="楕円 41">
                <a:extLst>
                  <a:ext uri="{FF2B5EF4-FFF2-40B4-BE49-F238E27FC236}">
                    <a16:creationId xmlns:a16="http://schemas.microsoft.com/office/drawing/2014/main" id="{1F79D5E6-747F-493F-BDE6-0985758B2771}"/>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9F72F810-6317-45E6-A9BE-3987A829B5D6}"/>
                      </a:ext>
                    </a:extLst>
                  </p:cNvPr>
                  <p:cNvSpPr txBox="1"/>
                  <p:nvPr/>
                </p:nvSpPr>
                <p:spPr>
                  <a:xfrm>
                    <a:off x="873957" y="1504684"/>
                    <a:ext cx="437619"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sz="4400" i="1" smtClean="0">
                              <a:solidFill>
                                <a:schemeClr val="bg1"/>
                              </a:solidFill>
                              <a:latin typeface="Cambria Math" panose="02040503050406030204" pitchFamily="18" charset="0"/>
                              <a:ea typeface="Cambria Math" panose="02040503050406030204" pitchFamily="18" charset="0"/>
                            </a:rPr>
                            <m:t>Σ</m:t>
                          </m:r>
                        </m:oMath>
                      </m:oMathPara>
                    </a14:m>
                    <a:endParaRPr kumimoji="1" lang="ja-JP" altLang="en-US" sz="4400" b="1" dirty="0">
                      <a:solidFill>
                        <a:schemeClr val="bg1"/>
                      </a:solidFill>
                    </a:endParaRPr>
                  </a:p>
                </p:txBody>
              </p:sp>
            </mc:Choice>
            <mc:Fallback>
              <p:sp>
                <p:nvSpPr>
                  <p:cNvPr id="43" name="テキスト ボックス 42">
                    <a:extLst>
                      <a:ext uri="{FF2B5EF4-FFF2-40B4-BE49-F238E27FC236}">
                        <a16:creationId xmlns:a16="http://schemas.microsoft.com/office/drawing/2014/main" id="{9F72F810-6317-45E6-A9BE-3987A829B5D6}"/>
                      </a:ext>
                    </a:extLst>
                  </p:cNvPr>
                  <p:cNvSpPr txBox="1">
                    <a:spLocks noRot="1" noChangeAspect="1" noMove="1" noResize="1" noEditPoints="1" noAdjustHandles="1" noChangeArrowheads="1" noChangeShapeType="1" noTextEdit="1"/>
                  </p:cNvSpPr>
                  <p:nvPr/>
                </p:nvSpPr>
                <p:spPr>
                  <a:xfrm>
                    <a:off x="873957" y="1504684"/>
                    <a:ext cx="437619" cy="677108"/>
                  </a:xfrm>
                  <a:prstGeom prst="rect">
                    <a:avLst/>
                  </a:prstGeom>
                  <a:blipFill>
                    <a:blip r:embed="rId5"/>
                    <a:stretch>
                      <a:fillRect/>
                    </a:stretch>
                  </a:blipFill>
                </p:spPr>
                <p:txBody>
                  <a:bodyPr/>
                  <a:lstStyle/>
                  <a:p>
                    <a:r>
                      <a:rPr lang="ja-JP" altLang="en-US">
                        <a:noFill/>
                      </a:rPr>
                      <a:t> </a:t>
                    </a:r>
                  </a:p>
                </p:txBody>
              </p:sp>
            </mc:Fallback>
          </mc:AlternateContent>
        </p:grpSp>
        <p:cxnSp>
          <p:nvCxnSpPr>
            <p:cNvPr id="44" name="直線コネクタ 43">
              <a:extLst>
                <a:ext uri="{FF2B5EF4-FFF2-40B4-BE49-F238E27FC236}">
                  <a16:creationId xmlns:a16="http://schemas.microsoft.com/office/drawing/2014/main" id="{12A2BC19-84F4-44FE-B4DE-2551BA50D964}"/>
                </a:ext>
              </a:extLst>
            </p:cNvPr>
            <p:cNvCxnSpPr>
              <a:cxnSpLocks/>
            </p:cNvCxnSpPr>
            <p:nvPr/>
          </p:nvCxnSpPr>
          <p:spPr>
            <a:xfrm>
              <a:off x="89252" y="309290"/>
              <a:ext cx="4239977" cy="2534478"/>
            </a:xfrm>
            <a:prstGeom prst="line">
              <a:avLst/>
            </a:prstGeom>
            <a:ln w="57150">
              <a:solidFill>
                <a:schemeClr val="tx1">
                  <a:lumMod val="75000"/>
                  <a:lumOff val="25000"/>
                </a:schemeClr>
              </a:solidFill>
              <a:tailEnd type="triangle" w="med" len="med"/>
            </a:ln>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5396FFFD-422B-4561-9B48-1D61813858A9}"/>
                </a:ext>
              </a:extLst>
            </p:cNvPr>
            <p:cNvCxnSpPr>
              <a:cxnSpLocks/>
            </p:cNvCxnSpPr>
            <p:nvPr/>
          </p:nvCxnSpPr>
          <p:spPr>
            <a:xfrm>
              <a:off x="146281" y="1794253"/>
              <a:ext cx="4012804" cy="1309465"/>
            </a:xfrm>
            <a:prstGeom prst="line">
              <a:avLst/>
            </a:prstGeom>
            <a:ln w="571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A9B8D125-B659-4008-8590-347FF7A3D1AA}"/>
                </a:ext>
              </a:extLst>
            </p:cNvPr>
            <p:cNvCxnSpPr>
              <a:cxnSpLocks/>
              <a:stCxn id="38" idx="6"/>
            </p:cNvCxnSpPr>
            <p:nvPr/>
          </p:nvCxnSpPr>
          <p:spPr>
            <a:xfrm flipV="1">
              <a:off x="69609" y="3455296"/>
              <a:ext cx="3997964" cy="1154687"/>
            </a:xfrm>
            <a:prstGeom prst="line">
              <a:avLst/>
            </a:prstGeom>
            <a:ln w="57150">
              <a:solidFill>
                <a:schemeClr val="tx1">
                  <a:lumMod val="75000"/>
                  <a:lumOff val="25000"/>
                </a:schemeClr>
              </a:solidFill>
              <a:tailEnd type="triangle" w="med" len="med"/>
            </a:ln>
          </p:spPr>
          <p:style>
            <a:lnRef idx="1">
              <a:schemeClr val="dk1"/>
            </a:lnRef>
            <a:fillRef idx="0">
              <a:schemeClr val="dk1"/>
            </a:fillRef>
            <a:effectRef idx="0">
              <a:schemeClr val="dk1"/>
            </a:effectRef>
            <a:fontRef idx="minor">
              <a:schemeClr val="tx1"/>
            </a:fontRef>
          </p:style>
        </p:cxnSp>
        <p:grpSp>
          <p:nvGrpSpPr>
            <p:cNvPr id="48" name="グループ化 47">
              <a:extLst>
                <a:ext uri="{FF2B5EF4-FFF2-40B4-BE49-F238E27FC236}">
                  <a16:creationId xmlns:a16="http://schemas.microsoft.com/office/drawing/2014/main" id="{75D9E32B-3BE1-4788-8C13-309805C54452}"/>
                </a:ext>
              </a:extLst>
            </p:cNvPr>
            <p:cNvGrpSpPr/>
            <p:nvPr/>
          </p:nvGrpSpPr>
          <p:grpSpPr>
            <a:xfrm>
              <a:off x="1181254" y="541043"/>
              <a:ext cx="967408" cy="967408"/>
              <a:chOff x="609600" y="1358348"/>
              <a:chExt cx="967408" cy="967408"/>
            </a:xfrm>
          </p:grpSpPr>
          <p:sp>
            <p:nvSpPr>
              <p:cNvPr id="49" name="楕円 48">
                <a:extLst>
                  <a:ext uri="{FF2B5EF4-FFF2-40B4-BE49-F238E27FC236}">
                    <a16:creationId xmlns:a16="http://schemas.microsoft.com/office/drawing/2014/main" id="{9BCFAB22-B215-4169-B341-40FA63EB2882}"/>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50" name="テキスト ボックス 49">
                    <a:extLst>
                      <a:ext uri="{FF2B5EF4-FFF2-40B4-BE49-F238E27FC236}">
                        <a16:creationId xmlns:a16="http://schemas.microsoft.com/office/drawing/2014/main" id="{B9D5D256-8F2D-4A26-A771-E6AF0450B73B}"/>
                      </a:ext>
                    </a:extLst>
                  </p:cNvPr>
                  <p:cNvSpPr txBox="1"/>
                  <p:nvPr/>
                </p:nvSpPr>
                <p:spPr>
                  <a:xfrm>
                    <a:off x="701978" y="1429285"/>
                    <a:ext cx="775469"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𝑤</m:t>
                              </m:r>
                            </m:e>
                            <m:sub>
                              <m:r>
                                <a:rPr kumimoji="1" lang="en-US" altLang="ja-JP" sz="4400" b="0" i="1" smtClean="0">
                                  <a:solidFill>
                                    <a:schemeClr val="bg1"/>
                                  </a:solidFill>
                                  <a:latin typeface="Cambria Math" panose="02040503050406030204" pitchFamily="18" charset="0"/>
                                </a:rPr>
                                <m:t>1</m:t>
                              </m:r>
                            </m:sub>
                          </m:sSub>
                        </m:oMath>
                      </m:oMathPara>
                    </a14:m>
                    <a:endParaRPr kumimoji="1" lang="ja-JP" altLang="en-US" sz="4400" dirty="0">
                      <a:solidFill>
                        <a:schemeClr val="bg1"/>
                      </a:solidFill>
                    </a:endParaRPr>
                  </a:p>
                </p:txBody>
              </p:sp>
            </mc:Choice>
            <mc:Fallback>
              <p:sp>
                <p:nvSpPr>
                  <p:cNvPr id="50" name="テキスト ボックス 49">
                    <a:extLst>
                      <a:ext uri="{FF2B5EF4-FFF2-40B4-BE49-F238E27FC236}">
                        <a16:creationId xmlns:a16="http://schemas.microsoft.com/office/drawing/2014/main" id="{B9D5D256-8F2D-4A26-A771-E6AF0450B73B}"/>
                      </a:ext>
                    </a:extLst>
                  </p:cNvPr>
                  <p:cNvSpPr txBox="1">
                    <a:spLocks noRot="1" noChangeAspect="1" noMove="1" noResize="1" noEditPoints="1" noAdjustHandles="1" noChangeArrowheads="1" noChangeShapeType="1" noTextEdit="1"/>
                  </p:cNvSpPr>
                  <p:nvPr/>
                </p:nvSpPr>
                <p:spPr>
                  <a:xfrm>
                    <a:off x="701978" y="1429285"/>
                    <a:ext cx="775469" cy="677108"/>
                  </a:xfrm>
                  <a:prstGeom prst="rect">
                    <a:avLst/>
                  </a:prstGeom>
                  <a:blipFill>
                    <a:blip r:embed="rId6"/>
                    <a:stretch>
                      <a:fillRect/>
                    </a:stretch>
                  </a:blipFill>
                </p:spPr>
                <p:txBody>
                  <a:bodyPr/>
                  <a:lstStyle/>
                  <a:p>
                    <a:r>
                      <a:rPr lang="ja-JP" altLang="en-US">
                        <a:noFill/>
                      </a:rPr>
                      <a:t> </a:t>
                    </a:r>
                  </a:p>
                </p:txBody>
              </p:sp>
            </mc:Fallback>
          </mc:AlternateContent>
        </p:grpSp>
        <p:grpSp>
          <p:nvGrpSpPr>
            <p:cNvPr id="51" name="グループ化 50">
              <a:extLst>
                <a:ext uri="{FF2B5EF4-FFF2-40B4-BE49-F238E27FC236}">
                  <a16:creationId xmlns:a16="http://schemas.microsoft.com/office/drawing/2014/main" id="{5A56900A-175F-43AB-8758-8DE9A80BC297}"/>
                </a:ext>
              </a:extLst>
            </p:cNvPr>
            <p:cNvGrpSpPr/>
            <p:nvPr/>
          </p:nvGrpSpPr>
          <p:grpSpPr>
            <a:xfrm>
              <a:off x="1181253" y="1858545"/>
              <a:ext cx="967408" cy="967408"/>
              <a:chOff x="609600" y="1358348"/>
              <a:chExt cx="967408" cy="967408"/>
            </a:xfrm>
          </p:grpSpPr>
          <p:sp>
            <p:nvSpPr>
              <p:cNvPr id="52" name="楕円 51">
                <a:extLst>
                  <a:ext uri="{FF2B5EF4-FFF2-40B4-BE49-F238E27FC236}">
                    <a16:creationId xmlns:a16="http://schemas.microsoft.com/office/drawing/2014/main" id="{26916461-BB35-4B00-87C5-6755EB85E9CA}"/>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9B813AD2-CD2B-45C3-A6E5-6A2A166A5376}"/>
                      </a:ext>
                    </a:extLst>
                  </p:cNvPr>
                  <p:cNvSpPr txBox="1"/>
                  <p:nvPr/>
                </p:nvSpPr>
                <p:spPr>
                  <a:xfrm>
                    <a:off x="725301" y="1451203"/>
                    <a:ext cx="788549"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𝑤</m:t>
                              </m:r>
                            </m:e>
                            <m:sub>
                              <m:r>
                                <a:rPr kumimoji="1" lang="en-US" altLang="ja-JP" sz="4400" b="0" i="1" smtClean="0">
                                  <a:solidFill>
                                    <a:schemeClr val="bg1"/>
                                  </a:solidFill>
                                  <a:latin typeface="Cambria Math" panose="02040503050406030204" pitchFamily="18" charset="0"/>
                                </a:rPr>
                                <m:t>2</m:t>
                              </m:r>
                            </m:sub>
                          </m:sSub>
                        </m:oMath>
                      </m:oMathPara>
                    </a14:m>
                    <a:endParaRPr kumimoji="1" lang="ja-JP" altLang="en-US" sz="4400" dirty="0">
                      <a:solidFill>
                        <a:schemeClr val="bg1"/>
                      </a:solidFill>
                    </a:endParaRPr>
                  </a:p>
                </p:txBody>
              </p:sp>
            </mc:Choice>
            <mc:Fallback>
              <p:sp>
                <p:nvSpPr>
                  <p:cNvPr id="53" name="テキスト ボックス 52">
                    <a:extLst>
                      <a:ext uri="{FF2B5EF4-FFF2-40B4-BE49-F238E27FC236}">
                        <a16:creationId xmlns:a16="http://schemas.microsoft.com/office/drawing/2014/main" id="{9B813AD2-CD2B-45C3-A6E5-6A2A166A5376}"/>
                      </a:ext>
                    </a:extLst>
                  </p:cNvPr>
                  <p:cNvSpPr txBox="1">
                    <a:spLocks noRot="1" noChangeAspect="1" noMove="1" noResize="1" noEditPoints="1" noAdjustHandles="1" noChangeArrowheads="1" noChangeShapeType="1" noTextEdit="1"/>
                  </p:cNvSpPr>
                  <p:nvPr/>
                </p:nvSpPr>
                <p:spPr>
                  <a:xfrm>
                    <a:off x="725301" y="1451203"/>
                    <a:ext cx="788549" cy="677108"/>
                  </a:xfrm>
                  <a:prstGeom prst="rect">
                    <a:avLst/>
                  </a:prstGeom>
                  <a:blipFill>
                    <a:blip r:embed="rId7"/>
                    <a:stretch>
                      <a:fillRect/>
                    </a:stretch>
                  </a:blipFill>
                </p:spPr>
                <p:txBody>
                  <a:bodyPr/>
                  <a:lstStyle/>
                  <a:p>
                    <a:r>
                      <a:rPr lang="ja-JP" altLang="en-US">
                        <a:noFill/>
                      </a:rPr>
                      <a:t> </a:t>
                    </a:r>
                  </a:p>
                </p:txBody>
              </p:sp>
            </mc:Fallback>
          </mc:AlternateContent>
        </p:grpSp>
        <p:grpSp>
          <p:nvGrpSpPr>
            <p:cNvPr id="58" name="グループ化 57">
              <a:extLst>
                <a:ext uri="{FF2B5EF4-FFF2-40B4-BE49-F238E27FC236}">
                  <a16:creationId xmlns:a16="http://schemas.microsoft.com/office/drawing/2014/main" id="{789FA24F-0351-4797-B006-A6E6B8849F6A}"/>
                </a:ext>
              </a:extLst>
            </p:cNvPr>
            <p:cNvGrpSpPr/>
            <p:nvPr/>
          </p:nvGrpSpPr>
          <p:grpSpPr>
            <a:xfrm>
              <a:off x="1181253" y="3596481"/>
              <a:ext cx="967408" cy="967408"/>
              <a:chOff x="609600" y="1358348"/>
              <a:chExt cx="967408" cy="967408"/>
            </a:xfrm>
          </p:grpSpPr>
          <p:sp>
            <p:nvSpPr>
              <p:cNvPr id="59" name="楕円 58">
                <a:extLst>
                  <a:ext uri="{FF2B5EF4-FFF2-40B4-BE49-F238E27FC236}">
                    <a16:creationId xmlns:a16="http://schemas.microsoft.com/office/drawing/2014/main" id="{7A755370-8F18-4E70-988D-3A0A49B214FC}"/>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60" name="テキスト ボックス 59">
                    <a:extLst>
                      <a:ext uri="{FF2B5EF4-FFF2-40B4-BE49-F238E27FC236}">
                        <a16:creationId xmlns:a16="http://schemas.microsoft.com/office/drawing/2014/main" id="{F177A9D0-F773-41A2-9D0F-69589A57BF0D}"/>
                      </a:ext>
                    </a:extLst>
                  </p:cNvPr>
                  <p:cNvSpPr txBox="1"/>
                  <p:nvPr/>
                </p:nvSpPr>
                <p:spPr>
                  <a:xfrm>
                    <a:off x="723267" y="1445449"/>
                    <a:ext cx="708014"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𝑤</m:t>
                              </m:r>
                            </m:e>
                            <m:sub>
                              <m:r>
                                <a:rPr kumimoji="1" lang="en-US" altLang="ja-JP" sz="4400" b="0" i="1" smtClean="0">
                                  <a:solidFill>
                                    <a:schemeClr val="bg1"/>
                                  </a:solidFill>
                                  <a:latin typeface="Cambria Math" panose="02040503050406030204" pitchFamily="18" charset="0"/>
                                </a:rPr>
                                <m:t>𝑖</m:t>
                              </m:r>
                            </m:sub>
                          </m:sSub>
                        </m:oMath>
                      </m:oMathPara>
                    </a14:m>
                    <a:endParaRPr kumimoji="1" lang="ja-JP" altLang="en-US" sz="4400" dirty="0">
                      <a:solidFill>
                        <a:schemeClr val="bg1"/>
                      </a:solidFill>
                    </a:endParaRPr>
                  </a:p>
                </p:txBody>
              </p:sp>
            </mc:Choice>
            <mc:Fallback>
              <p:sp>
                <p:nvSpPr>
                  <p:cNvPr id="60" name="テキスト ボックス 59">
                    <a:extLst>
                      <a:ext uri="{FF2B5EF4-FFF2-40B4-BE49-F238E27FC236}">
                        <a16:creationId xmlns:a16="http://schemas.microsoft.com/office/drawing/2014/main" id="{F177A9D0-F773-41A2-9D0F-69589A57BF0D}"/>
                      </a:ext>
                    </a:extLst>
                  </p:cNvPr>
                  <p:cNvSpPr txBox="1">
                    <a:spLocks noRot="1" noChangeAspect="1" noMove="1" noResize="1" noEditPoints="1" noAdjustHandles="1" noChangeArrowheads="1" noChangeShapeType="1" noTextEdit="1"/>
                  </p:cNvSpPr>
                  <p:nvPr/>
                </p:nvSpPr>
                <p:spPr>
                  <a:xfrm>
                    <a:off x="723267" y="1445449"/>
                    <a:ext cx="708014" cy="677108"/>
                  </a:xfrm>
                  <a:prstGeom prst="rect">
                    <a:avLst/>
                  </a:prstGeom>
                  <a:blipFill>
                    <a:blip r:embed="rId8"/>
                    <a:stretch>
                      <a:fillRect/>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04BCCF14-4F7D-4637-8F34-02438B34F675}"/>
                    </a:ext>
                  </a:extLst>
                </p:cNvPr>
                <p:cNvSpPr txBox="1"/>
                <p:nvPr/>
              </p:nvSpPr>
              <p:spPr>
                <a:xfrm>
                  <a:off x="-614467" y="-315046"/>
                  <a:ext cx="671658"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𝑥</m:t>
                            </m:r>
                          </m:e>
                          <m:sub>
                            <m:r>
                              <a:rPr kumimoji="1" lang="en-US" altLang="ja-JP" sz="4400" b="0" i="1" smtClean="0">
                                <a:solidFill>
                                  <a:schemeClr val="bg1"/>
                                </a:solidFill>
                                <a:latin typeface="Cambria Math" panose="02040503050406030204" pitchFamily="18" charset="0"/>
                              </a:rPr>
                              <m:t>1</m:t>
                            </m:r>
                          </m:sub>
                        </m:sSub>
                      </m:oMath>
                    </m:oMathPara>
                  </a14:m>
                  <a:endParaRPr kumimoji="1" lang="ja-JP" altLang="en-US" sz="4400" dirty="0">
                    <a:solidFill>
                      <a:schemeClr val="bg1"/>
                    </a:solidFill>
                  </a:endParaRPr>
                </a:p>
              </p:txBody>
            </p:sp>
          </mc:Choice>
          <mc:Fallback>
            <p:sp>
              <p:nvSpPr>
                <p:cNvPr id="4" name="テキスト ボックス 3">
                  <a:extLst>
                    <a:ext uri="{FF2B5EF4-FFF2-40B4-BE49-F238E27FC236}">
                      <a16:creationId xmlns:a16="http://schemas.microsoft.com/office/drawing/2014/main" id="{04BCCF14-4F7D-4637-8F34-02438B34F675}"/>
                    </a:ext>
                  </a:extLst>
                </p:cNvPr>
                <p:cNvSpPr txBox="1">
                  <a:spLocks noRot="1" noChangeAspect="1" noMove="1" noResize="1" noEditPoints="1" noAdjustHandles="1" noChangeArrowheads="1" noChangeShapeType="1" noTextEdit="1"/>
                </p:cNvSpPr>
                <p:nvPr/>
              </p:nvSpPr>
              <p:spPr>
                <a:xfrm>
                  <a:off x="-614467" y="-315046"/>
                  <a:ext cx="671658" cy="677108"/>
                </a:xfrm>
                <a:prstGeom prst="rect">
                  <a:avLst/>
                </a:prstGeom>
                <a:blipFill>
                  <a:blip r:embed="rId9"/>
                  <a:stretch>
                    <a:fillRect/>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1F7DD643-8E35-43BB-A3E5-675B300020BE}"/>
                </a:ext>
              </a:extLst>
            </p:cNvPr>
            <p:cNvGrpSpPr/>
            <p:nvPr/>
          </p:nvGrpSpPr>
          <p:grpSpPr>
            <a:xfrm>
              <a:off x="-878156" y="6242114"/>
              <a:ext cx="967408" cy="967408"/>
              <a:chOff x="632084" y="5606334"/>
              <a:chExt cx="967408" cy="967408"/>
            </a:xfrm>
          </p:grpSpPr>
          <p:sp>
            <p:nvSpPr>
              <p:cNvPr id="88" name="楕円 87">
                <a:extLst>
                  <a:ext uri="{FF2B5EF4-FFF2-40B4-BE49-F238E27FC236}">
                    <a16:creationId xmlns:a16="http://schemas.microsoft.com/office/drawing/2014/main" id="{107F3ECC-FF58-453C-974B-6A79F9FA0165}"/>
                  </a:ext>
                </a:extLst>
              </p:cNvPr>
              <p:cNvSpPr/>
              <p:nvPr/>
            </p:nvSpPr>
            <p:spPr>
              <a:xfrm>
                <a:off x="632084" y="5606334"/>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89" name="テキスト ボックス 88">
                    <a:extLst>
                      <a:ext uri="{FF2B5EF4-FFF2-40B4-BE49-F238E27FC236}">
                        <a16:creationId xmlns:a16="http://schemas.microsoft.com/office/drawing/2014/main" id="{AC523344-DF3F-4F1E-B04C-C6A4FD860CAB}"/>
                      </a:ext>
                    </a:extLst>
                  </p:cNvPr>
                  <p:cNvSpPr txBox="1"/>
                  <p:nvPr/>
                </p:nvSpPr>
                <p:spPr>
                  <a:xfrm>
                    <a:off x="728646" y="5647397"/>
                    <a:ext cx="829714"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𝑥</m:t>
                              </m:r>
                            </m:e>
                            <m:sub>
                              <m:r>
                                <a:rPr kumimoji="1" lang="en-US" altLang="ja-JP" sz="4400" b="0" i="1" smtClean="0">
                                  <a:solidFill>
                                    <a:schemeClr val="bg1"/>
                                  </a:solidFill>
                                  <a:latin typeface="Cambria Math" panose="02040503050406030204" pitchFamily="18" charset="0"/>
                                </a:rPr>
                                <m:t>𝑀</m:t>
                              </m:r>
                            </m:sub>
                          </m:sSub>
                        </m:oMath>
                      </m:oMathPara>
                    </a14:m>
                    <a:endParaRPr kumimoji="1" lang="ja-JP" altLang="en-US" sz="4400" dirty="0">
                      <a:solidFill>
                        <a:schemeClr val="bg1"/>
                      </a:solidFill>
                    </a:endParaRPr>
                  </a:p>
                </p:txBody>
              </p:sp>
            </mc:Choice>
            <mc:Fallback>
              <p:sp>
                <p:nvSpPr>
                  <p:cNvPr id="89" name="テキスト ボックス 88">
                    <a:extLst>
                      <a:ext uri="{FF2B5EF4-FFF2-40B4-BE49-F238E27FC236}">
                        <a16:creationId xmlns:a16="http://schemas.microsoft.com/office/drawing/2014/main" id="{AC523344-DF3F-4F1E-B04C-C6A4FD860CAB}"/>
                      </a:ext>
                    </a:extLst>
                  </p:cNvPr>
                  <p:cNvSpPr txBox="1">
                    <a:spLocks noRot="1" noChangeAspect="1" noMove="1" noResize="1" noEditPoints="1" noAdjustHandles="1" noChangeArrowheads="1" noChangeShapeType="1" noTextEdit="1"/>
                  </p:cNvSpPr>
                  <p:nvPr/>
                </p:nvSpPr>
                <p:spPr>
                  <a:xfrm>
                    <a:off x="728646" y="5647397"/>
                    <a:ext cx="829714" cy="677108"/>
                  </a:xfrm>
                  <a:prstGeom prst="rect">
                    <a:avLst/>
                  </a:prstGeom>
                  <a:blipFill>
                    <a:blip r:embed="rId10"/>
                    <a:stretch>
                      <a:fillRect/>
                    </a:stretch>
                  </a:blipFill>
                </p:spPr>
                <p:txBody>
                  <a:bodyPr/>
                  <a:lstStyle/>
                  <a:p>
                    <a:r>
                      <a:rPr lang="ja-JP" altLang="en-US">
                        <a:noFill/>
                      </a:rPr>
                      <a:t> </a:t>
                    </a:r>
                  </a:p>
                </p:txBody>
              </p:sp>
            </mc:Fallback>
          </mc:AlternateContent>
        </p:grpSp>
        <p:sp>
          <p:nvSpPr>
            <p:cNvPr id="90" name="テキスト ボックス 89">
              <a:extLst>
                <a:ext uri="{FF2B5EF4-FFF2-40B4-BE49-F238E27FC236}">
                  <a16:creationId xmlns:a16="http://schemas.microsoft.com/office/drawing/2014/main" id="{3E9C9BDC-341F-44DC-BF1B-AB230E98D6E0}"/>
                </a:ext>
              </a:extLst>
            </p:cNvPr>
            <p:cNvSpPr txBox="1"/>
            <p:nvPr/>
          </p:nvSpPr>
          <p:spPr>
            <a:xfrm>
              <a:off x="-111364" y="4977903"/>
              <a:ext cx="1661993" cy="925657"/>
            </a:xfrm>
            <a:prstGeom prst="rect">
              <a:avLst/>
            </a:prstGeom>
            <a:noFill/>
          </p:spPr>
          <p:txBody>
            <a:bodyPr vert="eaVert" wrap="square" rtlCol="0">
              <a:spAutoFit/>
            </a:bodyPr>
            <a:lstStyle/>
            <a:p>
              <a:r>
                <a:rPr kumimoji="1" lang="en-US" altLang="ja-JP" sz="9600" dirty="0">
                  <a:solidFill>
                    <a:schemeClr val="tx1">
                      <a:lumMod val="75000"/>
                      <a:lumOff val="25000"/>
                    </a:schemeClr>
                  </a:solidFill>
                </a:rPr>
                <a:t>…</a:t>
              </a:r>
              <a:endParaRPr kumimoji="1" lang="ja-JP" altLang="en-US" sz="9600" dirty="0">
                <a:solidFill>
                  <a:schemeClr val="tx1">
                    <a:lumMod val="75000"/>
                    <a:lumOff val="25000"/>
                  </a:schemeClr>
                </a:solidFill>
              </a:endParaRPr>
            </a:p>
          </p:txBody>
        </p:sp>
        <p:cxnSp>
          <p:nvCxnSpPr>
            <p:cNvPr id="91" name="直線コネクタ 90">
              <a:extLst>
                <a:ext uri="{FF2B5EF4-FFF2-40B4-BE49-F238E27FC236}">
                  <a16:creationId xmlns:a16="http://schemas.microsoft.com/office/drawing/2014/main" id="{40BC35A3-10A5-4845-9F1C-4C9C3160AF5C}"/>
                </a:ext>
              </a:extLst>
            </p:cNvPr>
            <p:cNvCxnSpPr>
              <a:cxnSpLocks/>
              <a:stCxn id="89" idx="3"/>
              <a:endCxn id="42" idx="3"/>
            </p:cNvCxnSpPr>
            <p:nvPr/>
          </p:nvCxnSpPr>
          <p:spPr>
            <a:xfrm flipV="1">
              <a:off x="48120" y="3669502"/>
              <a:ext cx="4177940" cy="2952229"/>
            </a:xfrm>
            <a:prstGeom prst="line">
              <a:avLst/>
            </a:prstGeom>
            <a:ln w="571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grpSp>
          <p:nvGrpSpPr>
            <p:cNvPr id="92" name="グループ化 91">
              <a:extLst>
                <a:ext uri="{FF2B5EF4-FFF2-40B4-BE49-F238E27FC236}">
                  <a16:creationId xmlns:a16="http://schemas.microsoft.com/office/drawing/2014/main" id="{0A28C98A-CBAA-4915-A4D5-4E43094B5397}"/>
                </a:ext>
              </a:extLst>
            </p:cNvPr>
            <p:cNvGrpSpPr/>
            <p:nvPr/>
          </p:nvGrpSpPr>
          <p:grpSpPr>
            <a:xfrm>
              <a:off x="1094773" y="5108727"/>
              <a:ext cx="967408" cy="967408"/>
              <a:chOff x="609600" y="1358348"/>
              <a:chExt cx="967408" cy="967408"/>
            </a:xfrm>
          </p:grpSpPr>
          <p:sp>
            <p:nvSpPr>
              <p:cNvPr id="94" name="楕円 93">
                <a:extLst>
                  <a:ext uri="{FF2B5EF4-FFF2-40B4-BE49-F238E27FC236}">
                    <a16:creationId xmlns:a16="http://schemas.microsoft.com/office/drawing/2014/main" id="{891555A5-99C6-4874-896D-9391E0F7399F}"/>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95" name="テキスト ボックス 94">
                    <a:extLst>
                      <a:ext uri="{FF2B5EF4-FFF2-40B4-BE49-F238E27FC236}">
                        <a16:creationId xmlns:a16="http://schemas.microsoft.com/office/drawing/2014/main" id="{7B4159B8-433B-47B1-AFBB-948C58E65AC6}"/>
                      </a:ext>
                    </a:extLst>
                  </p:cNvPr>
                  <p:cNvSpPr txBox="1"/>
                  <p:nvPr/>
                </p:nvSpPr>
                <p:spPr>
                  <a:xfrm>
                    <a:off x="609600" y="1416856"/>
                    <a:ext cx="946733"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𝑤</m:t>
                              </m:r>
                            </m:e>
                            <m:sub>
                              <m:r>
                                <a:rPr kumimoji="1" lang="en-US" altLang="ja-JP" sz="4400" b="0" i="1" smtClean="0">
                                  <a:solidFill>
                                    <a:schemeClr val="bg1"/>
                                  </a:solidFill>
                                  <a:latin typeface="Cambria Math" panose="02040503050406030204" pitchFamily="18" charset="0"/>
                                </a:rPr>
                                <m:t>𝑀</m:t>
                              </m:r>
                            </m:sub>
                          </m:sSub>
                        </m:oMath>
                      </m:oMathPara>
                    </a14:m>
                    <a:endParaRPr kumimoji="1" lang="ja-JP" altLang="en-US" sz="4400" dirty="0">
                      <a:solidFill>
                        <a:schemeClr val="bg1"/>
                      </a:solidFill>
                    </a:endParaRPr>
                  </a:p>
                </p:txBody>
              </p:sp>
            </mc:Choice>
            <mc:Fallback>
              <p:sp>
                <p:nvSpPr>
                  <p:cNvPr id="95" name="テキスト ボックス 94">
                    <a:extLst>
                      <a:ext uri="{FF2B5EF4-FFF2-40B4-BE49-F238E27FC236}">
                        <a16:creationId xmlns:a16="http://schemas.microsoft.com/office/drawing/2014/main" id="{7B4159B8-433B-47B1-AFBB-948C58E65AC6}"/>
                      </a:ext>
                    </a:extLst>
                  </p:cNvPr>
                  <p:cNvSpPr txBox="1">
                    <a:spLocks noRot="1" noChangeAspect="1" noMove="1" noResize="1" noEditPoints="1" noAdjustHandles="1" noChangeArrowheads="1" noChangeShapeType="1" noTextEdit="1"/>
                  </p:cNvSpPr>
                  <p:nvPr/>
                </p:nvSpPr>
                <p:spPr>
                  <a:xfrm>
                    <a:off x="609600" y="1416856"/>
                    <a:ext cx="946733" cy="677108"/>
                  </a:xfrm>
                  <a:prstGeom prst="rect">
                    <a:avLst/>
                  </a:prstGeom>
                  <a:blipFill>
                    <a:blip r:embed="rId11"/>
                    <a:stretch>
                      <a:fillRect/>
                    </a:stretch>
                  </a:blipFill>
                </p:spPr>
                <p:txBody>
                  <a:bodyPr/>
                  <a:lstStyle/>
                  <a:p>
                    <a:r>
                      <a:rPr lang="ja-JP" altLang="en-US">
                        <a:noFill/>
                      </a:rPr>
                      <a:t> </a:t>
                    </a:r>
                  </a:p>
                </p:txBody>
              </p:sp>
            </mc:Fallback>
          </mc:AlternateContent>
        </p:grpSp>
        <p:cxnSp>
          <p:nvCxnSpPr>
            <p:cNvPr id="123" name="直線コネクタ 122">
              <a:extLst>
                <a:ext uri="{FF2B5EF4-FFF2-40B4-BE49-F238E27FC236}">
                  <a16:creationId xmlns:a16="http://schemas.microsoft.com/office/drawing/2014/main" id="{FFD45AFF-5C6A-4EB9-8684-A0DCA69C60C7}"/>
                </a:ext>
              </a:extLst>
            </p:cNvPr>
            <p:cNvCxnSpPr>
              <a:cxnSpLocks/>
              <a:stCxn id="42" idx="6"/>
              <a:endCxn id="146" idx="1"/>
            </p:cNvCxnSpPr>
            <p:nvPr/>
          </p:nvCxnSpPr>
          <p:spPr>
            <a:xfrm>
              <a:off x="5051794" y="3327472"/>
              <a:ext cx="791152" cy="0"/>
            </a:xfrm>
            <a:prstGeom prst="line">
              <a:avLst/>
            </a:prstGeom>
            <a:ln w="57150">
              <a:solidFill>
                <a:schemeClr val="tx1">
                  <a:lumMod val="75000"/>
                  <a:lumOff val="2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41" name="直線矢印コネクタ 140">
              <a:extLst>
                <a:ext uri="{FF2B5EF4-FFF2-40B4-BE49-F238E27FC236}">
                  <a16:creationId xmlns:a16="http://schemas.microsoft.com/office/drawing/2014/main" id="{0AD74E43-5E21-4F04-9AB1-368F294C1F2E}"/>
                </a:ext>
              </a:extLst>
            </p:cNvPr>
            <p:cNvCxnSpPr>
              <a:cxnSpLocks/>
              <a:stCxn id="146" idx="3"/>
            </p:cNvCxnSpPr>
            <p:nvPr/>
          </p:nvCxnSpPr>
          <p:spPr>
            <a:xfrm>
              <a:off x="7716165" y="3327472"/>
              <a:ext cx="1211935" cy="0"/>
            </a:xfrm>
            <a:prstGeom prst="straightConnector1">
              <a:avLst/>
            </a:prstGeom>
            <a:ln w="571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grpSp>
          <p:nvGrpSpPr>
            <p:cNvPr id="145" name="グループ化 144">
              <a:extLst>
                <a:ext uri="{FF2B5EF4-FFF2-40B4-BE49-F238E27FC236}">
                  <a16:creationId xmlns:a16="http://schemas.microsoft.com/office/drawing/2014/main" id="{6EE73EC7-3368-409B-8C24-6A282A00EBEF}"/>
                </a:ext>
              </a:extLst>
            </p:cNvPr>
            <p:cNvGrpSpPr/>
            <p:nvPr/>
          </p:nvGrpSpPr>
          <p:grpSpPr>
            <a:xfrm>
              <a:off x="5842946" y="2390862"/>
              <a:ext cx="1873219" cy="1873219"/>
              <a:chOff x="6807854" y="1903458"/>
              <a:chExt cx="3302992" cy="3302992"/>
            </a:xfrm>
          </p:grpSpPr>
          <p:sp>
            <p:nvSpPr>
              <p:cNvPr id="146" name="正方形/長方形 145">
                <a:extLst>
                  <a:ext uri="{FF2B5EF4-FFF2-40B4-BE49-F238E27FC236}">
                    <a16:creationId xmlns:a16="http://schemas.microsoft.com/office/drawing/2014/main" id="{1FC0348E-0377-462C-BD5D-66C7C600720E}"/>
                  </a:ext>
                </a:extLst>
              </p:cNvPr>
              <p:cNvSpPr/>
              <p:nvPr/>
            </p:nvSpPr>
            <p:spPr>
              <a:xfrm>
                <a:off x="6807854" y="1903458"/>
                <a:ext cx="3302992" cy="3302992"/>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7" name="グループ化 146">
                <a:extLst>
                  <a:ext uri="{FF2B5EF4-FFF2-40B4-BE49-F238E27FC236}">
                    <a16:creationId xmlns:a16="http://schemas.microsoft.com/office/drawing/2014/main" id="{921FA807-0A6E-4C45-B701-CE9CF9036D38}"/>
                  </a:ext>
                </a:extLst>
              </p:cNvPr>
              <p:cNvGrpSpPr/>
              <p:nvPr/>
            </p:nvGrpSpPr>
            <p:grpSpPr>
              <a:xfrm>
                <a:off x="7253889" y="2330245"/>
                <a:ext cx="2410922" cy="2407410"/>
                <a:chOff x="6984538" y="1939101"/>
                <a:chExt cx="2978823" cy="2974484"/>
              </a:xfrm>
            </p:grpSpPr>
            <p:cxnSp>
              <p:nvCxnSpPr>
                <p:cNvPr id="152" name="直線コネクタ 151">
                  <a:extLst>
                    <a:ext uri="{FF2B5EF4-FFF2-40B4-BE49-F238E27FC236}">
                      <a16:creationId xmlns:a16="http://schemas.microsoft.com/office/drawing/2014/main" id="{ED7F8D6A-A0B3-4B7A-ACB1-7411E3491B2F}"/>
                    </a:ext>
                  </a:extLst>
                </p:cNvPr>
                <p:cNvCxnSpPr>
                  <a:cxnSpLocks/>
                </p:cNvCxnSpPr>
                <p:nvPr/>
              </p:nvCxnSpPr>
              <p:spPr>
                <a:xfrm>
                  <a:off x="6984538" y="3433097"/>
                  <a:ext cx="2978823"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53" name="直線コネクタ 152">
                  <a:extLst>
                    <a:ext uri="{FF2B5EF4-FFF2-40B4-BE49-F238E27FC236}">
                      <a16:creationId xmlns:a16="http://schemas.microsoft.com/office/drawing/2014/main" id="{E7E01409-5F63-47A9-B5A8-0643E3FC523C}"/>
                    </a:ext>
                  </a:extLst>
                </p:cNvPr>
                <p:cNvCxnSpPr>
                  <a:cxnSpLocks/>
                </p:cNvCxnSpPr>
                <p:nvPr/>
              </p:nvCxnSpPr>
              <p:spPr>
                <a:xfrm>
                  <a:off x="8448485" y="1939101"/>
                  <a:ext cx="0" cy="2974484"/>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grpSp>
          <p:cxnSp>
            <p:nvCxnSpPr>
              <p:cNvPr id="148" name="直線コネクタ 147">
                <a:extLst>
                  <a:ext uri="{FF2B5EF4-FFF2-40B4-BE49-F238E27FC236}">
                    <a16:creationId xmlns:a16="http://schemas.microsoft.com/office/drawing/2014/main" id="{98BC1D62-B686-413B-BF90-371DE6E18FBB}"/>
                  </a:ext>
                </a:extLst>
              </p:cNvPr>
              <p:cNvCxnSpPr>
                <a:cxnSpLocks/>
              </p:cNvCxnSpPr>
              <p:nvPr/>
            </p:nvCxnSpPr>
            <p:spPr>
              <a:xfrm>
                <a:off x="7253889" y="4137828"/>
                <a:ext cx="1184851" cy="0"/>
              </a:xfrm>
              <a:prstGeom prst="line">
                <a:avLst/>
              </a:prstGeom>
              <a:ln w="762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49" name="直線コネクタ 148">
                <a:extLst>
                  <a:ext uri="{FF2B5EF4-FFF2-40B4-BE49-F238E27FC236}">
                    <a16:creationId xmlns:a16="http://schemas.microsoft.com/office/drawing/2014/main" id="{5D4A644E-B24D-45FA-8EF8-F1E74CEFBD64}"/>
                  </a:ext>
                </a:extLst>
              </p:cNvPr>
              <p:cNvCxnSpPr>
                <a:cxnSpLocks/>
              </p:cNvCxnSpPr>
              <p:nvPr/>
            </p:nvCxnSpPr>
            <p:spPr>
              <a:xfrm>
                <a:off x="8438740" y="2881059"/>
                <a:ext cx="1184851" cy="0"/>
              </a:xfrm>
              <a:prstGeom prst="line">
                <a:avLst/>
              </a:prstGeom>
              <a:ln w="762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150" name="テキスト ボックス 149">
                <a:extLst>
                  <a:ext uri="{FF2B5EF4-FFF2-40B4-BE49-F238E27FC236}">
                    <a16:creationId xmlns:a16="http://schemas.microsoft.com/office/drawing/2014/main" id="{89142727-E852-4817-8748-582766F7AB73}"/>
                  </a:ext>
                </a:extLst>
              </p:cNvPr>
              <p:cNvSpPr txBox="1"/>
              <p:nvPr/>
            </p:nvSpPr>
            <p:spPr>
              <a:xfrm>
                <a:off x="8537430" y="3554954"/>
                <a:ext cx="1127381" cy="1248195"/>
              </a:xfrm>
              <a:prstGeom prst="rect">
                <a:avLst/>
              </a:prstGeom>
              <a:noFill/>
              <a:ln>
                <a:noFill/>
              </a:ln>
            </p:spPr>
            <p:txBody>
              <a:bodyPr wrap="square" rtlCol="0">
                <a:spAutoFit/>
              </a:bodyPr>
              <a:lstStyle/>
              <a:p>
                <a:r>
                  <a:rPr lang="en-US" altLang="ja-JP" sz="4000" dirty="0">
                    <a:solidFill>
                      <a:schemeClr val="tx1">
                        <a:lumMod val="75000"/>
                        <a:lumOff val="25000"/>
                      </a:schemeClr>
                    </a:solidFill>
                    <a:latin typeface="Times New Roman" panose="02020603050405020304" pitchFamily="18" charset="0"/>
                    <a:cs typeface="Times New Roman" panose="02020603050405020304" pitchFamily="18" charset="0"/>
                  </a:rPr>
                  <a:t>-1</a:t>
                </a:r>
                <a:endParaRPr kumimoji="1" lang="ja-JP" altLang="en-US" sz="4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51" name="テキスト ボックス 150">
                <a:extLst>
                  <a:ext uri="{FF2B5EF4-FFF2-40B4-BE49-F238E27FC236}">
                    <a16:creationId xmlns:a16="http://schemas.microsoft.com/office/drawing/2014/main" id="{67E54BD7-DE4A-4048-883D-87ED61EB3250}"/>
                  </a:ext>
                </a:extLst>
              </p:cNvPr>
              <p:cNvSpPr txBox="1"/>
              <p:nvPr/>
            </p:nvSpPr>
            <p:spPr>
              <a:xfrm>
                <a:off x="7557466" y="2174677"/>
                <a:ext cx="777860" cy="1248195"/>
              </a:xfrm>
              <a:prstGeom prst="rect">
                <a:avLst/>
              </a:prstGeom>
              <a:noFill/>
              <a:ln>
                <a:noFill/>
              </a:ln>
            </p:spPr>
            <p:txBody>
              <a:bodyPr wrap="none" rtlCol="0">
                <a:spAutoFit/>
              </a:bodyPr>
              <a:lstStyle/>
              <a:p>
                <a:r>
                  <a:rPr lang="en-US" altLang="ja-JP" sz="4000" dirty="0">
                    <a:solidFill>
                      <a:schemeClr val="tx1">
                        <a:lumMod val="75000"/>
                        <a:lumOff val="25000"/>
                      </a:schemeClr>
                    </a:solidFill>
                    <a:latin typeface="Times New Roman" panose="02020603050405020304" pitchFamily="18" charset="0"/>
                    <a:cs typeface="Times New Roman" panose="02020603050405020304" pitchFamily="18" charset="0"/>
                  </a:rPr>
                  <a:t>1</a:t>
                </a:r>
                <a:endParaRPr kumimoji="1" lang="ja-JP" altLang="en-US" sz="4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2314254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グループ化 15">
            <a:extLst>
              <a:ext uri="{FF2B5EF4-FFF2-40B4-BE49-F238E27FC236}">
                <a16:creationId xmlns:a16="http://schemas.microsoft.com/office/drawing/2014/main" id="{58C0EA13-DF32-4853-8311-BAFD9C0A301F}"/>
              </a:ext>
            </a:extLst>
          </p:cNvPr>
          <p:cNvGrpSpPr/>
          <p:nvPr/>
        </p:nvGrpSpPr>
        <p:grpSpPr>
          <a:xfrm>
            <a:off x="-453299" y="-351523"/>
            <a:ext cx="9825899" cy="7561045"/>
            <a:chOff x="-897799" y="-351523"/>
            <a:chExt cx="9825899" cy="7561045"/>
          </a:xfrm>
        </p:grpSpPr>
        <p:sp>
          <p:nvSpPr>
            <p:cNvPr id="30" name="楕円 29">
              <a:extLst>
                <a:ext uri="{FF2B5EF4-FFF2-40B4-BE49-F238E27FC236}">
                  <a16:creationId xmlns:a16="http://schemas.microsoft.com/office/drawing/2014/main" id="{C2120B58-579B-471C-AB5E-473952D3FDB7}"/>
                </a:ext>
              </a:extLst>
            </p:cNvPr>
            <p:cNvSpPr/>
            <p:nvPr/>
          </p:nvSpPr>
          <p:spPr>
            <a:xfrm>
              <a:off x="-821127" y="-351523"/>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dirty="0">
                <a:solidFill>
                  <a:schemeClr val="tx1"/>
                </a:solidFill>
              </a:endParaRPr>
            </a:p>
          </p:txBody>
        </p:sp>
        <p:grpSp>
          <p:nvGrpSpPr>
            <p:cNvPr id="31" name="グループ化 30">
              <a:extLst>
                <a:ext uri="{FF2B5EF4-FFF2-40B4-BE49-F238E27FC236}">
                  <a16:creationId xmlns:a16="http://schemas.microsoft.com/office/drawing/2014/main" id="{F33F9C3E-A470-4401-B2B1-E1F462AEB888}"/>
                </a:ext>
              </a:extLst>
            </p:cNvPr>
            <p:cNvGrpSpPr/>
            <p:nvPr/>
          </p:nvGrpSpPr>
          <p:grpSpPr>
            <a:xfrm>
              <a:off x="-821127" y="1169508"/>
              <a:ext cx="967408" cy="967408"/>
              <a:chOff x="609600" y="1358348"/>
              <a:chExt cx="967408" cy="967408"/>
            </a:xfrm>
          </p:grpSpPr>
          <p:sp>
            <p:nvSpPr>
              <p:cNvPr id="32" name="楕円 31">
                <a:extLst>
                  <a:ext uri="{FF2B5EF4-FFF2-40B4-BE49-F238E27FC236}">
                    <a16:creationId xmlns:a16="http://schemas.microsoft.com/office/drawing/2014/main" id="{1326D670-0635-401C-975F-9D4552C81236}"/>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7EB187B3-C62E-49C2-B0C3-B6FC88D75F7C}"/>
                      </a:ext>
                    </a:extLst>
                  </p:cNvPr>
                  <p:cNvSpPr txBox="1"/>
                  <p:nvPr/>
                </p:nvSpPr>
                <p:spPr>
                  <a:xfrm>
                    <a:off x="820281" y="1414045"/>
                    <a:ext cx="671658"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𝑥</m:t>
                              </m:r>
                            </m:e>
                            <m:sub>
                              <m:r>
                                <a:rPr kumimoji="1" lang="en-US" altLang="ja-JP" sz="4400" b="0" i="1" smtClean="0">
                                  <a:solidFill>
                                    <a:schemeClr val="bg1"/>
                                  </a:solidFill>
                                  <a:latin typeface="Cambria Math" panose="02040503050406030204" pitchFamily="18" charset="0"/>
                                </a:rPr>
                                <m:t>1</m:t>
                              </m:r>
                            </m:sub>
                          </m:sSub>
                        </m:oMath>
                      </m:oMathPara>
                    </a14:m>
                    <a:endParaRPr kumimoji="1" lang="ja-JP" altLang="en-US" sz="4400" dirty="0">
                      <a:solidFill>
                        <a:schemeClr val="bg1"/>
                      </a:solidFill>
                    </a:endParaRPr>
                  </a:p>
                </p:txBody>
              </p:sp>
            </mc:Choice>
            <mc:Fallback>
              <p:sp>
                <p:nvSpPr>
                  <p:cNvPr id="33" name="テキスト ボックス 32">
                    <a:extLst>
                      <a:ext uri="{FF2B5EF4-FFF2-40B4-BE49-F238E27FC236}">
                        <a16:creationId xmlns:a16="http://schemas.microsoft.com/office/drawing/2014/main" id="{7EB187B3-C62E-49C2-B0C3-B6FC88D75F7C}"/>
                      </a:ext>
                    </a:extLst>
                  </p:cNvPr>
                  <p:cNvSpPr txBox="1">
                    <a:spLocks noRot="1" noChangeAspect="1" noMove="1" noResize="1" noEditPoints="1" noAdjustHandles="1" noChangeArrowheads="1" noChangeShapeType="1" noTextEdit="1"/>
                  </p:cNvSpPr>
                  <p:nvPr/>
                </p:nvSpPr>
                <p:spPr>
                  <a:xfrm>
                    <a:off x="820281" y="1414045"/>
                    <a:ext cx="671658" cy="677108"/>
                  </a:xfrm>
                  <a:prstGeom prst="rect">
                    <a:avLst/>
                  </a:prstGeom>
                  <a:blipFill>
                    <a:blip r:embed="rId3"/>
                    <a:stretch>
                      <a:fillRect/>
                    </a:stretch>
                  </a:blipFill>
                </p:spPr>
                <p:txBody>
                  <a:bodyPr/>
                  <a:lstStyle/>
                  <a:p>
                    <a:r>
                      <a:rPr lang="ja-JP" altLang="en-US">
                        <a:noFill/>
                      </a:rPr>
                      <a:t> </a:t>
                    </a:r>
                  </a:p>
                </p:txBody>
              </p:sp>
            </mc:Fallback>
          </mc:AlternateContent>
        </p:grpSp>
        <p:grpSp>
          <p:nvGrpSpPr>
            <p:cNvPr id="37" name="グループ化 36">
              <a:extLst>
                <a:ext uri="{FF2B5EF4-FFF2-40B4-BE49-F238E27FC236}">
                  <a16:creationId xmlns:a16="http://schemas.microsoft.com/office/drawing/2014/main" id="{15F27EB4-1C3D-4DD8-837C-C671D5CD3D79}"/>
                </a:ext>
              </a:extLst>
            </p:cNvPr>
            <p:cNvGrpSpPr/>
            <p:nvPr/>
          </p:nvGrpSpPr>
          <p:grpSpPr>
            <a:xfrm>
              <a:off x="-897799" y="4126279"/>
              <a:ext cx="967408" cy="967408"/>
              <a:chOff x="632084" y="5606334"/>
              <a:chExt cx="967408" cy="967408"/>
            </a:xfrm>
          </p:grpSpPr>
          <p:sp>
            <p:nvSpPr>
              <p:cNvPr id="38" name="楕円 37">
                <a:extLst>
                  <a:ext uri="{FF2B5EF4-FFF2-40B4-BE49-F238E27FC236}">
                    <a16:creationId xmlns:a16="http://schemas.microsoft.com/office/drawing/2014/main" id="{9148422C-427E-4CE0-8595-B464563EB9B4}"/>
                  </a:ext>
                </a:extLst>
              </p:cNvPr>
              <p:cNvSpPr/>
              <p:nvPr/>
            </p:nvSpPr>
            <p:spPr>
              <a:xfrm>
                <a:off x="632084" y="5606334"/>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B015CB51-5545-4D8A-AA54-E97225229939}"/>
                      </a:ext>
                    </a:extLst>
                  </p:cNvPr>
                  <p:cNvSpPr txBox="1"/>
                  <p:nvPr/>
                </p:nvSpPr>
                <p:spPr>
                  <a:xfrm>
                    <a:off x="842765" y="5662031"/>
                    <a:ext cx="604203"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𝑥</m:t>
                              </m:r>
                            </m:e>
                            <m:sub>
                              <m:r>
                                <a:rPr kumimoji="1" lang="en-US" altLang="ja-JP" sz="4400" b="0" i="1" smtClean="0">
                                  <a:solidFill>
                                    <a:schemeClr val="bg1"/>
                                  </a:solidFill>
                                  <a:latin typeface="Cambria Math" panose="02040503050406030204" pitchFamily="18" charset="0"/>
                                </a:rPr>
                                <m:t>𝑖</m:t>
                              </m:r>
                            </m:sub>
                          </m:sSub>
                        </m:oMath>
                      </m:oMathPara>
                    </a14:m>
                    <a:endParaRPr kumimoji="1" lang="ja-JP" altLang="en-US" sz="4400" dirty="0">
                      <a:solidFill>
                        <a:schemeClr val="bg1"/>
                      </a:solidFill>
                    </a:endParaRPr>
                  </a:p>
                </p:txBody>
              </p:sp>
            </mc:Choice>
            <mc:Fallback>
              <p:sp>
                <p:nvSpPr>
                  <p:cNvPr id="39" name="テキスト ボックス 38">
                    <a:extLst>
                      <a:ext uri="{FF2B5EF4-FFF2-40B4-BE49-F238E27FC236}">
                        <a16:creationId xmlns:a16="http://schemas.microsoft.com/office/drawing/2014/main" id="{B015CB51-5545-4D8A-AA54-E97225229939}"/>
                      </a:ext>
                    </a:extLst>
                  </p:cNvPr>
                  <p:cNvSpPr txBox="1">
                    <a:spLocks noRot="1" noChangeAspect="1" noMove="1" noResize="1" noEditPoints="1" noAdjustHandles="1" noChangeArrowheads="1" noChangeShapeType="1" noTextEdit="1"/>
                  </p:cNvSpPr>
                  <p:nvPr/>
                </p:nvSpPr>
                <p:spPr>
                  <a:xfrm>
                    <a:off x="842765" y="5662031"/>
                    <a:ext cx="604203" cy="677108"/>
                  </a:xfrm>
                  <a:prstGeom prst="rect">
                    <a:avLst/>
                  </a:prstGeom>
                  <a:blipFill>
                    <a:blip r:embed="rId4"/>
                    <a:stretch>
                      <a:fillRect/>
                    </a:stretch>
                  </a:blipFill>
                </p:spPr>
                <p:txBody>
                  <a:bodyPr/>
                  <a:lstStyle/>
                  <a:p>
                    <a:r>
                      <a:rPr lang="ja-JP" altLang="en-US">
                        <a:noFill/>
                      </a:rPr>
                      <a:t> </a:t>
                    </a:r>
                  </a:p>
                </p:txBody>
              </p:sp>
            </mc:Fallback>
          </mc:AlternateContent>
        </p:grpSp>
        <p:sp>
          <p:nvSpPr>
            <p:cNvPr id="40" name="テキスト ボックス 39">
              <a:extLst>
                <a:ext uri="{FF2B5EF4-FFF2-40B4-BE49-F238E27FC236}">
                  <a16:creationId xmlns:a16="http://schemas.microsoft.com/office/drawing/2014/main" id="{F312C674-39A1-4F9A-B22F-0FD736508D0B}"/>
                </a:ext>
              </a:extLst>
            </p:cNvPr>
            <p:cNvSpPr txBox="1"/>
            <p:nvPr/>
          </p:nvSpPr>
          <p:spPr>
            <a:xfrm>
              <a:off x="-112881" y="2675215"/>
              <a:ext cx="1661993" cy="1037316"/>
            </a:xfrm>
            <a:prstGeom prst="rect">
              <a:avLst/>
            </a:prstGeom>
            <a:noFill/>
          </p:spPr>
          <p:txBody>
            <a:bodyPr vert="eaVert" wrap="square" rtlCol="0">
              <a:spAutoFit/>
            </a:bodyPr>
            <a:lstStyle/>
            <a:p>
              <a:r>
                <a:rPr kumimoji="1" lang="en-US" altLang="ja-JP" sz="9600" dirty="0">
                  <a:solidFill>
                    <a:schemeClr val="tx1">
                      <a:lumMod val="75000"/>
                      <a:lumOff val="25000"/>
                    </a:schemeClr>
                  </a:solidFill>
                </a:rPr>
                <a:t>…</a:t>
              </a:r>
              <a:endParaRPr kumimoji="1" lang="ja-JP" altLang="en-US" sz="9600" dirty="0">
                <a:solidFill>
                  <a:schemeClr val="tx1">
                    <a:lumMod val="75000"/>
                    <a:lumOff val="25000"/>
                  </a:schemeClr>
                </a:solidFill>
              </a:endParaRPr>
            </a:p>
          </p:txBody>
        </p:sp>
        <p:grpSp>
          <p:nvGrpSpPr>
            <p:cNvPr id="41" name="グループ化 40">
              <a:extLst>
                <a:ext uri="{FF2B5EF4-FFF2-40B4-BE49-F238E27FC236}">
                  <a16:creationId xmlns:a16="http://schemas.microsoft.com/office/drawing/2014/main" id="{9C2EDE6B-91F1-45C2-A0C1-51530AE937EA}"/>
                </a:ext>
              </a:extLst>
            </p:cNvPr>
            <p:cNvGrpSpPr/>
            <p:nvPr/>
          </p:nvGrpSpPr>
          <p:grpSpPr>
            <a:xfrm>
              <a:off x="4084386" y="2843768"/>
              <a:ext cx="967408" cy="967408"/>
              <a:chOff x="609600" y="1358348"/>
              <a:chExt cx="967408" cy="967408"/>
            </a:xfrm>
          </p:grpSpPr>
          <p:sp>
            <p:nvSpPr>
              <p:cNvPr id="42" name="楕円 41">
                <a:extLst>
                  <a:ext uri="{FF2B5EF4-FFF2-40B4-BE49-F238E27FC236}">
                    <a16:creationId xmlns:a16="http://schemas.microsoft.com/office/drawing/2014/main" id="{1F79D5E6-747F-493F-BDE6-0985758B2771}"/>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9F72F810-6317-45E6-A9BE-3987A829B5D6}"/>
                      </a:ext>
                    </a:extLst>
                  </p:cNvPr>
                  <p:cNvSpPr txBox="1"/>
                  <p:nvPr/>
                </p:nvSpPr>
                <p:spPr>
                  <a:xfrm>
                    <a:off x="873957" y="1504684"/>
                    <a:ext cx="437619"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sz="4400" i="1" smtClean="0">
                              <a:solidFill>
                                <a:schemeClr val="bg1"/>
                              </a:solidFill>
                              <a:latin typeface="Cambria Math" panose="02040503050406030204" pitchFamily="18" charset="0"/>
                              <a:ea typeface="Cambria Math" panose="02040503050406030204" pitchFamily="18" charset="0"/>
                            </a:rPr>
                            <m:t>Σ</m:t>
                          </m:r>
                        </m:oMath>
                      </m:oMathPara>
                    </a14:m>
                    <a:endParaRPr kumimoji="1" lang="ja-JP" altLang="en-US" sz="4400" b="1" dirty="0">
                      <a:solidFill>
                        <a:schemeClr val="bg1"/>
                      </a:solidFill>
                    </a:endParaRPr>
                  </a:p>
                </p:txBody>
              </p:sp>
            </mc:Choice>
            <mc:Fallback>
              <p:sp>
                <p:nvSpPr>
                  <p:cNvPr id="43" name="テキスト ボックス 42">
                    <a:extLst>
                      <a:ext uri="{FF2B5EF4-FFF2-40B4-BE49-F238E27FC236}">
                        <a16:creationId xmlns:a16="http://schemas.microsoft.com/office/drawing/2014/main" id="{9F72F810-6317-45E6-A9BE-3987A829B5D6}"/>
                      </a:ext>
                    </a:extLst>
                  </p:cNvPr>
                  <p:cNvSpPr txBox="1">
                    <a:spLocks noRot="1" noChangeAspect="1" noMove="1" noResize="1" noEditPoints="1" noAdjustHandles="1" noChangeArrowheads="1" noChangeShapeType="1" noTextEdit="1"/>
                  </p:cNvSpPr>
                  <p:nvPr/>
                </p:nvSpPr>
                <p:spPr>
                  <a:xfrm>
                    <a:off x="873957" y="1504684"/>
                    <a:ext cx="437619" cy="677108"/>
                  </a:xfrm>
                  <a:prstGeom prst="rect">
                    <a:avLst/>
                  </a:prstGeom>
                  <a:blipFill>
                    <a:blip r:embed="rId5"/>
                    <a:stretch>
                      <a:fillRect/>
                    </a:stretch>
                  </a:blipFill>
                </p:spPr>
                <p:txBody>
                  <a:bodyPr/>
                  <a:lstStyle/>
                  <a:p>
                    <a:r>
                      <a:rPr lang="ja-JP" altLang="en-US">
                        <a:noFill/>
                      </a:rPr>
                      <a:t> </a:t>
                    </a:r>
                  </a:p>
                </p:txBody>
              </p:sp>
            </mc:Fallback>
          </mc:AlternateContent>
        </p:grpSp>
        <p:cxnSp>
          <p:nvCxnSpPr>
            <p:cNvPr id="44" name="直線コネクタ 43">
              <a:extLst>
                <a:ext uri="{FF2B5EF4-FFF2-40B4-BE49-F238E27FC236}">
                  <a16:creationId xmlns:a16="http://schemas.microsoft.com/office/drawing/2014/main" id="{12A2BC19-84F4-44FE-B4DE-2551BA50D964}"/>
                </a:ext>
              </a:extLst>
            </p:cNvPr>
            <p:cNvCxnSpPr>
              <a:cxnSpLocks/>
            </p:cNvCxnSpPr>
            <p:nvPr/>
          </p:nvCxnSpPr>
          <p:spPr>
            <a:xfrm>
              <a:off x="89252" y="309290"/>
              <a:ext cx="4239977" cy="2534478"/>
            </a:xfrm>
            <a:prstGeom prst="line">
              <a:avLst/>
            </a:prstGeom>
            <a:ln w="57150">
              <a:solidFill>
                <a:schemeClr val="tx1">
                  <a:lumMod val="75000"/>
                  <a:lumOff val="25000"/>
                </a:schemeClr>
              </a:solidFill>
              <a:tailEnd type="triangle" w="med" len="med"/>
            </a:ln>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5396FFFD-422B-4561-9B48-1D61813858A9}"/>
                </a:ext>
              </a:extLst>
            </p:cNvPr>
            <p:cNvCxnSpPr>
              <a:cxnSpLocks/>
            </p:cNvCxnSpPr>
            <p:nvPr/>
          </p:nvCxnSpPr>
          <p:spPr>
            <a:xfrm>
              <a:off x="146281" y="1794253"/>
              <a:ext cx="4012804" cy="1309465"/>
            </a:xfrm>
            <a:prstGeom prst="line">
              <a:avLst/>
            </a:prstGeom>
            <a:ln w="571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A9B8D125-B659-4008-8590-347FF7A3D1AA}"/>
                </a:ext>
              </a:extLst>
            </p:cNvPr>
            <p:cNvCxnSpPr>
              <a:cxnSpLocks/>
              <a:stCxn id="38" idx="6"/>
            </p:cNvCxnSpPr>
            <p:nvPr/>
          </p:nvCxnSpPr>
          <p:spPr>
            <a:xfrm flipV="1">
              <a:off x="69609" y="3455296"/>
              <a:ext cx="3997964" cy="1154687"/>
            </a:xfrm>
            <a:prstGeom prst="line">
              <a:avLst/>
            </a:prstGeom>
            <a:ln w="57150">
              <a:solidFill>
                <a:schemeClr val="tx1">
                  <a:lumMod val="75000"/>
                  <a:lumOff val="25000"/>
                </a:schemeClr>
              </a:solidFill>
              <a:tailEnd type="triangle" w="med" len="med"/>
            </a:ln>
          </p:spPr>
          <p:style>
            <a:lnRef idx="1">
              <a:schemeClr val="dk1"/>
            </a:lnRef>
            <a:fillRef idx="0">
              <a:schemeClr val="dk1"/>
            </a:fillRef>
            <a:effectRef idx="0">
              <a:schemeClr val="dk1"/>
            </a:effectRef>
            <a:fontRef idx="minor">
              <a:schemeClr val="tx1"/>
            </a:fontRef>
          </p:style>
        </p:cxnSp>
        <p:grpSp>
          <p:nvGrpSpPr>
            <p:cNvPr id="48" name="グループ化 47">
              <a:extLst>
                <a:ext uri="{FF2B5EF4-FFF2-40B4-BE49-F238E27FC236}">
                  <a16:creationId xmlns:a16="http://schemas.microsoft.com/office/drawing/2014/main" id="{75D9E32B-3BE1-4788-8C13-309805C54452}"/>
                </a:ext>
              </a:extLst>
            </p:cNvPr>
            <p:cNvGrpSpPr/>
            <p:nvPr/>
          </p:nvGrpSpPr>
          <p:grpSpPr>
            <a:xfrm>
              <a:off x="1181254" y="541043"/>
              <a:ext cx="967408" cy="967408"/>
              <a:chOff x="609600" y="1358348"/>
              <a:chExt cx="967408" cy="967408"/>
            </a:xfrm>
          </p:grpSpPr>
          <p:sp>
            <p:nvSpPr>
              <p:cNvPr id="49" name="楕円 48">
                <a:extLst>
                  <a:ext uri="{FF2B5EF4-FFF2-40B4-BE49-F238E27FC236}">
                    <a16:creationId xmlns:a16="http://schemas.microsoft.com/office/drawing/2014/main" id="{9BCFAB22-B215-4169-B341-40FA63EB2882}"/>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50" name="テキスト ボックス 49">
                    <a:extLst>
                      <a:ext uri="{FF2B5EF4-FFF2-40B4-BE49-F238E27FC236}">
                        <a16:creationId xmlns:a16="http://schemas.microsoft.com/office/drawing/2014/main" id="{B9D5D256-8F2D-4A26-A771-E6AF0450B73B}"/>
                      </a:ext>
                    </a:extLst>
                  </p:cNvPr>
                  <p:cNvSpPr txBox="1"/>
                  <p:nvPr/>
                </p:nvSpPr>
                <p:spPr>
                  <a:xfrm>
                    <a:off x="701978" y="1429285"/>
                    <a:ext cx="788549"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𝑤</m:t>
                              </m:r>
                            </m:e>
                            <m:sub>
                              <m:r>
                                <a:rPr kumimoji="1" lang="en-US" altLang="ja-JP" sz="4400" b="0" i="1" smtClean="0">
                                  <a:solidFill>
                                    <a:schemeClr val="bg1"/>
                                  </a:solidFill>
                                  <a:latin typeface="Cambria Math" panose="02040503050406030204" pitchFamily="18" charset="0"/>
                                </a:rPr>
                                <m:t>0</m:t>
                              </m:r>
                            </m:sub>
                          </m:sSub>
                        </m:oMath>
                      </m:oMathPara>
                    </a14:m>
                    <a:endParaRPr kumimoji="1" lang="ja-JP" altLang="en-US" sz="4400" dirty="0">
                      <a:solidFill>
                        <a:schemeClr val="bg1"/>
                      </a:solidFill>
                    </a:endParaRPr>
                  </a:p>
                </p:txBody>
              </p:sp>
            </mc:Choice>
            <mc:Fallback>
              <p:sp>
                <p:nvSpPr>
                  <p:cNvPr id="50" name="テキスト ボックス 49">
                    <a:extLst>
                      <a:ext uri="{FF2B5EF4-FFF2-40B4-BE49-F238E27FC236}">
                        <a16:creationId xmlns:a16="http://schemas.microsoft.com/office/drawing/2014/main" id="{B9D5D256-8F2D-4A26-A771-E6AF0450B73B}"/>
                      </a:ext>
                    </a:extLst>
                  </p:cNvPr>
                  <p:cNvSpPr txBox="1">
                    <a:spLocks noRot="1" noChangeAspect="1" noMove="1" noResize="1" noEditPoints="1" noAdjustHandles="1" noChangeArrowheads="1" noChangeShapeType="1" noTextEdit="1"/>
                  </p:cNvSpPr>
                  <p:nvPr/>
                </p:nvSpPr>
                <p:spPr>
                  <a:xfrm>
                    <a:off x="701978" y="1429285"/>
                    <a:ext cx="788549" cy="677108"/>
                  </a:xfrm>
                  <a:prstGeom prst="rect">
                    <a:avLst/>
                  </a:prstGeom>
                  <a:blipFill>
                    <a:blip r:embed="rId6"/>
                    <a:stretch>
                      <a:fillRect/>
                    </a:stretch>
                  </a:blipFill>
                </p:spPr>
                <p:txBody>
                  <a:bodyPr/>
                  <a:lstStyle/>
                  <a:p>
                    <a:r>
                      <a:rPr lang="ja-JP" altLang="en-US">
                        <a:noFill/>
                      </a:rPr>
                      <a:t> </a:t>
                    </a:r>
                  </a:p>
                </p:txBody>
              </p:sp>
            </mc:Fallback>
          </mc:AlternateContent>
        </p:grpSp>
        <p:grpSp>
          <p:nvGrpSpPr>
            <p:cNvPr id="51" name="グループ化 50">
              <a:extLst>
                <a:ext uri="{FF2B5EF4-FFF2-40B4-BE49-F238E27FC236}">
                  <a16:creationId xmlns:a16="http://schemas.microsoft.com/office/drawing/2014/main" id="{5A56900A-175F-43AB-8758-8DE9A80BC297}"/>
                </a:ext>
              </a:extLst>
            </p:cNvPr>
            <p:cNvGrpSpPr/>
            <p:nvPr/>
          </p:nvGrpSpPr>
          <p:grpSpPr>
            <a:xfrm>
              <a:off x="1181253" y="1858545"/>
              <a:ext cx="967408" cy="967408"/>
              <a:chOff x="609600" y="1358348"/>
              <a:chExt cx="967408" cy="967408"/>
            </a:xfrm>
          </p:grpSpPr>
          <p:sp>
            <p:nvSpPr>
              <p:cNvPr id="52" name="楕円 51">
                <a:extLst>
                  <a:ext uri="{FF2B5EF4-FFF2-40B4-BE49-F238E27FC236}">
                    <a16:creationId xmlns:a16="http://schemas.microsoft.com/office/drawing/2014/main" id="{26916461-BB35-4B00-87C5-6755EB85E9CA}"/>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9B813AD2-CD2B-45C3-A6E5-6A2A166A5376}"/>
                      </a:ext>
                    </a:extLst>
                  </p:cNvPr>
                  <p:cNvSpPr txBox="1"/>
                  <p:nvPr/>
                </p:nvSpPr>
                <p:spPr>
                  <a:xfrm>
                    <a:off x="725301" y="1451203"/>
                    <a:ext cx="775469"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𝑤</m:t>
                              </m:r>
                            </m:e>
                            <m:sub>
                              <m:r>
                                <a:rPr kumimoji="1" lang="en-US" altLang="ja-JP" sz="4400" b="0" i="1" smtClean="0">
                                  <a:solidFill>
                                    <a:schemeClr val="bg1"/>
                                  </a:solidFill>
                                  <a:latin typeface="Cambria Math" panose="02040503050406030204" pitchFamily="18" charset="0"/>
                                </a:rPr>
                                <m:t>1</m:t>
                              </m:r>
                            </m:sub>
                          </m:sSub>
                        </m:oMath>
                      </m:oMathPara>
                    </a14:m>
                    <a:endParaRPr kumimoji="1" lang="ja-JP" altLang="en-US" sz="4400" dirty="0">
                      <a:solidFill>
                        <a:schemeClr val="bg1"/>
                      </a:solidFill>
                    </a:endParaRPr>
                  </a:p>
                </p:txBody>
              </p:sp>
            </mc:Choice>
            <mc:Fallback>
              <p:sp>
                <p:nvSpPr>
                  <p:cNvPr id="53" name="テキスト ボックス 52">
                    <a:extLst>
                      <a:ext uri="{FF2B5EF4-FFF2-40B4-BE49-F238E27FC236}">
                        <a16:creationId xmlns:a16="http://schemas.microsoft.com/office/drawing/2014/main" id="{9B813AD2-CD2B-45C3-A6E5-6A2A166A5376}"/>
                      </a:ext>
                    </a:extLst>
                  </p:cNvPr>
                  <p:cNvSpPr txBox="1">
                    <a:spLocks noRot="1" noChangeAspect="1" noMove="1" noResize="1" noEditPoints="1" noAdjustHandles="1" noChangeArrowheads="1" noChangeShapeType="1" noTextEdit="1"/>
                  </p:cNvSpPr>
                  <p:nvPr/>
                </p:nvSpPr>
                <p:spPr>
                  <a:xfrm>
                    <a:off x="725301" y="1451203"/>
                    <a:ext cx="775469" cy="677108"/>
                  </a:xfrm>
                  <a:prstGeom prst="rect">
                    <a:avLst/>
                  </a:prstGeom>
                  <a:blipFill>
                    <a:blip r:embed="rId7"/>
                    <a:stretch>
                      <a:fillRect/>
                    </a:stretch>
                  </a:blipFill>
                </p:spPr>
                <p:txBody>
                  <a:bodyPr/>
                  <a:lstStyle/>
                  <a:p>
                    <a:r>
                      <a:rPr lang="ja-JP" altLang="en-US">
                        <a:noFill/>
                      </a:rPr>
                      <a:t> </a:t>
                    </a:r>
                  </a:p>
                </p:txBody>
              </p:sp>
            </mc:Fallback>
          </mc:AlternateContent>
        </p:grpSp>
        <p:grpSp>
          <p:nvGrpSpPr>
            <p:cNvPr id="58" name="グループ化 57">
              <a:extLst>
                <a:ext uri="{FF2B5EF4-FFF2-40B4-BE49-F238E27FC236}">
                  <a16:creationId xmlns:a16="http://schemas.microsoft.com/office/drawing/2014/main" id="{789FA24F-0351-4797-B006-A6E6B8849F6A}"/>
                </a:ext>
              </a:extLst>
            </p:cNvPr>
            <p:cNvGrpSpPr/>
            <p:nvPr/>
          </p:nvGrpSpPr>
          <p:grpSpPr>
            <a:xfrm>
              <a:off x="1181253" y="3596481"/>
              <a:ext cx="967408" cy="967408"/>
              <a:chOff x="609600" y="1358348"/>
              <a:chExt cx="967408" cy="967408"/>
            </a:xfrm>
          </p:grpSpPr>
          <p:sp>
            <p:nvSpPr>
              <p:cNvPr id="59" name="楕円 58">
                <a:extLst>
                  <a:ext uri="{FF2B5EF4-FFF2-40B4-BE49-F238E27FC236}">
                    <a16:creationId xmlns:a16="http://schemas.microsoft.com/office/drawing/2014/main" id="{7A755370-8F18-4E70-988D-3A0A49B214FC}"/>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60" name="テキスト ボックス 59">
                    <a:extLst>
                      <a:ext uri="{FF2B5EF4-FFF2-40B4-BE49-F238E27FC236}">
                        <a16:creationId xmlns:a16="http://schemas.microsoft.com/office/drawing/2014/main" id="{F177A9D0-F773-41A2-9D0F-69589A57BF0D}"/>
                      </a:ext>
                    </a:extLst>
                  </p:cNvPr>
                  <p:cNvSpPr txBox="1"/>
                  <p:nvPr/>
                </p:nvSpPr>
                <p:spPr>
                  <a:xfrm>
                    <a:off x="723267" y="1445449"/>
                    <a:ext cx="708014"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𝑤</m:t>
                              </m:r>
                            </m:e>
                            <m:sub>
                              <m:r>
                                <a:rPr kumimoji="1" lang="en-US" altLang="ja-JP" sz="4400" b="0" i="1" smtClean="0">
                                  <a:solidFill>
                                    <a:schemeClr val="bg1"/>
                                  </a:solidFill>
                                  <a:latin typeface="Cambria Math" panose="02040503050406030204" pitchFamily="18" charset="0"/>
                                </a:rPr>
                                <m:t>𝑖</m:t>
                              </m:r>
                            </m:sub>
                          </m:sSub>
                        </m:oMath>
                      </m:oMathPara>
                    </a14:m>
                    <a:endParaRPr kumimoji="1" lang="ja-JP" altLang="en-US" sz="4400" dirty="0">
                      <a:solidFill>
                        <a:schemeClr val="bg1"/>
                      </a:solidFill>
                    </a:endParaRPr>
                  </a:p>
                </p:txBody>
              </p:sp>
            </mc:Choice>
            <mc:Fallback>
              <p:sp>
                <p:nvSpPr>
                  <p:cNvPr id="60" name="テキスト ボックス 59">
                    <a:extLst>
                      <a:ext uri="{FF2B5EF4-FFF2-40B4-BE49-F238E27FC236}">
                        <a16:creationId xmlns:a16="http://schemas.microsoft.com/office/drawing/2014/main" id="{F177A9D0-F773-41A2-9D0F-69589A57BF0D}"/>
                      </a:ext>
                    </a:extLst>
                  </p:cNvPr>
                  <p:cNvSpPr txBox="1">
                    <a:spLocks noRot="1" noChangeAspect="1" noMove="1" noResize="1" noEditPoints="1" noAdjustHandles="1" noChangeArrowheads="1" noChangeShapeType="1" noTextEdit="1"/>
                  </p:cNvSpPr>
                  <p:nvPr/>
                </p:nvSpPr>
                <p:spPr>
                  <a:xfrm>
                    <a:off x="723267" y="1445449"/>
                    <a:ext cx="708014" cy="677108"/>
                  </a:xfrm>
                  <a:prstGeom prst="rect">
                    <a:avLst/>
                  </a:prstGeom>
                  <a:blipFill>
                    <a:blip r:embed="rId8"/>
                    <a:stretch>
                      <a:fillRect/>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04BCCF14-4F7D-4637-8F34-02438B34F675}"/>
                    </a:ext>
                  </a:extLst>
                </p:cNvPr>
                <p:cNvSpPr txBox="1"/>
                <p:nvPr/>
              </p:nvSpPr>
              <p:spPr>
                <a:xfrm>
                  <a:off x="-614467" y="-315046"/>
                  <a:ext cx="684738"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𝑥</m:t>
                            </m:r>
                          </m:e>
                          <m:sub>
                            <m:r>
                              <a:rPr kumimoji="1" lang="en-US" altLang="ja-JP" sz="4400" b="0" i="1" smtClean="0">
                                <a:solidFill>
                                  <a:schemeClr val="bg1"/>
                                </a:solidFill>
                                <a:latin typeface="Cambria Math" panose="02040503050406030204" pitchFamily="18" charset="0"/>
                              </a:rPr>
                              <m:t>0</m:t>
                            </m:r>
                          </m:sub>
                        </m:sSub>
                      </m:oMath>
                    </m:oMathPara>
                  </a14:m>
                  <a:endParaRPr kumimoji="1" lang="ja-JP" altLang="en-US" sz="4400" dirty="0">
                    <a:solidFill>
                      <a:schemeClr val="bg1"/>
                    </a:solidFill>
                  </a:endParaRPr>
                </a:p>
              </p:txBody>
            </p:sp>
          </mc:Choice>
          <mc:Fallback>
            <p:sp>
              <p:nvSpPr>
                <p:cNvPr id="4" name="テキスト ボックス 3">
                  <a:extLst>
                    <a:ext uri="{FF2B5EF4-FFF2-40B4-BE49-F238E27FC236}">
                      <a16:creationId xmlns:a16="http://schemas.microsoft.com/office/drawing/2014/main" id="{04BCCF14-4F7D-4637-8F34-02438B34F675}"/>
                    </a:ext>
                  </a:extLst>
                </p:cNvPr>
                <p:cNvSpPr txBox="1">
                  <a:spLocks noRot="1" noChangeAspect="1" noMove="1" noResize="1" noEditPoints="1" noAdjustHandles="1" noChangeArrowheads="1" noChangeShapeType="1" noTextEdit="1"/>
                </p:cNvSpPr>
                <p:nvPr/>
              </p:nvSpPr>
              <p:spPr>
                <a:xfrm>
                  <a:off x="-614467" y="-315046"/>
                  <a:ext cx="684738" cy="677108"/>
                </a:xfrm>
                <a:prstGeom prst="rect">
                  <a:avLst/>
                </a:prstGeom>
                <a:blipFill>
                  <a:blip r:embed="rId9"/>
                  <a:stretch>
                    <a:fillRect/>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1F7DD643-8E35-43BB-A3E5-675B300020BE}"/>
                </a:ext>
              </a:extLst>
            </p:cNvPr>
            <p:cNvGrpSpPr/>
            <p:nvPr/>
          </p:nvGrpSpPr>
          <p:grpSpPr>
            <a:xfrm>
              <a:off x="-878156" y="6242114"/>
              <a:ext cx="967408" cy="967408"/>
              <a:chOff x="632084" y="5606334"/>
              <a:chExt cx="967408" cy="967408"/>
            </a:xfrm>
          </p:grpSpPr>
          <p:sp>
            <p:nvSpPr>
              <p:cNvPr id="88" name="楕円 87">
                <a:extLst>
                  <a:ext uri="{FF2B5EF4-FFF2-40B4-BE49-F238E27FC236}">
                    <a16:creationId xmlns:a16="http://schemas.microsoft.com/office/drawing/2014/main" id="{107F3ECC-FF58-453C-974B-6A79F9FA0165}"/>
                  </a:ext>
                </a:extLst>
              </p:cNvPr>
              <p:cNvSpPr/>
              <p:nvPr/>
            </p:nvSpPr>
            <p:spPr>
              <a:xfrm>
                <a:off x="632084" y="5606334"/>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89" name="テキスト ボックス 88">
                    <a:extLst>
                      <a:ext uri="{FF2B5EF4-FFF2-40B4-BE49-F238E27FC236}">
                        <a16:creationId xmlns:a16="http://schemas.microsoft.com/office/drawing/2014/main" id="{AC523344-DF3F-4F1E-B04C-C6A4FD860CAB}"/>
                      </a:ext>
                    </a:extLst>
                  </p:cNvPr>
                  <p:cNvSpPr txBox="1"/>
                  <p:nvPr/>
                </p:nvSpPr>
                <p:spPr>
                  <a:xfrm>
                    <a:off x="728646" y="5647397"/>
                    <a:ext cx="829714"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𝑥</m:t>
                              </m:r>
                            </m:e>
                            <m:sub>
                              <m:r>
                                <a:rPr kumimoji="1" lang="en-US" altLang="ja-JP" sz="4400" b="0" i="1" smtClean="0">
                                  <a:solidFill>
                                    <a:schemeClr val="bg1"/>
                                  </a:solidFill>
                                  <a:latin typeface="Cambria Math" panose="02040503050406030204" pitchFamily="18" charset="0"/>
                                </a:rPr>
                                <m:t>𝑀</m:t>
                              </m:r>
                            </m:sub>
                          </m:sSub>
                        </m:oMath>
                      </m:oMathPara>
                    </a14:m>
                    <a:endParaRPr kumimoji="1" lang="ja-JP" altLang="en-US" sz="4400" dirty="0">
                      <a:solidFill>
                        <a:schemeClr val="bg1"/>
                      </a:solidFill>
                    </a:endParaRPr>
                  </a:p>
                </p:txBody>
              </p:sp>
            </mc:Choice>
            <mc:Fallback>
              <p:sp>
                <p:nvSpPr>
                  <p:cNvPr id="89" name="テキスト ボックス 88">
                    <a:extLst>
                      <a:ext uri="{FF2B5EF4-FFF2-40B4-BE49-F238E27FC236}">
                        <a16:creationId xmlns:a16="http://schemas.microsoft.com/office/drawing/2014/main" id="{AC523344-DF3F-4F1E-B04C-C6A4FD860CAB}"/>
                      </a:ext>
                    </a:extLst>
                  </p:cNvPr>
                  <p:cNvSpPr txBox="1">
                    <a:spLocks noRot="1" noChangeAspect="1" noMove="1" noResize="1" noEditPoints="1" noAdjustHandles="1" noChangeArrowheads="1" noChangeShapeType="1" noTextEdit="1"/>
                  </p:cNvSpPr>
                  <p:nvPr/>
                </p:nvSpPr>
                <p:spPr>
                  <a:xfrm>
                    <a:off x="728646" y="5647397"/>
                    <a:ext cx="829714" cy="677108"/>
                  </a:xfrm>
                  <a:prstGeom prst="rect">
                    <a:avLst/>
                  </a:prstGeom>
                  <a:blipFill>
                    <a:blip r:embed="rId10"/>
                    <a:stretch>
                      <a:fillRect/>
                    </a:stretch>
                  </a:blipFill>
                </p:spPr>
                <p:txBody>
                  <a:bodyPr/>
                  <a:lstStyle/>
                  <a:p>
                    <a:r>
                      <a:rPr lang="ja-JP" altLang="en-US">
                        <a:noFill/>
                      </a:rPr>
                      <a:t> </a:t>
                    </a:r>
                  </a:p>
                </p:txBody>
              </p:sp>
            </mc:Fallback>
          </mc:AlternateContent>
        </p:grpSp>
        <p:sp>
          <p:nvSpPr>
            <p:cNvPr id="90" name="テキスト ボックス 89">
              <a:extLst>
                <a:ext uri="{FF2B5EF4-FFF2-40B4-BE49-F238E27FC236}">
                  <a16:creationId xmlns:a16="http://schemas.microsoft.com/office/drawing/2014/main" id="{3E9C9BDC-341F-44DC-BF1B-AB230E98D6E0}"/>
                </a:ext>
              </a:extLst>
            </p:cNvPr>
            <p:cNvSpPr txBox="1"/>
            <p:nvPr/>
          </p:nvSpPr>
          <p:spPr>
            <a:xfrm>
              <a:off x="-111364" y="4977903"/>
              <a:ext cx="1661993" cy="925657"/>
            </a:xfrm>
            <a:prstGeom prst="rect">
              <a:avLst/>
            </a:prstGeom>
            <a:noFill/>
          </p:spPr>
          <p:txBody>
            <a:bodyPr vert="eaVert" wrap="square" rtlCol="0">
              <a:spAutoFit/>
            </a:bodyPr>
            <a:lstStyle/>
            <a:p>
              <a:r>
                <a:rPr kumimoji="1" lang="en-US" altLang="ja-JP" sz="9600" dirty="0">
                  <a:solidFill>
                    <a:schemeClr val="tx1">
                      <a:lumMod val="75000"/>
                      <a:lumOff val="25000"/>
                    </a:schemeClr>
                  </a:solidFill>
                </a:rPr>
                <a:t>…</a:t>
              </a:r>
              <a:endParaRPr kumimoji="1" lang="ja-JP" altLang="en-US" sz="9600" dirty="0">
                <a:solidFill>
                  <a:schemeClr val="tx1">
                    <a:lumMod val="75000"/>
                    <a:lumOff val="25000"/>
                  </a:schemeClr>
                </a:solidFill>
              </a:endParaRPr>
            </a:p>
          </p:txBody>
        </p:sp>
        <p:cxnSp>
          <p:nvCxnSpPr>
            <p:cNvPr id="91" name="直線コネクタ 90">
              <a:extLst>
                <a:ext uri="{FF2B5EF4-FFF2-40B4-BE49-F238E27FC236}">
                  <a16:creationId xmlns:a16="http://schemas.microsoft.com/office/drawing/2014/main" id="{40BC35A3-10A5-4845-9F1C-4C9C3160AF5C}"/>
                </a:ext>
              </a:extLst>
            </p:cNvPr>
            <p:cNvCxnSpPr>
              <a:cxnSpLocks/>
              <a:stCxn id="89" idx="3"/>
              <a:endCxn id="42" idx="3"/>
            </p:cNvCxnSpPr>
            <p:nvPr/>
          </p:nvCxnSpPr>
          <p:spPr>
            <a:xfrm flipV="1">
              <a:off x="48120" y="3669502"/>
              <a:ext cx="4177940" cy="2952229"/>
            </a:xfrm>
            <a:prstGeom prst="line">
              <a:avLst/>
            </a:prstGeom>
            <a:ln w="571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grpSp>
          <p:nvGrpSpPr>
            <p:cNvPr id="92" name="グループ化 91">
              <a:extLst>
                <a:ext uri="{FF2B5EF4-FFF2-40B4-BE49-F238E27FC236}">
                  <a16:creationId xmlns:a16="http://schemas.microsoft.com/office/drawing/2014/main" id="{0A28C98A-CBAA-4915-A4D5-4E43094B5397}"/>
                </a:ext>
              </a:extLst>
            </p:cNvPr>
            <p:cNvGrpSpPr/>
            <p:nvPr/>
          </p:nvGrpSpPr>
          <p:grpSpPr>
            <a:xfrm>
              <a:off x="1094773" y="5108727"/>
              <a:ext cx="967408" cy="967408"/>
              <a:chOff x="609600" y="1358348"/>
              <a:chExt cx="967408" cy="967408"/>
            </a:xfrm>
          </p:grpSpPr>
          <p:sp>
            <p:nvSpPr>
              <p:cNvPr id="94" name="楕円 93">
                <a:extLst>
                  <a:ext uri="{FF2B5EF4-FFF2-40B4-BE49-F238E27FC236}">
                    <a16:creationId xmlns:a16="http://schemas.microsoft.com/office/drawing/2014/main" id="{891555A5-99C6-4874-896D-9391E0F7399F}"/>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95" name="テキスト ボックス 94">
                    <a:extLst>
                      <a:ext uri="{FF2B5EF4-FFF2-40B4-BE49-F238E27FC236}">
                        <a16:creationId xmlns:a16="http://schemas.microsoft.com/office/drawing/2014/main" id="{7B4159B8-433B-47B1-AFBB-948C58E65AC6}"/>
                      </a:ext>
                    </a:extLst>
                  </p:cNvPr>
                  <p:cNvSpPr txBox="1"/>
                  <p:nvPr/>
                </p:nvSpPr>
                <p:spPr>
                  <a:xfrm>
                    <a:off x="609600" y="1416856"/>
                    <a:ext cx="946733"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𝑤</m:t>
                              </m:r>
                            </m:e>
                            <m:sub>
                              <m:r>
                                <a:rPr kumimoji="1" lang="en-US" altLang="ja-JP" sz="4400" b="0" i="1" smtClean="0">
                                  <a:solidFill>
                                    <a:schemeClr val="bg1"/>
                                  </a:solidFill>
                                  <a:latin typeface="Cambria Math" panose="02040503050406030204" pitchFamily="18" charset="0"/>
                                </a:rPr>
                                <m:t>𝑀</m:t>
                              </m:r>
                            </m:sub>
                          </m:sSub>
                        </m:oMath>
                      </m:oMathPara>
                    </a14:m>
                    <a:endParaRPr kumimoji="1" lang="ja-JP" altLang="en-US" sz="4400" dirty="0">
                      <a:solidFill>
                        <a:schemeClr val="bg1"/>
                      </a:solidFill>
                    </a:endParaRPr>
                  </a:p>
                </p:txBody>
              </p:sp>
            </mc:Choice>
            <mc:Fallback>
              <p:sp>
                <p:nvSpPr>
                  <p:cNvPr id="95" name="テキスト ボックス 94">
                    <a:extLst>
                      <a:ext uri="{FF2B5EF4-FFF2-40B4-BE49-F238E27FC236}">
                        <a16:creationId xmlns:a16="http://schemas.microsoft.com/office/drawing/2014/main" id="{7B4159B8-433B-47B1-AFBB-948C58E65AC6}"/>
                      </a:ext>
                    </a:extLst>
                  </p:cNvPr>
                  <p:cNvSpPr txBox="1">
                    <a:spLocks noRot="1" noChangeAspect="1" noMove="1" noResize="1" noEditPoints="1" noAdjustHandles="1" noChangeArrowheads="1" noChangeShapeType="1" noTextEdit="1"/>
                  </p:cNvSpPr>
                  <p:nvPr/>
                </p:nvSpPr>
                <p:spPr>
                  <a:xfrm>
                    <a:off x="609600" y="1416856"/>
                    <a:ext cx="946733" cy="677108"/>
                  </a:xfrm>
                  <a:prstGeom prst="rect">
                    <a:avLst/>
                  </a:prstGeom>
                  <a:blipFill>
                    <a:blip r:embed="rId11"/>
                    <a:stretch>
                      <a:fillRect/>
                    </a:stretch>
                  </a:blipFill>
                </p:spPr>
                <p:txBody>
                  <a:bodyPr/>
                  <a:lstStyle/>
                  <a:p>
                    <a:r>
                      <a:rPr lang="ja-JP" altLang="en-US">
                        <a:noFill/>
                      </a:rPr>
                      <a:t> </a:t>
                    </a:r>
                  </a:p>
                </p:txBody>
              </p:sp>
            </mc:Fallback>
          </mc:AlternateContent>
        </p:grpSp>
        <p:cxnSp>
          <p:nvCxnSpPr>
            <p:cNvPr id="123" name="直線コネクタ 122">
              <a:extLst>
                <a:ext uri="{FF2B5EF4-FFF2-40B4-BE49-F238E27FC236}">
                  <a16:creationId xmlns:a16="http://schemas.microsoft.com/office/drawing/2014/main" id="{FFD45AFF-5C6A-4EB9-8684-A0DCA69C60C7}"/>
                </a:ext>
              </a:extLst>
            </p:cNvPr>
            <p:cNvCxnSpPr>
              <a:cxnSpLocks/>
              <a:stCxn id="42" idx="6"/>
              <a:endCxn id="146" idx="1"/>
            </p:cNvCxnSpPr>
            <p:nvPr/>
          </p:nvCxnSpPr>
          <p:spPr>
            <a:xfrm>
              <a:off x="5051794" y="3327472"/>
              <a:ext cx="791152" cy="0"/>
            </a:xfrm>
            <a:prstGeom prst="line">
              <a:avLst/>
            </a:prstGeom>
            <a:ln w="57150">
              <a:solidFill>
                <a:schemeClr val="tx1">
                  <a:lumMod val="75000"/>
                  <a:lumOff val="2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41" name="直線矢印コネクタ 140">
              <a:extLst>
                <a:ext uri="{FF2B5EF4-FFF2-40B4-BE49-F238E27FC236}">
                  <a16:creationId xmlns:a16="http://schemas.microsoft.com/office/drawing/2014/main" id="{0AD74E43-5E21-4F04-9AB1-368F294C1F2E}"/>
                </a:ext>
              </a:extLst>
            </p:cNvPr>
            <p:cNvCxnSpPr>
              <a:cxnSpLocks/>
              <a:stCxn id="146" idx="3"/>
            </p:cNvCxnSpPr>
            <p:nvPr/>
          </p:nvCxnSpPr>
          <p:spPr>
            <a:xfrm>
              <a:off x="7716165" y="3327472"/>
              <a:ext cx="1211935" cy="0"/>
            </a:xfrm>
            <a:prstGeom prst="straightConnector1">
              <a:avLst/>
            </a:prstGeom>
            <a:ln w="571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grpSp>
          <p:nvGrpSpPr>
            <p:cNvPr id="145" name="グループ化 144">
              <a:extLst>
                <a:ext uri="{FF2B5EF4-FFF2-40B4-BE49-F238E27FC236}">
                  <a16:creationId xmlns:a16="http://schemas.microsoft.com/office/drawing/2014/main" id="{6EE73EC7-3368-409B-8C24-6A282A00EBEF}"/>
                </a:ext>
              </a:extLst>
            </p:cNvPr>
            <p:cNvGrpSpPr/>
            <p:nvPr/>
          </p:nvGrpSpPr>
          <p:grpSpPr>
            <a:xfrm>
              <a:off x="5842946" y="2390862"/>
              <a:ext cx="1873219" cy="1873219"/>
              <a:chOff x="6807854" y="1903458"/>
              <a:chExt cx="3302992" cy="3302992"/>
            </a:xfrm>
          </p:grpSpPr>
          <p:sp>
            <p:nvSpPr>
              <p:cNvPr id="146" name="正方形/長方形 145">
                <a:extLst>
                  <a:ext uri="{FF2B5EF4-FFF2-40B4-BE49-F238E27FC236}">
                    <a16:creationId xmlns:a16="http://schemas.microsoft.com/office/drawing/2014/main" id="{1FC0348E-0377-462C-BD5D-66C7C600720E}"/>
                  </a:ext>
                </a:extLst>
              </p:cNvPr>
              <p:cNvSpPr/>
              <p:nvPr/>
            </p:nvSpPr>
            <p:spPr>
              <a:xfrm>
                <a:off x="6807854" y="1903458"/>
                <a:ext cx="3302992" cy="3302992"/>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7" name="グループ化 146">
                <a:extLst>
                  <a:ext uri="{FF2B5EF4-FFF2-40B4-BE49-F238E27FC236}">
                    <a16:creationId xmlns:a16="http://schemas.microsoft.com/office/drawing/2014/main" id="{921FA807-0A6E-4C45-B701-CE9CF9036D38}"/>
                  </a:ext>
                </a:extLst>
              </p:cNvPr>
              <p:cNvGrpSpPr/>
              <p:nvPr/>
            </p:nvGrpSpPr>
            <p:grpSpPr>
              <a:xfrm>
                <a:off x="7253889" y="2330245"/>
                <a:ext cx="2410922" cy="2407410"/>
                <a:chOff x="6984538" y="1939101"/>
                <a:chExt cx="2978823" cy="2974484"/>
              </a:xfrm>
            </p:grpSpPr>
            <p:cxnSp>
              <p:nvCxnSpPr>
                <p:cNvPr id="152" name="直線コネクタ 151">
                  <a:extLst>
                    <a:ext uri="{FF2B5EF4-FFF2-40B4-BE49-F238E27FC236}">
                      <a16:creationId xmlns:a16="http://schemas.microsoft.com/office/drawing/2014/main" id="{ED7F8D6A-A0B3-4B7A-ACB1-7411E3491B2F}"/>
                    </a:ext>
                  </a:extLst>
                </p:cNvPr>
                <p:cNvCxnSpPr>
                  <a:cxnSpLocks/>
                </p:cNvCxnSpPr>
                <p:nvPr/>
              </p:nvCxnSpPr>
              <p:spPr>
                <a:xfrm>
                  <a:off x="6984538" y="3433097"/>
                  <a:ext cx="2978823"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53" name="直線コネクタ 152">
                  <a:extLst>
                    <a:ext uri="{FF2B5EF4-FFF2-40B4-BE49-F238E27FC236}">
                      <a16:creationId xmlns:a16="http://schemas.microsoft.com/office/drawing/2014/main" id="{E7E01409-5F63-47A9-B5A8-0643E3FC523C}"/>
                    </a:ext>
                  </a:extLst>
                </p:cNvPr>
                <p:cNvCxnSpPr>
                  <a:cxnSpLocks/>
                </p:cNvCxnSpPr>
                <p:nvPr/>
              </p:nvCxnSpPr>
              <p:spPr>
                <a:xfrm>
                  <a:off x="8448485" y="1939101"/>
                  <a:ext cx="0" cy="2974484"/>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grpSp>
          <p:cxnSp>
            <p:nvCxnSpPr>
              <p:cNvPr id="148" name="直線コネクタ 147">
                <a:extLst>
                  <a:ext uri="{FF2B5EF4-FFF2-40B4-BE49-F238E27FC236}">
                    <a16:creationId xmlns:a16="http://schemas.microsoft.com/office/drawing/2014/main" id="{98BC1D62-B686-413B-BF90-371DE6E18FBB}"/>
                  </a:ext>
                </a:extLst>
              </p:cNvPr>
              <p:cNvCxnSpPr>
                <a:cxnSpLocks/>
              </p:cNvCxnSpPr>
              <p:nvPr/>
            </p:nvCxnSpPr>
            <p:spPr>
              <a:xfrm>
                <a:off x="7253889" y="4137828"/>
                <a:ext cx="1184851" cy="0"/>
              </a:xfrm>
              <a:prstGeom prst="line">
                <a:avLst/>
              </a:prstGeom>
              <a:ln w="762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49" name="直線コネクタ 148">
                <a:extLst>
                  <a:ext uri="{FF2B5EF4-FFF2-40B4-BE49-F238E27FC236}">
                    <a16:creationId xmlns:a16="http://schemas.microsoft.com/office/drawing/2014/main" id="{5D4A644E-B24D-45FA-8EF8-F1E74CEFBD64}"/>
                  </a:ext>
                </a:extLst>
              </p:cNvPr>
              <p:cNvCxnSpPr>
                <a:cxnSpLocks/>
              </p:cNvCxnSpPr>
              <p:nvPr/>
            </p:nvCxnSpPr>
            <p:spPr>
              <a:xfrm>
                <a:off x="8438740" y="2881059"/>
                <a:ext cx="1184851" cy="0"/>
              </a:xfrm>
              <a:prstGeom prst="line">
                <a:avLst/>
              </a:prstGeom>
              <a:ln w="762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150" name="テキスト ボックス 149">
                <a:extLst>
                  <a:ext uri="{FF2B5EF4-FFF2-40B4-BE49-F238E27FC236}">
                    <a16:creationId xmlns:a16="http://schemas.microsoft.com/office/drawing/2014/main" id="{89142727-E852-4817-8748-582766F7AB73}"/>
                  </a:ext>
                </a:extLst>
              </p:cNvPr>
              <p:cNvSpPr txBox="1"/>
              <p:nvPr/>
            </p:nvSpPr>
            <p:spPr>
              <a:xfrm>
                <a:off x="8537430" y="3554954"/>
                <a:ext cx="1127381" cy="1248195"/>
              </a:xfrm>
              <a:prstGeom prst="rect">
                <a:avLst/>
              </a:prstGeom>
              <a:noFill/>
              <a:ln>
                <a:noFill/>
              </a:ln>
            </p:spPr>
            <p:txBody>
              <a:bodyPr wrap="square" rtlCol="0">
                <a:spAutoFit/>
              </a:bodyPr>
              <a:lstStyle/>
              <a:p>
                <a:r>
                  <a:rPr lang="en-US" altLang="ja-JP" sz="4000" dirty="0">
                    <a:solidFill>
                      <a:schemeClr val="tx1">
                        <a:lumMod val="75000"/>
                        <a:lumOff val="25000"/>
                      </a:schemeClr>
                    </a:solidFill>
                    <a:latin typeface="Times New Roman" panose="02020603050405020304" pitchFamily="18" charset="0"/>
                    <a:cs typeface="Times New Roman" panose="02020603050405020304" pitchFamily="18" charset="0"/>
                  </a:rPr>
                  <a:t>-1</a:t>
                </a:r>
                <a:endParaRPr kumimoji="1" lang="ja-JP" altLang="en-US" sz="4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51" name="テキスト ボックス 150">
                <a:extLst>
                  <a:ext uri="{FF2B5EF4-FFF2-40B4-BE49-F238E27FC236}">
                    <a16:creationId xmlns:a16="http://schemas.microsoft.com/office/drawing/2014/main" id="{67E54BD7-DE4A-4048-883D-87ED61EB3250}"/>
                  </a:ext>
                </a:extLst>
              </p:cNvPr>
              <p:cNvSpPr txBox="1"/>
              <p:nvPr/>
            </p:nvSpPr>
            <p:spPr>
              <a:xfrm>
                <a:off x="7557466" y="2174677"/>
                <a:ext cx="777860" cy="1248195"/>
              </a:xfrm>
              <a:prstGeom prst="rect">
                <a:avLst/>
              </a:prstGeom>
              <a:noFill/>
              <a:ln>
                <a:noFill/>
              </a:ln>
            </p:spPr>
            <p:txBody>
              <a:bodyPr wrap="none" rtlCol="0">
                <a:spAutoFit/>
              </a:bodyPr>
              <a:lstStyle/>
              <a:p>
                <a:r>
                  <a:rPr lang="en-US" altLang="ja-JP" sz="4000" dirty="0">
                    <a:solidFill>
                      <a:schemeClr val="tx1">
                        <a:lumMod val="75000"/>
                        <a:lumOff val="25000"/>
                      </a:schemeClr>
                    </a:solidFill>
                    <a:latin typeface="Times New Roman" panose="02020603050405020304" pitchFamily="18" charset="0"/>
                    <a:cs typeface="Times New Roman" panose="02020603050405020304" pitchFamily="18" charset="0"/>
                  </a:rPr>
                  <a:t>1</a:t>
                </a:r>
                <a:endParaRPr kumimoji="1" lang="ja-JP" altLang="en-US" sz="4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222674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379140C1-F905-413A-BB57-72AA5BA98826}"/>
              </a:ext>
            </a:extLst>
          </p:cNvPr>
          <p:cNvGrpSpPr/>
          <p:nvPr/>
        </p:nvGrpSpPr>
        <p:grpSpPr>
          <a:xfrm>
            <a:off x="-453299" y="-351523"/>
            <a:ext cx="12169049" cy="7561045"/>
            <a:chOff x="-453299" y="-351523"/>
            <a:chExt cx="12169049" cy="7561045"/>
          </a:xfrm>
        </p:grpSpPr>
        <p:sp>
          <p:nvSpPr>
            <p:cNvPr id="30" name="楕円 29">
              <a:extLst>
                <a:ext uri="{FF2B5EF4-FFF2-40B4-BE49-F238E27FC236}">
                  <a16:creationId xmlns:a16="http://schemas.microsoft.com/office/drawing/2014/main" id="{C2120B58-579B-471C-AB5E-473952D3FDB7}"/>
                </a:ext>
              </a:extLst>
            </p:cNvPr>
            <p:cNvSpPr/>
            <p:nvPr/>
          </p:nvSpPr>
          <p:spPr>
            <a:xfrm>
              <a:off x="-376627" y="-351523"/>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dirty="0">
                <a:solidFill>
                  <a:schemeClr val="tx1"/>
                </a:solidFill>
              </a:endParaRPr>
            </a:p>
          </p:txBody>
        </p:sp>
        <p:grpSp>
          <p:nvGrpSpPr>
            <p:cNvPr id="31" name="グループ化 30">
              <a:extLst>
                <a:ext uri="{FF2B5EF4-FFF2-40B4-BE49-F238E27FC236}">
                  <a16:creationId xmlns:a16="http://schemas.microsoft.com/office/drawing/2014/main" id="{F33F9C3E-A470-4401-B2B1-E1F462AEB888}"/>
                </a:ext>
              </a:extLst>
            </p:cNvPr>
            <p:cNvGrpSpPr/>
            <p:nvPr/>
          </p:nvGrpSpPr>
          <p:grpSpPr>
            <a:xfrm>
              <a:off x="-376627" y="1169508"/>
              <a:ext cx="967408" cy="967408"/>
              <a:chOff x="609600" y="1358348"/>
              <a:chExt cx="967408" cy="967408"/>
            </a:xfrm>
          </p:grpSpPr>
          <p:sp>
            <p:nvSpPr>
              <p:cNvPr id="32" name="楕円 31">
                <a:extLst>
                  <a:ext uri="{FF2B5EF4-FFF2-40B4-BE49-F238E27FC236}">
                    <a16:creationId xmlns:a16="http://schemas.microsoft.com/office/drawing/2014/main" id="{1326D670-0635-401C-975F-9D4552C81236}"/>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7EB187B3-C62E-49C2-B0C3-B6FC88D75F7C}"/>
                      </a:ext>
                    </a:extLst>
                  </p:cNvPr>
                  <p:cNvSpPr txBox="1"/>
                  <p:nvPr/>
                </p:nvSpPr>
                <p:spPr>
                  <a:xfrm>
                    <a:off x="820281" y="1414045"/>
                    <a:ext cx="671658"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𝑥</m:t>
                              </m:r>
                            </m:e>
                            <m:sub>
                              <m:r>
                                <a:rPr kumimoji="1" lang="en-US" altLang="ja-JP" sz="4400" b="0" i="1" smtClean="0">
                                  <a:solidFill>
                                    <a:schemeClr val="bg1"/>
                                  </a:solidFill>
                                  <a:latin typeface="Cambria Math" panose="02040503050406030204" pitchFamily="18" charset="0"/>
                                </a:rPr>
                                <m:t>1</m:t>
                              </m:r>
                            </m:sub>
                          </m:sSub>
                        </m:oMath>
                      </m:oMathPara>
                    </a14:m>
                    <a:endParaRPr kumimoji="1" lang="ja-JP" altLang="en-US" sz="4400" dirty="0">
                      <a:solidFill>
                        <a:schemeClr val="bg1"/>
                      </a:solidFill>
                    </a:endParaRPr>
                  </a:p>
                </p:txBody>
              </p:sp>
            </mc:Choice>
            <mc:Fallback>
              <p:sp>
                <p:nvSpPr>
                  <p:cNvPr id="33" name="テキスト ボックス 32">
                    <a:extLst>
                      <a:ext uri="{FF2B5EF4-FFF2-40B4-BE49-F238E27FC236}">
                        <a16:creationId xmlns:a16="http://schemas.microsoft.com/office/drawing/2014/main" id="{7EB187B3-C62E-49C2-B0C3-B6FC88D75F7C}"/>
                      </a:ext>
                    </a:extLst>
                  </p:cNvPr>
                  <p:cNvSpPr txBox="1">
                    <a:spLocks noRot="1" noChangeAspect="1" noMove="1" noResize="1" noEditPoints="1" noAdjustHandles="1" noChangeArrowheads="1" noChangeShapeType="1" noTextEdit="1"/>
                  </p:cNvSpPr>
                  <p:nvPr/>
                </p:nvSpPr>
                <p:spPr>
                  <a:xfrm>
                    <a:off x="820281" y="1414045"/>
                    <a:ext cx="671658" cy="677108"/>
                  </a:xfrm>
                  <a:prstGeom prst="rect">
                    <a:avLst/>
                  </a:prstGeom>
                  <a:blipFill>
                    <a:blip r:embed="rId3"/>
                    <a:stretch>
                      <a:fillRect/>
                    </a:stretch>
                  </a:blipFill>
                </p:spPr>
                <p:txBody>
                  <a:bodyPr/>
                  <a:lstStyle/>
                  <a:p>
                    <a:r>
                      <a:rPr lang="ja-JP" altLang="en-US">
                        <a:noFill/>
                      </a:rPr>
                      <a:t> </a:t>
                    </a:r>
                  </a:p>
                </p:txBody>
              </p:sp>
            </mc:Fallback>
          </mc:AlternateContent>
        </p:grpSp>
        <p:grpSp>
          <p:nvGrpSpPr>
            <p:cNvPr id="37" name="グループ化 36">
              <a:extLst>
                <a:ext uri="{FF2B5EF4-FFF2-40B4-BE49-F238E27FC236}">
                  <a16:creationId xmlns:a16="http://schemas.microsoft.com/office/drawing/2014/main" id="{15F27EB4-1C3D-4DD8-837C-C671D5CD3D79}"/>
                </a:ext>
              </a:extLst>
            </p:cNvPr>
            <p:cNvGrpSpPr/>
            <p:nvPr/>
          </p:nvGrpSpPr>
          <p:grpSpPr>
            <a:xfrm>
              <a:off x="-453299" y="4126279"/>
              <a:ext cx="967408" cy="967408"/>
              <a:chOff x="632084" y="5606334"/>
              <a:chExt cx="967408" cy="967408"/>
            </a:xfrm>
          </p:grpSpPr>
          <p:sp>
            <p:nvSpPr>
              <p:cNvPr id="38" name="楕円 37">
                <a:extLst>
                  <a:ext uri="{FF2B5EF4-FFF2-40B4-BE49-F238E27FC236}">
                    <a16:creationId xmlns:a16="http://schemas.microsoft.com/office/drawing/2014/main" id="{9148422C-427E-4CE0-8595-B464563EB9B4}"/>
                  </a:ext>
                </a:extLst>
              </p:cNvPr>
              <p:cNvSpPr/>
              <p:nvPr/>
            </p:nvSpPr>
            <p:spPr>
              <a:xfrm>
                <a:off x="632084" y="5606334"/>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B015CB51-5545-4D8A-AA54-E97225229939}"/>
                      </a:ext>
                    </a:extLst>
                  </p:cNvPr>
                  <p:cNvSpPr txBox="1"/>
                  <p:nvPr/>
                </p:nvSpPr>
                <p:spPr>
                  <a:xfrm>
                    <a:off x="842765" y="5662031"/>
                    <a:ext cx="604203"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𝑥</m:t>
                              </m:r>
                            </m:e>
                            <m:sub>
                              <m:r>
                                <a:rPr kumimoji="1" lang="en-US" altLang="ja-JP" sz="4400" b="0" i="1" smtClean="0">
                                  <a:solidFill>
                                    <a:schemeClr val="bg1"/>
                                  </a:solidFill>
                                  <a:latin typeface="Cambria Math" panose="02040503050406030204" pitchFamily="18" charset="0"/>
                                </a:rPr>
                                <m:t>𝑖</m:t>
                              </m:r>
                            </m:sub>
                          </m:sSub>
                        </m:oMath>
                      </m:oMathPara>
                    </a14:m>
                    <a:endParaRPr kumimoji="1" lang="ja-JP" altLang="en-US" sz="4400" dirty="0">
                      <a:solidFill>
                        <a:schemeClr val="bg1"/>
                      </a:solidFill>
                    </a:endParaRPr>
                  </a:p>
                </p:txBody>
              </p:sp>
            </mc:Choice>
            <mc:Fallback>
              <p:sp>
                <p:nvSpPr>
                  <p:cNvPr id="39" name="テキスト ボックス 38">
                    <a:extLst>
                      <a:ext uri="{FF2B5EF4-FFF2-40B4-BE49-F238E27FC236}">
                        <a16:creationId xmlns:a16="http://schemas.microsoft.com/office/drawing/2014/main" id="{B015CB51-5545-4D8A-AA54-E97225229939}"/>
                      </a:ext>
                    </a:extLst>
                  </p:cNvPr>
                  <p:cNvSpPr txBox="1">
                    <a:spLocks noRot="1" noChangeAspect="1" noMove="1" noResize="1" noEditPoints="1" noAdjustHandles="1" noChangeArrowheads="1" noChangeShapeType="1" noTextEdit="1"/>
                  </p:cNvSpPr>
                  <p:nvPr/>
                </p:nvSpPr>
                <p:spPr>
                  <a:xfrm>
                    <a:off x="842765" y="5662031"/>
                    <a:ext cx="604203" cy="677108"/>
                  </a:xfrm>
                  <a:prstGeom prst="rect">
                    <a:avLst/>
                  </a:prstGeom>
                  <a:blipFill>
                    <a:blip r:embed="rId4"/>
                    <a:stretch>
                      <a:fillRect/>
                    </a:stretch>
                  </a:blipFill>
                </p:spPr>
                <p:txBody>
                  <a:bodyPr/>
                  <a:lstStyle/>
                  <a:p>
                    <a:r>
                      <a:rPr lang="ja-JP" altLang="en-US">
                        <a:noFill/>
                      </a:rPr>
                      <a:t> </a:t>
                    </a:r>
                  </a:p>
                </p:txBody>
              </p:sp>
            </mc:Fallback>
          </mc:AlternateContent>
        </p:grpSp>
        <p:sp>
          <p:nvSpPr>
            <p:cNvPr id="40" name="テキスト ボックス 39">
              <a:extLst>
                <a:ext uri="{FF2B5EF4-FFF2-40B4-BE49-F238E27FC236}">
                  <a16:creationId xmlns:a16="http://schemas.microsoft.com/office/drawing/2014/main" id="{F312C674-39A1-4F9A-B22F-0FD736508D0B}"/>
                </a:ext>
              </a:extLst>
            </p:cNvPr>
            <p:cNvSpPr txBox="1"/>
            <p:nvPr/>
          </p:nvSpPr>
          <p:spPr>
            <a:xfrm>
              <a:off x="331619" y="2675215"/>
              <a:ext cx="1661993" cy="1037316"/>
            </a:xfrm>
            <a:prstGeom prst="rect">
              <a:avLst/>
            </a:prstGeom>
            <a:noFill/>
          </p:spPr>
          <p:txBody>
            <a:bodyPr vert="eaVert" wrap="square" rtlCol="0">
              <a:spAutoFit/>
            </a:bodyPr>
            <a:lstStyle/>
            <a:p>
              <a:r>
                <a:rPr kumimoji="1" lang="en-US" altLang="ja-JP" sz="9600" dirty="0">
                  <a:solidFill>
                    <a:schemeClr val="tx1">
                      <a:lumMod val="75000"/>
                      <a:lumOff val="25000"/>
                    </a:schemeClr>
                  </a:solidFill>
                </a:rPr>
                <a:t>…</a:t>
              </a:r>
              <a:endParaRPr kumimoji="1" lang="ja-JP" altLang="en-US" sz="9600" dirty="0">
                <a:solidFill>
                  <a:schemeClr val="tx1">
                    <a:lumMod val="75000"/>
                    <a:lumOff val="25000"/>
                  </a:schemeClr>
                </a:solidFill>
              </a:endParaRPr>
            </a:p>
          </p:txBody>
        </p:sp>
        <p:grpSp>
          <p:nvGrpSpPr>
            <p:cNvPr id="41" name="グループ化 40">
              <a:extLst>
                <a:ext uri="{FF2B5EF4-FFF2-40B4-BE49-F238E27FC236}">
                  <a16:creationId xmlns:a16="http://schemas.microsoft.com/office/drawing/2014/main" id="{9C2EDE6B-91F1-45C2-A0C1-51530AE937EA}"/>
                </a:ext>
              </a:extLst>
            </p:cNvPr>
            <p:cNvGrpSpPr/>
            <p:nvPr/>
          </p:nvGrpSpPr>
          <p:grpSpPr>
            <a:xfrm>
              <a:off x="4528886" y="2843768"/>
              <a:ext cx="967408" cy="967408"/>
              <a:chOff x="609600" y="1358348"/>
              <a:chExt cx="967408" cy="967408"/>
            </a:xfrm>
          </p:grpSpPr>
          <p:sp>
            <p:nvSpPr>
              <p:cNvPr id="42" name="楕円 41">
                <a:extLst>
                  <a:ext uri="{FF2B5EF4-FFF2-40B4-BE49-F238E27FC236}">
                    <a16:creationId xmlns:a16="http://schemas.microsoft.com/office/drawing/2014/main" id="{1F79D5E6-747F-493F-BDE6-0985758B2771}"/>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9F72F810-6317-45E6-A9BE-3987A829B5D6}"/>
                      </a:ext>
                    </a:extLst>
                  </p:cNvPr>
                  <p:cNvSpPr txBox="1"/>
                  <p:nvPr/>
                </p:nvSpPr>
                <p:spPr>
                  <a:xfrm>
                    <a:off x="873957" y="1504684"/>
                    <a:ext cx="437619"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sz="4400" i="1" smtClean="0">
                              <a:solidFill>
                                <a:schemeClr val="bg1"/>
                              </a:solidFill>
                              <a:latin typeface="Cambria Math" panose="02040503050406030204" pitchFamily="18" charset="0"/>
                              <a:ea typeface="Cambria Math" panose="02040503050406030204" pitchFamily="18" charset="0"/>
                            </a:rPr>
                            <m:t>Σ</m:t>
                          </m:r>
                        </m:oMath>
                      </m:oMathPara>
                    </a14:m>
                    <a:endParaRPr kumimoji="1" lang="ja-JP" altLang="en-US" sz="4400" b="1" dirty="0">
                      <a:solidFill>
                        <a:schemeClr val="bg1"/>
                      </a:solidFill>
                    </a:endParaRPr>
                  </a:p>
                </p:txBody>
              </p:sp>
            </mc:Choice>
            <mc:Fallback>
              <p:sp>
                <p:nvSpPr>
                  <p:cNvPr id="43" name="テキスト ボックス 42">
                    <a:extLst>
                      <a:ext uri="{FF2B5EF4-FFF2-40B4-BE49-F238E27FC236}">
                        <a16:creationId xmlns:a16="http://schemas.microsoft.com/office/drawing/2014/main" id="{9F72F810-6317-45E6-A9BE-3987A829B5D6}"/>
                      </a:ext>
                    </a:extLst>
                  </p:cNvPr>
                  <p:cNvSpPr txBox="1">
                    <a:spLocks noRot="1" noChangeAspect="1" noMove="1" noResize="1" noEditPoints="1" noAdjustHandles="1" noChangeArrowheads="1" noChangeShapeType="1" noTextEdit="1"/>
                  </p:cNvSpPr>
                  <p:nvPr/>
                </p:nvSpPr>
                <p:spPr>
                  <a:xfrm>
                    <a:off x="873957" y="1504684"/>
                    <a:ext cx="437619" cy="677108"/>
                  </a:xfrm>
                  <a:prstGeom prst="rect">
                    <a:avLst/>
                  </a:prstGeom>
                  <a:blipFill>
                    <a:blip r:embed="rId5"/>
                    <a:stretch>
                      <a:fillRect/>
                    </a:stretch>
                  </a:blipFill>
                </p:spPr>
                <p:txBody>
                  <a:bodyPr/>
                  <a:lstStyle/>
                  <a:p>
                    <a:r>
                      <a:rPr lang="ja-JP" altLang="en-US">
                        <a:noFill/>
                      </a:rPr>
                      <a:t> </a:t>
                    </a:r>
                  </a:p>
                </p:txBody>
              </p:sp>
            </mc:Fallback>
          </mc:AlternateContent>
        </p:grpSp>
        <p:cxnSp>
          <p:nvCxnSpPr>
            <p:cNvPr id="44" name="直線コネクタ 43">
              <a:extLst>
                <a:ext uri="{FF2B5EF4-FFF2-40B4-BE49-F238E27FC236}">
                  <a16:creationId xmlns:a16="http://schemas.microsoft.com/office/drawing/2014/main" id="{12A2BC19-84F4-44FE-B4DE-2551BA50D964}"/>
                </a:ext>
              </a:extLst>
            </p:cNvPr>
            <p:cNvCxnSpPr>
              <a:cxnSpLocks/>
            </p:cNvCxnSpPr>
            <p:nvPr/>
          </p:nvCxnSpPr>
          <p:spPr>
            <a:xfrm>
              <a:off x="533752" y="309290"/>
              <a:ext cx="4239977" cy="2534478"/>
            </a:xfrm>
            <a:prstGeom prst="line">
              <a:avLst/>
            </a:prstGeom>
            <a:ln w="57150">
              <a:solidFill>
                <a:schemeClr val="tx1">
                  <a:lumMod val="75000"/>
                  <a:lumOff val="25000"/>
                </a:schemeClr>
              </a:solidFill>
              <a:tailEnd type="triangle" w="med" len="med"/>
            </a:ln>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5396FFFD-422B-4561-9B48-1D61813858A9}"/>
                </a:ext>
              </a:extLst>
            </p:cNvPr>
            <p:cNvCxnSpPr>
              <a:cxnSpLocks/>
            </p:cNvCxnSpPr>
            <p:nvPr/>
          </p:nvCxnSpPr>
          <p:spPr>
            <a:xfrm>
              <a:off x="590781" y="1794253"/>
              <a:ext cx="4012804" cy="1309465"/>
            </a:xfrm>
            <a:prstGeom prst="line">
              <a:avLst/>
            </a:prstGeom>
            <a:ln w="571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A9B8D125-B659-4008-8590-347FF7A3D1AA}"/>
                </a:ext>
              </a:extLst>
            </p:cNvPr>
            <p:cNvCxnSpPr>
              <a:cxnSpLocks/>
              <a:stCxn id="38" idx="6"/>
            </p:cNvCxnSpPr>
            <p:nvPr/>
          </p:nvCxnSpPr>
          <p:spPr>
            <a:xfrm flipV="1">
              <a:off x="514109" y="3455296"/>
              <a:ext cx="3997964" cy="1154687"/>
            </a:xfrm>
            <a:prstGeom prst="line">
              <a:avLst/>
            </a:prstGeom>
            <a:ln w="57150">
              <a:solidFill>
                <a:schemeClr val="tx1">
                  <a:lumMod val="75000"/>
                  <a:lumOff val="25000"/>
                </a:schemeClr>
              </a:solidFill>
              <a:tailEnd type="triangle" w="med" len="med"/>
            </a:ln>
          </p:spPr>
          <p:style>
            <a:lnRef idx="1">
              <a:schemeClr val="dk1"/>
            </a:lnRef>
            <a:fillRef idx="0">
              <a:schemeClr val="dk1"/>
            </a:fillRef>
            <a:effectRef idx="0">
              <a:schemeClr val="dk1"/>
            </a:effectRef>
            <a:fontRef idx="minor">
              <a:schemeClr val="tx1"/>
            </a:fontRef>
          </p:style>
        </p:cxnSp>
        <p:grpSp>
          <p:nvGrpSpPr>
            <p:cNvPr id="48" name="グループ化 47">
              <a:extLst>
                <a:ext uri="{FF2B5EF4-FFF2-40B4-BE49-F238E27FC236}">
                  <a16:creationId xmlns:a16="http://schemas.microsoft.com/office/drawing/2014/main" id="{75D9E32B-3BE1-4788-8C13-309805C54452}"/>
                </a:ext>
              </a:extLst>
            </p:cNvPr>
            <p:cNvGrpSpPr/>
            <p:nvPr/>
          </p:nvGrpSpPr>
          <p:grpSpPr>
            <a:xfrm>
              <a:off x="1625754" y="541043"/>
              <a:ext cx="967408" cy="967408"/>
              <a:chOff x="609600" y="1358348"/>
              <a:chExt cx="967408" cy="967408"/>
            </a:xfrm>
          </p:grpSpPr>
          <p:sp>
            <p:nvSpPr>
              <p:cNvPr id="49" name="楕円 48">
                <a:extLst>
                  <a:ext uri="{FF2B5EF4-FFF2-40B4-BE49-F238E27FC236}">
                    <a16:creationId xmlns:a16="http://schemas.microsoft.com/office/drawing/2014/main" id="{9BCFAB22-B215-4169-B341-40FA63EB2882}"/>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50" name="テキスト ボックス 49">
                    <a:extLst>
                      <a:ext uri="{FF2B5EF4-FFF2-40B4-BE49-F238E27FC236}">
                        <a16:creationId xmlns:a16="http://schemas.microsoft.com/office/drawing/2014/main" id="{B9D5D256-8F2D-4A26-A771-E6AF0450B73B}"/>
                      </a:ext>
                    </a:extLst>
                  </p:cNvPr>
                  <p:cNvSpPr txBox="1"/>
                  <p:nvPr/>
                </p:nvSpPr>
                <p:spPr>
                  <a:xfrm>
                    <a:off x="701978" y="1429285"/>
                    <a:ext cx="788549"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𝑤</m:t>
                              </m:r>
                            </m:e>
                            <m:sub>
                              <m:r>
                                <a:rPr kumimoji="1" lang="en-US" altLang="ja-JP" sz="4400" b="0" i="1" smtClean="0">
                                  <a:solidFill>
                                    <a:schemeClr val="bg1"/>
                                  </a:solidFill>
                                  <a:latin typeface="Cambria Math" panose="02040503050406030204" pitchFamily="18" charset="0"/>
                                </a:rPr>
                                <m:t>0</m:t>
                              </m:r>
                            </m:sub>
                          </m:sSub>
                        </m:oMath>
                      </m:oMathPara>
                    </a14:m>
                    <a:endParaRPr kumimoji="1" lang="ja-JP" altLang="en-US" sz="4400" dirty="0">
                      <a:solidFill>
                        <a:schemeClr val="bg1"/>
                      </a:solidFill>
                    </a:endParaRPr>
                  </a:p>
                </p:txBody>
              </p:sp>
            </mc:Choice>
            <mc:Fallback>
              <p:sp>
                <p:nvSpPr>
                  <p:cNvPr id="50" name="テキスト ボックス 49">
                    <a:extLst>
                      <a:ext uri="{FF2B5EF4-FFF2-40B4-BE49-F238E27FC236}">
                        <a16:creationId xmlns:a16="http://schemas.microsoft.com/office/drawing/2014/main" id="{B9D5D256-8F2D-4A26-A771-E6AF0450B73B}"/>
                      </a:ext>
                    </a:extLst>
                  </p:cNvPr>
                  <p:cNvSpPr txBox="1">
                    <a:spLocks noRot="1" noChangeAspect="1" noMove="1" noResize="1" noEditPoints="1" noAdjustHandles="1" noChangeArrowheads="1" noChangeShapeType="1" noTextEdit="1"/>
                  </p:cNvSpPr>
                  <p:nvPr/>
                </p:nvSpPr>
                <p:spPr>
                  <a:xfrm>
                    <a:off x="701978" y="1429285"/>
                    <a:ext cx="788549" cy="677108"/>
                  </a:xfrm>
                  <a:prstGeom prst="rect">
                    <a:avLst/>
                  </a:prstGeom>
                  <a:blipFill>
                    <a:blip r:embed="rId6"/>
                    <a:stretch>
                      <a:fillRect/>
                    </a:stretch>
                  </a:blipFill>
                </p:spPr>
                <p:txBody>
                  <a:bodyPr/>
                  <a:lstStyle/>
                  <a:p>
                    <a:r>
                      <a:rPr lang="ja-JP" altLang="en-US">
                        <a:noFill/>
                      </a:rPr>
                      <a:t> </a:t>
                    </a:r>
                  </a:p>
                </p:txBody>
              </p:sp>
            </mc:Fallback>
          </mc:AlternateContent>
        </p:grpSp>
        <p:grpSp>
          <p:nvGrpSpPr>
            <p:cNvPr id="51" name="グループ化 50">
              <a:extLst>
                <a:ext uri="{FF2B5EF4-FFF2-40B4-BE49-F238E27FC236}">
                  <a16:creationId xmlns:a16="http://schemas.microsoft.com/office/drawing/2014/main" id="{5A56900A-175F-43AB-8758-8DE9A80BC297}"/>
                </a:ext>
              </a:extLst>
            </p:cNvPr>
            <p:cNvGrpSpPr/>
            <p:nvPr/>
          </p:nvGrpSpPr>
          <p:grpSpPr>
            <a:xfrm>
              <a:off x="1625753" y="1858545"/>
              <a:ext cx="967408" cy="967408"/>
              <a:chOff x="609600" y="1358348"/>
              <a:chExt cx="967408" cy="967408"/>
            </a:xfrm>
          </p:grpSpPr>
          <p:sp>
            <p:nvSpPr>
              <p:cNvPr id="52" name="楕円 51">
                <a:extLst>
                  <a:ext uri="{FF2B5EF4-FFF2-40B4-BE49-F238E27FC236}">
                    <a16:creationId xmlns:a16="http://schemas.microsoft.com/office/drawing/2014/main" id="{26916461-BB35-4B00-87C5-6755EB85E9CA}"/>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9B813AD2-CD2B-45C3-A6E5-6A2A166A5376}"/>
                      </a:ext>
                    </a:extLst>
                  </p:cNvPr>
                  <p:cNvSpPr txBox="1"/>
                  <p:nvPr/>
                </p:nvSpPr>
                <p:spPr>
                  <a:xfrm>
                    <a:off x="725301" y="1451203"/>
                    <a:ext cx="775469"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𝑤</m:t>
                              </m:r>
                            </m:e>
                            <m:sub>
                              <m:r>
                                <a:rPr kumimoji="1" lang="en-US" altLang="ja-JP" sz="4400" b="0" i="1" smtClean="0">
                                  <a:solidFill>
                                    <a:schemeClr val="bg1"/>
                                  </a:solidFill>
                                  <a:latin typeface="Cambria Math" panose="02040503050406030204" pitchFamily="18" charset="0"/>
                                </a:rPr>
                                <m:t>1</m:t>
                              </m:r>
                            </m:sub>
                          </m:sSub>
                        </m:oMath>
                      </m:oMathPara>
                    </a14:m>
                    <a:endParaRPr kumimoji="1" lang="ja-JP" altLang="en-US" sz="4400" dirty="0">
                      <a:solidFill>
                        <a:schemeClr val="bg1"/>
                      </a:solidFill>
                    </a:endParaRPr>
                  </a:p>
                </p:txBody>
              </p:sp>
            </mc:Choice>
            <mc:Fallback>
              <p:sp>
                <p:nvSpPr>
                  <p:cNvPr id="53" name="テキスト ボックス 52">
                    <a:extLst>
                      <a:ext uri="{FF2B5EF4-FFF2-40B4-BE49-F238E27FC236}">
                        <a16:creationId xmlns:a16="http://schemas.microsoft.com/office/drawing/2014/main" id="{9B813AD2-CD2B-45C3-A6E5-6A2A166A5376}"/>
                      </a:ext>
                    </a:extLst>
                  </p:cNvPr>
                  <p:cNvSpPr txBox="1">
                    <a:spLocks noRot="1" noChangeAspect="1" noMove="1" noResize="1" noEditPoints="1" noAdjustHandles="1" noChangeArrowheads="1" noChangeShapeType="1" noTextEdit="1"/>
                  </p:cNvSpPr>
                  <p:nvPr/>
                </p:nvSpPr>
                <p:spPr>
                  <a:xfrm>
                    <a:off x="725301" y="1451203"/>
                    <a:ext cx="775469" cy="677108"/>
                  </a:xfrm>
                  <a:prstGeom prst="rect">
                    <a:avLst/>
                  </a:prstGeom>
                  <a:blipFill>
                    <a:blip r:embed="rId7"/>
                    <a:stretch>
                      <a:fillRect/>
                    </a:stretch>
                  </a:blipFill>
                </p:spPr>
                <p:txBody>
                  <a:bodyPr/>
                  <a:lstStyle/>
                  <a:p>
                    <a:r>
                      <a:rPr lang="ja-JP" altLang="en-US">
                        <a:noFill/>
                      </a:rPr>
                      <a:t> </a:t>
                    </a:r>
                  </a:p>
                </p:txBody>
              </p:sp>
            </mc:Fallback>
          </mc:AlternateContent>
        </p:grpSp>
        <p:grpSp>
          <p:nvGrpSpPr>
            <p:cNvPr id="58" name="グループ化 57">
              <a:extLst>
                <a:ext uri="{FF2B5EF4-FFF2-40B4-BE49-F238E27FC236}">
                  <a16:creationId xmlns:a16="http://schemas.microsoft.com/office/drawing/2014/main" id="{789FA24F-0351-4797-B006-A6E6B8849F6A}"/>
                </a:ext>
              </a:extLst>
            </p:cNvPr>
            <p:cNvGrpSpPr/>
            <p:nvPr/>
          </p:nvGrpSpPr>
          <p:grpSpPr>
            <a:xfrm>
              <a:off x="1625753" y="3596481"/>
              <a:ext cx="967408" cy="967408"/>
              <a:chOff x="609600" y="1358348"/>
              <a:chExt cx="967408" cy="967408"/>
            </a:xfrm>
          </p:grpSpPr>
          <p:sp>
            <p:nvSpPr>
              <p:cNvPr id="59" name="楕円 58">
                <a:extLst>
                  <a:ext uri="{FF2B5EF4-FFF2-40B4-BE49-F238E27FC236}">
                    <a16:creationId xmlns:a16="http://schemas.microsoft.com/office/drawing/2014/main" id="{7A755370-8F18-4E70-988D-3A0A49B214FC}"/>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60" name="テキスト ボックス 59">
                    <a:extLst>
                      <a:ext uri="{FF2B5EF4-FFF2-40B4-BE49-F238E27FC236}">
                        <a16:creationId xmlns:a16="http://schemas.microsoft.com/office/drawing/2014/main" id="{F177A9D0-F773-41A2-9D0F-69589A57BF0D}"/>
                      </a:ext>
                    </a:extLst>
                  </p:cNvPr>
                  <p:cNvSpPr txBox="1"/>
                  <p:nvPr/>
                </p:nvSpPr>
                <p:spPr>
                  <a:xfrm>
                    <a:off x="723267" y="1445449"/>
                    <a:ext cx="708014"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𝑤</m:t>
                              </m:r>
                            </m:e>
                            <m:sub>
                              <m:r>
                                <a:rPr kumimoji="1" lang="en-US" altLang="ja-JP" sz="4400" b="0" i="1" smtClean="0">
                                  <a:solidFill>
                                    <a:schemeClr val="bg1"/>
                                  </a:solidFill>
                                  <a:latin typeface="Cambria Math" panose="02040503050406030204" pitchFamily="18" charset="0"/>
                                </a:rPr>
                                <m:t>𝑖</m:t>
                              </m:r>
                            </m:sub>
                          </m:sSub>
                        </m:oMath>
                      </m:oMathPara>
                    </a14:m>
                    <a:endParaRPr kumimoji="1" lang="ja-JP" altLang="en-US" sz="4400" dirty="0">
                      <a:solidFill>
                        <a:schemeClr val="bg1"/>
                      </a:solidFill>
                    </a:endParaRPr>
                  </a:p>
                </p:txBody>
              </p:sp>
            </mc:Choice>
            <mc:Fallback>
              <p:sp>
                <p:nvSpPr>
                  <p:cNvPr id="60" name="テキスト ボックス 59">
                    <a:extLst>
                      <a:ext uri="{FF2B5EF4-FFF2-40B4-BE49-F238E27FC236}">
                        <a16:creationId xmlns:a16="http://schemas.microsoft.com/office/drawing/2014/main" id="{F177A9D0-F773-41A2-9D0F-69589A57BF0D}"/>
                      </a:ext>
                    </a:extLst>
                  </p:cNvPr>
                  <p:cNvSpPr txBox="1">
                    <a:spLocks noRot="1" noChangeAspect="1" noMove="1" noResize="1" noEditPoints="1" noAdjustHandles="1" noChangeArrowheads="1" noChangeShapeType="1" noTextEdit="1"/>
                  </p:cNvSpPr>
                  <p:nvPr/>
                </p:nvSpPr>
                <p:spPr>
                  <a:xfrm>
                    <a:off x="723267" y="1445449"/>
                    <a:ext cx="708014" cy="677108"/>
                  </a:xfrm>
                  <a:prstGeom prst="rect">
                    <a:avLst/>
                  </a:prstGeom>
                  <a:blipFill>
                    <a:blip r:embed="rId8"/>
                    <a:stretch>
                      <a:fillRect/>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04BCCF14-4F7D-4637-8F34-02438B34F675}"/>
                    </a:ext>
                  </a:extLst>
                </p:cNvPr>
                <p:cNvSpPr txBox="1"/>
                <p:nvPr/>
              </p:nvSpPr>
              <p:spPr>
                <a:xfrm>
                  <a:off x="-169967" y="-315046"/>
                  <a:ext cx="684738"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𝑥</m:t>
                            </m:r>
                          </m:e>
                          <m:sub>
                            <m:r>
                              <a:rPr kumimoji="1" lang="en-US" altLang="ja-JP" sz="4400" b="0" i="1" smtClean="0">
                                <a:solidFill>
                                  <a:schemeClr val="bg1"/>
                                </a:solidFill>
                                <a:latin typeface="Cambria Math" panose="02040503050406030204" pitchFamily="18" charset="0"/>
                              </a:rPr>
                              <m:t>0</m:t>
                            </m:r>
                          </m:sub>
                        </m:sSub>
                      </m:oMath>
                    </m:oMathPara>
                  </a14:m>
                  <a:endParaRPr kumimoji="1" lang="ja-JP" altLang="en-US" sz="4400" dirty="0">
                    <a:solidFill>
                      <a:schemeClr val="bg1"/>
                    </a:solidFill>
                  </a:endParaRPr>
                </a:p>
              </p:txBody>
            </p:sp>
          </mc:Choice>
          <mc:Fallback>
            <p:sp>
              <p:nvSpPr>
                <p:cNvPr id="4" name="テキスト ボックス 3">
                  <a:extLst>
                    <a:ext uri="{FF2B5EF4-FFF2-40B4-BE49-F238E27FC236}">
                      <a16:creationId xmlns:a16="http://schemas.microsoft.com/office/drawing/2014/main" id="{04BCCF14-4F7D-4637-8F34-02438B34F675}"/>
                    </a:ext>
                  </a:extLst>
                </p:cNvPr>
                <p:cNvSpPr txBox="1">
                  <a:spLocks noRot="1" noChangeAspect="1" noMove="1" noResize="1" noEditPoints="1" noAdjustHandles="1" noChangeArrowheads="1" noChangeShapeType="1" noTextEdit="1"/>
                </p:cNvSpPr>
                <p:nvPr/>
              </p:nvSpPr>
              <p:spPr>
                <a:xfrm>
                  <a:off x="-169967" y="-315046"/>
                  <a:ext cx="684738" cy="677108"/>
                </a:xfrm>
                <a:prstGeom prst="rect">
                  <a:avLst/>
                </a:prstGeom>
                <a:blipFill>
                  <a:blip r:embed="rId9"/>
                  <a:stretch>
                    <a:fillRect/>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1F7DD643-8E35-43BB-A3E5-675B300020BE}"/>
                </a:ext>
              </a:extLst>
            </p:cNvPr>
            <p:cNvGrpSpPr/>
            <p:nvPr/>
          </p:nvGrpSpPr>
          <p:grpSpPr>
            <a:xfrm>
              <a:off x="-433656" y="6242114"/>
              <a:ext cx="967408" cy="967408"/>
              <a:chOff x="632084" y="5606334"/>
              <a:chExt cx="967408" cy="967408"/>
            </a:xfrm>
          </p:grpSpPr>
          <p:sp>
            <p:nvSpPr>
              <p:cNvPr id="88" name="楕円 87">
                <a:extLst>
                  <a:ext uri="{FF2B5EF4-FFF2-40B4-BE49-F238E27FC236}">
                    <a16:creationId xmlns:a16="http://schemas.microsoft.com/office/drawing/2014/main" id="{107F3ECC-FF58-453C-974B-6A79F9FA0165}"/>
                  </a:ext>
                </a:extLst>
              </p:cNvPr>
              <p:cNvSpPr/>
              <p:nvPr/>
            </p:nvSpPr>
            <p:spPr>
              <a:xfrm>
                <a:off x="632084" y="5606334"/>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89" name="テキスト ボックス 88">
                    <a:extLst>
                      <a:ext uri="{FF2B5EF4-FFF2-40B4-BE49-F238E27FC236}">
                        <a16:creationId xmlns:a16="http://schemas.microsoft.com/office/drawing/2014/main" id="{AC523344-DF3F-4F1E-B04C-C6A4FD860CAB}"/>
                      </a:ext>
                    </a:extLst>
                  </p:cNvPr>
                  <p:cNvSpPr txBox="1"/>
                  <p:nvPr/>
                </p:nvSpPr>
                <p:spPr>
                  <a:xfrm>
                    <a:off x="728646" y="5647397"/>
                    <a:ext cx="829714"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𝑥</m:t>
                              </m:r>
                            </m:e>
                            <m:sub>
                              <m:r>
                                <a:rPr kumimoji="1" lang="en-US" altLang="ja-JP" sz="4400" b="0" i="1" smtClean="0">
                                  <a:solidFill>
                                    <a:schemeClr val="bg1"/>
                                  </a:solidFill>
                                  <a:latin typeface="Cambria Math" panose="02040503050406030204" pitchFamily="18" charset="0"/>
                                </a:rPr>
                                <m:t>𝑀</m:t>
                              </m:r>
                            </m:sub>
                          </m:sSub>
                        </m:oMath>
                      </m:oMathPara>
                    </a14:m>
                    <a:endParaRPr kumimoji="1" lang="ja-JP" altLang="en-US" sz="4400" dirty="0">
                      <a:solidFill>
                        <a:schemeClr val="bg1"/>
                      </a:solidFill>
                    </a:endParaRPr>
                  </a:p>
                </p:txBody>
              </p:sp>
            </mc:Choice>
            <mc:Fallback>
              <p:sp>
                <p:nvSpPr>
                  <p:cNvPr id="89" name="テキスト ボックス 88">
                    <a:extLst>
                      <a:ext uri="{FF2B5EF4-FFF2-40B4-BE49-F238E27FC236}">
                        <a16:creationId xmlns:a16="http://schemas.microsoft.com/office/drawing/2014/main" id="{AC523344-DF3F-4F1E-B04C-C6A4FD860CAB}"/>
                      </a:ext>
                    </a:extLst>
                  </p:cNvPr>
                  <p:cNvSpPr txBox="1">
                    <a:spLocks noRot="1" noChangeAspect="1" noMove="1" noResize="1" noEditPoints="1" noAdjustHandles="1" noChangeArrowheads="1" noChangeShapeType="1" noTextEdit="1"/>
                  </p:cNvSpPr>
                  <p:nvPr/>
                </p:nvSpPr>
                <p:spPr>
                  <a:xfrm>
                    <a:off x="728646" y="5647397"/>
                    <a:ext cx="829714" cy="677108"/>
                  </a:xfrm>
                  <a:prstGeom prst="rect">
                    <a:avLst/>
                  </a:prstGeom>
                  <a:blipFill>
                    <a:blip r:embed="rId10"/>
                    <a:stretch>
                      <a:fillRect/>
                    </a:stretch>
                  </a:blipFill>
                </p:spPr>
                <p:txBody>
                  <a:bodyPr/>
                  <a:lstStyle/>
                  <a:p>
                    <a:r>
                      <a:rPr lang="ja-JP" altLang="en-US">
                        <a:noFill/>
                      </a:rPr>
                      <a:t> </a:t>
                    </a:r>
                  </a:p>
                </p:txBody>
              </p:sp>
            </mc:Fallback>
          </mc:AlternateContent>
        </p:grpSp>
        <p:sp>
          <p:nvSpPr>
            <p:cNvPr id="90" name="テキスト ボックス 89">
              <a:extLst>
                <a:ext uri="{FF2B5EF4-FFF2-40B4-BE49-F238E27FC236}">
                  <a16:creationId xmlns:a16="http://schemas.microsoft.com/office/drawing/2014/main" id="{3E9C9BDC-341F-44DC-BF1B-AB230E98D6E0}"/>
                </a:ext>
              </a:extLst>
            </p:cNvPr>
            <p:cNvSpPr txBox="1"/>
            <p:nvPr/>
          </p:nvSpPr>
          <p:spPr>
            <a:xfrm>
              <a:off x="333136" y="4977903"/>
              <a:ext cx="1661993" cy="925657"/>
            </a:xfrm>
            <a:prstGeom prst="rect">
              <a:avLst/>
            </a:prstGeom>
            <a:noFill/>
          </p:spPr>
          <p:txBody>
            <a:bodyPr vert="eaVert" wrap="square" rtlCol="0">
              <a:spAutoFit/>
            </a:bodyPr>
            <a:lstStyle/>
            <a:p>
              <a:r>
                <a:rPr kumimoji="1" lang="en-US" altLang="ja-JP" sz="9600" dirty="0">
                  <a:solidFill>
                    <a:schemeClr val="tx1">
                      <a:lumMod val="75000"/>
                      <a:lumOff val="25000"/>
                    </a:schemeClr>
                  </a:solidFill>
                </a:rPr>
                <a:t>…</a:t>
              </a:r>
              <a:endParaRPr kumimoji="1" lang="ja-JP" altLang="en-US" sz="9600" dirty="0">
                <a:solidFill>
                  <a:schemeClr val="tx1">
                    <a:lumMod val="75000"/>
                    <a:lumOff val="25000"/>
                  </a:schemeClr>
                </a:solidFill>
              </a:endParaRPr>
            </a:p>
          </p:txBody>
        </p:sp>
        <p:cxnSp>
          <p:nvCxnSpPr>
            <p:cNvPr id="91" name="直線コネクタ 90">
              <a:extLst>
                <a:ext uri="{FF2B5EF4-FFF2-40B4-BE49-F238E27FC236}">
                  <a16:creationId xmlns:a16="http://schemas.microsoft.com/office/drawing/2014/main" id="{40BC35A3-10A5-4845-9F1C-4C9C3160AF5C}"/>
                </a:ext>
              </a:extLst>
            </p:cNvPr>
            <p:cNvCxnSpPr>
              <a:cxnSpLocks/>
              <a:stCxn id="89" idx="3"/>
              <a:endCxn id="42" idx="3"/>
            </p:cNvCxnSpPr>
            <p:nvPr/>
          </p:nvCxnSpPr>
          <p:spPr>
            <a:xfrm flipV="1">
              <a:off x="492620" y="3669502"/>
              <a:ext cx="4177940" cy="2952229"/>
            </a:xfrm>
            <a:prstGeom prst="line">
              <a:avLst/>
            </a:prstGeom>
            <a:ln w="571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grpSp>
          <p:nvGrpSpPr>
            <p:cNvPr id="92" name="グループ化 91">
              <a:extLst>
                <a:ext uri="{FF2B5EF4-FFF2-40B4-BE49-F238E27FC236}">
                  <a16:creationId xmlns:a16="http://schemas.microsoft.com/office/drawing/2014/main" id="{0A28C98A-CBAA-4915-A4D5-4E43094B5397}"/>
                </a:ext>
              </a:extLst>
            </p:cNvPr>
            <p:cNvGrpSpPr/>
            <p:nvPr/>
          </p:nvGrpSpPr>
          <p:grpSpPr>
            <a:xfrm>
              <a:off x="1539273" y="5108727"/>
              <a:ext cx="967408" cy="967408"/>
              <a:chOff x="609600" y="1358348"/>
              <a:chExt cx="967408" cy="967408"/>
            </a:xfrm>
          </p:grpSpPr>
          <p:sp>
            <p:nvSpPr>
              <p:cNvPr id="94" name="楕円 93">
                <a:extLst>
                  <a:ext uri="{FF2B5EF4-FFF2-40B4-BE49-F238E27FC236}">
                    <a16:creationId xmlns:a16="http://schemas.microsoft.com/office/drawing/2014/main" id="{891555A5-99C6-4874-896D-9391E0F7399F}"/>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95" name="テキスト ボックス 94">
                    <a:extLst>
                      <a:ext uri="{FF2B5EF4-FFF2-40B4-BE49-F238E27FC236}">
                        <a16:creationId xmlns:a16="http://schemas.microsoft.com/office/drawing/2014/main" id="{7B4159B8-433B-47B1-AFBB-948C58E65AC6}"/>
                      </a:ext>
                    </a:extLst>
                  </p:cNvPr>
                  <p:cNvSpPr txBox="1"/>
                  <p:nvPr/>
                </p:nvSpPr>
                <p:spPr>
                  <a:xfrm>
                    <a:off x="609600" y="1416856"/>
                    <a:ext cx="946733"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𝑤</m:t>
                              </m:r>
                            </m:e>
                            <m:sub>
                              <m:r>
                                <a:rPr kumimoji="1" lang="en-US" altLang="ja-JP" sz="4400" b="0" i="1" smtClean="0">
                                  <a:solidFill>
                                    <a:schemeClr val="bg1"/>
                                  </a:solidFill>
                                  <a:latin typeface="Cambria Math" panose="02040503050406030204" pitchFamily="18" charset="0"/>
                                </a:rPr>
                                <m:t>𝑀</m:t>
                              </m:r>
                            </m:sub>
                          </m:sSub>
                        </m:oMath>
                      </m:oMathPara>
                    </a14:m>
                    <a:endParaRPr kumimoji="1" lang="ja-JP" altLang="en-US" sz="4400" dirty="0">
                      <a:solidFill>
                        <a:schemeClr val="bg1"/>
                      </a:solidFill>
                    </a:endParaRPr>
                  </a:p>
                </p:txBody>
              </p:sp>
            </mc:Choice>
            <mc:Fallback>
              <p:sp>
                <p:nvSpPr>
                  <p:cNvPr id="95" name="テキスト ボックス 94">
                    <a:extLst>
                      <a:ext uri="{FF2B5EF4-FFF2-40B4-BE49-F238E27FC236}">
                        <a16:creationId xmlns:a16="http://schemas.microsoft.com/office/drawing/2014/main" id="{7B4159B8-433B-47B1-AFBB-948C58E65AC6}"/>
                      </a:ext>
                    </a:extLst>
                  </p:cNvPr>
                  <p:cNvSpPr txBox="1">
                    <a:spLocks noRot="1" noChangeAspect="1" noMove="1" noResize="1" noEditPoints="1" noAdjustHandles="1" noChangeArrowheads="1" noChangeShapeType="1" noTextEdit="1"/>
                  </p:cNvSpPr>
                  <p:nvPr/>
                </p:nvSpPr>
                <p:spPr>
                  <a:xfrm>
                    <a:off x="609600" y="1416856"/>
                    <a:ext cx="946733" cy="677108"/>
                  </a:xfrm>
                  <a:prstGeom prst="rect">
                    <a:avLst/>
                  </a:prstGeom>
                  <a:blipFill>
                    <a:blip r:embed="rId11"/>
                    <a:stretch>
                      <a:fillRect/>
                    </a:stretch>
                  </a:blipFill>
                </p:spPr>
                <p:txBody>
                  <a:bodyPr/>
                  <a:lstStyle/>
                  <a:p>
                    <a:r>
                      <a:rPr lang="ja-JP" altLang="en-US">
                        <a:noFill/>
                      </a:rPr>
                      <a:t> </a:t>
                    </a:r>
                  </a:p>
                </p:txBody>
              </p:sp>
            </mc:Fallback>
          </mc:AlternateContent>
        </p:grpSp>
        <p:cxnSp>
          <p:nvCxnSpPr>
            <p:cNvPr id="123" name="直線コネクタ 122">
              <a:extLst>
                <a:ext uri="{FF2B5EF4-FFF2-40B4-BE49-F238E27FC236}">
                  <a16:creationId xmlns:a16="http://schemas.microsoft.com/office/drawing/2014/main" id="{FFD45AFF-5C6A-4EB9-8684-A0DCA69C60C7}"/>
                </a:ext>
              </a:extLst>
            </p:cNvPr>
            <p:cNvCxnSpPr>
              <a:cxnSpLocks/>
              <a:stCxn id="42" idx="6"/>
              <a:endCxn id="146" idx="1"/>
            </p:cNvCxnSpPr>
            <p:nvPr/>
          </p:nvCxnSpPr>
          <p:spPr>
            <a:xfrm>
              <a:off x="5496294" y="3327472"/>
              <a:ext cx="1667452" cy="0"/>
            </a:xfrm>
            <a:prstGeom prst="line">
              <a:avLst/>
            </a:prstGeom>
            <a:ln w="57150">
              <a:solidFill>
                <a:schemeClr val="tx1">
                  <a:lumMod val="75000"/>
                  <a:lumOff val="2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41" name="直線矢印コネクタ 140">
              <a:extLst>
                <a:ext uri="{FF2B5EF4-FFF2-40B4-BE49-F238E27FC236}">
                  <a16:creationId xmlns:a16="http://schemas.microsoft.com/office/drawing/2014/main" id="{0AD74E43-5E21-4F04-9AB1-368F294C1F2E}"/>
                </a:ext>
              </a:extLst>
            </p:cNvPr>
            <p:cNvCxnSpPr>
              <a:cxnSpLocks/>
              <a:stCxn id="146" idx="3"/>
            </p:cNvCxnSpPr>
            <p:nvPr/>
          </p:nvCxnSpPr>
          <p:spPr>
            <a:xfrm>
              <a:off x="9036965" y="3327472"/>
              <a:ext cx="2678785" cy="0"/>
            </a:xfrm>
            <a:prstGeom prst="straightConnector1">
              <a:avLst/>
            </a:prstGeom>
            <a:ln w="571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grpSp>
          <p:nvGrpSpPr>
            <p:cNvPr id="145" name="グループ化 144">
              <a:extLst>
                <a:ext uri="{FF2B5EF4-FFF2-40B4-BE49-F238E27FC236}">
                  <a16:creationId xmlns:a16="http://schemas.microsoft.com/office/drawing/2014/main" id="{6EE73EC7-3368-409B-8C24-6A282A00EBEF}"/>
                </a:ext>
              </a:extLst>
            </p:cNvPr>
            <p:cNvGrpSpPr/>
            <p:nvPr/>
          </p:nvGrpSpPr>
          <p:grpSpPr>
            <a:xfrm>
              <a:off x="7163746" y="2390862"/>
              <a:ext cx="1873219" cy="1873219"/>
              <a:chOff x="6807854" y="1903458"/>
              <a:chExt cx="3302992" cy="3302992"/>
            </a:xfrm>
          </p:grpSpPr>
          <p:sp>
            <p:nvSpPr>
              <p:cNvPr id="146" name="正方形/長方形 145">
                <a:extLst>
                  <a:ext uri="{FF2B5EF4-FFF2-40B4-BE49-F238E27FC236}">
                    <a16:creationId xmlns:a16="http://schemas.microsoft.com/office/drawing/2014/main" id="{1FC0348E-0377-462C-BD5D-66C7C600720E}"/>
                  </a:ext>
                </a:extLst>
              </p:cNvPr>
              <p:cNvSpPr/>
              <p:nvPr/>
            </p:nvSpPr>
            <p:spPr>
              <a:xfrm>
                <a:off x="6807854" y="1903458"/>
                <a:ext cx="3302992" cy="3302992"/>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7" name="グループ化 146">
                <a:extLst>
                  <a:ext uri="{FF2B5EF4-FFF2-40B4-BE49-F238E27FC236}">
                    <a16:creationId xmlns:a16="http://schemas.microsoft.com/office/drawing/2014/main" id="{921FA807-0A6E-4C45-B701-CE9CF9036D38}"/>
                  </a:ext>
                </a:extLst>
              </p:cNvPr>
              <p:cNvGrpSpPr/>
              <p:nvPr/>
            </p:nvGrpSpPr>
            <p:grpSpPr>
              <a:xfrm>
                <a:off x="7253889" y="2330245"/>
                <a:ext cx="2410922" cy="2407410"/>
                <a:chOff x="6984538" y="1939101"/>
                <a:chExt cx="2978823" cy="2974484"/>
              </a:xfrm>
            </p:grpSpPr>
            <p:cxnSp>
              <p:nvCxnSpPr>
                <p:cNvPr id="152" name="直線コネクタ 151">
                  <a:extLst>
                    <a:ext uri="{FF2B5EF4-FFF2-40B4-BE49-F238E27FC236}">
                      <a16:creationId xmlns:a16="http://schemas.microsoft.com/office/drawing/2014/main" id="{ED7F8D6A-A0B3-4B7A-ACB1-7411E3491B2F}"/>
                    </a:ext>
                  </a:extLst>
                </p:cNvPr>
                <p:cNvCxnSpPr>
                  <a:cxnSpLocks/>
                </p:cNvCxnSpPr>
                <p:nvPr/>
              </p:nvCxnSpPr>
              <p:spPr>
                <a:xfrm>
                  <a:off x="6984538" y="3433097"/>
                  <a:ext cx="2978823"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53" name="直線コネクタ 152">
                  <a:extLst>
                    <a:ext uri="{FF2B5EF4-FFF2-40B4-BE49-F238E27FC236}">
                      <a16:creationId xmlns:a16="http://schemas.microsoft.com/office/drawing/2014/main" id="{E7E01409-5F63-47A9-B5A8-0643E3FC523C}"/>
                    </a:ext>
                  </a:extLst>
                </p:cNvPr>
                <p:cNvCxnSpPr>
                  <a:cxnSpLocks/>
                </p:cNvCxnSpPr>
                <p:nvPr/>
              </p:nvCxnSpPr>
              <p:spPr>
                <a:xfrm>
                  <a:off x="8448485" y="1939101"/>
                  <a:ext cx="0" cy="2974484"/>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grpSp>
          <p:cxnSp>
            <p:nvCxnSpPr>
              <p:cNvPr id="148" name="直線コネクタ 147">
                <a:extLst>
                  <a:ext uri="{FF2B5EF4-FFF2-40B4-BE49-F238E27FC236}">
                    <a16:creationId xmlns:a16="http://schemas.microsoft.com/office/drawing/2014/main" id="{98BC1D62-B686-413B-BF90-371DE6E18FBB}"/>
                  </a:ext>
                </a:extLst>
              </p:cNvPr>
              <p:cNvCxnSpPr>
                <a:cxnSpLocks/>
              </p:cNvCxnSpPr>
              <p:nvPr/>
            </p:nvCxnSpPr>
            <p:spPr>
              <a:xfrm>
                <a:off x="7253889" y="4137828"/>
                <a:ext cx="1184851" cy="0"/>
              </a:xfrm>
              <a:prstGeom prst="line">
                <a:avLst/>
              </a:prstGeom>
              <a:ln w="762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49" name="直線コネクタ 148">
                <a:extLst>
                  <a:ext uri="{FF2B5EF4-FFF2-40B4-BE49-F238E27FC236}">
                    <a16:creationId xmlns:a16="http://schemas.microsoft.com/office/drawing/2014/main" id="{5D4A644E-B24D-45FA-8EF8-F1E74CEFBD64}"/>
                  </a:ext>
                </a:extLst>
              </p:cNvPr>
              <p:cNvCxnSpPr>
                <a:cxnSpLocks/>
              </p:cNvCxnSpPr>
              <p:nvPr/>
            </p:nvCxnSpPr>
            <p:spPr>
              <a:xfrm>
                <a:off x="8438740" y="2881059"/>
                <a:ext cx="1184851" cy="0"/>
              </a:xfrm>
              <a:prstGeom prst="line">
                <a:avLst/>
              </a:prstGeom>
              <a:ln w="762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150" name="テキスト ボックス 149">
                <a:extLst>
                  <a:ext uri="{FF2B5EF4-FFF2-40B4-BE49-F238E27FC236}">
                    <a16:creationId xmlns:a16="http://schemas.microsoft.com/office/drawing/2014/main" id="{89142727-E852-4817-8748-582766F7AB73}"/>
                  </a:ext>
                </a:extLst>
              </p:cNvPr>
              <p:cNvSpPr txBox="1"/>
              <p:nvPr/>
            </p:nvSpPr>
            <p:spPr>
              <a:xfrm>
                <a:off x="8537430" y="3554954"/>
                <a:ext cx="1127381" cy="1248195"/>
              </a:xfrm>
              <a:prstGeom prst="rect">
                <a:avLst/>
              </a:prstGeom>
              <a:noFill/>
              <a:ln>
                <a:noFill/>
              </a:ln>
            </p:spPr>
            <p:txBody>
              <a:bodyPr wrap="square" rtlCol="0">
                <a:spAutoFit/>
              </a:bodyPr>
              <a:lstStyle/>
              <a:p>
                <a:r>
                  <a:rPr lang="en-US" altLang="ja-JP" sz="4000" dirty="0">
                    <a:solidFill>
                      <a:schemeClr val="tx1">
                        <a:lumMod val="75000"/>
                        <a:lumOff val="25000"/>
                      </a:schemeClr>
                    </a:solidFill>
                    <a:latin typeface="Times New Roman" panose="02020603050405020304" pitchFamily="18" charset="0"/>
                    <a:cs typeface="Times New Roman" panose="02020603050405020304" pitchFamily="18" charset="0"/>
                  </a:rPr>
                  <a:t>-1</a:t>
                </a:r>
                <a:endParaRPr kumimoji="1" lang="ja-JP" altLang="en-US" sz="4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51" name="テキスト ボックス 150">
                <a:extLst>
                  <a:ext uri="{FF2B5EF4-FFF2-40B4-BE49-F238E27FC236}">
                    <a16:creationId xmlns:a16="http://schemas.microsoft.com/office/drawing/2014/main" id="{67E54BD7-DE4A-4048-883D-87ED61EB3250}"/>
                  </a:ext>
                </a:extLst>
              </p:cNvPr>
              <p:cNvSpPr txBox="1"/>
              <p:nvPr/>
            </p:nvSpPr>
            <p:spPr>
              <a:xfrm>
                <a:off x="7557466" y="2174677"/>
                <a:ext cx="777860" cy="1248195"/>
              </a:xfrm>
              <a:prstGeom prst="rect">
                <a:avLst/>
              </a:prstGeom>
              <a:noFill/>
              <a:ln>
                <a:noFill/>
              </a:ln>
            </p:spPr>
            <p:txBody>
              <a:bodyPr wrap="none" rtlCol="0">
                <a:spAutoFit/>
              </a:bodyPr>
              <a:lstStyle/>
              <a:p>
                <a:r>
                  <a:rPr lang="en-US" altLang="ja-JP" sz="4000" dirty="0">
                    <a:solidFill>
                      <a:schemeClr val="tx1">
                        <a:lumMod val="75000"/>
                        <a:lumOff val="25000"/>
                      </a:schemeClr>
                    </a:solidFill>
                    <a:latin typeface="Times New Roman" panose="02020603050405020304" pitchFamily="18" charset="0"/>
                    <a:cs typeface="Times New Roman" panose="02020603050405020304" pitchFamily="18" charset="0"/>
                  </a:rPr>
                  <a:t>1</a:t>
                </a:r>
                <a:endParaRPr kumimoji="1" lang="ja-JP" altLang="en-US" sz="4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cxnSp>
          <p:nvCxnSpPr>
            <p:cNvPr id="47" name="直線コネクタ 46">
              <a:extLst>
                <a:ext uri="{FF2B5EF4-FFF2-40B4-BE49-F238E27FC236}">
                  <a16:creationId xmlns:a16="http://schemas.microsoft.com/office/drawing/2014/main" id="{0BB90E72-CFC7-4C60-B8DB-794D453E2072}"/>
                </a:ext>
              </a:extLst>
            </p:cNvPr>
            <p:cNvCxnSpPr>
              <a:cxnSpLocks/>
            </p:cNvCxnSpPr>
            <p:nvPr/>
          </p:nvCxnSpPr>
          <p:spPr>
            <a:xfrm flipV="1">
              <a:off x="10570510" y="195083"/>
              <a:ext cx="12357" cy="3120476"/>
            </a:xfrm>
            <a:prstGeom prst="line">
              <a:avLst/>
            </a:prstGeom>
            <a:ln w="571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54" name="直線矢印コネクタ 53">
              <a:extLst>
                <a:ext uri="{FF2B5EF4-FFF2-40B4-BE49-F238E27FC236}">
                  <a16:creationId xmlns:a16="http://schemas.microsoft.com/office/drawing/2014/main" id="{AF2D2F68-346D-4DF7-9128-8F0C1F233963}"/>
                </a:ext>
              </a:extLst>
            </p:cNvPr>
            <p:cNvCxnSpPr>
              <a:cxnSpLocks/>
            </p:cNvCxnSpPr>
            <p:nvPr/>
          </p:nvCxnSpPr>
          <p:spPr>
            <a:xfrm flipH="1">
              <a:off x="2452688" y="210183"/>
              <a:ext cx="477180" cy="492513"/>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正方形/長方形 54">
                  <a:extLst>
                    <a:ext uri="{FF2B5EF4-FFF2-40B4-BE49-F238E27FC236}">
                      <a16:creationId xmlns:a16="http://schemas.microsoft.com/office/drawing/2014/main" id="{1D2CE023-136D-4475-99C9-EAAA402DC402}"/>
                    </a:ext>
                  </a:extLst>
                </p:cNvPr>
                <p:cNvSpPr/>
                <p:nvPr/>
              </p:nvSpPr>
              <p:spPr>
                <a:xfrm>
                  <a:off x="3498300" y="-351523"/>
                  <a:ext cx="6558718" cy="1093210"/>
                </a:xfrm>
                <a:prstGeom prst="rect">
                  <a:avLst/>
                </a:prstGeom>
                <a:solidFill>
                  <a:schemeClr val="tx2">
                    <a:lumMod val="90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4000" i="1" smtClean="0">
                                <a:solidFill>
                                  <a:schemeClr val="bg1"/>
                                </a:solidFill>
                                <a:latin typeface="Cambria Math" panose="02040503050406030204" pitchFamily="18" charset="0"/>
                              </a:rPr>
                            </m:ctrlPr>
                          </m:sSubPr>
                          <m:e>
                            <m:r>
                              <a:rPr kumimoji="1" lang="en-US" altLang="ja-JP" sz="4000" b="0" i="1" smtClean="0">
                                <a:solidFill>
                                  <a:schemeClr val="bg1"/>
                                </a:solidFill>
                                <a:latin typeface="Cambria Math" panose="02040503050406030204" pitchFamily="18" charset="0"/>
                              </a:rPr>
                              <m:t>𝑤</m:t>
                            </m:r>
                          </m:e>
                          <m:sub>
                            <m:r>
                              <a:rPr kumimoji="1" lang="en-US" altLang="ja-JP" sz="4000" b="0" i="1" smtClean="0">
                                <a:solidFill>
                                  <a:schemeClr val="bg1"/>
                                </a:solidFill>
                                <a:latin typeface="Cambria Math" panose="02040503050406030204" pitchFamily="18" charset="0"/>
                              </a:rPr>
                              <m:t>𝑖</m:t>
                            </m:r>
                          </m:sub>
                        </m:sSub>
                        <m:r>
                          <a:rPr kumimoji="1" lang="en-US" altLang="ja-JP" sz="4000" b="1" i="1" smtClean="0">
                            <a:solidFill>
                              <a:schemeClr val="bg1"/>
                            </a:solidFill>
                            <a:latin typeface="Cambria Math" panose="02040503050406030204" pitchFamily="18" charset="0"/>
                          </a:rPr>
                          <m:t>=</m:t>
                        </m:r>
                        <m:sSub>
                          <m:sSubPr>
                            <m:ctrlPr>
                              <a:rPr kumimoji="1" lang="en-US" altLang="ja-JP" sz="4000" i="1" smtClean="0">
                                <a:solidFill>
                                  <a:schemeClr val="bg1"/>
                                </a:solidFill>
                                <a:latin typeface="Cambria Math" panose="02040503050406030204" pitchFamily="18" charset="0"/>
                              </a:rPr>
                            </m:ctrlPr>
                          </m:sSubPr>
                          <m:e>
                            <m:r>
                              <a:rPr kumimoji="1" lang="en-US" altLang="ja-JP" sz="4000" b="0" i="1" smtClean="0">
                                <a:solidFill>
                                  <a:schemeClr val="bg1"/>
                                </a:solidFill>
                                <a:latin typeface="Cambria Math" panose="02040503050406030204" pitchFamily="18" charset="0"/>
                              </a:rPr>
                              <m:t>𝑤</m:t>
                            </m:r>
                          </m:e>
                          <m:sub>
                            <m:r>
                              <a:rPr kumimoji="1" lang="en-US" altLang="ja-JP" sz="4000" b="0" i="1" smtClean="0">
                                <a:solidFill>
                                  <a:schemeClr val="bg1"/>
                                </a:solidFill>
                                <a:latin typeface="Cambria Math" panose="02040503050406030204" pitchFamily="18" charset="0"/>
                              </a:rPr>
                              <m:t>𝑖</m:t>
                            </m:r>
                          </m:sub>
                        </m:sSub>
                        <m:r>
                          <a:rPr kumimoji="1" lang="en-US" altLang="ja-JP" sz="4000" b="0" i="1" smtClean="0">
                            <a:solidFill>
                              <a:schemeClr val="bg1"/>
                            </a:solidFill>
                            <a:latin typeface="Cambria Math" panose="02040503050406030204" pitchFamily="18" charset="0"/>
                          </a:rPr>
                          <m:t>+</m:t>
                        </m:r>
                        <m:r>
                          <a:rPr kumimoji="1" lang="ja-JP" altLang="en-US" sz="4000" b="0" i="1" smtClean="0">
                            <a:solidFill>
                              <a:schemeClr val="bg1"/>
                            </a:solidFill>
                            <a:latin typeface="Cambria Math" panose="02040503050406030204" pitchFamily="18" charset="0"/>
                          </a:rPr>
                          <m:t>𝜂</m:t>
                        </m:r>
                        <m:d>
                          <m:dPr>
                            <m:ctrlPr>
                              <a:rPr kumimoji="1" lang="en-US" altLang="ja-JP" sz="4000" b="0" i="1" smtClean="0">
                                <a:solidFill>
                                  <a:schemeClr val="bg1"/>
                                </a:solidFill>
                                <a:latin typeface="Cambria Math" panose="02040503050406030204" pitchFamily="18" charset="0"/>
                              </a:rPr>
                            </m:ctrlPr>
                          </m:dPr>
                          <m:e>
                            <m:sSubSup>
                              <m:sSubSupPr>
                                <m:ctrlPr>
                                  <a:rPr kumimoji="1" lang="en-US" altLang="ja-JP" sz="4000" b="0" i="1" smtClean="0">
                                    <a:solidFill>
                                      <a:schemeClr val="bg1"/>
                                    </a:solidFill>
                                    <a:latin typeface="Cambria Math" panose="02040503050406030204" pitchFamily="18" charset="0"/>
                                  </a:rPr>
                                </m:ctrlPr>
                              </m:sSubSupPr>
                              <m:e>
                                <m:r>
                                  <a:rPr kumimoji="1" lang="en-US" altLang="ja-JP" sz="4000" b="0" i="1" smtClean="0">
                                    <a:solidFill>
                                      <a:schemeClr val="bg1"/>
                                    </a:solidFill>
                                    <a:latin typeface="Cambria Math" panose="02040503050406030204" pitchFamily="18" charset="0"/>
                                  </a:rPr>
                                  <m:t>𝑦</m:t>
                                </m:r>
                              </m:e>
                              <m:sub>
                                <m:r>
                                  <a:rPr kumimoji="1" lang="en-US" altLang="ja-JP" sz="4000" b="0" i="1" smtClean="0">
                                    <a:solidFill>
                                      <a:schemeClr val="bg1"/>
                                    </a:solidFill>
                                    <a:latin typeface="Cambria Math" panose="02040503050406030204" pitchFamily="18" charset="0"/>
                                  </a:rPr>
                                  <m:t>𝑖</m:t>
                                </m:r>
                              </m:sub>
                              <m:sup>
                                <m:d>
                                  <m:dPr>
                                    <m:ctrlPr>
                                      <a:rPr kumimoji="1" lang="en-US" altLang="ja-JP" sz="4000" b="0" i="1" smtClean="0">
                                        <a:solidFill>
                                          <a:schemeClr val="bg1"/>
                                        </a:solidFill>
                                        <a:latin typeface="Cambria Math" panose="02040503050406030204" pitchFamily="18" charset="0"/>
                                      </a:rPr>
                                    </m:ctrlPr>
                                  </m:dPr>
                                  <m:e>
                                    <m:r>
                                      <a:rPr kumimoji="1" lang="en-US" altLang="ja-JP" sz="4000" b="0" i="1" smtClean="0">
                                        <a:solidFill>
                                          <a:schemeClr val="bg1"/>
                                        </a:solidFill>
                                        <a:latin typeface="Cambria Math" panose="02040503050406030204" pitchFamily="18" charset="0"/>
                                      </a:rPr>
                                      <m:t>𝑗</m:t>
                                    </m:r>
                                  </m:e>
                                </m:d>
                              </m:sup>
                            </m:sSubSup>
                            <m:r>
                              <a:rPr kumimoji="1" lang="en-US" altLang="ja-JP" sz="4000" b="0" i="1" smtClean="0">
                                <a:solidFill>
                                  <a:schemeClr val="bg1"/>
                                </a:solidFill>
                                <a:latin typeface="Cambria Math" panose="02040503050406030204" pitchFamily="18" charset="0"/>
                              </a:rPr>
                              <m:t>−</m:t>
                            </m:r>
                            <m:sSubSup>
                              <m:sSubSupPr>
                                <m:ctrlPr>
                                  <a:rPr kumimoji="1" lang="en-US" altLang="ja-JP" sz="4000" b="0" i="1" smtClean="0">
                                    <a:solidFill>
                                      <a:schemeClr val="bg1"/>
                                    </a:solidFill>
                                    <a:latin typeface="Cambria Math" panose="02040503050406030204" pitchFamily="18" charset="0"/>
                                  </a:rPr>
                                </m:ctrlPr>
                              </m:sSubSupPr>
                              <m:e>
                                <m:acc>
                                  <m:accPr>
                                    <m:chr m:val="̂"/>
                                    <m:ctrlPr>
                                      <a:rPr kumimoji="1" lang="en-US" altLang="ja-JP" sz="4000" b="0" i="1" smtClean="0">
                                        <a:solidFill>
                                          <a:schemeClr val="bg1"/>
                                        </a:solidFill>
                                        <a:latin typeface="Cambria Math" panose="02040503050406030204" pitchFamily="18" charset="0"/>
                                      </a:rPr>
                                    </m:ctrlPr>
                                  </m:accPr>
                                  <m:e>
                                    <m:r>
                                      <a:rPr kumimoji="1" lang="en-US" altLang="ja-JP" sz="4000" b="0" i="1" smtClean="0">
                                        <a:solidFill>
                                          <a:schemeClr val="bg1"/>
                                        </a:solidFill>
                                        <a:latin typeface="Cambria Math" panose="02040503050406030204" pitchFamily="18" charset="0"/>
                                      </a:rPr>
                                      <m:t>𝑦</m:t>
                                    </m:r>
                                  </m:e>
                                </m:acc>
                              </m:e>
                              <m:sub>
                                <m:r>
                                  <a:rPr kumimoji="1" lang="en-US" altLang="ja-JP" sz="4000" b="0" i="1" smtClean="0">
                                    <a:solidFill>
                                      <a:schemeClr val="bg1"/>
                                    </a:solidFill>
                                    <a:latin typeface="Cambria Math" panose="02040503050406030204" pitchFamily="18" charset="0"/>
                                  </a:rPr>
                                  <m:t>𝑖</m:t>
                                </m:r>
                              </m:sub>
                              <m:sup>
                                <m:d>
                                  <m:dPr>
                                    <m:ctrlPr>
                                      <a:rPr kumimoji="1" lang="en-US" altLang="ja-JP" sz="4000" b="0" i="1" smtClean="0">
                                        <a:solidFill>
                                          <a:schemeClr val="bg1"/>
                                        </a:solidFill>
                                        <a:latin typeface="Cambria Math" panose="02040503050406030204" pitchFamily="18" charset="0"/>
                                      </a:rPr>
                                    </m:ctrlPr>
                                  </m:dPr>
                                  <m:e>
                                    <m:r>
                                      <a:rPr kumimoji="1" lang="en-US" altLang="ja-JP" sz="4000" b="0" i="1" smtClean="0">
                                        <a:solidFill>
                                          <a:schemeClr val="bg1"/>
                                        </a:solidFill>
                                        <a:latin typeface="Cambria Math" panose="02040503050406030204" pitchFamily="18" charset="0"/>
                                      </a:rPr>
                                      <m:t>𝑗</m:t>
                                    </m:r>
                                  </m:e>
                                </m:d>
                              </m:sup>
                            </m:sSubSup>
                          </m:e>
                        </m:d>
                        <m:sSubSup>
                          <m:sSubSupPr>
                            <m:ctrlPr>
                              <a:rPr kumimoji="1" lang="en-US" altLang="ja-JP" sz="4000" b="0" i="1" smtClean="0">
                                <a:solidFill>
                                  <a:schemeClr val="bg1"/>
                                </a:solidFill>
                                <a:latin typeface="Cambria Math" panose="02040503050406030204" pitchFamily="18" charset="0"/>
                              </a:rPr>
                            </m:ctrlPr>
                          </m:sSubSupPr>
                          <m:e>
                            <m:r>
                              <a:rPr kumimoji="1" lang="en-US" altLang="ja-JP" sz="4000" b="0" i="1" smtClean="0">
                                <a:solidFill>
                                  <a:schemeClr val="bg1"/>
                                </a:solidFill>
                                <a:latin typeface="Cambria Math" panose="02040503050406030204" pitchFamily="18" charset="0"/>
                              </a:rPr>
                              <m:t>𝑥</m:t>
                            </m:r>
                          </m:e>
                          <m:sub>
                            <m:r>
                              <a:rPr kumimoji="1" lang="en-US" altLang="ja-JP" sz="4000" b="0" i="1" smtClean="0">
                                <a:solidFill>
                                  <a:schemeClr val="bg1"/>
                                </a:solidFill>
                                <a:latin typeface="Cambria Math" panose="02040503050406030204" pitchFamily="18" charset="0"/>
                              </a:rPr>
                              <m:t>𝑖</m:t>
                            </m:r>
                          </m:sub>
                          <m:sup>
                            <m:d>
                              <m:dPr>
                                <m:ctrlPr>
                                  <a:rPr kumimoji="1" lang="en-US" altLang="ja-JP" sz="4000" b="0" i="1" smtClean="0">
                                    <a:solidFill>
                                      <a:schemeClr val="bg1"/>
                                    </a:solidFill>
                                    <a:latin typeface="Cambria Math" panose="02040503050406030204" pitchFamily="18" charset="0"/>
                                  </a:rPr>
                                </m:ctrlPr>
                              </m:dPr>
                              <m:e>
                                <m:r>
                                  <a:rPr kumimoji="1" lang="en-US" altLang="ja-JP" sz="4000" b="0" i="1" smtClean="0">
                                    <a:solidFill>
                                      <a:schemeClr val="bg1"/>
                                    </a:solidFill>
                                    <a:latin typeface="Cambria Math" panose="02040503050406030204" pitchFamily="18" charset="0"/>
                                  </a:rPr>
                                  <m:t>𝑗</m:t>
                                </m:r>
                              </m:e>
                            </m:d>
                          </m:sup>
                        </m:sSubSup>
                      </m:oMath>
                    </m:oMathPara>
                  </a14:m>
                  <a:endParaRPr kumimoji="1" lang="ja-JP" altLang="en-US" sz="4000" dirty="0">
                    <a:solidFill>
                      <a:schemeClr val="tx1"/>
                    </a:solidFill>
                  </a:endParaRPr>
                </a:p>
              </p:txBody>
            </p:sp>
          </mc:Choice>
          <mc:Fallback>
            <p:sp>
              <p:nvSpPr>
                <p:cNvPr id="55" name="正方形/長方形 54">
                  <a:extLst>
                    <a:ext uri="{FF2B5EF4-FFF2-40B4-BE49-F238E27FC236}">
                      <a16:creationId xmlns:a16="http://schemas.microsoft.com/office/drawing/2014/main" id="{1D2CE023-136D-4475-99C9-EAAA402DC402}"/>
                    </a:ext>
                  </a:extLst>
                </p:cNvPr>
                <p:cNvSpPr>
                  <a:spLocks noRot="1" noChangeAspect="1" noMove="1" noResize="1" noEditPoints="1" noAdjustHandles="1" noChangeArrowheads="1" noChangeShapeType="1" noTextEdit="1"/>
                </p:cNvSpPr>
                <p:nvPr/>
              </p:nvSpPr>
              <p:spPr>
                <a:xfrm>
                  <a:off x="3498300" y="-351523"/>
                  <a:ext cx="6558718" cy="1093210"/>
                </a:xfrm>
                <a:prstGeom prst="rect">
                  <a:avLst/>
                </a:prstGeom>
                <a:blipFill>
                  <a:blip r:embed="rId12"/>
                  <a:stretch>
                    <a:fillRect/>
                  </a:stretch>
                </a:blipFill>
                <a:ln w="38100">
                  <a:solidFill>
                    <a:schemeClr val="tx1">
                      <a:lumMod val="75000"/>
                      <a:lumOff val="25000"/>
                    </a:schemeClr>
                  </a:solidFill>
                </a:ln>
              </p:spPr>
              <p:txBody>
                <a:bodyPr/>
                <a:lstStyle/>
                <a:p>
                  <a:r>
                    <a:rPr lang="ja-JP" altLang="en-US">
                      <a:noFill/>
                    </a:rPr>
                    <a:t> </a:t>
                  </a:r>
                </a:p>
              </p:txBody>
            </p:sp>
          </mc:Fallback>
        </mc:AlternateContent>
        <p:cxnSp>
          <p:nvCxnSpPr>
            <p:cNvPr id="56" name="直線コネクタ 55">
              <a:extLst>
                <a:ext uri="{FF2B5EF4-FFF2-40B4-BE49-F238E27FC236}">
                  <a16:creationId xmlns:a16="http://schemas.microsoft.com/office/drawing/2014/main" id="{65C4433E-F729-443A-BC2E-D365C96054CD}"/>
                </a:ext>
              </a:extLst>
            </p:cNvPr>
            <p:cNvCxnSpPr>
              <a:cxnSpLocks/>
              <a:stCxn id="55" idx="1"/>
            </p:cNvCxnSpPr>
            <p:nvPr/>
          </p:nvCxnSpPr>
          <p:spPr>
            <a:xfrm flipH="1">
              <a:off x="2905781" y="195082"/>
              <a:ext cx="592519" cy="0"/>
            </a:xfrm>
            <a:prstGeom prst="line">
              <a:avLst/>
            </a:prstGeom>
            <a:ln w="571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1CFB97DB-239A-48A7-AF5E-B9C387F8C908}"/>
                </a:ext>
              </a:extLst>
            </p:cNvPr>
            <p:cNvCxnSpPr>
              <a:cxnSpLocks/>
              <a:endCxn id="55" idx="3"/>
            </p:cNvCxnSpPr>
            <p:nvPr/>
          </p:nvCxnSpPr>
          <p:spPr>
            <a:xfrm flipH="1">
              <a:off x="10057018" y="195082"/>
              <a:ext cx="521192"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3299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34BE571A-6AFC-4326-995E-D9E4E9896726}"/>
              </a:ext>
            </a:extLst>
          </p:cNvPr>
          <p:cNvGrpSpPr/>
          <p:nvPr/>
        </p:nvGrpSpPr>
        <p:grpSpPr>
          <a:xfrm>
            <a:off x="-453299" y="-351523"/>
            <a:ext cx="12169049" cy="5445210"/>
            <a:chOff x="-453299" y="-351523"/>
            <a:chExt cx="12169049" cy="5445210"/>
          </a:xfrm>
        </p:grpSpPr>
        <p:sp>
          <p:nvSpPr>
            <p:cNvPr id="30" name="楕円 29">
              <a:extLst>
                <a:ext uri="{FF2B5EF4-FFF2-40B4-BE49-F238E27FC236}">
                  <a16:creationId xmlns:a16="http://schemas.microsoft.com/office/drawing/2014/main" id="{C2120B58-579B-471C-AB5E-473952D3FDB7}"/>
                </a:ext>
              </a:extLst>
            </p:cNvPr>
            <p:cNvSpPr/>
            <p:nvPr/>
          </p:nvSpPr>
          <p:spPr>
            <a:xfrm>
              <a:off x="-376627" y="-351523"/>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dirty="0">
                <a:solidFill>
                  <a:schemeClr val="tx1"/>
                </a:solidFill>
              </a:endParaRPr>
            </a:p>
          </p:txBody>
        </p:sp>
        <p:grpSp>
          <p:nvGrpSpPr>
            <p:cNvPr id="31" name="グループ化 30">
              <a:extLst>
                <a:ext uri="{FF2B5EF4-FFF2-40B4-BE49-F238E27FC236}">
                  <a16:creationId xmlns:a16="http://schemas.microsoft.com/office/drawing/2014/main" id="{F33F9C3E-A470-4401-B2B1-E1F462AEB888}"/>
                </a:ext>
              </a:extLst>
            </p:cNvPr>
            <p:cNvGrpSpPr/>
            <p:nvPr/>
          </p:nvGrpSpPr>
          <p:grpSpPr>
            <a:xfrm>
              <a:off x="-376627" y="1169508"/>
              <a:ext cx="967408" cy="967408"/>
              <a:chOff x="609600" y="1358348"/>
              <a:chExt cx="967408" cy="967408"/>
            </a:xfrm>
          </p:grpSpPr>
          <p:sp>
            <p:nvSpPr>
              <p:cNvPr id="32" name="楕円 31">
                <a:extLst>
                  <a:ext uri="{FF2B5EF4-FFF2-40B4-BE49-F238E27FC236}">
                    <a16:creationId xmlns:a16="http://schemas.microsoft.com/office/drawing/2014/main" id="{1326D670-0635-401C-975F-9D4552C81236}"/>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7EB187B3-C62E-49C2-B0C3-B6FC88D75F7C}"/>
                      </a:ext>
                    </a:extLst>
                  </p:cNvPr>
                  <p:cNvSpPr txBox="1"/>
                  <p:nvPr/>
                </p:nvSpPr>
                <p:spPr>
                  <a:xfrm>
                    <a:off x="820281" y="1414045"/>
                    <a:ext cx="671658"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𝑥</m:t>
                              </m:r>
                            </m:e>
                            <m:sub>
                              <m:r>
                                <a:rPr kumimoji="1" lang="en-US" altLang="ja-JP" sz="4400" b="0" i="1" smtClean="0">
                                  <a:solidFill>
                                    <a:schemeClr val="bg1"/>
                                  </a:solidFill>
                                  <a:latin typeface="Cambria Math" panose="02040503050406030204" pitchFamily="18" charset="0"/>
                                </a:rPr>
                                <m:t>1</m:t>
                              </m:r>
                            </m:sub>
                          </m:sSub>
                        </m:oMath>
                      </m:oMathPara>
                    </a14:m>
                    <a:endParaRPr kumimoji="1" lang="ja-JP" altLang="en-US" sz="4400" dirty="0">
                      <a:solidFill>
                        <a:schemeClr val="bg1"/>
                      </a:solidFill>
                    </a:endParaRPr>
                  </a:p>
                </p:txBody>
              </p:sp>
            </mc:Choice>
            <mc:Fallback>
              <p:sp>
                <p:nvSpPr>
                  <p:cNvPr id="33" name="テキスト ボックス 32">
                    <a:extLst>
                      <a:ext uri="{FF2B5EF4-FFF2-40B4-BE49-F238E27FC236}">
                        <a16:creationId xmlns:a16="http://schemas.microsoft.com/office/drawing/2014/main" id="{7EB187B3-C62E-49C2-B0C3-B6FC88D75F7C}"/>
                      </a:ext>
                    </a:extLst>
                  </p:cNvPr>
                  <p:cNvSpPr txBox="1">
                    <a:spLocks noRot="1" noChangeAspect="1" noMove="1" noResize="1" noEditPoints="1" noAdjustHandles="1" noChangeArrowheads="1" noChangeShapeType="1" noTextEdit="1"/>
                  </p:cNvSpPr>
                  <p:nvPr/>
                </p:nvSpPr>
                <p:spPr>
                  <a:xfrm>
                    <a:off x="820281" y="1414045"/>
                    <a:ext cx="671658" cy="677108"/>
                  </a:xfrm>
                  <a:prstGeom prst="rect">
                    <a:avLst/>
                  </a:prstGeom>
                  <a:blipFill>
                    <a:blip r:embed="rId3"/>
                    <a:stretch>
                      <a:fillRect/>
                    </a:stretch>
                  </a:blipFill>
                </p:spPr>
                <p:txBody>
                  <a:bodyPr/>
                  <a:lstStyle/>
                  <a:p>
                    <a:r>
                      <a:rPr lang="ja-JP" altLang="en-US">
                        <a:noFill/>
                      </a:rPr>
                      <a:t> </a:t>
                    </a:r>
                  </a:p>
                </p:txBody>
              </p:sp>
            </mc:Fallback>
          </mc:AlternateContent>
        </p:grpSp>
        <p:grpSp>
          <p:nvGrpSpPr>
            <p:cNvPr id="37" name="グループ化 36">
              <a:extLst>
                <a:ext uri="{FF2B5EF4-FFF2-40B4-BE49-F238E27FC236}">
                  <a16:creationId xmlns:a16="http://schemas.microsoft.com/office/drawing/2014/main" id="{15F27EB4-1C3D-4DD8-837C-C671D5CD3D79}"/>
                </a:ext>
              </a:extLst>
            </p:cNvPr>
            <p:cNvGrpSpPr/>
            <p:nvPr/>
          </p:nvGrpSpPr>
          <p:grpSpPr>
            <a:xfrm>
              <a:off x="-453299" y="4126279"/>
              <a:ext cx="967408" cy="967408"/>
              <a:chOff x="632084" y="5606334"/>
              <a:chExt cx="967408" cy="967408"/>
            </a:xfrm>
          </p:grpSpPr>
          <p:sp>
            <p:nvSpPr>
              <p:cNvPr id="38" name="楕円 37">
                <a:extLst>
                  <a:ext uri="{FF2B5EF4-FFF2-40B4-BE49-F238E27FC236}">
                    <a16:creationId xmlns:a16="http://schemas.microsoft.com/office/drawing/2014/main" id="{9148422C-427E-4CE0-8595-B464563EB9B4}"/>
                  </a:ext>
                </a:extLst>
              </p:cNvPr>
              <p:cNvSpPr/>
              <p:nvPr/>
            </p:nvSpPr>
            <p:spPr>
              <a:xfrm>
                <a:off x="632084" y="5606334"/>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B015CB51-5545-4D8A-AA54-E97225229939}"/>
                      </a:ext>
                    </a:extLst>
                  </p:cNvPr>
                  <p:cNvSpPr txBox="1"/>
                  <p:nvPr/>
                </p:nvSpPr>
                <p:spPr>
                  <a:xfrm>
                    <a:off x="842765" y="5662031"/>
                    <a:ext cx="604203"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𝑥</m:t>
                              </m:r>
                            </m:e>
                            <m:sub>
                              <m:r>
                                <a:rPr kumimoji="1" lang="en-US" altLang="ja-JP" sz="4400" b="0" i="1" smtClean="0">
                                  <a:solidFill>
                                    <a:schemeClr val="bg1"/>
                                  </a:solidFill>
                                  <a:latin typeface="Cambria Math" panose="02040503050406030204" pitchFamily="18" charset="0"/>
                                </a:rPr>
                                <m:t>𝑖</m:t>
                              </m:r>
                            </m:sub>
                          </m:sSub>
                        </m:oMath>
                      </m:oMathPara>
                    </a14:m>
                    <a:endParaRPr kumimoji="1" lang="ja-JP" altLang="en-US" sz="4400" dirty="0">
                      <a:solidFill>
                        <a:schemeClr val="bg1"/>
                      </a:solidFill>
                    </a:endParaRPr>
                  </a:p>
                </p:txBody>
              </p:sp>
            </mc:Choice>
            <mc:Fallback>
              <p:sp>
                <p:nvSpPr>
                  <p:cNvPr id="39" name="テキスト ボックス 38">
                    <a:extLst>
                      <a:ext uri="{FF2B5EF4-FFF2-40B4-BE49-F238E27FC236}">
                        <a16:creationId xmlns:a16="http://schemas.microsoft.com/office/drawing/2014/main" id="{B015CB51-5545-4D8A-AA54-E97225229939}"/>
                      </a:ext>
                    </a:extLst>
                  </p:cNvPr>
                  <p:cNvSpPr txBox="1">
                    <a:spLocks noRot="1" noChangeAspect="1" noMove="1" noResize="1" noEditPoints="1" noAdjustHandles="1" noChangeArrowheads="1" noChangeShapeType="1" noTextEdit="1"/>
                  </p:cNvSpPr>
                  <p:nvPr/>
                </p:nvSpPr>
                <p:spPr>
                  <a:xfrm>
                    <a:off x="842765" y="5662031"/>
                    <a:ext cx="604203" cy="677108"/>
                  </a:xfrm>
                  <a:prstGeom prst="rect">
                    <a:avLst/>
                  </a:prstGeom>
                  <a:blipFill>
                    <a:blip r:embed="rId4"/>
                    <a:stretch>
                      <a:fillRect/>
                    </a:stretch>
                  </a:blipFill>
                </p:spPr>
                <p:txBody>
                  <a:bodyPr/>
                  <a:lstStyle/>
                  <a:p>
                    <a:r>
                      <a:rPr lang="ja-JP" altLang="en-US">
                        <a:noFill/>
                      </a:rPr>
                      <a:t> </a:t>
                    </a:r>
                  </a:p>
                </p:txBody>
              </p:sp>
            </mc:Fallback>
          </mc:AlternateContent>
        </p:grpSp>
        <p:sp>
          <p:nvSpPr>
            <p:cNvPr id="40" name="テキスト ボックス 39">
              <a:extLst>
                <a:ext uri="{FF2B5EF4-FFF2-40B4-BE49-F238E27FC236}">
                  <a16:creationId xmlns:a16="http://schemas.microsoft.com/office/drawing/2014/main" id="{F312C674-39A1-4F9A-B22F-0FD736508D0B}"/>
                </a:ext>
              </a:extLst>
            </p:cNvPr>
            <p:cNvSpPr txBox="1"/>
            <p:nvPr/>
          </p:nvSpPr>
          <p:spPr>
            <a:xfrm>
              <a:off x="331619" y="2675215"/>
              <a:ext cx="1661993" cy="1037316"/>
            </a:xfrm>
            <a:prstGeom prst="rect">
              <a:avLst/>
            </a:prstGeom>
            <a:noFill/>
          </p:spPr>
          <p:txBody>
            <a:bodyPr vert="eaVert" wrap="square" rtlCol="0">
              <a:spAutoFit/>
            </a:bodyPr>
            <a:lstStyle/>
            <a:p>
              <a:r>
                <a:rPr kumimoji="1" lang="en-US" altLang="ja-JP" sz="9600" dirty="0">
                  <a:solidFill>
                    <a:schemeClr val="tx1">
                      <a:lumMod val="75000"/>
                      <a:lumOff val="25000"/>
                    </a:schemeClr>
                  </a:solidFill>
                </a:rPr>
                <a:t>…</a:t>
              </a:r>
              <a:endParaRPr kumimoji="1" lang="ja-JP" altLang="en-US" sz="9600" dirty="0">
                <a:solidFill>
                  <a:schemeClr val="tx1">
                    <a:lumMod val="75000"/>
                    <a:lumOff val="25000"/>
                  </a:schemeClr>
                </a:solidFill>
              </a:endParaRPr>
            </a:p>
          </p:txBody>
        </p:sp>
        <p:grpSp>
          <p:nvGrpSpPr>
            <p:cNvPr id="41" name="グループ化 40">
              <a:extLst>
                <a:ext uri="{FF2B5EF4-FFF2-40B4-BE49-F238E27FC236}">
                  <a16:creationId xmlns:a16="http://schemas.microsoft.com/office/drawing/2014/main" id="{9C2EDE6B-91F1-45C2-A0C1-51530AE937EA}"/>
                </a:ext>
              </a:extLst>
            </p:cNvPr>
            <p:cNvGrpSpPr/>
            <p:nvPr/>
          </p:nvGrpSpPr>
          <p:grpSpPr>
            <a:xfrm>
              <a:off x="4528886" y="2843768"/>
              <a:ext cx="967408" cy="967408"/>
              <a:chOff x="609600" y="1358348"/>
              <a:chExt cx="967408" cy="967408"/>
            </a:xfrm>
          </p:grpSpPr>
          <p:sp>
            <p:nvSpPr>
              <p:cNvPr id="42" name="楕円 41">
                <a:extLst>
                  <a:ext uri="{FF2B5EF4-FFF2-40B4-BE49-F238E27FC236}">
                    <a16:creationId xmlns:a16="http://schemas.microsoft.com/office/drawing/2014/main" id="{1F79D5E6-747F-493F-BDE6-0985758B2771}"/>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9F72F810-6317-45E6-A9BE-3987A829B5D6}"/>
                      </a:ext>
                    </a:extLst>
                  </p:cNvPr>
                  <p:cNvSpPr txBox="1"/>
                  <p:nvPr/>
                </p:nvSpPr>
                <p:spPr>
                  <a:xfrm>
                    <a:off x="873957" y="1504684"/>
                    <a:ext cx="437619"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sz="4400" i="1" smtClean="0">
                              <a:solidFill>
                                <a:schemeClr val="bg1"/>
                              </a:solidFill>
                              <a:latin typeface="Cambria Math" panose="02040503050406030204" pitchFamily="18" charset="0"/>
                              <a:ea typeface="Cambria Math" panose="02040503050406030204" pitchFamily="18" charset="0"/>
                            </a:rPr>
                            <m:t>Σ</m:t>
                          </m:r>
                        </m:oMath>
                      </m:oMathPara>
                    </a14:m>
                    <a:endParaRPr kumimoji="1" lang="ja-JP" altLang="en-US" sz="4400" b="1" dirty="0">
                      <a:solidFill>
                        <a:schemeClr val="bg1"/>
                      </a:solidFill>
                    </a:endParaRPr>
                  </a:p>
                </p:txBody>
              </p:sp>
            </mc:Choice>
            <mc:Fallback>
              <p:sp>
                <p:nvSpPr>
                  <p:cNvPr id="43" name="テキスト ボックス 42">
                    <a:extLst>
                      <a:ext uri="{FF2B5EF4-FFF2-40B4-BE49-F238E27FC236}">
                        <a16:creationId xmlns:a16="http://schemas.microsoft.com/office/drawing/2014/main" id="{9F72F810-6317-45E6-A9BE-3987A829B5D6}"/>
                      </a:ext>
                    </a:extLst>
                  </p:cNvPr>
                  <p:cNvSpPr txBox="1">
                    <a:spLocks noRot="1" noChangeAspect="1" noMove="1" noResize="1" noEditPoints="1" noAdjustHandles="1" noChangeArrowheads="1" noChangeShapeType="1" noTextEdit="1"/>
                  </p:cNvSpPr>
                  <p:nvPr/>
                </p:nvSpPr>
                <p:spPr>
                  <a:xfrm>
                    <a:off x="873957" y="1504684"/>
                    <a:ext cx="437619" cy="677108"/>
                  </a:xfrm>
                  <a:prstGeom prst="rect">
                    <a:avLst/>
                  </a:prstGeom>
                  <a:blipFill>
                    <a:blip r:embed="rId5"/>
                    <a:stretch>
                      <a:fillRect/>
                    </a:stretch>
                  </a:blipFill>
                </p:spPr>
                <p:txBody>
                  <a:bodyPr/>
                  <a:lstStyle/>
                  <a:p>
                    <a:r>
                      <a:rPr lang="ja-JP" altLang="en-US">
                        <a:noFill/>
                      </a:rPr>
                      <a:t> </a:t>
                    </a:r>
                  </a:p>
                </p:txBody>
              </p:sp>
            </mc:Fallback>
          </mc:AlternateContent>
        </p:grpSp>
        <p:cxnSp>
          <p:nvCxnSpPr>
            <p:cNvPr id="44" name="直線コネクタ 43">
              <a:extLst>
                <a:ext uri="{FF2B5EF4-FFF2-40B4-BE49-F238E27FC236}">
                  <a16:creationId xmlns:a16="http://schemas.microsoft.com/office/drawing/2014/main" id="{12A2BC19-84F4-44FE-B4DE-2551BA50D964}"/>
                </a:ext>
              </a:extLst>
            </p:cNvPr>
            <p:cNvCxnSpPr>
              <a:cxnSpLocks/>
            </p:cNvCxnSpPr>
            <p:nvPr/>
          </p:nvCxnSpPr>
          <p:spPr>
            <a:xfrm>
              <a:off x="533752" y="309290"/>
              <a:ext cx="4239977" cy="2534478"/>
            </a:xfrm>
            <a:prstGeom prst="line">
              <a:avLst/>
            </a:prstGeom>
            <a:ln w="57150">
              <a:solidFill>
                <a:schemeClr val="tx1">
                  <a:lumMod val="75000"/>
                  <a:lumOff val="25000"/>
                </a:schemeClr>
              </a:solidFill>
              <a:tailEnd type="triangle" w="med" len="med"/>
            </a:ln>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5396FFFD-422B-4561-9B48-1D61813858A9}"/>
                </a:ext>
              </a:extLst>
            </p:cNvPr>
            <p:cNvCxnSpPr>
              <a:cxnSpLocks/>
            </p:cNvCxnSpPr>
            <p:nvPr/>
          </p:nvCxnSpPr>
          <p:spPr>
            <a:xfrm>
              <a:off x="590781" y="1794253"/>
              <a:ext cx="4012804" cy="1309465"/>
            </a:xfrm>
            <a:prstGeom prst="line">
              <a:avLst/>
            </a:prstGeom>
            <a:ln w="571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A9B8D125-B659-4008-8590-347FF7A3D1AA}"/>
                </a:ext>
              </a:extLst>
            </p:cNvPr>
            <p:cNvCxnSpPr>
              <a:cxnSpLocks/>
              <a:stCxn id="38" idx="6"/>
            </p:cNvCxnSpPr>
            <p:nvPr/>
          </p:nvCxnSpPr>
          <p:spPr>
            <a:xfrm flipV="1">
              <a:off x="514109" y="3455296"/>
              <a:ext cx="3997964" cy="1154687"/>
            </a:xfrm>
            <a:prstGeom prst="line">
              <a:avLst/>
            </a:prstGeom>
            <a:ln w="57150">
              <a:solidFill>
                <a:schemeClr val="tx1">
                  <a:lumMod val="75000"/>
                  <a:lumOff val="25000"/>
                </a:schemeClr>
              </a:solidFill>
              <a:tailEnd type="triangle" w="med" len="med"/>
            </a:ln>
          </p:spPr>
          <p:style>
            <a:lnRef idx="1">
              <a:schemeClr val="dk1"/>
            </a:lnRef>
            <a:fillRef idx="0">
              <a:schemeClr val="dk1"/>
            </a:fillRef>
            <a:effectRef idx="0">
              <a:schemeClr val="dk1"/>
            </a:effectRef>
            <a:fontRef idx="minor">
              <a:schemeClr val="tx1"/>
            </a:fontRef>
          </p:style>
        </p:cxnSp>
        <p:grpSp>
          <p:nvGrpSpPr>
            <p:cNvPr id="48" name="グループ化 47">
              <a:extLst>
                <a:ext uri="{FF2B5EF4-FFF2-40B4-BE49-F238E27FC236}">
                  <a16:creationId xmlns:a16="http://schemas.microsoft.com/office/drawing/2014/main" id="{75D9E32B-3BE1-4788-8C13-309805C54452}"/>
                </a:ext>
              </a:extLst>
            </p:cNvPr>
            <p:cNvGrpSpPr/>
            <p:nvPr/>
          </p:nvGrpSpPr>
          <p:grpSpPr>
            <a:xfrm>
              <a:off x="1625754" y="541043"/>
              <a:ext cx="967408" cy="967408"/>
              <a:chOff x="609600" y="1358348"/>
              <a:chExt cx="967408" cy="967408"/>
            </a:xfrm>
          </p:grpSpPr>
          <p:sp>
            <p:nvSpPr>
              <p:cNvPr id="49" name="楕円 48">
                <a:extLst>
                  <a:ext uri="{FF2B5EF4-FFF2-40B4-BE49-F238E27FC236}">
                    <a16:creationId xmlns:a16="http://schemas.microsoft.com/office/drawing/2014/main" id="{9BCFAB22-B215-4169-B341-40FA63EB2882}"/>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50" name="テキスト ボックス 49">
                    <a:extLst>
                      <a:ext uri="{FF2B5EF4-FFF2-40B4-BE49-F238E27FC236}">
                        <a16:creationId xmlns:a16="http://schemas.microsoft.com/office/drawing/2014/main" id="{B9D5D256-8F2D-4A26-A771-E6AF0450B73B}"/>
                      </a:ext>
                    </a:extLst>
                  </p:cNvPr>
                  <p:cNvSpPr txBox="1"/>
                  <p:nvPr/>
                </p:nvSpPr>
                <p:spPr>
                  <a:xfrm>
                    <a:off x="701978" y="1429285"/>
                    <a:ext cx="788549"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𝑤</m:t>
                              </m:r>
                            </m:e>
                            <m:sub>
                              <m:r>
                                <a:rPr kumimoji="1" lang="en-US" altLang="ja-JP" sz="4400" b="0" i="1" smtClean="0">
                                  <a:solidFill>
                                    <a:schemeClr val="bg1"/>
                                  </a:solidFill>
                                  <a:latin typeface="Cambria Math" panose="02040503050406030204" pitchFamily="18" charset="0"/>
                                </a:rPr>
                                <m:t>0</m:t>
                              </m:r>
                            </m:sub>
                          </m:sSub>
                        </m:oMath>
                      </m:oMathPara>
                    </a14:m>
                    <a:endParaRPr kumimoji="1" lang="ja-JP" altLang="en-US" sz="4400" dirty="0">
                      <a:solidFill>
                        <a:schemeClr val="bg1"/>
                      </a:solidFill>
                    </a:endParaRPr>
                  </a:p>
                </p:txBody>
              </p:sp>
            </mc:Choice>
            <mc:Fallback>
              <p:sp>
                <p:nvSpPr>
                  <p:cNvPr id="50" name="テキスト ボックス 49">
                    <a:extLst>
                      <a:ext uri="{FF2B5EF4-FFF2-40B4-BE49-F238E27FC236}">
                        <a16:creationId xmlns:a16="http://schemas.microsoft.com/office/drawing/2014/main" id="{B9D5D256-8F2D-4A26-A771-E6AF0450B73B}"/>
                      </a:ext>
                    </a:extLst>
                  </p:cNvPr>
                  <p:cNvSpPr txBox="1">
                    <a:spLocks noRot="1" noChangeAspect="1" noMove="1" noResize="1" noEditPoints="1" noAdjustHandles="1" noChangeArrowheads="1" noChangeShapeType="1" noTextEdit="1"/>
                  </p:cNvSpPr>
                  <p:nvPr/>
                </p:nvSpPr>
                <p:spPr>
                  <a:xfrm>
                    <a:off x="701978" y="1429285"/>
                    <a:ext cx="788549" cy="677108"/>
                  </a:xfrm>
                  <a:prstGeom prst="rect">
                    <a:avLst/>
                  </a:prstGeom>
                  <a:blipFill>
                    <a:blip r:embed="rId6"/>
                    <a:stretch>
                      <a:fillRect/>
                    </a:stretch>
                  </a:blipFill>
                </p:spPr>
                <p:txBody>
                  <a:bodyPr/>
                  <a:lstStyle/>
                  <a:p>
                    <a:r>
                      <a:rPr lang="ja-JP" altLang="en-US">
                        <a:noFill/>
                      </a:rPr>
                      <a:t> </a:t>
                    </a:r>
                  </a:p>
                </p:txBody>
              </p:sp>
            </mc:Fallback>
          </mc:AlternateContent>
        </p:grpSp>
        <p:grpSp>
          <p:nvGrpSpPr>
            <p:cNvPr id="51" name="グループ化 50">
              <a:extLst>
                <a:ext uri="{FF2B5EF4-FFF2-40B4-BE49-F238E27FC236}">
                  <a16:creationId xmlns:a16="http://schemas.microsoft.com/office/drawing/2014/main" id="{5A56900A-175F-43AB-8758-8DE9A80BC297}"/>
                </a:ext>
              </a:extLst>
            </p:cNvPr>
            <p:cNvGrpSpPr/>
            <p:nvPr/>
          </p:nvGrpSpPr>
          <p:grpSpPr>
            <a:xfrm>
              <a:off x="1625753" y="1858545"/>
              <a:ext cx="967408" cy="967408"/>
              <a:chOff x="609600" y="1358348"/>
              <a:chExt cx="967408" cy="967408"/>
            </a:xfrm>
          </p:grpSpPr>
          <p:sp>
            <p:nvSpPr>
              <p:cNvPr id="52" name="楕円 51">
                <a:extLst>
                  <a:ext uri="{FF2B5EF4-FFF2-40B4-BE49-F238E27FC236}">
                    <a16:creationId xmlns:a16="http://schemas.microsoft.com/office/drawing/2014/main" id="{26916461-BB35-4B00-87C5-6755EB85E9CA}"/>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9B813AD2-CD2B-45C3-A6E5-6A2A166A5376}"/>
                      </a:ext>
                    </a:extLst>
                  </p:cNvPr>
                  <p:cNvSpPr txBox="1"/>
                  <p:nvPr/>
                </p:nvSpPr>
                <p:spPr>
                  <a:xfrm>
                    <a:off x="725301" y="1451203"/>
                    <a:ext cx="775469"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𝑤</m:t>
                              </m:r>
                            </m:e>
                            <m:sub>
                              <m:r>
                                <a:rPr kumimoji="1" lang="en-US" altLang="ja-JP" sz="4400" b="0" i="1" smtClean="0">
                                  <a:solidFill>
                                    <a:schemeClr val="bg1"/>
                                  </a:solidFill>
                                  <a:latin typeface="Cambria Math" panose="02040503050406030204" pitchFamily="18" charset="0"/>
                                </a:rPr>
                                <m:t>1</m:t>
                              </m:r>
                            </m:sub>
                          </m:sSub>
                        </m:oMath>
                      </m:oMathPara>
                    </a14:m>
                    <a:endParaRPr kumimoji="1" lang="ja-JP" altLang="en-US" sz="4400" dirty="0">
                      <a:solidFill>
                        <a:schemeClr val="bg1"/>
                      </a:solidFill>
                    </a:endParaRPr>
                  </a:p>
                </p:txBody>
              </p:sp>
            </mc:Choice>
            <mc:Fallback>
              <p:sp>
                <p:nvSpPr>
                  <p:cNvPr id="53" name="テキスト ボックス 52">
                    <a:extLst>
                      <a:ext uri="{FF2B5EF4-FFF2-40B4-BE49-F238E27FC236}">
                        <a16:creationId xmlns:a16="http://schemas.microsoft.com/office/drawing/2014/main" id="{9B813AD2-CD2B-45C3-A6E5-6A2A166A5376}"/>
                      </a:ext>
                    </a:extLst>
                  </p:cNvPr>
                  <p:cNvSpPr txBox="1">
                    <a:spLocks noRot="1" noChangeAspect="1" noMove="1" noResize="1" noEditPoints="1" noAdjustHandles="1" noChangeArrowheads="1" noChangeShapeType="1" noTextEdit="1"/>
                  </p:cNvSpPr>
                  <p:nvPr/>
                </p:nvSpPr>
                <p:spPr>
                  <a:xfrm>
                    <a:off x="725301" y="1451203"/>
                    <a:ext cx="775469" cy="677108"/>
                  </a:xfrm>
                  <a:prstGeom prst="rect">
                    <a:avLst/>
                  </a:prstGeom>
                  <a:blipFill>
                    <a:blip r:embed="rId7"/>
                    <a:stretch>
                      <a:fillRect/>
                    </a:stretch>
                  </a:blipFill>
                </p:spPr>
                <p:txBody>
                  <a:bodyPr/>
                  <a:lstStyle/>
                  <a:p>
                    <a:r>
                      <a:rPr lang="ja-JP" altLang="en-US">
                        <a:noFill/>
                      </a:rPr>
                      <a:t> </a:t>
                    </a:r>
                  </a:p>
                </p:txBody>
              </p:sp>
            </mc:Fallback>
          </mc:AlternateContent>
        </p:grpSp>
        <p:grpSp>
          <p:nvGrpSpPr>
            <p:cNvPr id="58" name="グループ化 57">
              <a:extLst>
                <a:ext uri="{FF2B5EF4-FFF2-40B4-BE49-F238E27FC236}">
                  <a16:creationId xmlns:a16="http://schemas.microsoft.com/office/drawing/2014/main" id="{789FA24F-0351-4797-B006-A6E6B8849F6A}"/>
                </a:ext>
              </a:extLst>
            </p:cNvPr>
            <p:cNvGrpSpPr/>
            <p:nvPr/>
          </p:nvGrpSpPr>
          <p:grpSpPr>
            <a:xfrm>
              <a:off x="1625753" y="3596481"/>
              <a:ext cx="967408" cy="967408"/>
              <a:chOff x="609600" y="1358348"/>
              <a:chExt cx="967408" cy="967408"/>
            </a:xfrm>
          </p:grpSpPr>
          <p:sp>
            <p:nvSpPr>
              <p:cNvPr id="59" name="楕円 58">
                <a:extLst>
                  <a:ext uri="{FF2B5EF4-FFF2-40B4-BE49-F238E27FC236}">
                    <a16:creationId xmlns:a16="http://schemas.microsoft.com/office/drawing/2014/main" id="{7A755370-8F18-4E70-988D-3A0A49B214FC}"/>
                  </a:ext>
                </a:extLst>
              </p:cNvPr>
              <p:cNvSpPr/>
              <p:nvPr/>
            </p:nvSpPr>
            <p:spPr>
              <a:xfrm>
                <a:off x="609600" y="1358348"/>
                <a:ext cx="967408" cy="967408"/>
              </a:xfrm>
              <a:prstGeom prst="ellipse">
                <a:avLst/>
              </a:prstGeom>
              <a:solidFill>
                <a:schemeClr val="tx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60" name="テキスト ボックス 59">
                    <a:extLst>
                      <a:ext uri="{FF2B5EF4-FFF2-40B4-BE49-F238E27FC236}">
                        <a16:creationId xmlns:a16="http://schemas.microsoft.com/office/drawing/2014/main" id="{F177A9D0-F773-41A2-9D0F-69589A57BF0D}"/>
                      </a:ext>
                    </a:extLst>
                  </p:cNvPr>
                  <p:cNvSpPr txBox="1"/>
                  <p:nvPr/>
                </p:nvSpPr>
                <p:spPr>
                  <a:xfrm>
                    <a:off x="723267" y="1445449"/>
                    <a:ext cx="708014"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𝑤</m:t>
                              </m:r>
                            </m:e>
                            <m:sub>
                              <m:r>
                                <a:rPr kumimoji="1" lang="en-US" altLang="ja-JP" sz="4400" b="0" i="1" smtClean="0">
                                  <a:solidFill>
                                    <a:schemeClr val="bg1"/>
                                  </a:solidFill>
                                  <a:latin typeface="Cambria Math" panose="02040503050406030204" pitchFamily="18" charset="0"/>
                                </a:rPr>
                                <m:t>𝑖</m:t>
                              </m:r>
                            </m:sub>
                          </m:sSub>
                        </m:oMath>
                      </m:oMathPara>
                    </a14:m>
                    <a:endParaRPr kumimoji="1" lang="ja-JP" altLang="en-US" sz="4400" dirty="0">
                      <a:solidFill>
                        <a:schemeClr val="bg1"/>
                      </a:solidFill>
                    </a:endParaRPr>
                  </a:p>
                </p:txBody>
              </p:sp>
            </mc:Choice>
            <mc:Fallback>
              <p:sp>
                <p:nvSpPr>
                  <p:cNvPr id="60" name="テキスト ボックス 59">
                    <a:extLst>
                      <a:ext uri="{FF2B5EF4-FFF2-40B4-BE49-F238E27FC236}">
                        <a16:creationId xmlns:a16="http://schemas.microsoft.com/office/drawing/2014/main" id="{F177A9D0-F773-41A2-9D0F-69589A57BF0D}"/>
                      </a:ext>
                    </a:extLst>
                  </p:cNvPr>
                  <p:cNvSpPr txBox="1">
                    <a:spLocks noRot="1" noChangeAspect="1" noMove="1" noResize="1" noEditPoints="1" noAdjustHandles="1" noChangeArrowheads="1" noChangeShapeType="1" noTextEdit="1"/>
                  </p:cNvSpPr>
                  <p:nvPr/>
                </p:nvSpPr>
                <p:spPr>
                  <a:xfrm>
                    <a:off x="723267" y="1445449"/>
                    <a:ext cx="708014" cy="677108"/>
                  </a:xfrm>
                  <a:prstGeom prst="rect">
                    <a:avLst/>
                  </a:prstGeom>
                  <a:blipFill>
                    <a:blip r:embed="rId8"/>
                    <a:stretch>
                      <a:fillRect/>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04BCCF14-4F7D-4637-8F34-02438B34F675}"/>
                    </a:ext>
                  </a:extLst>
                </p:cNvPr>
                <p:cNvSpPr txBox="1"/>
                <p:nvPr/>
              </p:nvSpPr>
              <p:spPr>
                <a:xfrm>
                  <a:off x="-169967" y="-315046"/>
                  <a:ext cx="684738"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𝑥</m:t>
                            </m:r>
                          </m:e>
                          <m:sub>
                            <m:r>
                              <a:rPr kumimoji="1" lang="en-US" altLang="ja-JP" sz="4400" b="0" i="1" smtClean="0">
                                <a:solidFill>
                                  <a:schemeClr val="bg1"/>
                                </a:solidFill>
                                <a:latin typeface="Cambria Math" panose="02040503050406030204" pitchFamily="18" charset="0"/>
                              </a:rPr>
                              <m:t>0</m:t>
                            </m:r>
                          </m:sub>
                        </m:sSub>
                      </m:oMath>
                    </m:oMathPara>
                  </a14:m>
                  <a:endParaRPr kumimoji="1" lang="ja-JP" altLang="en-US" sz="4400" dirty="0">
                    <a:solidFill>
                      <a:schemeClr val="bg1"/>
                    </a:solidFill>
                  </a:endParaRPr>
                </a:p>
              </p:txBody>
            </p:sp>
          </mc:Choice>
          <mc:Fallback>
            <p:sp>
              <p:nvSpPr>
                <p:cNvPr id="4" name="テキスト ボックス 3">
                  <a:extLst>
                    <a:ext uri="{FF2B5EF4-FFF2-40B4-BE49-F238E27FC236}">
                      <a16:creationId xmlns:a16="http://schemas.microsoft.com/office/drawing/2014/main" id="{04BCCF14-4F7D-4637-8F34-02438B34F675}"/>
                    </a:ext>
                  </a:extLst>
                </p:cNvPr>
                <p:cNvSpPr txBox="1">
                  <a:spLocks noRot="1" noChangeAspect="1" noMove="1" noResize="1" noEditPoints="1" noAdjustHandles="1" noChangeArrowheads="1" noChangeShapeType="1" noTextEdit="1"/>
                </p:cNvSpPr>
                <p:nvPr/>
              </p:nvSpPr>
              <p:spPr>
                <a:xfrm>
                  <a:off x="-169967" y="-315046"/>
                  <a:ext cx="684738" cy="677108"/>
                </a:xfrm>
                <a:prstGeom prst="rect">
                  <a:avLst/>
                </a:prstGeom>
                <a:blipFill>
                  <a:blip r:embed="rId9"/>
                  <a:stretch>
                    <a:fillRect/>
                  </a:stretch>
                </a:blipFill>
              </p:spPr>
              <p:txBody>
                <a:bodyPr/>
                <a:lstStyle/>
                <a:p>
                  <a:r>
                    <a:rPr lang="ja-JP" altLang="en-US">
                      <a:noFill/>
                    </a:rPr>
                    <a:t> </a:t>
                  </a:r>
                </a:p>
              </p:txBody>
            </p:sp>
          </mc:Fallback>
        </mc:AlternateContent>
        <p:cxnSp>
          <p:nvCxnSpPr>
            <p:cNvPr id="123" name="直線コネクタ 122">
              <a:extLst>
                <a:ext uri="{FF2B5EF4-FFF2-40B4-BE49-F238E27FC236}">
                  <a16:creationId xmlns:a16="http://schemas.microsoft.com/office/drawing/2014/main" id="{FFD45AFF-5C6A-4EB9-8684-A0DCA69C60C7}"/>
                </a:ext>
              </a:extLst>
            </p:cNvPr>
            <p:cNvCxnSpPr>
              <a:cxnSpLocks/>
              <a:stCxn id="42" idx="6"/>
              <a:endCxn id="146" idx="1"/>
            </p:cNvCxnSpPr>
            <p:nvPr/>
          </p:nvCxnSpPr>
          <p:spPr>
            <a:xfrm>
              <a:off x="5496294" y="3327472"/>
              <a:ext cx="1667452" cy="0"/>
            </a:xfrm>
            <a:prstGeom prst="line">
              <a:avLst/>
            </a:prstGeom>
            <a:ln w="57150">
              <a:solidFill>
                <a:schemeClr val="tx1">
                  <a:lumMod val="75000"/>
                  <a:lumOff val="2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41" name="直線矢印コネクタ 140">
              <a:extLst>
                <a:ext uri="{FF2B5EF4-FFF2-40B4-BE49-F238E27FC236}">
                  <a16:creationId xmlns:a16="http://schemas.microsoft.com/office/drawing/2014/main" id="{0AD74E43-5E21-4F04-9AB1-368F294C1F2E}"/>
                </a:ext>
              </a:extLst>
            </p:cNvPr>
            <p:cNvCxnSpPr>
              <a:cxnSpLocks/>
              <a:stCxn id="146" idx="3"/>
            </p:cNvCxnSpPr>
            <p:nvPr/>
          </p:nvCxnSpPr>
          <p:spPr>
            <a:xfrm>
              <a:off x="9036965" y="3327472"/>
              <a:ext cx="2678785" cy="0"/>
            </a:xfrm>
            <a:prstGeom prst="straightConnector1">
              <a:avLst/>
            </a:prstGeom>
            <a:ln w="5715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grpSp>
          <p:nvGrpSpPr>
            <p:cNvPr id="145" name="グループ化 144">
              <a:extLst>
                <a:ext uri="{FF2B5EF4-FFF2-40B4-BE49-F238E27FC236}">
                  <a16:creationId xmlns:a16="http://schemas.microsoft.com/office/drawing/2014/main" id="{6EE73EC7-3368-409B-8C24-6A282A00EBEF}"/>
                </a:ext>
              </a:extLst>
            </p:cNvPr>
            <p:cNvGrpSpPr/>
            <p:nvPr/>
          </p:nvGrpSpPr>
          <p:grpSpPr>
            <a:xfrm>
              <a:off x="7163746" y="2390862"/>
              <a:ext cx="1873219" cy="1873219"/>
              <a:chOff x="6807854" y="1903458"/>
              <a:chExt cx="3302992" cy="3302992"/>
            </a:xfrm>
          </p:grpSpPr>
          <p:sp>
            <p:nvSpPr>
              <p:cNvPr id="146" name="正方形/長方形 145">
                <a:extLst>
                  <a:ext uri="{FF2B5EF4-FFF2-40B4-BE49-F238E27FC236}">
                    <a16:creationId xmlns:a16="http://schemas.microsoft.com/office/drawing/2014/main" id="{1FC0348E-0377-462C-BD5D-66C7C600720E}"/>
                  </a:ext>
                </a:extLst>
              </p:cNvPr>
              <p:cNvSpPr/>
              <p:nvPr/>
            </p:nvSpPr>
            <p:spPr>
              <a:xfrm>
                <a:off x="6807854" y="1903458"/>
                <a:ext cx="3302992" cy="3302992"/>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7" name="グループ化 146">
                <a:extLst>
                  <a:ext uri="{FF2B5EF4-FFF2-40B4-BE49-F238E27FC236}">
                    <a16:creationId xmlns:a16="http://schemas.microsoft.com/office/drawing/2014/main" id="{921FA807-0A6E-4C45-B701-CE9CF9036D38}"/>
                  </a:ext>
                </a:extLst>
              </p:cNvPr>
              <p:cNvGrpSpPr/>
              <p:nvPr/>
            </p:nvGrpSpPr>
            <p:grpSpPr>
              <a:xfrm>
                <a:off x="7253889" y="2330245"/>
                <a:ext cx="2410922" cy="2407410"/>
                <a:chOff x="6984538" y="1939101"/>
                <a:chExt cx="2978823" cy="2974484"/>
              </a:xfrm>
            </p:grpSpPr>
            <p:cxnSp>
              <p:nvCxnSpPr>
                <p:cNvPr id="152" name="直線コネクタ 151">
                  <a:extLst>
                    <a:ext uri="{FF2B5EF4-FFF2-40B4-BE49-F238E27FC236}">
                      <a16:creationId xmlns:a16="http://schemas.microsoft.com/office/drawing/2014/main" id="{ED7F8D6A-A0B3-4B7A-ACB1-7411E3491B2F}"/>
                    </a:ext>
                  </a:extLst>
                </p:cNvPr>
                <p:cNvCxnSpPr>
                  <a:cxnSpLocks/>
                </p:cNvCxnSpPr>
                <p:nvPr/>
              </p:nvCxnSpPr>
              <p:spPr>
                <a:xfrm>
                  <a:off x="6984538" y="3433097"/>
                  <a:ext cx="2978823"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53" name="直線コネクタ 152">
                  <a:extLst>
                    <a:ext uri="{FF2B5EF4-FFF2-40B4-BE49-F238E27FC236}">
                      <a16:creationId xmlns:a16="http://schemas.microsoft.com/office/drawing/2014/main" id="{E7E01409-5F63-47A9-B5A8-0643E3FC523C}"/>
                    </a:ext>
                  </a:extLst>
                </p:cNvPr>
                <p:cNvCxnSpPr>
                  <a:cxnSpLocks/>
                </p:cNvCxnSpPr>
                <p:nvPr/>
              </p:nvCxnSpPr>
              <p:spPr>
                <a:xfrm>
                  <a:off x="8448485" y="1939101"/>
                  <a:ext cx="0" cy="2974484"/>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grpSp>
          <p:cxnSp>
            <p:nvCxnSpPr>
              <p:cNvPr id="148" name="直線コネクタ 147">
                <a:extLst>
                  <a:ext uri="{FF2B5EF4-FFF2-40B4-BE49-F238E27FC236}">
                    <a16:creationId xmlns:a16="http://schemas.microsoft.com/office/drawing/2014/main" id="{98BC1D62-B686-413B-BF90-371DE6E18FBB}"/>
                  </a:ext>
                </a:extLst>
              </p:cNvPr>
              <p:cNvCxnSpPr>
                <a:cxnSpLocks/>
              </p:cNvCxnSpPr>
              <p:nvPr/>
            </p:nvCxnSpPr>
            <p:spPr>
              <a:xfrm>
                <a:off x="7253889" y="4137828"/>
                <a:ext cx="1184851" cy="0"/>
              </a:xfrm>
              <a:prstGeom prst="line">
                <a:avLst/>
              </a:prstGeom>
              <a:ln w="762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49" name="直線コネクタ 148">
                <a:extLst>
                  <a:ext uri="{FF2B5EF4-FFF2-40B4-BE49-F238E27FC236}">
                    <a16:creationId xmlns:a16="http://schemas.microsoft.com/office/drawing/2014/main" id="{5D4A644E-B24D-45FA-8EF8-F1E74CEFBD64}"/>
                  </a:ext>
                </a:extLst>
              </p:cNvPr>
              <p:cNvCxnSpPr>
                <a:cxnSpLocks/>
              </p:cNvCxnSpPr>
              <p:nvPr/>
            </p:nvCxnSpPr>
            <p:spPr>
              <a:xfrm>
                <a:off x="8438740" y="2881059"/>
                <a:ext cx="1184851" cy="0"/>
              </a:xfrm>
              <a:prstGeom prst="line">
                <a:avLst/>
              </a:prstGeom>
              <a:ln w="762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150" name="テキスト ボックス 149">
                <a:extLst>
                  <a:ext uri="{FF2B5EF4-FFF2-40B4-BE49-F238E27FC236}">
                    <a16:creationId xmlns:a16="http://schemas.microsoft.com/office/drawing/2014/main" id="{89142727-E852-4817-8748-582766F7AB73}"/>
                  </a:ext>
                </a:extLst>
              </p:cNvPr>
              <p:cNvSpPr txBox="1"/>
              <p:nvPr/>
            </p:nvSpPr>
            <p:spPr>
              <a:xfrm>
                <a:off x="8537430" y="3554954"/>
                <a:ext cx="1127381" cy="1248195"/>
              </a:xfrm>
              <a:prstGeom prst="rect">
                <a:avLst/>
              </a:prstGeom>
              <a:noFill/>
              <a:ln>
                <a:noFill/>
              </a:ln>
            </p:spPr>
            <p:txBody>
              <a:bodyPr wrap="square" rtlCol="0">
                <a:spAutoFit/>
              </a:bodyPr>
              <a:lstStyle/>
              <a:p>
                <a:r>
                  <a:rPr lang="en-US" altLang="ja-JP" sz="4000" dirty="0">
                    <a:solidFill>
                      <a:schemeClr val="tx1">
                        <a:lumMod val="75000"/>
                        <a:lumOff val="25000"/>
                      </a:schemeClr>
                    </a:solidFill>
                    <a:latin typeface="Times New Roman" panose="02020603050405020304" pitchFamily="18" charset="0"/>
                    <a:cs typeface="Times New Roman" panose="02020603050405020304" pitchFamily="18" charset="0"/>
                  </a:rPr>
                  <a:t>-1</a:t>
                </a:r>
                <a:endParaRPr kumimoji="1" lang="ja-JP" altLang="en-US" sz="4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51" name="テキスト ボックス 150">
                <a:extLst>
                  <a:ext uri="{FF2B5EF4-FFF2-40B4-BE49-F238E27FC236}">
                    <a16:creationId xmlns:a16="http://schemas.microsoft.com/office/drawing/2014/main" id="{67E54BD7-DE4A-4048-883D-87ED61EB3250}"/>
                  </a:ext>
                </a:extLst>
              </p:cNvPr>
              <p:cNvSpPr txBox="1"/>
              <p:nvPr/>
            </p:nvSpPr>
            <p:spPr>
              <a:xfrm>
                <a:off x="7557466" y="2174677"/>
                <a:ext cx="777860" cy="1248195"/>
              </a:xfrm>
              <a:prstGeom prst="rect">
                <a:avLst/>
              </a:prstGeom>
              <a:noFill/>
              <a:ln>
                <a:noFill/>
              </a:ln>
            </p:spPr>
            <p:txBody>
              <a:bodyPr wrap="none" rtlCol="0">
                <a:spAutoFit/>
              </a:bodyPr>
              <a:lstStyle/>
              <a:p>
                <a:r>
                  <a:rPr lang="en-US" altLang="ja-JP" sz="4000" dirty="0">
                    <a:solidFill>
                      <a:schemeClr val="tx1">
                        <a:lumMod val="75000"/>
                        <a:lumOff val="25000"/>
                      </a:schemeClr>
                    </a:solidFill>
                    <a:latin typeface="Times New Roman" panose="02020603050405020304" pitchFamily="18" charset="0"/>
                    <a:cs typeface="Times New Roman" panose="02020603050405020304" pitchFamily="18" charset="0"/>
                  </a:rPr>
                  <a:t>1</a:t>
                </a:r>
                <a:endParaRPr kumimoji="1" lang="ja-JP" altLang="en-US" sz="4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cxnSp>
          <p:nvCxnSpPr>
            <p:cNvPr id="47" name="直線コネクタ 46">
              <a:extLst>
                <a:ext uri="{FF2B5EF4-FFF2-40B4-BE49-F238E27FC236}">
                  <a16:creationId xmlns:a16="http://schemas.microsoft.com/office/drawing/2014/main" id="{0BB90E72-CFC7-4C60-B8DB-794D453E2072}"/>
                </a:ext>
              </a:extLst>
            </p:cNvPr>
            <p:cNvCxnSpPr>
              <a:cxnSpLocks/>
            </p:cNvCxnSpPr>
            <p:nvPr/>
          </p:nvCxnSpPr>
          <p:spPr>
            <a:xfrm flipV="1">
              <a:off x="10570510" y="195083"/>
              <a:ext cx="12357" cy="3120476"/>
            </a:xfrm>
            <a:prstGeom prst="line">
              <a:avLst/>
            </a:prstGeom>
            <a:ln w="571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54" name="直線矢印コネクタ 53">
              <a:extLst>
                <a:ext uri="{FF2B5EF4-FFF2-40B4-BE49-F238E27FC236}">
                  <a16:creationId xmlns:a16="http://schemas.microsoft.com/office/drawing/2014/main" id="{AF2D2F68-346D-4DF7-9128-8F0C1F233963}"/>
                </a:ext>
              </a:extLst>
            </p:cNvPr>
            <p:cNvCxnSpPr>
              <a:cxnSpLocks/>
            </p:cNvCxnSpPr>
            <p:nvPr/>
          </p:nvCxnSpPr>
          <p:spPr>
            <a:xfrm flipH="1">
              <a:off x="2452688" y="210183"/>
              <a:ext cx="477180" cy="492513"/>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正方形/長方形 54">
                  <a:extLst>
                    <a:ext uri="{FF2B5EF4-FFF2-40B4-BE49-F238E27FC236}">
                      <a16:creationId xmlns:a16="http://schemas.microsoft.com/office/drawing/2014/main" id="{1D2CE023-136D-4475-99C9-EAAA402DC402}"/>
                    </a:ext>
                  </a:extLst>
                </p:cNvPr>
                <p:cNvSpPr/>
                <p:nvPr/>
              </p:nvSpPr>
              <p:spPr>
                <a:xfrm>
                  <a:off x="3498300" y="-351523"/>
                  <a:ext cx="6558718" cy="1093210"/>
                </a:xfrm>
                <a:prstGeom prst="rect">
                  <a:avLst/>
                </a:prstGeom>
                <a:solidFill>
                  <a:schemeClr val="tx2">
                    <a:lumMod val="90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4000" i="1" smtClean="0">
                                <a:solidFill>
                                  <a:schemeClr val="bg1"/>
                                </a:solidFill>
                                <a:latin typeface="Cambria Math" panose="02040503050406030204" pitchFamily="18" charset="0"/>
                              </a:rPr>
                            </m:ctrlPr>
                          </m:sSubPr>
                          <m:e>
                            <m:r>
                              <a:rPr kumimoji="1" lang="en-US" altLang="ja-JP" sz="4000" b="0" i="1" smtClean="0">
                                <a:solidFill>
                                  <a:schemeClr val="bg1"/>
                                </a:solidFill>
                                <a:latin typeface="Cambria Math" panose="02040503050406030204" pitchFamily="18" charset="0"/>
                              </a:rPr>
                              <m:t>𝑤</m:t>
                            </m:r>
                          </m:e>
                          <m:sub>
                            <m:r>
                              <a:rPr kumimoji="1" lang="en-US" altLang="ja-JP" sz="4000" b="0" i="1" smtClean="0">
                                <a:solidFill>
                                  <a:schemeClr val="bg1"/>
                                </a:solidFill>
                                <a:latin typeface="Cambria Math" panose="02040503050406030204" pitchFamily="18" charset="0"/>
                              </a:rPr>
                              <m:t>𝑖</m:t>
                            </m:r>
                          </m:sub>
                        </m:sSub>
                        <m:r>
                          <a:rPr kumimoji="1" lang="en-US" altLang="ja-JP" sz="4000" b="1" i="1" smtClean="0">
                            <a:solidFill>
                              <a:schemeClr val="bg1"/>
                            </a:solidFill>
                            <a:latin typeface="Cambria Math" panose="02040503050406030204" pitchFamily="18" charset="0"/>
                          </a:rPr>
                          <m:t>=</m:t>
                        </m:r>
                        <m:sSub>
                          <m:sSubPr>
                            <m:ctrlPr>
                              <a:rPr kumimoji="1" lang="en-US" altLang="ja-JP" sz="4000" i="1" smtClean="0">
                                <a:solidFill>
                                  <a:schemeClr val="bg1"/>
                                </a:solidFill>
                                <a:latin typeface="Cambria Math" panose="02040503050406030204" pitchFamily="18" charset="0"/>
                              </a:rPr>
                            </m:ctrlPr>
                          </m:sSubPr>
                          <m:e>
                            <m:r>
                              <a:rPr kumimoji="1" lang="en-US" altLang="ja-JP" sz="4000" b="0" i="1" smtClean="0">
                                <a:solidFill>
                                  <a:schemeClr val="bg1"/>
                                </a:solidFill>
                                <a:latin typeface="Cambria Math" panose="02040503050406030204" pitchFamily="18" charset="0"/>
                              </a:rPr>
                              <m:t>𝑤</m:t>
                            </m:r>
                          </m:e>
                          <m:sub>
                            <m:r>
                              <a:rPr kumimoji="1" lang="en-US" altLang="ja-JP" sz="4000" b="0" i="1" smtClean="0">
                                <a:solidFill>
                                  <a:schemeClr val="bg1"/>
                                </a:solidFill>
                                <a:latin typeface="Cambria Math" panose="02040503050406030204" pitchFamily="18" charset="0"/>
                              </a:rPr>
                              <m:t>𝑖</m:t>
                            </m:r>
                          </m:sub>
                        </m:sSub>
                        <m:r>
                          <a:rPr kumimoji="1" lang="en-US" altLang="ja-JP" sz="4000" b="0" i="1" smtClean="0">
                            <a:solidFill>
                              <a:schemeClr val="bg1"/>
                            </a:solidFill>
                            <a:latin typeface="Cambria Math" panose="02040503050406030204" pitchFamily="18" charset="0"/>
                          </a:rPr>
                          <m:t>+</m:t>
                        </m:r>
                        <m:r>
                          <a:rPr kumimoji="1" lang="ja-JP" altLang="en-US" sz="4000" b="0" i="1" smtClean="0">
                            <a:solidFill>
                              <a:schemeClr val="bg1"/>
                            </a:solidFill>
                            <a:latin typeface="Cambria Math" panose="02040503050406030204" pitchFamily="18" charset="0"/>
                          </a:rPr>
                          <m:t>𝜂</m:t>
                        </m:r>
                        <m:d>
                          <m:dPr>
                            <m:ctrlPr>
                              <a:rPr kumimoji="1" lang="en-US" altLang="ja-JP" sz="4000" b="0" i="1" smtClean="0">
                                <a:solidFill>
                                  <a:schemeClr val="bg1"/>
                                </a:solidFill>
                                <a:latin typeface="Cambria Math" panose="02040503050406030204" pitchFamily="18" charset="0"/>
                              </a:rPr>
                            </m:ctrlPr>
                          </m:dPr>
                          <m:e>
                            <m:sSubSup>
                              <m:sSubSupPr>
                                <m:ctrlPr>
                                  <a:rPr kumimoji="1" lang="en-US" altLang="ja-JP" sz="4000" b="0" i="1" smtClean="0">
                                    <a:solidFill>
                                      <a:schemeClr val="bg1"/>
                                    </a:solidFill>
                                    <a:latin typeface="Cambria Math" panose="02040503050406030204" pitchFamily="18" charset="0"/>
                                  </a:rPr>
                                </m:ctrlPr>
                              </m:sSubSupPr>
                              <m:e>
                                <m:r>
                                  <a:rPr kumimoji="1" lang="en-US" altLang="ja-JP" sz="4000" b="0" i="1" smtClean="0">
                                    <a:solidFill>
                                      <a:schemeClr val="bg1"/>
                                    </a:solidFill>
                                    <a:latin typeface="Cambria Math" panose="02040503050406030204" pitchFamily="18" charset="0"/>
                                  </a:rPr>
                                  <m:t>𝑦</m:t>
                                </m:r>
                              </m:e>
                              <m:sub>
                                <m:r>
                                  <a:rPr kumimoji="1" lang="en-US" altLang="ja-JP" sz="4000" b="0" i="1" smtClean="0">
                                    <a:solidFill>
                                      <a:schemeClr val="bg1"/>
                                    </a:solidFill>
                                    <a:latin typeface="Cambria Math" panose="02040503050406030204" pitchFamily="18" charset="0"/>
                                  </a:rPr>
                                  <m:t>𝑖</m:t>
                                </m:r>
                              </m:sub>
                              <m:sup>
                                <m:d>
                                  <m:dPr>
                                    <m:ctrlPr>
                                      <a:rPr kumimoji="1" lang="en-US" altLang="ja-JP" sz="4000" b="0" i="1" smtClean="0">
                                        <a:solidFill>
                                          <a:schemeClr val="bg1"/>
                                        </a:solidFill>
                                        <a:latin typeface="Cambria Math" panose="02040503050406030204" pitchFamily="18" charset="0"/>
                                      </a:rPr>
                                    </m:ctrlPr>
                                  </m:dPr>
                                  <m:e>
                                    <m:r>
                                      <a:rPr kumimoji="1" lang="en-US" altLang="ja-JP" sz="4000" b="0" i="1" smtClean="0">
                                        <a:solidFill>
                                          <a:schemeClr val="bg1"/>
                                        </a:solidFill>
                                        <a:latin typeface="Cambria Math" panose="02040503050406030204" pitchFamily="18" charset="0"/>
                                      </a:rPr>
                                      <m:t>𝑗</m:t>
                                    </m:r>
                                  </m:e>
                                </m:d>
                              </m:sup>
                            </m:sSubSup>
                            <m:r>
                              <a:rPr kumimoji="1" lang="en-US" altLang="ja-JP" sz="4000" b="0" i="1" smtClean="0">
                                <a:solidFill>
                                  <a:schemeClr val="bg1"/>
                                </a:solidFill>
                                <a:latin typeface="Cambria Math" panose="02040503050406030204" pitchFamily="18" charset="0"/>
                              </a:rPr>
                              <m:t>−</m:t>
                            </m:r>
                            <m:sSubSup>
                              <m:sSubSupPr>
                                <m:ctrlPr>
                                  <a:rPr kumimoji="1" lang="en-US" altLang="ja-JP" sz="4000" b="0" i="1" smtClean="0">
                                    <a:solidFill>
                                      <a:schemeClr val="bg1"/>
                                    </a:solidFill>
                                    <a:latin typeface="Cambria Math" panose="02040503050406030204" pitchFamily="18" charset="0"/>
                                  </a:rPr>
                                </m:ctrlPr>
                              </m:sSubSupPr>
                              <m:e>
                                <m:acc>
                                  <m:accPr>
                                    <m:chr m:val="̂"/>
                                    <m:ctrlPr>
                                      <a:rPr kumimoji="1" lang="en-US" altLang="ja-JP" sz="4000" b="0" i="1" smtClean="0">
                                        <a:solidFill>
                                          <a:schemeClr val="bg1"/>
                                        </a:solidFill>
                                        <a:latin typeface="Cambria Math" panose="02040503050406030204" pitchFamily="18" charset="0"/>
                                      </a:rPr>
                                    </m:ctrlPr>
                                  </m:accPr>
                                  <m:e>
                                    <m:r>
                                      <a:rPr kumimoji="1" lang="en-US" altLang="ja-JP" sz="4000" b="0" i="1" smtClean="0">
                                        <a:solidFill>
                                          <a:schemeClr val="bg1"/>
                                        </a:solidFill>
                                        <a:latin typeface="Cambria Math" panose="02040503050406030204" pitchFamily="18" charset="0"/>
                                      </a:rPr>
                                      <m:t>𝑦</m:t>
                                    </m:r>
                                  </m:e>
                                </m:acc>
                              </m:e>
                              <m:sub>
                                <m:r>
                                  <a:rPr kumimoji="1" lang="en-US" altLang="ja-JP" sz="4000" b="0" i="1" smtClean="0">
                                    <a:solidFill>
                                      <a:schemeClr val="bg1"/>
                                    </a:solidFill>
                                    <a:latin typeface="Cambria Math" panose="02040503050406030204" pitchFamily="18" charset="0"/>
                                  </a:rPr>
                                  <m:t>𝑖</m:t>
                                </m:r>
                              </m:sub>
                              <m:sup>
                                <m:d>
                                  <m:dPr>
                                    <m:ctrlPr>
                                      <a:rPr kumimoji="1" lang="en-US" altLang="ja-JP" sz="4000" b="0" i="1" smtClean="0">
                                        <a:solidFill>
                                          <a:schemeClr val="bg1"/>
                                        </a:solidFill>
                                        <a:latin typeface="Cambria Math" panose="02040503050406030204" pitchFamily="18" charset="0"/>
                                      </a:rPr>
                                    </m:ctrlPr>
                                  </m:dPr>
                                  <m:e>
                                    <m:r>
                                      <a:rPr kumimoji="1" lang="en-US" altLang="ja-JP" sz="4000" b="0" i="1" smtClean="0">
                                        <a:solidFill>
                                          <a:schemeClr val="bg1"/>
                                        </a:solidFill>
                                        <a:latin typeface="Cambria Math" panose="02040503050406030204" pitchFamily="18" charset="0"/>
                                      </a:rPr>
                                      <m:t>𝑗</m:t>
                                    </m:r>
                                  </m:e>
                                </m:d>
                              </m:sup>
                            </m:sSubSup>
                          </m:e>
                        </m:d>
                        <m:sSubSup>
                          <m:sSubSupPr>
                            <m:ctrlPr>
                              <a:rPr kumimoji="1" lang="en-US" altLang="ja-JP" sz="4000" b="0" i="1" smtClean="0">
                                <a:solidFill>
                                  <a:schemeClr val="bg1"/>
                                </a:solidFill>
                                <a:latin typeface="Cambria Math" panose="02040503050406030204" pitchFamily="18" charset="0"/>
                              </a:rPr>
                            </m:ctrlPr>
                          </m:sSubSupPr>
                          <m:e>
                            <m:r>
                              <a:rPr kumimoji="1" lang="en-US" altLang="ja-JP" sz="4000" b="0" i="1" smtClean="0">
                                <a:solidFill>
                                  <a:schemeClr val="bg1"/>
                                </a:solidFill>
                                <a:latin typeface="Cambria Math" panose="02040503050406030204" pitchFamily="18" charset="0"/>
                              </a:rPr>
                              <m:t>𝑥</m:t>
                            </m:r>
                          </m:e>
                          <m:sub>
                            <m:r>
                              <a:rPr kumimoji="1" lang="en-US" altLang="ja-JP" sz="4000" b="0" i="1" smtClean="0">
                                <a:solidFill>
                                  <a:schemeClr val="bg1"/>
                                </a:solidFill>
                                <a:latin typeface="Cambria Math" panose="02040503050406030204" pitchFamily="18" charset="0"/>
                              </a:rPr>
                              <m:t>𝑖</m:t>
                            </m:r>
                          </m:sub>
                          <m:sup>
                            <m:d>
                              <m:dPr>
                                <m:ctrlPr>
                                  <a:rPr kumimoji="1" lang="en-US" altLang="ja-JP" sz="4000" b="0" i="1" smtClean="0">
                                    <a:solidFill>
                                      <a:schemeClr val="bg1"/>
                                    </a:solidFill>
                                    <a:latin typeface="Cambria Math" panose="02040503050406030204" pitchFamily="18" charset="0"/>
                                  </a:rPr>
                                </m:ctrlPr>
                              </m:dPr>
                              <m:e>
                                <m:r>
                                  <a:rPr kumimoji="1" lang="en-US" altLang="ja-JP" sz="4000" b="0" i="1" smtClean="0">
                                    <a:solidFill>
                                      <a:schemeClr val="bg1"/>
                                    </a:solidFill>
                                    <a:latin typeface="Cambria Math" panose="02040503050406030204" pitchFamily="18" charset="0"/>
                                  </a:rPr>
                                  <m:t>𝑗</m:t>
                                </m:r>
                              </m:e>
                            </m:d>
                          </m:sup>
                        </m:sSubSup>
                      </m:oMath>
                    </m:oMathPara>
                  </a14:m>
                  <a:endParaRPr kumimoji="1" lang="ja-JP" altLang="en-US" sz="4000" dirty="0">
                    <a:solidFill>
                      <a:schemeClr val="tx1"/>
                    </a:solidFill>
                  </a:endParaRPr>
                </a:p>
              </p:txBody>
            </p:sp>
          </mc:Choice>
          <mc:Fallback>
            <p:sp>
              <p:nvSpPr>
                <p:cNvPr id="55" name="正方形/長方形 54">
                  <a:extLst>
                    <a:ext uri="{FF2B5EF4-FFF2-40B4-BE49-F238E27FC236}">
                      <a16:creationId xmlns:a16="http://schemas.microsoft.com/office/drawing/2014/main" id="{1D2CE023-136D-4475-99C9-EAAA402DC402}"/>
                    </a:ext>
                  </a:extLst>
                </p:cNvPr>
                <p:cNvSpPr>
                  <a:spLocks noRot="1" noChangeAspect="1" noMove="1" noResize="1" noEditPoints="1" noAdjustHandles="1" noChangeArrowheads="1" noChangeShapeType="1" noTextEdit="1"/>
                </p:cNvSpPr>
                <p:nvPr/>
              </p:nvSpPr>
              <p:spPr>
                <a:xfrm>
                  <a:off x="3498300" y="-351523"/>
                  <a:ext cx="6558718" cy="1093210"/>
                </a:xfrm>
                <a:prstGeom prst="rect">
                  <a:avLst/>
                </a:prstGeom>
                <a:blipFill>
                  <a:blip r:embed="rId10"/>
                  <a:stretch>
                    <a:fillRect/>
                  </a:stretch>
                </a:blipFill>
                <a:ln w="38100">
                  <a:solidFill>
                    <a:schemeClr val="tx1">
                      <a:lumMod val="75000"/>
                      <a:lumOff val="25000"/>
                    </a:schemeClr>
                  </a:solidFill>
                </a:ln>
              </p:spPr>
              <p:txBody>
                <a:bodyPr/>
                <a:lstStyle/>
                <a:p>
                  <a:r>
                    <a:rPr lang="ja-JP" altLang="en-US">
                      <a:noFill/>
                    </a:rPr>
                    <a:t> </a:t>
                  </a:r>
                </a:p>
              </p:txBody>
            </p:sp>
          </mc:Fallback>
        </mc:AlternateContent>
        <p:cxnSp>
          <p:nvCxnSpPr>
            <p:cNvPr id="56" name="直線コネクタ 55">
              <a:extLst>
                <a:ext uri="{FF2B5EF4-FFF2-40B4-BE49-F238E27FC236}">
                  <a16:creationId xmlns:a16="http://schemas.microsoft.com/office/drawing/2014/main" id="{65C4433E-F729-443A-BC2E-D365C96054CD}"/>
                </a:ext>
              </a:extLst>
            </p:cNvPr>
            <p:cNvCxnSpPr>
              <a:cxnSpLocks/>
              <a:stCxn id="55" idx="1"/>
            </p:cNvCxnSpPr>
            <p:nvPr/>
          </p:nvCxnSpPr>
          <p:spPr>
            <a:xfrm flipH="1">
              <a:off x="2905781" y="195082"/>
              <a:ext cx="592519" cy="0"/>
            </a:xfrm>
            <a:prstGeom prst="line">
              <a:avLst/>
            </a:prstGeom>
            <a:ln w="571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1CFB97DB-239A-48A7-AF5E-B9C387F8C908}"/>
                </a:ext>
              </a:extLst>
            </p:cNvPr>
            <p:cNvCxnSpPr>
              <a:cxnSpLocks/>
              <a:endCxn id="55" idx="3"/>
            </p:cNvCxnSpPr>
            <p:nvPr/>
          </p:nvCxnSpPr>
          <p:spPr>
            <a:xfrm flipH="1">
              <a:off x="10057018" y="195082"/>
              <a:ext cx="521192"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2361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テキスト ボックス 81">
            <a:extLst>
              <a:ext uri="{FF2B5EF4-FFF2-40B4-BE49-F238E27FC236}">
                <a16:creationId xmlns:a16="http://schemas.microsoft.com/office/drawing/2014/main" id="{A773BA53-6980-4FB2-87B5-9637AE387607}"/>
              </a:ext>
            </a:extLst>
          </p:cNvPr>
          <p:cNvSpPr txBox="1"/>
          <p:nvPr/>
        </p:nvSpPr>
        <p:spPr>
          <a:xfrm>
            <a:off x="417374" y="3895634"/>
            <a:ext cx="4064496" cy="369332"/>
          </a:xfrm>
          <a:prstGeom prst="rect">
            <a:avLst/>
          </a:prstGeom>
          <a:noFill/>
        </p:spPr>
        <p:txBody>
          <a:bodyPr wrap="square" rtlCol="0">
            <a:spAutoFit/>
          </a:bodyPr>
          <a:lstStyle/>
          <a:p>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人間の脳内にある神経細胞</a:t>
            </a:r>
            <a:r>
              <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ニューロン</a:t>
            </a:r>
            <a:r>
              <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grpSp>
        <p:nvGrpSpPr>
          <p:cNvPr id="4" name="グループ化 3">
            <a:extLst>
              <a:ext uri="{FF2B5EF4-FFF2-40B4-BE49-F238E27FC236}">
                <a16:creationId xmlns:a16="http://schemas.microsoft.com/office/drawing/2014/main" id="{0F17BB35-9B94-4414-AC00-2F88863D1DCB}"/>
              </a:ext>
            </a:extLst>
          </p:cNvPr>
          <p:cNvGrpSpPr/>
          <p:nvPr/>
        </p:nvGrpSpPr>
        <p:grpSpPr>
          <a:xfrm>
            <a:off x="400574" y="1168739"/>
            <a:ext cx="4079462" cy="2711810"/>
            <a:chOff x="68778" y="3060743"/>
            <a:chExt cx="4079462" cy="2711810"/>
          </a:xfrm>
        </p:grpSpPr>
        <p:pic>
          <p:nvPicPr>
            <p:cNvPr id="96" name="図 95">
              <a:extLst>
                <a:ext uri="{FF2B5EF4-FFF2-40B4-BE49-F238E27FC236}">
                  <a16:creationId xmlns:a16="http://schemas.microsoft.com/office/drawing/2014/main" id="{A5DB703D-434F-4C52-A70E-F549A0CE499D}"/>
                </a:ext>
              </a:extLst>
            </p:cNvPr>
            <p:cNvPicPr>
              <a:picLocks noChangeAspect="1"/>
            </p:cNvPicPr>
            <p:nvPr/>
          </p:nvPicPr>
          <p:blipFill rotWithShape="1">
            <a:blip r:embed="rId3"/>
            <a:srcRect t="-1" r="71319" b="769"/>
            <a:stretch/>
          </p:blipFill>
          <p:spPr>
            <a:xfrm>
              <a:off x="3221160" y="3684045"/>
              <a:ext cx="927080" cy="1727040"/>
            </a:xfrm>
            <a:prstGeom prst="rect">
              <a:avLst/>
            </a:prstGeom>
          </p:spPr>
        </p:pic>
        <p:grpSp>
          <p:nvGrpSpPr>
            <p:cNvPr id="17" name="グループ化 16">
              <a:extLst>
                <a:ext uri="{FF2B5EF4-FFF2-40B4-BE49-F238E27FC236}">
                  <a16:creationId xmlns:a16="http://schemas.microsoft.com/office/drawing/2014/main" id="{92F1E9E5-7360-404A-8F67-C3657D387880}"/>
                </a:ext>
              </a:extLst>
            </p:cNvPr>
            <p:cNvGrpSpPr/>
            <p:nvPr/>
          </p:nvGrpSpPr>
          <p:grpSpPr>
            <a:xfrm>
              <a:off x="683062" y="3716119"/>
              <a:ext cx="3071355" cy="1648499"/>
              <a:chOff x="166140" y="138366"/>
              <a:chExt cx="11995384" cy="6438325"/>
            </a:xfrm>
          </p:grpSpPr>
          <p:sp>
            <p:nvSpPr>
              <p:cNvPr id="5" name="フリーフォーム 13">
                <a:extLst>
                  <a:ext uri="{FF2B5EF4-FFF2-40B4-BE49-F238E27FC236}">
                    <a16:creationId xmlns:a16="http://schemas.microsoft.com/office/drawing/2014/main" id="{AA3B1E33-B2B3-4444-9DAA-45123B63B68D}"/>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6" name="フリーフォーム 10">
                <a:extLst>
                  <a:ext uri="{FF2B5EF4-FFF2-40B4-BE49-F238E27FC236}">
                    <a16:creationId xmlns:a16="http://schemas.microsoft.com/office/drawing/2014/main" id="{A99828BB-0B15-4C1F-A26B-109832792EB5}"/>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7" name="フリーフォーム 11">
                <a:extLst>
                  <a:ext uri="{FF2B5EF4-FFF2-40B4-BE49-F238E27FC236}">
                    <a16:creationId xmlns:a16="http://schemas.microsoft.com/office/drawing/2014/main" id="{2CF29DBB-9FC9-4206-9CE5-362309A4CDAF}"/>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8" name="フリーフォーム 12">
                <a:extLst>
                  <a:ext uri="{FF2B5EF4-FFF2-40B4-BE49-F238E27FC236}">
                    <a16:creationId xmlns:a16="http://schemas.microsoft.com/office/drawing/2014/main" id="{73A31FB2-0C67-49BF-AF64-7C1A850B51D9}"/>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9" name="フリーフォーム 14">
                <a:extLst>
                  <a:ext uri="{FF2B5EF4-FFF2-40B4-BE49-F238E27FC236}">
                    <a16:creationId xmlns:a16="http://schemas.microsoft.com/office/drawing/2014/main" id="{BAE75EA1-01AE-40DF-A43F-57FDB6F47E24}"/>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0" name="楕円 9">
                <a:extLst>
                  <a:ext uri="{FF2B5EF4-FFF2-40B4-BE49-F238E27FC236}">
                    <a16:creationId xmlns:a16="http://schemas.microsoft.com/office/drawing/2014/main" id="{F2A33200-1A4C-4D47-B6D3-0D75662437C9}"/>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95000"/>
                    </a:schemeClr>
                  </a:solidFill>
                </a:endParaRPr>
              </a:p>
            </p:txBody>
          </p:sp>
        </p:grpSp>
        <p:grpSp>
          <p:nvGrpSpPr>
            <p:cNvPr id="16" name="グループ化 15">
              <a:extLst>
                <a:ext uri="{FF2B5EF4-FFF2-40B4-BE49-F238E27FC236}">
                  <a16:creationId xmlns:a16="http://schemas.microsoft.com/office/drawing/2014/main" id="{490524D8-0331-4881-BF80-1ACF209BA6C3}"/>
                </a:ext>
              </a:extLst>
            </p:cNvPr>
            <p:cNvGrpSpPr/>
            <p:nvPr/>
          </p:nvGrpSpPr>
          <p:grpSpPr>
            <a:xfrm>
              <a:off x="710644" y="3060743"/>
              <a:ext cx="2400535" cy="2711810"/>
              <a:chOff x="2574882" y="555073"/>
              <a:chExt cx="2400535" cy="2711810"/>
            </a:xfrm>
          </p:grpSpPr>
          <p:sp>
            <p:nvSpPr>
              <p:cNvPr id="11" name="テキスト ボックス 10">
                <a:extLst>
                  <a:ext uri="{FF2B5EF4-FFF2-40B4-BE49-F238E27FC236}">
                    <a16:creationId xmlns:a16="http://schemas.microsoft.com/office/drawing/2014/main" id="{1D5DD8AB-E4E2-40A1-BF1C-D4BB09C3D390}"/>
                  </a:ext>
                </a:extLst>
              </p:cNvPr>
              <p:cNvSpPr txBox="1"/>
              <p:nvPr/>
            </p:nvSpPr>
            <p:spPr>
              <a:xfrm>
                <a:off x="4082978" y="1463874"/>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軸索</a:t>
                </a:r>
              </a:p>
            </p:txBody>
          </p:sp>
          <p:sp>
            <p:nvSpPr>
              <p:cNvPr id="12" name="テキスト ボックス 11">
                <a:extLst>
                  <a:ext uri="{FF2B5EF4-FFF2-40B4-BE49-F238E27FC236}">
                    <a16:creationId xmlns:a16="http://schemas.microsoft.com/office/drawing/2014/main" id="{70D6405B-9BC3-447B-8DCB-068FF53B3A50}"/>
                  </a:ext>
                </a:extLst>
              </p:cNvPr>
              <p:cNvSpPr txBox="1"/>
              <p:nvPr/>
            </p:nvSpPr>
            <p:spPr>
              <a:xfrm>
                <a:off x="2584965" y="2866773"/>
                <a:ext cx="955855" cy="400110"/>
              </a:xfrm>
              <a:prstGeom prst="rect">
                <a:avLst/>
              </a:prstGeom>
              <a:solidFill>
                <a:schemeClr val="bg1"/>
              </a:solidFill>
              <a:ln>
                <a:noFill/>
              </a:ln>
            </p:spPr>
            <p:txBody>
              <a:bodyPr wrap="square" rtlCol="0">
                <a:spAutoFit/>
              </a:bodyPr>
              <a:lstStyle/>
              <a:p>
                <a:r>
                  <a:rPr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細胞体</a:t>
                </a:r>
                <a:endPar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DE01591F-2A02-4A50-BC5A-2C0E7B6A6C36}"/>
                  </a:ext>
                </a:extLst>
              </p:cNvPr>
              <p:cNvSpPr txBox="1"/>
              <p:nvPr/>
            </p:nvSpPr>
            <p:spPr>
              <a:xfrm>
                <a:off x="2574882" y="555073"/>
                <a:ext cx="1227847" cy="400110"/>
              </a:xfrm>
              <a:prstGeom prst="rect">
                <a:avLst/>
              </a:prstGeom>
              <a:solidFill>
                <a:schemeClr val="bg1"/>
              </a:solidFill>
              <a:ln>
                <a:noFill/>
              </a:ln>
            </p:spPr>
            <p:txBody>
              <a:bodyPr wrap="square" rtlCol="0">
                <a:spAutoFit/>
              </a:bodyPr>
              <a:lstStyle/>
              <a:p>
                <a:r>
                  <a:rPr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樹状突起</a:t>
                </a:r>
                <a:endPar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14" name="テキスト ボックス 13">
                <a:extLst>
                  <a:ext uri="{FF2B5EF4-FFF2-40B4-BE49-F238E27FC236}">
                    <a16:creationId xmlns:a16="http://schemas.microsoft.com/office/drawing/2014/main" id="{36158AE7-2389-4E49-9A62-446A0305F515}"/>
                  </a:ext>
                </a:extLst>
              </p:cNvPr>
              <p:cNvSpPr txBox="1"/>
              <p:nvPr/>
            </p:nvSpPr>
            <p:spPr>
              <a:xfrm>
                <a:off x="3959206" y="812222"/>
                <a:ext cx="411873" cy="400110"/>
              </a:xfrm>
              <a:prstGeom prst="rect">
                <a:avLst/>
              </a:prstGeom>
              <a:solidFill>
                <a:schemeClr val="bg1"/>
              </a:solidFill>
              <a:ln>
                <a:noFill/>
              </a:ln>
            </p:spPr>
            <p:txBody>
              <a:bodyPr wrap="square" rtlCol="0">
                <a:spAutoFit/>
              </a:bodyPr>
              <a:lstStyle/>
              <a:p>
                <a:r>
                  <a:rPr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核</a:t>
                </a:r>
                <a:endPar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15" name="テキスト ボックス 14">
                <a:extLst>
                  <a:ext uri="{FF2B5EF4-FFF2-40B4-BE49-F238E27FC236}">
                    <a16:creationId xmlns:a16="http://schemas.microsoft.com/office/drawing/2014/main" id="{AE008707-641A-4C6E-A5B4-16EFBC51659F}"/>
                  </a:ext>
                </a:extLst>
              </p:cNvPr>
              <p:cNvSpPr txBox="1"/>
              <p:nvPr/>
            </p:nvSpPr>
            <p:spPr>
              <a:xfrm>
                <a:off x="3715941" y="2505305"/>
                <a:ext cx="1259476" cy="400110"/>
              </a:xfrm>
              <a:prstGeom prst="rect">
                <a:avLst/>
              </a:prstGeom>
              <a:solidFill>
                <a:schemeClr val="bg1"/>
              </a:solid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ミエリン鞘</a:t>
                </a:r>
              </a:p>
            </p:txBody>
          </p:sp>
        </p:grpSp>
        <p:cxnSp>
          <p:nvCxnSpPr>
            <p:cNvPr id="20" name="直線矢印コネクタ 19">
              <a:extLst>
                <a:ext uri="{FF2B5EF4-FFF2-40B4-BE49-F238E27FC236}">
                  <a16:creationId xmlns:a16="http://schemas.microsoft.com/office/drawing/2014/main" id="{BAFBA0FD-735B-425E-96D6-FBDD960F84AF}"/>
                </a:ext>
              </a:extLst>
            </p:cNvPr>
            <p:cNvCxnSpPr>
              <a:stCxn id="13" idx="2"/>
              <a:endCxn id="5" idx="22"/>
            </p:cNvCxnSpPr>
            <p:nvPr/>
          </p:nvCxnSpPr>
          <p:spPr>
            <a:xfrm>
              <a:off x="1324568" y="3460853"/>
              <a:ext cx="69419" cy="2602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9B0CCCAF-6AA6-4820-8E9A-D8A91103B509}"/>
                </a:ext>
              </a:extLst>
            </p:cNvPr>
            <p:cNvCxnSpPr>
              <a:cxnSpLocks/>
              <a:stCxn id="14" idx="2"/>
              <a:endCxn id="10" idx="0"/>
            </p:cNvCxnSpPr>
            <p:nvPr/>
          </p:nvCxnSpPr>
          <p:spPr>
            <a:xfrm flipH="1">
              <a:off x="1585342" y="3718002"/>
              <a:ext cx="715563" cy="7394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0FEBB0E4-3F97-4EC3-8A34-2DE8FF755ACA}"/>
                </a:ext>
              </a:extLst>
            </p:cNvPr>
            <p:cNvCxnSpPr>
              <a:cxnSpLocks/>
              <a:stCxn id="11" idx="2"/>
              <a:endCxn id="8" idx="6"/>
            </p:cNvCxnSpPr>
            <p:nvPr/>
          </p:nvCxnSpPr>
          <p:spPr>
            <a:xfrm flipH="1">
              <a:off x="2554137" y="4369654"/>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52F444C9-955D-43FA-847F-7C2B8F591C77}"/>
                </a:ext>
              </a:extLst>
            </p:cNvPr>
            <p:cNvCxnSpPr>
              <a:cxnSpLocks/>
              <a:stCxn id="15" idx="0"/>
              <a:endCxn id="7" idx="4"/>
            </p:cNvCxnSpPr>
            <p:nvPr/>
          </p:nvCxnSpPr>
          <p:spPr>
            <a:xfrm flipH="1" flipV="1">
              <a:off x="2399276" y="4717721"/>
              <a:ext cx="82165" cy="2932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C2D00B73-43FD-4E61-8DF8-C3D5868AADCB}"/>
                </a:ext>
              </a:extLst>
            </p:cNvPr>
            <p:cNvCxnSpPr>
              <a:cxnSpLocks/>
              <a:stCxn id="12" idx="0"/>
            </p:cNvCxnSpPr>
            <p:nvPr/>
          </p:nvCxnSpPr>
          <p:spPr>
            <a:xfrm flipV="1">
              <a:off x="1198655" y="4707381"/>
              <a:ext cx="228582" cy="665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2" name="矢印: 下 101">
              <a:extLst>
                <a:ext uri="{FF2B5EF4-FFF2-40B4-BE49-F238E27FC236}">
                  <a16:creationId xmlns:a16="http://schemas.microsoft.com/office/drawing/2014/main" id="{84177FBA-A93B-4904-96F9-C29E3E399ABB}"/>
                </a:ext>
              </a:extLst>
            </p:cNvPr>
            <p:cNvSpPr/>
            <p:nvPr/>
          </p:nvSpPr>
          <p:spPr>
            <a:xfrm rot="17538294">
              <a:off x="806170" y="3876992"/>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95000"/>
                  </a:schemeClr>
                </a:solidFill>
              </a:endParaRPr>
            </a:p>
          </p:txBody>
        </p:sp>
        <p:sp>
          <p:nvSpPr>
            <p:cNvPr id="129" name="矢印: 下 128">
              <a:extLst>
                <a:ext uri="{FF2B5EF4-FFF2-40B4-BE49-F238E27FC236}">
                  <a16:creationId xmlns:a16="http://schemas.microsoft.com/office/drawing/2014/main" id="{6EC98141-439B-4D21-AAC9-F6FB10F58294}"/>
                </a:ext>
              </a:extLst>
            </p:cNvPr>
            <p:cNvSpPr/>
            <p:nvPr/>
          </p:nvSpPr>
          <p:spPr>
            <a:xfrm rot="16200000">
              <a:off x="796243" y="4290391"/>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30" name="矢印: 下 129">
              <a:extLst>
                <a:ext uri="{FF2B5EF4-FFF2-40B4-BE49-F238E27FC236}">
                  <a16:creationId xmlns:a16="http://schemas.microsoft.com/office/drawing/2014/main" id="{D748F005-32E6-4F11-8999-7DBB71B5BE84}"/>
                </a:ext>
              </a:extLst>
            </p:cNvPr>
            <p:cNvSpPr/>
            <p:nvPr/>
          </p:nvSpPr>
          <p:spPr>
            <a:xfrm rot="14091507">
              <a:off x="857178" y="4735212"/>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31" name="テキスト ボックス 130">
              <a:extLst>
                <a:ext uri="{FF2B5EF4-FFF2-40B4-BE49-F238E27FC236}">
                  <a16:creationId xmlns:a16="http://schemas.microsoft.com/office/drawing/2014/main" id="{EA7CAA6F-F296-47AB-B1CC-F57A50339A87}"/>
                </a:ext>
              </a:extLst>
            </p:cNvPr>
            <p:cNvSpPr txBox="1"/>
            <p:nvPr/>
          </p:nvSpPr>
          <p:spPr>
            <a:xfrm>
              <a:off x="68778" y="3584228"/>
              <a:ext cx="1222491" cy="400110"/>
            </a:xfrm>
            <a:prstGeom prst="rect">
              <a:avLst/>
            </a:prstGeom>
            <a:no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電気信号</a:t>
              </a:r>
            </a:p>
          </p:txBody>
        </p:sp>
      </p:grpSp>
      <p:sp>
        <p:nvSpPr>
          <p:cNvPr id="3" name="テキスト ボックス 2">
            <a:extLst>
              <a:ext uri="{FF2B5EF4-FFF2-40B4-BE49-F238E27FC236}">
                <a16:creationId xmlns:a16="http://schemas.microsoft.com/office/drawing/2014/main" id="{DA939BFD-BF84-498B-873D-C573108FFED3}"/>
              </a:ext>
            </a:extLst>
          </p:cNvPr>
          <p:cNvSpPr txBox="1"/>
          <p:nvPr/>
        </p:nvSpPr>
        <p:spPr>
          <a:xfrm>
            <a:off x="868290" y="602602"/>
            <a:ext cx="8015595" cy="400110"/>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人間の脳内には、ニューロンと呼ばれる信号伝達に特化した細胞がある。</a:t>
            </a:r>
          </a:p>
        </p:txBody>
      </p:sp>
      <p:sp>
        <p:nvSpPr>
          <p:cNvPr id="18" name="テキスト ボックス 17">
            <a:extLst>
              <a:ext uri="{FF2B5EF4-FFF2-40B4-BE49-F238E27FC236}">
                <a16:creationId xmlns:a16="http://schemas.microsoft.com/office/drawing/2014/main" id="{A0D9A9A6-C775-4BEA-9536-11ECAC9A73A6}"/>
              </a:ext>
            </a:extLst>
          </p:cNvPr>
          <p:cNvSpPr txBox="1"/>
          <p:nvPr/>
        </p:nvSpPr>
        <p:spPr>
          <a:xfrm flipH="1">
            <a:off x="380908" y="4494496"/>
            <a:ext cx="4122771" cy="1846659"/>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kumimoji="1" lang="ja-JP" altLang="en-US" sz="2000" b="1" dirty="0">
                <a:solidFill>
                  <a:schemeClr val="tx1">
                    <a:lumMod val="95000"/>
                  </a:schemeClr>
                </a:solidFill>
                <a:latin typeface="ＭＳ Ｐゴシック" panose="020B0600070205080204" pitchFamily="50" charset="-128"/>
                <a:ea typeface="ＭＳ Ｐゴシック" panose="020B0600070205080204" pitchFamily="50" charset="-128"/>
              </a:rPr>
              <a:t>細胞体</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a:p>
            <a:pPr lvl="1"/>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ニューロン本体</a:t>
            </a:r>
            <a:endPar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b="1" dirty="0">
                <a:solidFill>
                  <a:schemeClr val="tx1">
                    <a:lumMod val="95000"/>
                  </a:schemeClr>
                </a:solidFill>
                <a:latin typeface="ＭＳ Ｐゴシック" panose="020B0600070205080204" pitchFamily="50" charset="-128"/>
                <a:ea typeface="ＭＳ Ｐゴシック" panose="020B0600070205080204" pitchFamily="50" charset="-128"/>
              </a:rPr>
              <a:t>軸索</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a:p>
            <a:r>
              <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rPr>
              <a:t>	</a:t>
            </a:r>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他のニューロンへ信号を送る</a:t>
            </a:r>
            <a:endPar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b="1" dirty="0">
                <a:solidFill>
                  <a:schemeClr val="tx1">
                    <a:lumMod val="95000"/>
                  </a:schemeClr>
                </a:solidFill>
                <a:latin typeface="ＭＳ Ｐゴシック" panose="020B0600070205080204" pitchFamily="50" charset="-128"/>
                <a:ea typeface="ＭＳ Ｐゴシック" panose="020B0600070205080204" pitchFamily="50" charset="-128"/>
              </a:rPr>
              <a:t>樹上突起</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a:p>
            <a:r>
              <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rPr>
              <a:t>	</a:t>
            </a:r>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他のニューロンから信号を受け取る</a:t>
            </a:r>
          </a:p>
        </p:txBody>
      </p:sp>
      <p:sp>
        <p:nvSpPr>
          <p:cNvPr id="44" name="四角形: 角を丸くする 43">
            <a:extLst>
              <a:ext uri="{FF2B5EF4-FFF2-40B4-BE49-F238E27FC236}">
                <a16:creationId xmlns:a16="http://schemas.microsoft.com/office/drawing/2014/main" id="{2EC913E7-46F2-4818-9393-9A22DDBD1041}"/>
              </a:ext>
            </a:extLst>
          </p:cNvPr>
          <p:cNvSpPr/>
          <p:nvPr/>
        </p:nvSpPr>
        <p:spPr>
          <a:xfrm>
            <a:off x="262920" y="1155583"/>
            <a:ext cx="4309080" cy="3137071"/>
          </a:xfrm>
          <a:prstGeom prst="roundRect">
            <a:avLst>
              <a:gd name="adj" fmla="val 426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pic>
        <p:nvPicPr>
          <p:cNvPr id="77" name="図 76">
            <a:extLst>
              <a:ext uri="{FF2B5EF4-FFF2-40B4-BE49-F238E27FC236}">
                <a16:creationId xmlns:a16="http://schemas.microsoft.com/office/drawing/2014/main" id="{C0CED0C1-074D-489D-9C0C-B36F01342A6A}"/>
              </a:ext>
            </a:extLst>
          </p:cNvPr>
          <p:cNvPicPr>
            <a:picLocks noChangeAspect="1"/>
          </p:cNvPicPr>
          <p:nvPr/>
        </p:nvPicPr>
        <p:blipFill rotWithShape="1">
          <a:blip r:embed="rId3"/>
          <a:srcRect t="-1" r="71319" b="769"/>
          <a:stretch/>
        </p:blipFill>
        <p:spPr>
          <a:xfrm>
            <a:off x="7743496" y="2127428"/>
            <a:ext cx="927080" cy="1727040"/>
          </a:xfrm>
          <a:prstGeom prst="rect">
            <a:avLst/>
          </a:prstGeom>
        </p:spPr>
      </p:pic>
      <p:grpSp>
        <p:nvGrpSpPr>
          <p:cNvPr id="78" name="グループ化 77">
            <a:extLst>
              <a:ext uri="{FF2B5EF4-FFF2-40B4-BE49-F238E27FC236}">
                <a16:creationId xmlns:a16="http://schemas.microsoft.com/office/drawing/2014/main" id="{B55AE157-5715-4641-B689-36CD2686C3FD}"/>
              </a:ext>
            </a:extLst>
          </p:cNvPr>
          <p:cNvGrpSpPr/>
          <p:nvPr/>
        </p:nvGrpSpPr>
        <p:grpSpPr>
          <a:xfrm>
            <a:off x="5205398" y="2159502"/>
            <a:ext cx="3071355" cy="1648499"/>
            <a:chOff x="166140" y="138366"/>
            <a:chExt cx="11995384" cy="6438325"/>
          </a:xfrm>
        </p:grpSpPr>
        <p:sp>
          <p:nvSpPr>
            <p:cNvPr id="103" name="フリーフォーム 13">
              <a:extLst>
                <a:ext uri="{FF2B5EF4-FFF2-40B4-BE49-F238E27FC236}">
                  <a16:creationId xmlns:a16="http://schemas.microsoft.com/office/drawing/2014/main" id="{7BCDE8FF-31B0-4028-9C4C-6565466DCB0F}"/>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04" name="フリーフォーム 10">
              <a:extLst>
                <a:ext uri="{FF2B5EF4-FFF2-40B4-BE49-F238E27FC236}">
                  <a16:creationId xmlns:a16="http://schemas.microsoft.com/office/drawing/2014/main" id="{33A5EED8-E0A4-49D8-B2F8-9BD5B5EA97D9}"/>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05" name="フリーフォーム 11">
              <a:extLst>
                <a:ext uri="{FF2B5EF4-FFF2-40B4-BE49-F238E27FC236}">
                  <a16:creationId xmlns:a16="http://schemas.microsoft.com/office/drawing/2014/main" id="{9C8D739F-59AA-4F73-A825-390AD42722B0}"/>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06" name="フリーフォーム 12">
              <a:extLst>
                <a:ext uri="{FF2B5EF4-FFF2-40B4-BE49-F238E27FC236}">
                  <a16:creationId xmlns:a16="http://schemas.microsoft.com/office/drawing/2014/main" id="{1BFFC0C8-9BD3-4FBD-99A4-6769E3CA690F}"/>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07" name="フリーフォーム 14">
              <a:extLst>
                <a:ext uri="{FF2B5EF4-FFF2-40B4-BE49-F238E27FC236}">
                  <a16:creationId xmlns:a16="http://schemas.microsoft.com/office/drawing/2014/main" id="{518E41A5-A47D-46C4-9545-4EA8E9EE9C6B}"/>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08" name="楕円 107">
              <a:extLst>
                <a:ext uri="{FF2B5EF4-FFF2-40B4-BE49-F238E27FC236}">
                  <a16:creationId xmlns:a16="http://schemas.microsoft.com/office/drawing/2014/main" id="{6C8A09C3-A563-47B4-9509-E811849CD225}"/>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95000"/>
                  </a:schemeClr>
                </a:solidFill>
              </a:endParaRPr>
            </a:p>
          </p:txBody>
        </p:sp>
      </p:grpSp>
      <p:sp>
        <p:nvSpPr>
          <p:cNvPr id="97" name="テキスト ボックス 96">
            <a:extLst>
              <a:ext uri="{FF2B5EF4-FFF2-40B4-BE49-F238E27FC236}">
                <a16:creationId xmlns:a16="http://schemas.microsoft.com/office/drawing/2014/main" id="{CD3BB339-0125-4DB7-8902-D4ECBB904D75}"/>
              </a:ext>
            </a:extLst>
          </p:cNvPr>
          <p:cNvSpPr txBox="1"/>
          <p:nvPr/>
        </p:nvSpPr>
        <p:spPr>
          <a:xfrm>
            <a:off x="6741076" y="2412927"/>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軸索</a:t>
            </a:r>
          </a:p>
        </p:txBody>
      </p:sp>
      <p:cxnSp>
        <p:nvCxnSpPr>
          <p:cNvPr id="87" name="直線矢印コネクタ 86">
            <a:extLst>
              <a:ext uri="{FF2B5EF4-FFF2-40B4-BE49-F238E27FC236}">
                <a16:creationId xmlns:a16="http://schemas.microsoft.com/office/drawing/2014/main" id="{BA97A55F-5A16-4A8E-B522-6128704EFA34}"/>
              </a:ext>
            </a:extLst>
          </p:cNvPr>
          <p:cNvCxnSpPr>
            <a:cxnSpLocks/>
            <a:stCxn id="97" idx="2"/>
            <a:endCxn id="106" idx="6"/>
          </p:cNvCxnSpPr>
          <p:nvPr/>
        </p:nvCxnSpPr>
        <p:spPr>
          <a:xfrm flipH="1">
            <a:off x="7076473" y="2813037"/>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矢印: 下 89">
            <a:extLst>
              <a:ext uri="{FF2B5EF4-FFF2-40B4-BE49-F238E27FC236}">
                <a16:creationId xmlns:a16="http://schemas.microsoft.com/office/drawing/2014/main" id="{25FB9793-701C-49E0-8953-1E092CFE8345}"/>
              </a:ext>
            </a:extLst>
          </p:cNvPr>
          <p:cNvSpPr/>
          <p:nvPr/>
        </p:nvSpPr>
        <p:spPr>
          <a:xfrm rot="17538294">
            <a:off x="5328506" y="2320375"/>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95000"/>
                </a:schemeClr>
              </a:solidFill>
            </a:endParaRPr>
          </a:p>
        </p:txBody>
      </p:sp>
      <p:sp>
        <p:nvSpPr>
          <p:cNvPr id="91" name="矢印: 下 90">
            <a:extLst>
              <a:ext uri="{FF2B5EF4-FFF2-40B4-BE49-F238E27FC236}">
                <a16:creationId xmlns:a16="http://schemas.microsoft.com/office/drawing/2014/main" id="{B6330A10-64F7-4BB2-8ED0-BD4DD82A29A4}"/>
              </a:ext>
            </a:extLst>
          </p:cNvPr>
          <p:cNvSpPr/>
          <p:nvPr/>
        </p:nvSpPr>
        <p:spPr>
          <a:xfrm rot="16200000">
            <a:off x="5318580" y="2733774"/>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94" name="矢印: 下 93">
            <a:extLst>
              <a:ext uri="{FF2B5EF4-FFF2-40B4-BE49-F238E27FC236}">
                <a16:creationId xmlns:a16="http://schemas.microsoft.com/office/drawing/2014/main" id="{CDB9D4B7-F945-4197-8AE1-36268CCF0D51}"/>
              </a:ext>
            </a:extLst>
          </p:cNvPr>
          <p:cNvSpPr/>
          <p:nvPr/>
        </p:nvSpPr>
        <p:spPr>
          <a:xfrm rot="14091507">
            <a:off x="5379514" y="3178595"/>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95" name="テキスト ボックス 94">
            <a:extLst>
              <a:ext uri="{FF2B5EF4-FFF2-40B4-BE49-F238E27FC236}">
                <a16:creationId xmlns:a16="http://schemas.microsoft.com/office/drawing/2014/main" id="{49B4E453-89EB-4301-B4A9-ED555140FE66}"/>
              </a:ext>
            </a:extLst>
          </p:cNvPr>
          <p:cNvSpPr txBox="1"/>
          <p:nvPr/>
        </p:nvSpPr>
        <p:spPr>
          <a:xfrm>
            <a:off x="4608509" y="1982504"/>
            <a:ext cx="1222491" cy="400110"/>
          </a:xfrm>
          <a:prstGeom prst="rect">
            <a:avLst/>
          </a:prstGeom>
          <a:no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電気信号</a:t>
            </a:r>
          </a:p>
        </p:txBody>
      </p:sp>
      <p:sp>
        <p:nvSpPr>
          <p:cNvPr id="50" name="テキスト ボックス 49">
            <a:extLst>
              <a:ext uri="{FF2B5EF4-FFF2-40B4-BE49-F238E27FC236}">
                <a16:creationId xmlns:a16="http://schemas.microsoft.com/office/drawing/2014/main" id="{87E51642-2BA6-454D-9067-1BA636F4D65B}"/>
              </a:ext>
            </a:extLst>
          </p:cNvPr>
          <p:cNvSpPr txBox="1"/>
          <p:nvPr/>
        </p:nvSpPr>
        <p:spPr>
          <a:xfrm>
            <a:off x="5086611" y="1147336"/>
            <a:ext cx="3833336" cy="707886"/>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電気信号の入力はニューロン内で蓄積される</a:t>
            </a:r>
          </a:p>
        </p:txBody>
      </p:sp>
      <p:pic>
        <p:nvPicPr>
          <p:cNvPr id="110" name="図 109">
            <a:extLst>
              <a:ext uri="{FF2B5EF4-FFF2-40B4-BE49-F238E27FC236}">
                <a16:creationId xmlns:a16="http://schemas.microsoft.com/office/drawing/2014/main" id="{8DD98EE3-B36E-4398-AC7B-B4E180101954}"/>
              </a:ext>
            </a:extLst>
          </p:cNvPr>
          <p:cNvPicPr>
            <a:picLocks noChangeAspect="1"/>
          </p:cNvPicPr>
          <p:nvPr/>
        </p:nvPicPr>
        <p:blipFill rotWithShape="1">
          <a:blip r:embed="rId3"/>
          <a:srcRect t="-1" r="71319" b="769"/>
          <a:stretch/>
        </p:blipFill>
        <p:spPr>
          <a:xfrm>
            <a:off x="7809616" y="4916504"/>
            <a:ext cx="927080" cy="1727040"/>
          </a:xfrm>
          <a:prstGeom prst="rect">
            <a:avLst/>
          </a:prstGeom>
        </p:spPr>
      </p:pic>
      <p:grpSp>
        <p:nvGrpSpPr>
          <p:cNvPr id="111" name="グループ化 110">
            <a:extLst>
              <a:ext uri="{FF2B5EF4-FFF2-40B4-BE49-F238E27FC236}">
                <a16:creationId xmlns:a16="http://schemas.microsoft.com/office/drawing/2014/main" id="{076D9FA1-EF29-42C4-BBF7-3BCE987FD235}"/>
              </a:ext>
            </a:extLst>
          </p:cNvPr>
          <p:cNvGrpSpPr/>
          <p:nvPr/>
        </p:nvGrpSpPr>
        <p:grpSpPr>
          <a:xfrm>
            <a:off x="5271518" y="4948578"/>
            <a:ext cx="3071355" cy="1648499"/>
            <a:chOff x="166140" y="138366"/>
            <a:chExt cx="11995384" cy="6438325"/>
          </a:xfrm>
        </p:grpSpPr>
        <p:sp>
          <p:nvSpPr>
            <p:cNvPr id="112" name="フリーフォーム 13">
              <a:extLst>
                <a:ext uri="{FF2B5EF4-FFF2-40B4-BE49-F238E27FC236}">
                  <a16:creationId xmlns:a16="http://schemas.microsoft.com/office/drawing/2014/main" id="{941073F9-A344-4FC5-AA35-AEB1CDB8C260}"/>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13" name="フリーフォーム 10">
              <a:extLst>
                <a:ext uri="{FF2B5EF4-FFF2-40B4-BE49-F238E27FC236}">
                  <a16:creationId xmlns:a16="http://schemas.microsoft.com/office/drawing/2014/main" id="{3643AC5F-41C9-4137-87D7-E20704B5ED94}"/>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14" name="フリーフォーム 11">
              <a:extLst>
                <a:ext uri="{FF2B5EF4-FFF2-40B4-BE49-F238E27FC236}">
                  <a16:creationId xmlns:a16="http://schemas.microsoft.com/office/drawing/2014/main" id="{A07D9843-9E06-43D8-B095-6D5802BC9AD7}"/>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15" name="フリーフォーム 12">
              <a:extLst>
                <a:ext uri="{FF2B5EF4-FFF2-40B4-BE49-F238E27FC236}">
                  <a16:creationId xmlns:a16="http://schemas.microsoft.com/office/drawing/2014/main" id="{09DC3BD2-784F-41EE-8BF0-3F077663D1F2}"/>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95000"/>
                  </a:schemeClr>
                </a:solidFill>
              </a:endParaRPr>
            </a:p>
          </p:txBody>
        </p:sp>
        <p:sp>
          <p:nvSpPr>
            <p:cNvPr id="116" name="フリーフォーム 14">
              <a:extLst>
                <a:ext uri="{FF2B5EF4-FFF2-40B4-BE49-F238E27FC236}">
                  <a16:creationId xmlns:a16="http://schemas.microsoft.com/office/drawing/2014/main" id="{D3FCCD87-35D9-45BA-997A-811CB33AAB8C}"/>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17" name="楕円 116">
              <a:extLst>
                <a:ext uri="{FF2B5EF4-FFF2-40B4-BE49-F238E27FC236}">
                  <a16:creationId xmlns:a16="http://schemas.microsoft.com/office/drawing/2014/main" id="{953DFB97-DA08-4457-8AFF-D40AD4EBB9F6}"/>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95000"/>
                  </a:schemeClr>
                </a:solidFill>
              </a:endParaRPr>
            </a:p>
          </p:txBody>
        </p:sp>
      </p:grpSp>
      <p:sp>
        <p:nvSpPr>
          <p:cNvPr id="118" name="テキスト ボックス 117">
            <a:extLst>
              <a:ext uri="{FF2B5EF4-FFF2-40B4-BE49-F238E27FC236}">
                <a16:creationId xmlns:a16="http://schemas.microsoft.com/office/drawing/2014/main" id="{C4D585F9-4808-47DC-81FC-E8B2814B604B}"/>
              </a:ext>
            </a:extLst>
          </p:cNvPr>
          <p:cNvSpPr txBox="1"/>
          <p:nvPr/>
        </p:nvSpPr>
        <p:spPr>
          <a:xfrm>
            <a:off x="6807196" y="5202003"/>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軸索</a:t>
            </a:r>
          </a:p>
        </p:txBody>
      </p:sp>
      <p:cxnSp>
        <p:nvCxnSpPr>
          <p:cNvPr id="119" name="直線矢印コネクタ 118">
            <a:extLst>
              <a:ext uri="{FF2B5EF4-FFF2-40B4-BE49-F238E27FC236}">
                <a16:creationId xmlns:a16="http://schemas.microsoft.com/office/drawing/2014/main" id="{684DD84C-2FB2-47CB-9AD9-448B5364F67C}"/>
              </a:ext>
            </a:extLst>
          </p:cNvPr>
          <p:cNvCxnSpPr>
            <a:cxnSpLocks/>
            <a:stCxn id="118" idx="2"/>
            <a:endCxn id="115" idx="6"/>
          </p:cNvCxnSpPr>
          <p:nvPr/>
        </p:nvCxnSpPr>
        <p:spPr>
          <a:xfrm flipH="1">
            <a:off x="7142593" y="5602113"/>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9F90D681-E0DB-41DC-A883-7049BDD95A21}"/>
              </a:ext>
            </a:extLst>
          </p:cNvPr>
          <p:cNvSpPr txBox="1"/>
          <p:nvPr/>
        </p:nvSpPr>
        <p:spPr>
          <a:xfrm>
            <a:off x="4941893" y="4228420"/>
            <a:ext cx="4122771" cy="707886"/>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蓄積された信号が一定以上になると、次のニューロンへ信号を伝達する</a:t>
            </a:r>
          </a:p>
        </p:txBody>
      </p:sp>
      <p:sp>
        <p:nvSpPr>
          <p:cNvPr id="54" name="矢印: 下 53">
            <a:extLst>
              <a:ext uri="{FF2B5EF4-FFF2-40B4-BE49-F238E27FC236}">
                <a16:creationId xmlns:a16="http://schemas.microsoft.com/office/drawing/2014/main" id="{AD1B01E0-F023-4106-81B8-CA4D2CA9FBE4}"/>
              </a:ext>
            </a:extLst>
          </p:cNvPr>
          <p:cNvSpPr/>
          <p:nvPr/>
        </p:nvSpPr>
        <p:spPr>
          <a:xfrm rot="16200000">
            <a:off x="6964593" y="5642238"/>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58" name="テキスト ボックス 57">
            <a:extLst>
              <a:ext uri="{FF2B5EF4-FFF2-40B4-BE49-F238E27FC236}">
                <a16:creationId xmlns:a16="http://schemas.microsoft.com/office/drawing/2014/main" id="{287280E1-E0A2-4187-BCE4-6E9B3222F61C}"/>
              </a:ext>
            </a:extLst>
          </p:cNvPr>
          <p:cNvSpPr txBox="1"/>
          <p:nvPr/>
        </p:nvSpPr>
        <p:spPr>
          <a:xfrm>
            <a:off x="6553826" y="6039371"/>
            <a:ext cx="1222491" cy="400110"/>
          </a:xfrm>
          <a:prstGeom prst="rect">
            <a:avLst/>
          </a:prstGeom>
          <a:no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電気信号</a:t>
            </a:r>
          </a:p>
        </p:txBody>
      </p:sp>
      <p:sp>
        <p:nvSpPr>
          <p:cNvPr id="62" name="正方形/長方形 61">
            <a:extLst>
              <a:ext uri="{FF2B5EF4-FFF2-40B4-BE49-F238E27FC236}">
                <a16:creationId xmlns:a16="http://schemas.microsoft.com/office/drawing/2014/main" id="{D27301F2-8E9C-454C-941C-8258C16439D1}"/>
              </a:ext>
            </a:extLst>
          </p:cNvPr>
          <p:cNvSpPr/>
          <p:nvPr/>
        </p:nvSpPr>
        <p:spPr>
          <a:xfrm>
            <a:off x="3046040" y="-10133"/>
            <a:ext cx="3051919"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tx1">
                    <a:lumMod val="85000"/>
                  </a:schemeClr>
                </a:solidFill>
                <a:latin typeface="ＭＳ Ｐゴシック" panose="020B0600070205080204" pitchFamily="50" charset="-128"/>
                <a:ea typeface="ＭＳ Ｐゴシック" panose="020B0600070205080204" pitchFamily="50" charset="-128"/>
              </a:rPr>
              <a:t>1.1. </a:t>
            </a:r>
            <a:r>
              <a:rPr kumimoji="1" lang="ja-JP" altLang="en-US" sz="3600" dirty="0">
                <a:solidFill>
                  <a:schemeClr val="tx1">
                    <a:lumMod val="85000"/>
                  </a:schemeClr>
                </a:solidFill>
                <a:latin typeface="ＭＳ Ｐゴシック" panose="020B0600070205080204" pitchFamily="50" charset="-128"/>
                <a:ea typeface="ＭＳ Ｐゴシック" panose="020B0600070205080204" pitchFamily="50" charset="-128"/>
              </a:rPr>
              <a:t>ニューロン</a:t>
            </a:r>
          </a:p>
        </p:txBody>
      </p:sp>
    </p:spTree>
    <p:extLst>
      <p:ext uri="{BB962C8B-B14F-4D97-AF65-F5344CB8AC3E}">
        <p14:creationId xmlns:p14="http://schemas.microsoft.com/office/powerpoint/2010/main" val="75686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261BF2-AF58-4EA5-987D-39CE56290C71}"/>
              </a:ext>
            </a:extLst>
          </p:cNvPr>
          <p:cNvSpPr txBox="1"/>
          <p:nvPr/>
        </p:nvSpPr>
        <p:spPr>
          <a:xfrm>
            <a:off x="774667" y="667135"/>
            <a:ext cx="8255927" cy="707886"/>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電気信号は、軸索末端と次のニューロンとの間にある</a:t>
            </a:r>
            <a:r>
              <a:rPr kumimoji="1" lang="ja-JP" altLang="en-US" sz="2000" b="1" dirty="0">
                <a:solidFill>
                  <a:schemeClr val="tx1">
                    <a:lumMod val="95000"/>
                  </a:schemeClr>
                </a:solidFill>
                <a:latin typeface="ＭＳ Ｐゴシック" panose="020B0600070205080204" pitchFamily="50" charset="-128"/>
                <a:ea typeface="ＭＳ Ｐゴシック" panose="020B0600070205080204" pitchFamily="50" charset="-128"/>
              </a:rPr>
              <a:t>シナプス結合</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を介して伝達される。</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pic>
        <p:nvPicPr>
          <p:cNvPr id="30" name="図 29">
            <a:extLst>
              <a:ext uri="{FF2B5EF4-FFF2-40B4-BE49-F238E27FC236}">
                <a16:creationId xmlns:a16="http://schemas.microsoft.com/office/drawing/2014/main" id="{CAE24DE4-7A44-43B4-9B3E-353A546477E2}"/>
              </a:ext>
            </a:extLst>
          </p:cNvPr>
          <p:cNvPicPr>
            <a:picLocks noChangeAspect="1"/>
          </p:cNvPicPr>
          <p:nvPr/>
        </p:nvPicPr>
        <p:blipFill rotWithShape="1">
          <a:blip r:embed="rId3"/>
          <a:srcRect l="7387" t="7594" r="7598" b="7032"/>
          <a:stretch/>
        </p:blipFill>
        <p:spPr>
          <a:xfrm>
            <a:off x="5912547" y="2047883"/>
            <a:ext cx="2017580" cy="1922888"/>
          </a:xfrm>
          <a:prstGeom prst="rect">
            <a:avLst/>
          </a:prstGeom>
        </p:spPr>
      </p:pic>
      <p:sp>
        <p:nvSpPr>
          <p:cNvPr id="31" name="矢印: 下 30">
            <a:extLst>
              <a:ext uri="{FF2B5EF4-FFF2-40B4-BE49-F238E27FC236}">
                <a16:creationId xmlns:a16="http://schemas.microsoft.com/office/drawing/2014/main" id="{112218A4-9480-4801-BA7D-A1126F874FD7}"/>
              </a:ext>
            </a:extLst>
          </p:cNvPr>
          <p:cNvSpPr/>
          <p:nvPr/>
        </p:nvSpPr>
        <p:spPr>
          <a:xfrm rot="17806821">
            <a:off x="6631211" y="2547856"/>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32" name="楕円 31">
            <a:extLst>
              <a:ext uri="{FF2B5EF4-FFF2-40B4-BE49-F238E27FC236}">
                <a16:creationId xmlns:a16="http://schemas.microsoft.com/office/drawing/2014/main" id="{E4856411-3E7B-48F7-B66D-BF14094EB49D}"/>
              </a:ext>
            </a:extLst>
          </p:cNvPr>
          <p:cNvSpPr/>
          <p:nvPr/>
        </p:nvSpPr>
        <p:spPr>
          <a:xfrm>
            <a:off x="6542046" y="2540380"/>
            <a:ext cx="535411" cy="5354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60" name="テキスト ボックス 59">
            <a:extLst>
              <a:ext uri="{FF2B5EF4-FFF2-40B4-BE49-F238E27FC236}">
                <a16:creationId xmlns:a16="http://schemas.microsoft.com/office/drawing/2014/main" id="{7340D748-FC21-42F2-B047-2898A4C5161E}"/>
              </a:ext>
            </a:extLst>
          </p:cNvPr>
          <p:cNvSpPr txBox="1"/>
          <p:nvPr/>
        </p:nvSpPr>
        <p:spPr>
          <a:xfrm>
            <a:off x="6730435" y="1612853"/>
            <a:ext cx="1638898" cy="400110"/>
          </a:xfrm>
          <a:prstGeom prst="rect">
            <a:avLst/>
          </a:prstGeom>
          <a:solidFill>
            <a:schemeClr val="bg1"/>
          </a:solid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シナプス結合</a:t>
            </a:r>
          </a:p>
        </p:txBody>
      </p:sp>
      <p:cxnSp>
        <p:nvCxnSpPr>
          <p:cNvPr id="61" name="直線矢印コネクタ 60">
            <a:extLst>
              <a:ext uri="{FF2B5EF4-FFF2-40B4-BE49-F238E27FC236}">
                <a16:creationId xmlns:a16="http://schemas.microsoft.com/office/drawing/2014/main" id="{1FFE54C7-7775-4947-8AF7-510F3EC47BE5}"/>
              </a:ext>
            </a:extLst>
          </p:cNvPr>
          <p:cNvCxnSpPr>
            <a:cxnSpLocks/>
            <a:stCxn id="60" idx="2"/>
            <a:endCxn id="32" idx="7"/>
          </p:cNvCxnSpPr>
          <p:nvPr/>
        </p:nvCxnSpPr>
        <p:spPr>
          <a:xfrm flipH="1">
            <a:off x="6999048" y="2012963"/>
            <a:ext cx="550836" cy="6058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AEA4C2-E0C0-4158-B9AE-98D1F63637CE}"/>
              </a:ext>
            </a:extLst>
          </p:cNvPr>
          <p:cNvSpPr txBox="1"/>
          <p:nvPr/>
        </p:nvSpPr>
        <p:spPr>
          <a:xfrm>
            <a:off x="5258353" y="1960300"/>
            <a:ext cx="1244135" cy="400110"/>
          </a:xfrm>
          <a:prstGeom prst="rect">
            <a:avLst/>
          </a:prstGeom>
          <a:solidFill>
            <a:schemeClr val="bg1"/>
          </a:solid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軸索末端</a:t>
            </a:r>
          </a:p>
        </p:txBody>
      </p:sp>
      <p:cxnSp>
        <p:nvCxnSpPr>
          <p:cNvPr id="65" name="直線矢印コネクタ 64">
            <a:extLst>
              <a:ext uri="{FF2B5EF4-FFF2-40B4-BE49-F238E27FC236}">
                <a16:creationId xmlns:a16="http://schemas.microsoft.com/office/drawing/2014/main" id="{46627285-20C0-4721-8F28-2D953779A93E}"/>
              </a:ext>
            </a:extLst>
          </p:cNvPr>
          <p:cNvCxnSpPr>
            <a:cxnSpLocks/>
            <a:stCxn id="63" idx="2"/>
          </p:cNvCxnSpPr>
          <p:nvPr/>
        </p:nvCxnSpPr>
        <p:spPr>
          <a:xfrm>
            <a:off x="5880421" y="2360410"/>
            <a:ext cx="289789" cy="3997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85BC85C-6689-4059-8A43-8F01E20921D9}"/>
              </a:ext>
            </a:extLst>
          </p:cNvPr>
          <p:cNvSpPr txBox="1"/>
          <p:nvPr/>
        </p:nvSpPr>
        <p:spPr>
          <a:xfrm>
            <a:off x="5156365" y="3232544"/>
            <a:ext cx="1222491" cy="400110"/>
          </a:xfrm>
          <a:prstGeom prst="rect">
            <a:avLst/>
          </a:prstGeom>
          <a:no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電気信号</a:t>
            </a:r>
          </a:p>
        </p:txBody>
      </p:sp>
      <p:cxnSp>
        <p:nvCxnSpPr>
          <p:cNvPr id="70" name="直線矢印コネクタ 69">
            <a:extLst>
              <a:ext uri="{FF2B5EF4-FFF2-40B4-BE49-F238E27FC236}">
                <a16:creationId xmlns:a16="http://schemas.microsoft.com/office/drawing/2014/main" id="{B9E2FC64-B9C6-4854-B85B-6D6EA621D329}"/>
              </a:ext>
            </a:extLst>
          </p:cNvPr>
          <p:cNvCxnSpPr>
            <a:cxnSpLocks/>
          </p:cNvCxnSpPr>
          <p:nvPr/>
        </p:nvCxnSpPr>
        <p:spPr>
          <a:xfrm flipV="1">
            <a:off x="5937279" y="2878601"/>
            <a:ext cx="771101" cy="3831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04E23094-5FB9-4188-B0CB-DE79A9DE369C}"/>
              </a:ext>
            </a:extLst>
          </p:cNvPr>
          <p:cNvSpPr txBox="1"/>
          <p:nvPr/>
        </p:nvSpPr>
        <p:spPr>
          <a:xfrm>
            <a:off x="7014598" y="3663651"/>
            <a:ext cx="955855" cy="400110"/>
          </a:xfrm>
          <a:prstGeom prst="rect">
            <a:avLst/>
          </a:prstGeom>
          <a:solidFill>
            <a:schemeClr val="bg1"/>
          </a:solidFill>
          <a:ln>
            <a:noFill/>
          </a:ln>
        </p:spPr>
        <p:txBody>
          <a:bodyPr wrap="square" rtlCol="0">
            <a:spAutoFit/>
          </a:bodyPr>
          <a:lstStyle/>
          <a:p>
            <a:r>
              <a:rPr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細胞体</a:t>
            </a:r>
            <a:endPar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cxnSp>
        <p:nvCxnSpPr>
          <p:cNvPr id="73" name="直線矢印コネクタ 72">
            <a:extLst>
              <a:ext uri="{FF2B5EF4-FFF2-40B4-BE49-F238E27FC236}">
                <a16:creationId xmlns:a16="http://schemas.microsoft.com/office/drawing/2014/main" id="{A8174E03-A5CE-4074-B7DA-53498E53027D}"/>
              </a:ext>
            </a:extLst>
          </p:cNvPr>
          <p:cNvCxnSpPr>
            <a:cxnSpLocks/>
          </p:cNvCxnSpPr>
          <p:nvPr/>
        </p:nvCxnSpPr>
        <p:spPr>
          <a:xfrm flipH="1" flipV="1">
            <a:off x="7235516" y="3183559"/>
            <a:ext cx="305243" cy="449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7" name="図 46">
            <a:extLst>
              <a:ext uri="{FF2B5EF4-FFF2-40B4-BE49-F238E27FC236}">
                <a16:creationId xmlns:a16="http://schemas.microsoft.com/office/drawing/2014/main" id="{ED6585A2-ED25-41EB-A49E-93776C19BEC6}"/>
              </a:ext>
            </a:extLst>
          </p:cNvPr>
          <p:cNvPicPr>
            <a:picLocks noChangeAspect="1"/>
          </p:cNvPicPr>
          <p:nvPr/>
        </p:nvPicPr>
        <p:blipFill rotWithShape="1">
          <a:blip r:embed="rId4"/>
          <a:srcRect t="-1" r="71319" b="769"/>
          <a:stretch/>
        </p:blipFill>
        <p:spPr>
          <a:xfrm>
            <a:off x="3773139" y="1979849"/>
            <a:ext cx="927080" cy="1727040"/>
          </a:xfrm>
          <a:prstGeom prst="rect">
            <a:avLst/>
          </a:prstGeom>
        </p:spPr>
      </p:pic>
      <p:grpSp>
        <p:nvGrpSpPr>
          <p:cNvPr id="49" name="グループ化 48">
            <a:extLst>
              <a:ext uri="{FF2B5EF4-FFF2-40B4-BE49-F238E27FC236}">
                <a16:creationId xmlns:a16="http://schemas.microsoft.com/office/drawing/2014/main" id="{C79564D1-C249-4F66-8D66-AB8BFDC36DAB}"/>
              </a:ext>
            </a:extLst>
          </p:cNvPr>
          <p:cNvGrpSpPr/>
          <p:nvPr/>
        </p:nvGrpSpPr>
        <p:grpSpPr>
          <a:xfrm>
            <a:off x="1235041" y="2011923"/>
            <a:ext cx="3071355" cy="1648499"/>
            <a:chOff x="166140" y="138366"/>
            <a:chExt cx="11995384" cy="6438325"/>
          </a:xfrm>
        </p:grpSpPr>
        <p:sp>
          <p:nvSpPr>
            <p:cNvPr id="50" name="フリーフォーム 13">
              <a:extLst>
                <a:ext uri="{FF2B5EF4-FFF2-40B4-BE49-F238E27FC236}">
                  <a16:creationId xmlns:a16="http://schemas.microsoft.com/office/drawing/2014/main" id="{D0F97A57-EFC0-4C1D-9E5E-B7D42C24E183}"/>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2" name="フリーフォーム 10">
              <a:extLst>
                <a:ext uri="{FF2B5EF4-FFF2-40B4-BE49-F238E27FC236}">
                  <a16:creationId xmlns:a16="http://schemas.microsoft.com/office/drawing/2014/main" id="{882D4D7B-8183-4EF2-B0FE-2A88A73ED7BA}"/>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4" name="フリーフォーム 11">
              <a:extLst>
                <a:ext uri="{FF2B5EF4-FFF2-40B4-BE49-F238E27FC236}">
                  <a16:creationId xmlns:a16="http://schemas.microsoft.com/office/drawing/2014/main" id="{55E0DC3A-27B0-411D-B5CD-50B284D57914}"/>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5" name="フリーフォーム 12">
              <a:extLst>
                <a:ext uri="{FF2B5EF4-FFF2-40B4-BE49-F238E27FC236}">
                  <a16:creationId xmlns:a16="http://schemas.microsoft.com/office/drawing/2014/main" id="{E1C83E45-F39A-4AB7-9358-7E7EF7E3D23A}"/>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7" name="フリーフォーム 14">
              <a:extLst>
                <a:ext uri="{FF2B5EF4-FFF2-40B4-BE49-F238E27FC236}">
                  <a16:creationId xmlns:a16="http://schemas.microsoft.com/office/drawing/2014/main" id="{097E1D9E-B87F-452F-B28B-3C7D49DB9006}"/>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8" name="楕円 57">
              <a:extLst>
                <a:ext uri="{FF2B5EF4-FFF2-40B4-BE49-F238E27FC236}">
                  <a16:creationId xmlns:a16="http://schemas.microsoft.com/office/drawing/2014/main" id="{0472D53F-7164-40C6-8D48-77742F5CB9F1}"/>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21" name="正方形/長方形 20">
            <a:extLst>
              <a:ext uri="{FF2B5EF4-FFF2-40B4-BE49-F238E27FC236}">
                <a16:creationId xmlns:a16="http://schemas.microsoft.com/office/drawing/2014/main" id="{8E048A32-3B4B-490F-AF32-F6C4B94D2BAE}"/>
              </a:ext>
            </a:extLst>
          </p:cNvPr>
          <p:cNvSpPr/>
          <p:nvPr/>
        </p:nvSpPr>
        <p:spPr>
          <a:xfrm>
            <a:off x="3852606" y="2282923"/>
            <a:ext cx="473569" cy="490270"/>
          </a:xfrm>
          <a:prstGeom prst="rect">
            <a:avLst/>
          </a:prstGeom>
          <a:noFill/>
          <a:ln w="38100">
            <a:solidFill>
              <a:srgbClr val="D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22" name="正方形/長方形 21">
            <a:extLst>
              <a:ext uri="{FF2B5EF4-FFF2-40B4-BE49-F238E27FC236}">
                <a16:creationId xmlns:a16="http://schemas.microsoft.com/office/drawing/2014/main" id="{C0BB63CF-FC52-4712-90BD-305316E5F14E}"/>
              </a:ext>
            </a:extLst>
          </p:cNvPr>
          <p:cNvSpPr/>
          <p:nvPr/>
        </p:nvSpPr>
        <p:spPr>
          <a:xfrm>
            <a:off x="5101646" y="1472650"/>
            <a:ext cx="3267687" cy="2616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cxnSp>
        <p:nvCxnSpPr>
          <p:cNvPr id="24" name="直線コネクタ 23">
            <a:extLst>
              <a:ext uri="{FF2B5EF4-FFF2-40B4-BE49-F238E27FC236}">
                <a16:creationId xmlns:a16="http://schemas.microsoft.com/office/drawing/2014/main" id="{AB467F06-020F-450B-AC49-8F592E5AA74F}"/>
              </a:ext>
            </a:extLst>
          </p:cNvPr>
          <p:cNvCxnSpPr/>
          <p:nvPr/>
        </p:nvCxnSpPr>
        <p:spPr>
          <a:xfrm flipV="1">
            <a:off x="3852606" y="1472650"/>
            <a:ext cx="1249040" cy="7972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36262F2-DEA4-48FE-9DD3-2A2FA5593F37}"/>
              </a:ext>
            </a:extLst>
          </p:cNvPr>
          <p:cNvCxnSpPr>
            <a:cxnSpLocks/>
          </p:cNvCxnSpPr>
          <p:nvPr/>
        </p:nvCxnSpPr>
        <p:spPr>
          <a:xfrm>
            <a:off x="3852606" y="2777110"/>
            <a:ext cx="1237080" cy="1324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9" name="図 38">
            <a:extLst>
              <a:ext uri="{FF2B5EF4-FFF2-40B4-BE49-F238E27FC236}">
                <a16:creationId xmlns:a16="http://schemas.microsoft.com/office/drawing/2014/main" id="{485D643E-59FD-4802-B793-5C24DEA1009C}"/>
              </a:ext>
            </a:extLst>
          </p:cNvPr>
          <p:cNvPicPr>
            <a:picLocks noChangeAspect="1"/>
          </p:cNvPicPr>
          <p:nvPr/>
        </p:nvPicPr>
        <p:blipFill rotWithShape="1">
          <a:blip r:embed="rId5"/>
          <a:srcRect l="58274"/>
          <a:stretch/>
        </p:blipFill>
        <p:spPr>
          <a:xfrm>
            <a:off x="529209" y="1983099"/>
            <a:ext cx="1287721" cy="1662684"/>
          </a:xfrm>
          <a:prstGeom prst="rect">
            <a:avLst/>
          </a:prstGeom>
        </p:spPr>
      </p:pic>
      <p:sp>
        <p:nvSpPr>
          <p:cNvPr id="83" name="テキスト ボックス 82">
            <a:extLst>
              <a:ext uri="{FF2B5EF4-FFF2-40B4-BE49-F238E27FC236}">
                <a16:creationId xmlns:a16="http://schemas.microsoft.com/office/drawing/2014/main" id="{E939B518-96EB-47AC-BC4C-94010FC3994B}"/>
              </a:ext>
            </a:extLst>
          </p:cNvPr>
          <p:cNvSpPr txBox="1"/>
          <p:nvPr/>
        </p:nvSpPr>
        <p:spPr>
          <a:xfrm>
            <a:off x="2725664" y="2282923"/>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軸索</a:t>
            </a:r>
          </a:p>
        </p:txBody>
      </p:sp>
      <p:cxnSp>
        <p:nvCxnSpPr>
          <p:cNvPr id="84" name="直線矢印コネクタ 83">
            <a:extLst>
              <a:ext uri="{FF2B5EF4-FFF2-40B4-BE49-F238E27FC236}">
                <a16:creationId xmlns:a16="http://schemas.microsoft.com/office/drawing/2014/main" id="{AF4BD5D3-ACBB-4112-8338-300985916A33}"/>
              </a:ext>
            </a:extLst>
          </p:cNvPr>
          <p:cNvCxnSpPr>
            <a:cxnSpLocks/>
            <a:stCxn id="83" idx="2"/>
          </p:cNvCxnSpPr>
          <p:nvPr/>
        </p:nvCxnSpPr>
        <p:spPr>
          <a:xfrm flipH="1">
            <a:off x="3061061" y="2683033"/>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5" name="矢印: 下 84">
            <a:extLst>
              <a:ext uri="{FF2B5EF4-FFF2-40B4-BE49-F238E27FC236}">
                <a16:creationId xmlns:a16="http://schemas.microsoft.com/office/drawing/2014/main" id="{B4008C1C-3C39-41B0-845B-9B55F65F88F1}"/>
              </a:ext>
            </a:extLst>
          </p:cNvPr>
          <p:cNvSpPr/>
          <p:nvPr/>
        </p:nvSpPr>
        <p:spPr>
          <a:xfrm rot="16200000">
            <a:off x="2883061" y="2723158"/>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86" name="テキスト ボックス 85">
            <a:extLst>
              <a:ext uri="{FF2B5EF4-FFF2-40B4-BE49-F238E27FC236}">
                <a16:creationId xmlns:a16="http://schemas.microsoft.com/office/drawing/2014/main" id="{530B0BA1-125F-46A0-A865-D6D92BCEDB0C}"/>
              </a:ext>
            </a:extLst>
          </p:cNvPr>
          <p:cNvSpPr txBox="1"/>
          <p:nvPr/>
        </p:nvSpPr>
        <p:spPr>
          <a:xfrm>
            <a:off x="2472294" y="3120291"/>
            <a:ext cx="1222491" cy="400110"/>
          </a:xfrm>
          <a:prstGeom prst="rect">
            <a:avLst/>
          </a:prstGeom>
          <a:no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電気信号</a:t>
            </a:r>
          </a:p>
        </p:txBody>
      </p:sp>
      <p:sp>
        <p:nvSpPr>
          <p:cNvPr id="40" name="テキスト ボックス 39">
            <a:extLst>
              <a:ext uri="{FF2B5EF4-FFF2-40B4-BE49-F238E27FC236}">
                <a16:creationId xmlns:a16="http://schemas.microsoft.com/office/drawing/2014/main" id="{A04361DD-8EDA-4983-B1CB-BD8E8B571D9C}"/>
              </a:ext>
            </a:extLst>
          </p:cNvPr>
          <p:cNvSpPr txBox="1"/>
          <p:nvPr/>
        </p:nvSpPr>
        <p:spPr>
          <a:xfrm>
            <a:off x="774666" y="4307747"/>
            <a:ext cx="8255927" cy="707886"/>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次のニューロンに対して信号を伝達すると同時に、一つ前のニューロンとのシナプス結合強度を強化する</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41" name="四角形: 角を丸くする 40">
            <a:extLst>
              <a:ext uri="{FF2B5EF4-FFF2-40B4-BE49-F238E27FC236}">
                <a16:creationId xmlns:a16="http://schemas.microsoft.com/office/drawing/2014/main" id="{49A3AC42-8055-46FD-B78B-99193AEDC1CF}"/>
              </a:ext>
            </a:extLst>
          </p:cNvPr>
          <p:cNvSpPr/>
          <p:nvPr/>
        </p:nvSpPr>
        <p:spPr>
          <a:xfrm>
            <a:off x="1145833" y="2174965"/>
            <a:ext cx="643861" cy="1005794"/>
          </a:xfrm>
          <a:prstGeom prst="roundRect">
            <a:avLst/>
          </a:prstGeom>
          <a:solidFill>
            <a:schemeClr val="accent2">
              <a:alpha val="49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42" name="テキスト ボックス 41">
            <a:extLst>
              <a:ext uri="{FF2B5EF4-FFF2-40B4-BE49-F238E27FC236}">
                <a16:creationId xmlns:a16="http://schemas.microsoft.com/office/drawing/2014/main" id="{79B54C7A-5629-4B75-A6A2-E92A43E17EDC}"/>
              </a:ext>
            </a:extLst>
          </p:cNvPr>
          <p:cNvSpPr txBox="1"/>
          <p:nvPr/>
        </p:nvSpPr>
        <p:spPr>
          <a:xfrm>
            <a:off x="231780" y="1518075"/>
            <a:ext cx="2905709" cy="400110"/>
          </a:xfrm>
          <a:prstGeom prst="rect">
            <a:avLst/>
          </a:prstGeom>
          <a:noFill/>
          <a:ln>
            <a:noFill/>
          </a:ln>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シナプス結合強度を強化</a:t>
            </a:r>
          </a:p>
        </p:txBody>
      </p:sp>
      <p:cxnSp>
        <p:nvCxnSpPr>
          <p:cNvPr id="46" name="直線矢印コネクタ 45">
            <a:extLst>
              <a:ext uri="{FF2B5EF4-FFF2-40B4-BE49-F238E27FC236}">
                <a16:creationId xmlns:a16="http://schemas.microsoft.com/office/drawing/2014/main" id="{C2B78CCF-696E-43AC-91DC-7BFED223027E}"/>
              </a:ext>
            </a:extLst>
          </p:cNvPr>
          <p:cNvCxnSpPr>
            <a:cxnSpLocks/>
            <a:stCxn id="42" idx="2"/>
          </p:cNvCxnSpPr>
          <p:nvPr/>
        </p:nvCxnSpPr>
        <p:spPr>
          <a:xfrm flipH="1">
            <a:off x="1594116" y="1918185"/>
            <a:ext cx="90519" cy="4001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3" name="矢印: 下 92">
            <a:extLst>
              <a:ext uri="{FF2B5EF4-FFF2-40B4-BE49-F238E27FC236}">
                <a16:creationId xmlns:a16="http://schemas.microsoft.com/office/drawing/2014/main" id="{D8FECBF9-769E-4B14-ABFA-335A346B0323}"/>
              </a:ext>
            </a:extLst>
          </p:cNvPr>
          <p:cNvSpPr/>
          <p:nvPr/>
        </p:nvSpPr>
        <p:spPr>
          <a:xfrm>
            <a:off x="4345105" y="5015633"/>
            <a:ext cx="453790" cy="600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4" name="テキスト ボックス 93">
            <a:extLst>
              <a:ext uri="{FF2B5EF4-FFF2-40B4-BE49-F238E27FC236}">
                <a16:creationId xmlns:a16="http://schemas.microsoft.com/office/drawing/2014/main" id="{7A4DC74E-F7C4-4563-ACE7-B2D1A9E255E0}"/>
              </a:ext>
            </a:extLst>
          </p:cNvPr>
          <p:cNvSpPr txBox="1"/>
          <p:nvPr/>
        </p:nvSpPr>
        <p:spPr>
          <a:xfrm>
            <a:off x="994269" y="5595052"/>
            <a:ext cx="7155462" cy="400110"/>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シナプス結合強度の強さによって送られてくる信号の強さが変化</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95" name="正方形/長方形 94">
            <a:extLst>
              <a:ext uri="{FF2B5EF4-FFF2-40B4-BE49-F238E27FC236}">
                <a16:creationId xmlns:a16="http://schemas.microsoft.com/office/drawing/2014/main" id="{01B6067C-1663-4F48-9990-C01B1A9A701A}"/>
              </a:ext>
            </a:extLst>
          </p:cNvPr>
          <p:cNvSpPr/>
          <p:nvPr/>
        </p:nvSpPr>
        <p:spPr>
          <a:xfrm>
            <a:off x="2796841" y="-9054"/>
            <a:ext cx="355031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tx1">
                    <a:lumMod val="95000"/>
                  </a:schemeClr>
                </a:solidFill>
                <a:latin typeface="ＭＳ Ｐゴシック" panose="020B0600070205080204" pitchFamily="50" charset="-128"/>
                <a:ea typeface="ＭＳ Ｐゴシック" panose="020B0600070205080204" pitchFamily="50" charset="-128"/>
              </a:rPr>
              <a:t>1.2. </a:t>
            </a:r>
            <a:r>
              <a:rPr kumimoji="1" lang="ja-JP" altLang="en-US" sz="3600" dirty="0">
                <a:solidFill>
                  <a:schemeClr val="tx1">
                    <a:lumMod val="95000"/>
                  </a:schemeClr>
                </a:solidFill>
                <a:latin typeface="ＭＳ Ｐゴシック" panose="020B0600070205080204" pitchFamily="50" charset="-128"/>
                <a:ea typeface="ＭＳ Ｐゴシック" panose="020B0600070205080204" pitchFamily="50" charset="-128"/>
              </a:rPr>
              <a:t>シナプス結合</a:t>
            </a:r>
          </a:p>
        </p:txBody>
      </p:sp>
    </p:spTree>
    <p:extLst>
      <p:ext uri="{BB962C8B-B14F-4D97-AF65-F5344CB8AC3E}">
        <p14:creationId xmlns:p14="http://schemas.microsoft.com/office/powerpoint/2010/main" val="4027138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261BF2-AF58-4EA5-987D-39CE56290C71}"/>
              </a:ext>
            </a:extLst>
          </p:cNvPr>
          <p:cNvSpPr txBox="1"/>
          <p:nvPr/>
        </p:nvSpPr>
        <p:spPr>
          <a:xfrm>
            <a:off x="868290" y="1080983"/>
            <a:ext cx="7596354" cy="707886"/>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人間の脳内にある神経細胞</a:t>
            </a:r>
            <a:r>
              <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ニューロン</a:t>
            </a:r>
            <a:r>
              <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によって作られる神経回路網を真似て作られた数理モデルのこと。</a:t>
            </a:r>
          </a:p>
        </p:txBody>
      </p:sp>
      <p:sp>
        <p:nvSpPr>
          <p:cNvPr id="82" name="テキスト ボックス 81">
            <a:extLst>
              <a:ext uri="{FF2B5EF4-FFF2-40B4-BE49-F238E27FC236}">
                <a16:creationId xmlns:a16="http://schemas.microsoft.com/office/drawing/2014/main" id="{A773BA53-6980-4FB2-87B5-9637AE387607}"/>
              </a:ext>
            </a:extLst>
          </p:cNvPr>
          <p:cNvSpPr txBox="1"/>
          <p:nvPr/>
        </p:nvSpPr>
        <p:spPr>
          <a:xfrm>
            <a:off x="142970" y="5888691"/>
            <a:ext cx="4064496" cy="369332"/>
          </a:xfrm>
          <a:prstGeom prst="rect">
            <a:avLst/>
          </a:prstGeom>
          <a:noFill/>
        </p:spPr>
        <p:txBody>
          <a:bodyPr wrap="square" rtlCol="0">
            <a:spAutoFit/>
          </a:bodyPr>
          <a:lstStyle/>
          <a:p>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人間の脳内にある神経細胞</a:t>
            </a:r>
            <a:r>
              <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ニューロン</a:t>
            </a:r>
            <a:r>
              <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3" name="テキスト ボックス 2">
            <a:extLst>
              <a:ext uri="{FF2B5EF4-FFF2-40B4-BE49-F238E27FC236}">
                <a16:creationId xmlns:a16="http://schemas.microsoft.com/office/drawing/2014/main" id="{81E7FA10-57C2-440D-91D5-ACF404F776F4}"/>
              </a:ext>
            </a:extLst>
          </p:cNvPr>
          <p:cNvSpPr txBox="1"/>
          <p:nvPr/>
        </p:nvSpPr>
        <p:spPr>
          <a:xfrm>
            <a:off x="485531" y="599977"/>
            <a:ext cx="3841712" cy="461665"/>
          </a:xfrm>
          <a:prstGeom prst="rect">
            <a:avLst/>
          </a:prstGeom>
          <a:noFill/>
        </p:spPr>
        <p:txBody>
          <a:bodyPr wrap="square" rtlCol="0">
            <a:spAutoFit/>
          </a:bodyPr>
          <a:lstStyle/>
          <a:p>
            <a:r>
              <a:rPr kumimoji="1" lang="ja-JP" altLang="en-US" sz="2400" dirty="0">
                <a:solidFill>
                  <a:schemeClr val="tx1">
                    <a:lumMod val="95000"/>
                  </a:schemeClr>
                </a:solidFill>
                <a:latin typeface="ＭＳ Ｐゴシック" panose="020B0600070205080204" pitchFamily="50" charset="-128"/>
                <a:ea typeface="ＭＳ Ｐゴシック" panose="020B0600070205080204" pitchFamily="50" charset="-128"/>
              </a:rPr>
              <a:t>ニューラルネットワークとは</a:t>
            </a:r>
            <a:r>
              <a:rPr kumimoji="1" lang="en-US" altLang="ja-JP" sz="2400"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4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grpSp>
        <p:nvGrpSpPr>
          <p:cNvPr id="55" name="グループ化 54">
            <a:extLst>
              <a:ext uri="{FF2B5EF4-FFF2-40B4-BE49-F238E27FC236}">
                <a16:creationId xmlns:a16="http://schemas.microsoft.com/office/drawing/2014/main" id="{55885B07-04C2-4398-BFBB-33CB8D05C883}"/>
              </a:ext>
            </a:extLst>
          </p:cNvPr>
          <p:cNvGrpSpPr/>
          <p:nvPr/>
        </p:nvGrpSpPr>
        <p:grpSpPr>
          <a:xfrm>
            <a:off x="729798" y="4232446"/>
            <a:ext cx="3043316" cy="1516785"/>
            <a:chOff x="614284" y="2237484"/>
            <a:chExt cx="3465178" cy="1727040"/>
          </a:xfrm>
        </p:grpSpPr>
        <p:pic>
          <p:nvPicPr>
            <p:cNvPr id="96" name="図 95">
              <a:extLst>
                <a:ext uri="{FF2B5EF4-FFF2-40B4-BE49-F238E27FC236}">
                  <a16:creationId xmlns:a16="http://schemas.microsoft.com/office/drawing/2014/main" id="{A5DB703D-434F-4C52-A70E-F549A0CE499D}"/>
                </a:ext>
              </a:extLst>
            </p:cNvPr>
            <p:cNvPicPr>
              <a:picLocks noChangeAspect="1"/>
            </p:cNvPicPr>
            <p:nvPr/>
          </p:nvPicPr>
          <p:blipFill rotWithShape="1">
            <a:blip r:embed="rId3"/>
            <a:srcRect t="-1" r="71319" b="769"/>
            <a:stretch/>
          </p:blipFill>
          <p:spPr>
            <a:xfrm>
              <a:off x="3152382" y="2237484"/>
              <a:ext cx="927080" cy="1727040"/>
            </a:xfrm>
            <a:prstGeom prst="rect">
              <a:avLst/>
            </a:prstGeom>
          </p:spPr>
        </p:pic>
        <p:grpSp>
          <p:nvGrpSpPr>
            <p:cNvPr id="17" name="グループ化 16">
              <a:extLst>
                <a:ext uri="{FF2B5EF4-FFF2-40B4-BE49-F238E27FC236}">
                  <a16:creationId xmlns:a16="http://schemas.microsoft.com/office/drawing/2014/main" id="{92F1E9E5-7360-404A-8F67-C3657D387880}"/>
                </a:ext>
              </a:extLst>
            </p:cNvPr>
            <p:cNvGrpSpPr/>
            <p:nvPr/>
          </p:nvGrpSpPr>
          <p:grpSpPr>
            <a:xfrm>
              <a:off x="614284" y="2269558"/>
              <a:ext cx="3071355" cy="1648499"/>
              <a:chOff x="166140" y="138366"/>
              <a:chExt cx="11995384" cy="6438325"/>
            </a:xfrm>
          </p:grpSpPr>
          <p:sp>
            <p:nvSpPr>
              <p:cNvPr id="5" name="フリーフォーム 13">
                <a:extLst>
                  <a:ext uri="{FF2B5EF4-FFF2-40B4-BE49-F238E27FC236}">
                    <a16:creationId xmlns:a16="http://schemas.microsoft.com/office/drawing/2014/main" id="{AA3B1E33-B2B3-4444-9DAA-45123B63B68D}"/>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6" name="フリーフォーム 10">
                <a:extLst>
                  <a:ext uri="{FF2B5EF4-FFF2-40B4-BE49-F238E27FC236}">
                    <a16:creationId xmlns:a16="http://schemas.microsoft.com/office/drawing/2014/main" id="{A99828BB-0B15-4C1F-A26B-109832792EB5}"/>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7" name="フリーフォーム 11">
                <a:extLst>
                  <a:ext uri="{FF2B5EF4-FFF2-40B4-BE49-F238E27FC236}">
                    <a16:creationId xmlns:a16="http://schemas.microsoft.com/office/drawing/2014/main" id="{2CF29DBB-9FC9-4206-9CE5-362309A4CDAF}"/>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8" name="フリーフォーム 12">
                <a:extLst>
                  <a:ext uri="{FF2B5EF4-FFF2-40B4-BE49-F238E27FC236}">
                    <a16:creationId xmlns:a16="http://schemas.microsoft.com/office/drawing/2014/main" id="{73A31FB2-0C67-49BF-AF64-7C1A850B51D9}"/>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 name="フリーフォーム 14">
                <a:extLst>
                  <a:ext uri="{FF2B5EF4-FFF2-40B4-BE49-F238E27FC236}">
                    <a16:creationId xmlns:a16="http://schemas.microsoft.com/office/drawing/2014/main" id="{BAE75EA1-01AE-40DF-A43F-57FDB6F47E24}"/>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 name="楕円 9">
                <a:extLst>
                  <a:ext uri="{FF2B5EF4-FFF2-40B4-BE49-F238E27FC236}">
                    <a16:creationId xmlns:a16="http://schemas.microsoft.com/office/drawing/2014/main" id="{F2A33200-1A4C-4D47-B6D3-0D75662437C9}"/>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102" name="矢印: 下 101">
              <a:extLst>
                <a:ext uri="{FF2B5EF4-FFF2-40B4-BE49-F238E27FC236}">
                  <a16:creationId xmlns:a16="http://schemas.microsoft.com/office/drawing/2014/main" id="{84177FBA-A93B-4904-96F9-C29E3E399ABB}"/>
                </a:ext>
              </a:extLst>
            </p:cNvPr>
            <p:cNvSpPr/>
            <p:nvPr/>
          </p:nvSpPr>
          <p:spPr>
            <a:xfrm rot="17538294">
              <a:off x="737391" y="2430431"/>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29" name="矢印: 下 128">
              <a:extLst>
                <a:ext uri="{FF2B5EF4-FFF2-40B4-BE49-F238E27FC236}">
                  <a16:creationId xmlns:a16="http://schemas.microsoft.com/office/drawing/2014/main" id="{6EC98141-439B-4D21-AAC9-F6FB10F58294}"/>
                </a:ext>
              </a:extLst>
            </p:cNvPr>
            <p:cNvSpPr/>
            <p:nvPr/>
          </p:nvSpPr>
          <p:spPr>
            <a:xfrm rot="16200000">
              <a:off x="727464" y="2843830"/>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30" name="矢印: 下 129">
              <a:extLst>
                <a:ext uri="{FF2B5EF4-FFF2-40B4-BE49-F238E27FC236}">
                  <a16:creationId xmlns:a16="http://schemas.microsoft.com/office/drawing/2014/main" id="{D748F005-32E6-4F11-8999-7DBB71B5BE84}"/>
                </a:ext>
              </a:extLst>
            </p:cNvPr>
            <p:cNvSpPr/>
            <p:nvPr/>
          </p:nvSpPr>
          <p:spPr>
            <a:xfrm rot="14091507">
              <a:off x="788400" y="3288651"/>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4" name="矢印: 下 53">
              <a:extLst>
                <a:ext uri="{FF2B5EF4-FFF2-40B4-BE49-F238E27FC236}">
                  <a16:creationId xmlns:a16="http://schemas.microsoft.com/office/drawing/2014/main" id="{BE11884D-AD33-4C71-837F-196818E379C3}"/>
                </a:ext>
              </a:extLst>
            </p:cNvPr>
            <p:cNvSpPr/>
            <p:nvPr/>
          </p:nvSpPr>
          <p:spPr>
            <a:xfrm rot="16200000">
              <a:off x="2547725" y="2938701"/>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131" name="テキスト ボックス 130">
            <a:extLst>
              <a:ext uri="{FF2B5EF4-FFF2-40B4-BE49-F238E27FC236}">
                <a16:creationId xmlns:a16="http://schemas.microsoft.com/office/drawing/2014/main" id="{EA7CAA6F-F296-47AB-B1CC-F57A50339A87}"/>
              </a:ext>
            </a:extLst>
          </p:cNvPr>
          <p:cNvSpPr txBox="1"/>
          <p:nvPr/>
        </p:nvSpPr>
        <p:spPr>
          <a:xfrm>
            <a:off x="389420" y="4058465"/>
            <a:ext cx="1222491" cy="369332"/>
          </a:xfrm>
          <a:prstGeom prst="rect">
            <a:avLst/>
          </a:prstGeom>
          <a:solidFill>
            <a:schemeClr val="bg1"/>
          </a:solidFill>
          <a:ln>
            <a:noFill/>
          </a:ln>
        </p:spPr>
        <p:txBody>
          <a:bodyPr wrap="square" rtlCol="0">
            <a:spAutoFit/>
          </a:bodyPr>
          <a:lstStyle/>
          <a:p>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電気信号</a:t>
            </a:r>
          </a:p>
        </p:txBody>
      </p:sp>
      <p:grpSp>
        <p:nvGrpSpPr>
          <p:cNvPr id="14" name="グループ化 13">
            <a:extLst>
              <a:ext uri="{FF2B5EF4-FFF2-40B4-BE49-F238E27FC236}">
                <a16:creationId xmlns:a16="http://schemas.microsoft.com/office/drawing/2014/main" id="{DEA6D2DC-B931-44C5-9346-4A3B9D2E5A48}"/>
              </a:ext>
            </a:extLst>
          </p:cNvPr>
          <p:cNvGrpSpPr/>
          <p:nvPr/>
        </p:nvGrpSpPr>
        <p:grpSpPr>
          <a:xfrm>
            <a:off x="389420" y="1996076"/>
            <a:ext cx="8281122" cy="1785985"/>
            <a:chOff x="323598" y="2185587"/>
            <a:chExt cx="8281122" cy="1785985"/>
          </a:xfrm>
        </p:grpSpPr>
        <p:sp>
          <p:nvSpPr>
            <p:cNvPr id="11" name="正方形/長方形 10">
              <a:extLst>
                <a:ext uri="{FF2B5EF4-FFF2-40B4-BE49-F238E27FC236}">
                  <a16:creationId xmlns:a16="http://schemas.microsoft.com/office/drawing/2014/main" id="{E69A8410-0469-4078-B605-63FAEE40362F}"/>
                </a:ext>
              </a:extLst>
            </p:cNvPr>
            <p:cNvSpPr/>
            <p:nvPr/>
          </p:nvSpPr>
          <p:spPr>
            <a:xfrm>
              <a:off x="323598" y="2227044"/>
              <a:ext cx="8281122" cy="1744528"/>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47A96BCE-50DB-4F85-9C4D-B8552960FA89}"/>
                </a:ext>
              </a:extLst>
            </p:cNvPr>
            <p:cNvSpPr txBox="1"/>
            <p:nvPr/>
          </p:nvSpPr>
          <p:spPr>
            <a:xfrm>
              <a:off x="323598" y="2185587"/>
              <a:ext cx="3347683" cy="461665"/>
            </a:xfrm>
            <a:prstGeom prst="rect">
              <a:avLst/>
            </a:prstGeom>
            <a:noFill/>
          </p:spPr>
          <p:txBody>
            <a:bodyPr wrap="square" rtlCol="0">
              <a:spAutoFit/>
            </a:bodyPr>
            <a:lstStyle/>
            <a:p>
              <a:r>
                <a:rPr kumimoji="1" lang="ja-JP" altLang="en-US" sz="2400" dirty="0">
                  <a:solidFill>
                    <a:schemeClr val="tx1">
                      <a:lumMod val="95000"/>
                    </a:schemeClr>
                  </a:solidFill>
                  <a:latin typeface="ＭＳ Ｐゴシック" panose="020B0600070205080204" pitchFamily="50" charset="-128"/>
                  <a:ea typeface="ＭＳ Ｐゴシック" panose="020B0600070205080204" pitchFamily="50" charset="-128"/>
                </a:rPr>
                <a:t>ニューロンのモデル化①</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45B6C2C-DD68-4211-8B38-8CD89718CBA8}"/>
                    </a:ext>
                  </a:extLst>
                </p:cNvPr>
                <p:cNvSpPr txBox="1"/>
                <p:nvPr/>
              </p:nvSpPr>
              <p:spPr>
                <a:xfrm>
                  <a:off x="868289" y="2617478"/>
                  <a:ext cx="7736431" cy="1323439"/>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次のことを仮定する。</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入力は、前のニューロンからの電気信号の強度とシナプス結合強度との積で与えられる。</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入力を合計した値が閾値</a:t>
                  </a:r>
                  <a14:m>
                    <m:oMath xmlns:m="http://schemas.openxmlformats.org/officeDocument/2006/math">
                      <m:r>
                        <a:rPr kumimoji="1" lang="en-US" altLang="ja-JP" sz="2000" b="0" i="1" smtClean="0">
                          <a:solidFill>
                            <a:schemeClr val="tx1">
                              <a:lumMod val="95000"/>
                            </a:schemeClr>
                          </a:solidFill>
                          <a:latin typeface="Cambria Math" panose="02040503050406030204" pitchFamily="18" charset="0"/>
                          <a:ea typeface="ＭＳ Ｐゴシック" panose="020B0600070205080204" pitchFamily="50" charset="-128"/>
                        </a:rPr>
                        <m:t>𝑎</m:t>
                      </m:r>
                    </m:oMath>
                  </a14:m>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より大きければ、出力信号を出す。</a:t>
                  </a:r>
                </a:p>
              </p:txBody>
            </p:sp>
          </mc:Choice>
          <mc:Fallback xmlns="">
            <p:sp>
              <p:nvSpPr>
                <p:cNvPr id="12" name="テキスト ボックス 11">
                  <a:extLst>
                    <a:ext uri="{FF2B5EF4-FFF2-40B4-BE49-F238E27FC236}">
                      <a16:creationId xmlns:a16="http://schemas.microsoft.com/office/drawing/2014/main" id="{545B6C2C-DD68-4211-8B38-8CD89718CBA8}"/>
                    </a:ext>
                  </a:extLst>
                </p:cNvPr>
                <p:cNvSpPr txBox="1">
                  <a:spLocks noRot="1" noChangeAspect="1" noMove="1" noResize="1" noEditPoints="1" noAdjustHandles="1" noChangeArrowheads="1" noChangeShapeType="1" noTextEdit="1"/>
                </p:cNvSpPr>
                <p:nvPr/>
              </p:nvSpPr>
              <p:spPr>
                <a:xfrm>
                  <a:off x="868289" y="2617478"/>
                  <a:ext cx="7736431" cy="1323439"/>
                </a:xfrm>
                <a:prstGeom prst="rect">
                  <a:avLst/>
                </a:prstGeom>
                <a:blipFill>
                  <a:blip r:embed="rId4"/>
                  <a:stretch>
                    <a:fillRect l="-788" t="-2304" r="-709" b="-6912"/>
                  </a:stretch>
                </a:blipFill>
              </p:spPr>
              <p:txBody>
                <a:bodyPr/>
                <a:lstStyle/>
                <a:p>
                  <a:r>
                    <a:rPr lang="ja-JP" altLang="en-US">
                      <a:noFill/>
                    </a:rPr>
                    <a:t> </a:t>
                  </a:r>
                </a:p>
              </p:txBody>
            </p:sp>
          </mc:Fallback>
        </mc:AlternateContent>
      </p:grpSp>
      <p:grpSp>
        <p:nvGrpSpPr>
          <p:cNvPr id="46" name="グループ化 45">
            <a:extLst>
              <a:ext uri="{FF2B5EF4-FFF2-40B4-BE49-F238E27FC236}">
                <a16:creationId xmlns:a16="http://schemas.microsoft.com/office/drawing/2014/main" id="{03E3A7A3-D923-49E0-A2A4-D62D5D234E78}"/>
              </a:ext>
            </a:extLst>
          </p:cNvPr>
          <p:cNvGrpSpPr/>
          <p:nvPr/>
        </p:nvGrpSpPr>
        <p:grpSpPr>
          <a:xfrm>
            <a:off x="4666467" y="4284534"/>
            <a:ext cx="4249237" cy="1887408"/>
            <a:chOff x="47545" y="2645757"/>
            <a:chExt cx="4249237" cy="1887408"/>
          </a:xfrm>
          <a:solidFill>
            <a:schemeClr val="accent2">
              <a:lumMod val="60000"/>
              <a:lumOff val="40000"/>
            </a:schemeClr>
          </a:solidFill>
        </p:grpSpPr>
        <p:sp>
          <p:nvSpPr>
            <p:cNvPr id="47" name="正方形/長方形 46">
              <a:extLst>
                <a:ext uri="{FF2B5EF4-FFF2-40B4-BE49-F238E27FC236}">
                  <a16:creationId xmlns:a16="http://schemas.microsoft.com/office/drawing/2014/main" id="{88D65F87-2277-4ADE-A14B-DE18C4BF83C4}"/>
                </a:ext>
              </a:extLst>
            </p:cNvPr>
            <p:cNvSpPr/>
            <p:nvPr/>
          </p:nvSpPr>
          <p:spPr>
            <a:xfrm>
              <a:off x="47545" y="2645757"/>
              <a:ext cx="4249237" cy="1887408"/>
            </a:xfrm>
            <a:prstGeom prst="rect">
              <a:avLst/>
            </a:prstGeom>
            <a:grp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8" name="テキスト ボックス 47">
              <a:extLst>
                <a:ext uri="{FF2B5EF4-FFF2-40B4-BE49-F238E27FC236}">
                  <a16:creationId xmlns:a16="http://schemas.microsoft.com/office/drawing/2014/main" id="{C52A87A8-D2D8-4EF3-A159-E299A9F0BBFB}"/>
                </a:ext>
              </a:extLst>
            </p:cNvPr>
            <p:cNvSpPr txBox="1"/>
            <p:nvPr/>
          </p:nvSpPr>
          <p:spPr>
            <a:xfrm>
              <a:off x="115685" y="3196348"/>
              <a:ext cx="3637802" cy="369332"/>
            </a:xfrm>
            <a:prstGeom prst="rect">
              <a:avLst/>
            </a:prstGeom>
            <a:grpFill/>
            <a:ln>
              <a:noFill/>
            </a:ln>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前のニューロンからの電気信号</a:t>
              </a:r>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F293A367-9A6F-4570-A695-258ECFFB1BBA}"/>
                    </a:ext>
                  </a:extLst>
                </p:cNvPr>
                <p:cNvSpPr txBox="1"/>
                <p:nvPr/>
              </p:nvSpPr>
              <p:spPr>
                <a:xfrm>
                  <a:off x="3985799" y="3204045"/>
                  <a:ext cx="246862"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bg1"/>
                            </a:solidFill>
                            <a:latin typeface="Cambria Math" panose="02040503050406030204" pitchFamily="18" charset="0"/>
                          </a:rPr>
                          <m:t>𝒙</m:t>
                        </m:r>
                      </m:oMath>
                    </m:oMathPara>
                  </a14:m>
                  <a:endParaRPr kumimoji="1" lang="ja-JP" altLang="en-US" sz="2400" b="1" dirty="0">
                    <a:solidFill>
                      <a:schemeClr val="bg1"/>
                    </a:solidFill>
                  </a:endParaRPr>
                </a:p>
              </p:txBody>
            </p:sp>
          </mc:Choice>
          <mc:Fallback xmlns="">
            <p:sp>
              <p:nvSpPr>
                <p:cNvPr id="49" name="テキスト ボックス 48">
                  <a:extLst>
                    <a:ext uri="{FF2B5EF4-FFF2-40B4-BE49-F238E27FC236}">
                      <a16:creationId xmlns:a16="http://schemas.microsoft.com/office/drawing/2014/main" id="{F293A367-9A6F-4570-A695-258ECFFB1BBA}"/>
                    </a:ext>
                  </a:extLst>
                </p:cNvPr>
                <p:cNvSpPr txBox="1">
                  <a:spLocks noRot="1" noChangeAspect="1" noMove="1" noResize="1" noEditPoints="1" noAdjustHandles="1" noChangeArrowheads="1" noChangeShapeType="1" noTextEdit="1"/>
                </p:cNvSpPr>
                <p:nvPr/>
              </p:nvSpPr>
              <p:spPr>
                <a:xfrm>
                  <a:off x="3985799" y="3204045"/>
                  <a:ext cx="246862" cy="369332"/>
                </a:xfrm>
                <a:prstGeom prst="rect">
                  <a:avLst/>
                </a:prstGeom>
                <a:blipFill>
                  <a:blip r:embed="rId5"/>
                  <a:stretch>
                    <a:fillRect l="-17500" r="-20000"/>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22CBC25B-AE03-4CE4-A5E6-B6DDB97DC4C5}"/>
                </a:ext>
              </a:extLst>
            </p:cNvPr>
            <p:cNvSpPr txBox="1"/>
            <p:nvPr/>
          </p:nvSpPr>
          <p:spPr>
            <a:xfrm>
              <a:off x="1593145" y="3596458"/>
              <a:ext cx="2139448" cy="369332"/>
            </a:xfrm>
            <a:prstGeom prst="rect">
              <a:avLst/>
            </a:prstGeom>
            <a:grpFill/>
            <a:ln>
              <a:noFill/>
            </a:ln>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シナプス結合強度</a:t>
              </a:r>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B94087EA-DAC4-4641-832D-3C340B8639C0}"/>
                    </a:ext>
                  </a:extLst>
                </p:cNvPr>
                <p:cNvSpPr txBox="1"/>
                <p:nvPr/>
              </p:nvSpPr>
              <p:spPr>
                <a:xfrm>
                  <a:off x="3962649" y="3619544"/>
                  <a:ext cx="310983"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bg1"/>
                            </a:solidFill>
                            <a:latin typeface="Cambria Math" panose="02040503050406030204" pitchFamily="18" charset="0"/>
                          </a:rPr>
                          <m:t>𝒘</m:t>
                        </m:r>
                      </m:oMath>
                    </m:oMathPara>
                  </a14:m>
                  <a:endParaRPr kumimoji="1" lang="ja-JP" altLang="en-US" sz="2400" b="1" dirty="0">
                    <a:solidFill>
                      <a:schemeClr val="bg1"/>
                    </a:solidFill>
                  </a:endParaRPr>
                </a:p>
              </p:txBody>
            </p:sp>
          </mc:Choice>
          <mc:Fallback xmlns="">
            <p:sp>
              <p:nvSpPr>
                <p:cNvPr id="51" name="テキスト ボックス 50">
                  <a:extLst>
                    <a:ext uri="{FF2B5EF4-FFF2-40B4-BE49-F238E27FC236}">
                      <a16:creationId xmlns:a16="http://schemas.microsoft.com/office/drawing/2014/main" id="{B94087EA-DAC4-4641-832D-3C340B8639C0}"/>
                    </a:ext>
                  </a:extLst>
                </p:cNvPr>
                <p:cNvSpPr txBox="1">
                  <a:spLocks noRot="1" noChangeAspect="1" noMove="1" noResize="1" noEditPoints="1" noAdjustHandles="1" noChangeArrowheads="1" noChangeShapeType="1" noTextEdit="1"/>
                </p:cNvSpPr>
                <p:nvPr/>
              </p:nvSpPr>
              <p:spPr>
                <a:xfrm>
                  <a:off x="3962649" y="3619544"/>
                  <a:ext cx="310983" cy="369332"/>
                </a:xfrm>
                <a:prstGeom prst="rect">
                  <a:avLst/>
                </a:prstGeom>
                <a:blipFill>
                  <a:blip r:embed="rId6"/>
                  <a:stretch>
                    <a:fillRect l="-13725" r="-13725"/>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2D8CC6B7-2F64-441A-A136-96A3CB874EB3}"/>
                </a:ext>
              </a:extLst>
            </p:cNvPr>
            <p:cNvSpPr txBox="1"/>
            <p:nvPr/>
          </p:nvSpPr>
          <p:spPr>
            <a:xfrm>
              <a:off x="877513" y="3966502"/>
              <a:ext cx="2855080" cy="369332"/>
            </a:xfrm>
            <a:prstGeom prst="rect">
              <a:avLst/>
            </a:prstGeom>
            <a:grpFill/>
            <a:ln>
              <a:noFill/>
            </a:ln>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次のニューロンへの出力</a:t>
              </a: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26AC5D46-676A-4F5C-ABFC-98DC1DD6D9D8}"/>
                    </a:ext>
                  </a:extLst>
                </p:cNvPr>
                <p:cNvSpPr txBox="1"/>
                <p:nvPr/>
              </p:nvSpPr>
              <p:spPr>
                <a:xfrm>
                  <a:off x="3985799" y="4050431"/>
                  <a:ext cx="245708"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solidFill>
                            <a:latin typeface="Cambria Math" panose="02040503050406030204" pitchFamily="18" charset="0"/>
                          </a:rPr>
                          <m:t>𝑦</m:t>
                        </m:r>
                      </m:oMath>
                    </m:oMathPara>
                  </a14:m>
                  <a:endParaRPr kumimoji="1" lang="ja-JP" altLang="en-US" sz="2400" dirty="0">
                    <a:solidFill>
                      <a:schemeClr val="bg1"/>
                    </a:solidFill>
                  </a:endParaRPr>
                </a:p>
              </p:txBody>
            </p:sp>
          </mc:Choice>
          <mc:Fallback xmlns="">
            <p:sp>
              <p:nvSpPr>
                <p:cNvPr id="56" name="テキスト ボックス 55">
                  <a:extLst>
                    <a:ext uri="{FF2B5EF4-FFF2-40B4-BE49-F238E27FC236}">
                      <a16:creationId xmlns:a16="http://schemas.microsoft.com/office/drawing/2014/main" id="{26AC5D46-676A-4F5C-ABFC-98DC1DD6D9D8}"/>
                    </a:ext>
                  </a:extLst>
                </p:cNvPr>
                <p:cNvSpPr txBox="1">
                  <a:spLocks noRot="1" noChangeAspect="1" noMove="1" noResize="1" noEditPoints="1" noAdjustHandles="1" noChangeArrowheads="1" noChangeShapeType="1" noTextEdit="1"/>
                </p:cNvSpPr>
                <p:nvPr/>
              </p:nvSpPr>
              <p:spPr>
                <a:xfrm>
                  <a:off x="3985799" y="4050431"/>
                  <a:ext cx="245708" cy="369332"/>
                </a:xfrm>
                <a:prstGeom prst="rect">
                  <a:avLst/>
                </a:prstGeom>
                <a:blipFill>
                  <a:blip r:embed="rId7"/>
                  <a:stretch>
                    <a:fillRect l="-30000" r="-30000" b="-24590"/>
                  </a:stretch>
                </a:blipFill>
              </p:spPr>
              <p:txBody>
                <a:bodyPr/>
                <a:lstStyle/>
                <a:p>
                  <a:r>
                    <a:rPr lang="ja-JP" altLang="en-US">
                      <a:noFill/>
                    </a:rPr>
                    <a:t> </a:t>
                  </a:r>
                </a:p>
              </p:txBody>
            </p:sp>
          </mc:Fallback>
        </mc:AlternateContent>
        <p:sp>
          <p:nvSpPr>
            <p:cNvPr id="57" name="矢印: 右 56">
              <a:extLst>
                <a:ext uri="{FF2B5EF4-FFF2-40B4-BE49-F238E27FC236}">
                  <a16:creationId xmlns:a16="http://schemas.microsoft.com/office/drawing/2014/main" id="{D5513E56-CDDB-4099-BF36-EC391B72C8ED}"/>
                </a:ext>
              </a:extLst>
            </p:cNvPr>
            <p:cNvSpPr/>
            <p:nvPr/>
          </p:nvSpPr>
          <p:spPr>
            <a:xfrm>
              <a:off x="3532509" y="3680091"/>
              <a:ext cx="388114" cy="246221"/>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8" name="テキスト ボックス 57">
              <a:extLst>
                <a:ext uri="{FF2B5EF4-FFF2-40B4-BE49-F238E27FC236}">
                  <a16:creationId xmlns:a16="http://schemas.microsoft.com/office/drawing/2014/main" id="{ABF3FF57-812A-43E5-B287-A557407F0339}"/>
                </a:ext>
              </a:extLst>
            </p:cNvPr>
            <p:cNvSpPr txBox="1"/>
            <p:nvPr/>
          </p:nvSpPr>
          <p:spPr>
            <a:xfrm>
              <a:off x="47545" y="2675710"/>
              <a:ext cx="2168680" cy="400110"/>
            </a:xfrm>
            <a:prstGeom prst="rect">
              <a:avLst/>
            </a:prstGeom>
            <a:noFill/>
          </p:spPr>
          <p:txBody>
            <a:bodyPr wrap="square" rtlCol="0">
              <a:spAutoFit/>
            </a:bodyPr>
            <a:lstStyle/>
            <a:p>
              <a:r>
                <a:rPr kumimoji="1" lang="ja-JP" altLang="en-US" sz="2000" b="1" dirty="0">
                  <a:solidFill>
                    <a:schemeClr val="bg1"/>
                  </a:solidFill>
                  <a:latin typeface="ＭＳ Ｐゴシック" panose="020B0600070205080204" pitchFamily="50" charset="-128"/>
                  <a:ea typeface="ＭＳ Ｐゴシック" panose="020B0600070205080204" pitchFamily="50" charset="-128"/>
                </a:rPr>
                <a:t>パラメータの対応</a:t>
              </a:r>
            </a:p>
          </p:txBody>
        </p:sp>
      </p:grpSp>
      <p:sp>
        <p:nvSpPr>
          <p:cNvPr id="13" name="正方形/長方形 12">
            <a:extLst>
              <a:ext uri="{FF2B5EF4-FFF2-40B4-BE49-F238E27FC236}">
                <a16:creationId xmlns:a16="http://schemas.microsoft.com/office/drawing/2014/main" id="{B617350B-98A7-43CC-86E5-26B63036EA7D}"/>
              </a:ext>
            </a:extLst>
          </p:cNvPr>
          <p:cNvSpPr/>
          <p:nvPr/>
        </p:nvSpPr>
        <p:spPr>
          <a:xfrm>
            <a:off x="1815606" y="-10991"/>
            <a:ext cx="551278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tx1">
                    <a:lumMod val="95000"/>
                  </a:schemeClr>
                </a:solidFill>
                <a:latin typeface="ＭＳ Ｐゴシック" panose="020B0600070205080204" pitchFamily="50" charset="-128"/>
                <a:ea typeface="ＭＳ Ｐゴシック" panose="020B0600070205080204" pitchFamily="50" charset="-128"/>
              </a:rPr>
              <a:t>2. </a:t>
            </a:r>
            <a:r>
              <a:rPr kumimoji="1" lang="ja-JP" altLang="en-US" sz="3600" dirty="0">
                <a:solidFill>
                  <a:schemeClr val="tx1">
                    <a:lumMod val="95000"/>
                  </a:schemeClr>
                </a:solidFill>
                <a:latin typeface="ＭＳ Ｐゴシック" panose="020B0600070205080204" pitchFamily="50" charset="-128"/>
                <a:ea typeface="ＭＳ Ｐゴシック" panose="020B0600070205080204" pitchFamily="50" charset="-128"/>
              </a:rPr>
              <a:t>ニューラルネットワーク</a:t>
            </a:r>
          </a:p>
        </p:txBody>
      </p:sp>
    </p:spTree>
    <p:extLst>
      <p:ext uri="{BB962C8B-B14F-4D97-AF65-F5344CB8AC3E}">
        <p14:creationId xmlns:p14="http://schemas.microsoft.com/office/powerpoint/2010/main" val="241388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D2158841-FEC9-4C9A-A8BC-8EB025D76B9E}"/>
              </a:ext>
            </a:extLst>
          </p:cNvPr>
          <p:cNvPicPr>
            <a:picLocks noChangeAspect="1"/>
          </p:cNvPicPr>
          <p:nvPr/>
        </p:nvPicPr>
        <p:blipFill>
          <a:blip r:embed="rId3"/>
          <a:stretch>
            <a:fillRect/>
          </a:stretch>
        </p:blipFill>
        <p:spPr>
          <a:xfrm>
            <a:off x="4571922" y="2963169"/>
            <a:ext cx="4557538" cy="3454908"/>
          </a:xfrm>
          <a:prstGeom prst="rect">
            <a:avLst/>
          </a:prstGeom>
        </p:spPr>
      </p:pic>
      <p:sp>
        <p:nvSpPr>
          <p:cNvPr id="14" name="テキスト ボックス 13">
            <a:extLst>
              <a:ext uri="{FF2B5EF4-FFF2-40B4-BE49-F238E27FC236}">
                <a16:creationId xmlns:a16="http://schemas.microsoft.com/office/drawing/2014/main" id="{E006959A-5A0E-4307-9F74-F4811D7EAD89}"/>
              </a:ext>
            </a:extLst>
          </p:cNvPr>
          <p:cNvSpPr txBox="1"/>
          <p:nvPr/>
        </p:nvSpPr>
        <p:spPr>
          <a:xfrm>
            <a:off x="5025310" y="2684426"/>
            <a:ext cx="697627" cy="400110"/>
          </a:xfrm>
          <a:prstGeom prst="rect">
            <a:avLst/>
          </a:prstGeom>
          <a:noFill/>
        </p:spPr>
        <p:txBody>
          <a:bodyPr wrap="none" rtlCol="0">
            <a:spAutoFit/>
          </a:bodyPr>
          <a:lstStyle/>
          <a:p>
            <a:r>
              <a:rPr kumimoji="1" lang="ja-JP" altLang="en-US" sz="2000" b="1" dirty="0">
                <a:solidFill>
                  <a:schemeClr val="accent1">
                    <a:lumMod val="60000"/>
                    <a:lumOff val="40000"/>
                  </a:schemeClr>
                </a:solidFill>
                <a:latin typeface="ＭＳ Ｐゴシック" panose="020B0600070205080204" pitchFamily="50" charset="-128"/>
                <a:ea typeface="ＭＳ Ｐゴシック" panose="020B0600070205080204" pitchFamily="50" charset="-128"/>
              </a:rPr>
              <a:t>入力</a:t>
            </a:r>
          </a:p>
        </p:txBody>
      </p:sp>
      <p:sp>
        <p:nvSpPr>
          <p:cNvPr id="19" name="テキスト ボックス 18">
            <a:extLst>
              <a:ext uri="{FF2B5EF4-FFF2-40B4-BE49-F238E27FC236}">
                <a16:creationId xmlns:a16="http://schemas.microsoft.com/office/drawing/2014/main" id="{36EF16FF-F905-4A52-80FB-07FA59F2EC7D}"/>
              </a:ext>
            </a:extLst>
          </p:cNvPr>
          <p:cNvSpPr txBox="1"/>
          <p:nvPr/>
        </p:nvSpPr>
        <p:spPr>
          <a:xfrm>
            <a:off x="5948106" y="3084536"/>
            <a:ext cx="697627" cy="400110"/>
          </a:xfrm>
          <a:prstGeom prst="rect">
            <a:avLst/>
          </a:prstGeom>
          <a:noFill/>
        </p:spPr>
        <p:txBody>
          <a:bodyPr wrap="none" rtlCol="0">
            <a:spAutoFit/>
          </a:bodyPr>
          <a:lstStyle/>
          <a:p>
            <a:r>
              <a:rPr kumimoji="1" lang="ja-JP" altLang="en-US" sz="2000" b="1" dirty="0">
                <a:solidFill>
                  <a:schemeClr val="accent2"/>
                </a:solidFill>
                <a:latin typeface="ＭＳ Ｐゴシック" panose="020B0600070205080204" pitchFamily="50" charset="-128"/>
                <a:ea typeface="ＭＳ Ｐゴシック" panose="020B0600070205080204" pitchFamily="50" charset="-128"/>
              </a:rPr>
              <a:t>重み</a:t>
            </a:r>
          </a:p>
        </p:txBody>
      </p:sp>
      <p:grpSp>
        <p:nvGrpSpPr>
          <p:cNvPr id="6" name="グループ化 5">
            <a:extLst>
              <a:ext uri="{FF2B5EF4-FFF2-40B4-BE49-F238E27FC236}">
                <a16:creationId xmlns:a16="http://schemas.microsoft.com/office/drawing/2014/main" id="{4B2B1A43-920C-49D9-83BC-644C2C74F223}"/>
              </a:ext>
            </a:extLst>
          </p:cNvPr>
          <p:cNvGrpSpPr/>
          <p:nvPr/>
        </p:nvGrpSpPr>
        <p:grpSpPr>
          <a:xfrm>
            <a:off x="6645733" y="3379627"/>
            <a:ext cx="2414299" cy="2119390"/>
            <a:chOff x="6449664" y="2686489"/>
            <a:chExt cx="2414299" cy="2119390"/>
          </a:xfrm>
        </p:grpSpPr>
        <p:sp>
          <p:nvSpPr>
            <p:cNvPr id="15" name="テキスト ボックス 14">
              <a:extLst>
                <a:ext uri="{FF2B5EF4-FFF2-40B4-BE49-F238E27FC236}">
                  <a16:creationId xmlns:a16="http://schemas.microsoft.com/office/drawing/2014/main" id="{2853557A-20FB-4D29-A673-51009BE84A05}"/>
                </a:ext>
              </a:extLst>
            </p:cNvPr>
            <p:cNvSpPr txBox="1"/>
            <p:nvPr/>
          </p:nvSpPr>
          <p:spPr>
            <a:xfrm>
              <a:off x="7477034" y="2686489"/>
              <a:ext cx="697627" cy="400110"/>
            </a:xfrm>
            <a:prstGeom prst="rect">
              <a:avLst/>
            </a:prstGeom>
            <a:noFill/>
          </p:spPr>
          <p:txBody>
            <a:bodyPr wrap="none" rtlCol="0">
              <a:spAutoFit/>
            </a:bodyPr>
            <a:lstStyle/>
            <a:p>
              <a:r>
                <a:rPr kumimoji="1" lang="ja-JP" altLang="en-US" sz="2000" b="1" dirty="0">
                  <a:solidFill>
                    <a:schemeClr val="accent4">
                      <a:lumMod val="60000"/>
                      <a:lumOff val="40000"/>
                    </a:schemeClr>
                  </a:solidFill>
                  <a:latin typeface="ＭＳ Ｐゴシック" panose="020B0600070205080204" pitchFamily="50" charset="-128"/>
                  <a:ea typeface="ＭＳ Ｐゴシック" panose="020B0600070205080204" pitchFamily="50" charset="-128"/>
                </a:rPr>
                <a:t>出力</a:t>
              </a:r>
            </a:p>
          </p:txBody>
        </p:sp>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AE2E55B1-DC1C-4A1A-A70D-4AA24A2ED53B}"/>
                    </a:ext>
                  </a:extLst>
                </p:cNvPr>
                <p:cNvSpPr txBox="1"/>
                <p:nvPr/>
              </p:nvSpPr>
              <p:spPr>
                <a:xfrm>
                  <a:off x="6829826" y="3086599"/>
                  <a:ext cx="1891993" cy="400110"/>
                </a:xfrm>
                <a:prstGeom prst="rect">
                  <a:avLst/>
                </a:prstGeom>
                <a:noFill/>
              </p:spPr>
              <p:txBody>
                <a:bodyPr wrap="none" rtlCol="0">
                  <a:spAutoFit/>
                </a:bodyPr>
                <a:lstStyle/>
                <a:p>
                  <a:r>
                    <a:rPr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発火</a:t>
                  </a:r>
                  <a14:m>
                    <m:oMath xmlns:m="http://schemas.openxmlformats.org/officeDocument/2006/math">
                      <m:r>
                        <a:rPr lang="en-US" altLang="ja-JP" sz="2000" b="0" i="0" smtClean="0">
                          <a:solidFill>
                            <a:schemeClr val="tx1">
                              <a:lumMod val="95000"/>
                            </a:schemeClr>
                          </a:solidFill>
                          <a:latin typeface="Cambria Math" panose="02040503050406030204" pitchFamily="18" charset="0"/>
                        </a:rPr>
                        <m:t>  1  </m:t>
                      </m:r>
                      <m:d>
                        <m:dPr>
                          <m:ctrlPr>
                            <a:rPr lang="en-US" altLang="ja-JP" sz="2000" i="1" smtClean="0">
                              <a:solidFill>
                                <a:schemeClr val="tx1">
                                  <a:lumMod val="95000"/>
                                </a:schemeClr>
                              </a:solidFill>
                              <a:latin typeface="Cambria Math" panose="02040503050406030204" pitchFamily="18" charset="0"/>
                            </a:rPr>
                          </m:ctrlPr>
                        </m:dPr>
                        <m:e>
                          <m:r>
                            <a:rPr lang="en-US" altLang="ja-JP" sz="2000" b="0" i="1" smtClean="0">
                              <a:solidFill>
                                <a:schemeClr val="tx1">
                                  <a:lumMod val="95000"/>
                                </a:schemeClr>
                              </a:solidFill>
                              <a:latin typeface="Cambria Math" panose="02040503050406030204" pitchFamily="18" charset="0"/>
                            </a:rPr>
                            <m:t>𝑧</m:t>
                          </m:r>
                          <m:r>
                            <a:rPr lang="en-US" altLang="ja-JP" sz="2000" b="0" i="1" smtClean="0">
                              <a:solidFill>
                                <a:schemeClr val="tx1">
                                  <a:lumMod val="95000"/>
                                </a:schemeClr>
                              </a:solidFill>
                              <a:latin typeface="Cambria Math" panose="02040503050406030204" pitchFamily="18" charset="0"/>
                            </a:rPr>
                            <m:t>&gt;</m:t>
                          </m:r>
                          <m:r>
                            <a:rPr lang="ja-JP" altLang="en-US" sz="2000" b="0" i="1" smtClean="0">
                              <a:solidFill>
                                <a:schemeClr val="tx1">
                                  <a:lumMod val="95000"/>
                                </a:schemeClr>
                              </a:solidFill>
                              <a:latin typeface="Cambria Math" panose="02040503050406030204" pitchFamily="18" charset="0"/>
                            </a:rPr>
                            <m:t>𝜃</m:t>
                          </m:r>
                        </m:e>
                      </m:d>
                    </m:oMath>
                  </a14:m>
                  <a:endPar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mc:Choice>
          <mc:Fallback>
            <p:sp>
              <p:nvSpPr>
                <p:cNvPr id="25" name="テキスト ボックス 24">
                  <a:extLst>
                    <a:ext uri="{FF2B5EF4-FFF2-40B4-BE49-F238E27FC236}">
                      <a16:creationId xmlns:a16="http://schemas.microsoft.com/office/drawing/2014/main" id="{AE2E55B1-DC1C-4A1A-A70D-4AA24A2ED53B}"/>
                    </a:ext>
                  </a:extLst>
                </p:cNvPr>
                <p:cNvSpPr txBox="1">
                  <a:spLocks noRot="1" noChangeAspect="1" noMove="1" noResize="1" noEditPoints="1" noAdjustHandles="1" noChangeArrowheads="1" noChangeShapeType="1" noTextEdit="1"/>
                </p:cNvSpPr>
                <p:nvPr/>
              </p:nvSpPr>
              <p:spPr>
                <a:xfrm>
                  <a:off x="6829826" y="3086599"/>
                  <a:ext cx="1891993" cy="400110"/>
                </a:xfrm>
                <a:prstGeom prst="rect">
                  <a:avLst/>
                </a:prstGeom>
                <a:blipFill>
                  <a:blip r:embed="rId4"/>
                  <a:stretch>
                    <a:fillRect l="-3548" t="-10606" b="-227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318941F7-191F-482C-8CFF-BCAADF89B86F}"/>
                    </a:ext>
                  </a:extLst>
                </p:cNvPr>
                <p:cNvSpPr txBox="1"/>
                <p:nvPr/>
              </p:nvSpPr>
              <p:spPr>
                <a:xfrm>
                  <a:off x="6449664" y="4405769"/>
                  <a:ext cx="2414299" cy="400110"/>
                </a:xfrm>
                <a:prstGeom prst="rect">
                  <a:avLst/>
                </a:prstGeom>
                <a:noFill/>
              </p:spPr>
              <p:txBody>
                <a:bodyPr wrap="square" rtlCol="0">
                  <a:spAutoFit/>
                </a:bodyPr>
                <a:lstStyle/>
                <a:p>
                  <a:r>
                    <a:rPr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非発火</a:t>
                  </a:r>
                  <a14:m>
                    <m:oMath xmlns:m="http://schemas.openxmlformats.org/officeDocument/2006/math">
                      <m:r>
                        <a:rPr lang="en-US" altLang="ja-JP" sz="2000" b="0" i="0" smtClean="0">
                          <a:solidFill>
                            <a:schemeClr val="tx1">
                              <a:lumMod val="95000"/>
                            </a:schemeClr>
                          </a:solidFill>
                          <a:latin typeface="Cambria Math" panose="02040503050406030204" pitchFamily="18" charset="0"/>
                        </a:rPr>
                        <m:t>  </m:t>
                      </m:r>
                      <m:r>
                        <a:rPr lang="en-US" altLang="ja-JP" sz="2000" b="0" i="0" smtClean="0">
                          <a:solidFill>
                            <a:schemeClr val="tx1">
                              <a:lumMod val="95000"/>
                            </a:schemeClr>
                          </a:solidFill>
                          <a:latin typeface="Cambria Math" panose="02040503050406030204" pitchFamily="18" charset="0"/>
                        </a:rPr>
                        <m:t>−1</m:t>
                      </m:r>
                      <m:r>
                        <a:rPr lang="en-US" altLang="ja-JP" sz="2000" b="0" i="0" smtClean="0">
                          <a:solidFill>
                            <a:schemeClr val="tx1">
                              <a:lumMod val="95000"/>
                            </a:schemeClr>
                          </a:solidFill>
                          <a:latin typeface="Cambria Math" panose="02040503050406030204" pitchFamily="18" charset="0"/>
                        </a:rPr>
                        <m:t>  </m:t>
                      </m:r>
                      <m:d>
                        <m:dPr>
                          <m:ctrlPr>
                            <a:rPr lang="en-US" altLang="ja-JP" sz="2000" i="1" smtClean="0">
                              <a:solidFill>
                                <a:schemeClr val="tx1">
                                  <a:lumMod val="95000"/>
                                </a:schemeClr>
                              </a:solidFill>
                              <a:latin typeface="Cambria Math" panose="02040503050406030204" pitchFamily="18" charset="0"/>
                            </a:rPr>
                          </m:ctrlPr>
                        </m:dPr>
                        <m:e>
                          <m:r>
                            <a:rPr lang="en-US" altLang="ja-JP" sz="2000" b="0" i="1" smtClean="0">
                              <a:solidFill>
                                <a:schemeClr val="tx1">
                                  <a:lumMod val="95000"/>
                                </a:schemeClr>
                              </a:solidFill>
                              <a:latin typeface="Cambria Math" panose="02040503050406030204" pitchFamily="18" charset="0"/>
                            </a:rPr>
                            <m:t>𝑧</m:t>
                          </m:r>
                          <m:r>
                            <a:rPr lang="en-US" altLang="ja-JP" sz="2000" i="1">
                              <a:solidFill>
                                <a:schemeClr val="tx1">
                                  <a:lumMod val="95000"/>
                                </a:schemeClr>
                              </a:solidFill>
                              <a:latin typeface="Cambria Math" panose="02040503050406030204" pitchFamily="18" charset="0"/>
                              <a:ea typeface="Cambria Math" panose="02040503050406030204" pitchFamily="18" charset="0"/>
                            </a:rPr>
                            <m:t>≤</m:t>
                          </m:r>
                          <m:r>
                            <a:rPr lang="ja-JP" altLang="en-US" sz="2000" i="1" smtClean="0">
                              <a:solidFill>
                                <a:schemeClr val="tx1">
                                  <a:lumMod val="95000"/>
                                </a:schemeClr>
                              </a:solidFill>
                              <a:latin typeface="Cambria Math" panose="02040503050406030204" pitchFamily="18" charset="0"/>
                              <a:ea typeface="Cambria Math" panose="02040503050406030204" pitchFamily="18" charset="0"/>
                            </a:rPr>
                            <m:t>𝜃</m:t>
                          </m:r>
                        </m:e>
                      </m:d>
                    </m:oMath>
                  </a14:m>
                  <a:endPar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mc:Choice>
          <mc:Fallback>
            <p:sp>
              <p:nvSpPr>
                <p:cNvPr id="27" name="テキスト ボックス 26">
                  <a:extLst>
                    <a:ext uri="{FF2B5EF4-FFF2-40B4-BE49-F238E27FC236}">
                      <a16:creationId xmlns:a16="http://schemas.microsoft.com/office/drawing/2014/main" id="{318941F7-191F-482C-8CFF-BCAADF89B86F}"/>
                    </a:ext>
                  </a:extLst>
                </p:cNvPr>
                <p:cNvSpPr txBox="1">
                  <a:spLocks noRot="1" noChangeAspect="1" noMove="1" noResize="1" noEditPoints="1" noAdjustHandles="1" noChangeArrowheads="1" noChangeShapeType="1" noTextEdit="1"/>
                </p:cNvSpPr>
                <p:nvPr/>
              </p:nvSpPr>
              <p:spPr>
                <a:xfrm>
                  <a:off x="6449664" y="4405769"/>
                  <a:ext cx="2414299" cy="400110"/>
                </a:xfrm>
                <a:prstGeom prst="rect">
                  <a:avLst/>
                </a:prstGeom>
                <a:blipFill>
                  <a:blip r:embed="rId5"/>
                  <a:stretch>
                    <a:fillRect l="-2525" t="-10606" b="-22727"/>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7A47C639-40A9-49FF-86E6-D584899CFA4B}"/>
                  </a:ext>
                </a:extLst>
              </p:cNvPr>
              <p:cNvSpPr txBox="1"/>
              <p:nvPr/>
            </p:nvSpPr>
            <p:spPr>
              <a:xfrm>
                <a:off x="266449" y="2828769"/>
                <a:ext cx="4178811" cy="3426579"/>
              </a:xfrm>
              <a:prstGeom prst="rect">
                <a:avLst/>
              </a:prstGeom>
              <a:noFill/>
            </p:spPr>
            <p:txBody>
              <a:bodyPr wrap="square">
                <a:spAutoFit/>
              </a:bodyPr>
              <a:lstStyle/>
              <a:p>
                <a:pPr>
                  <a:lnSpc>
                    <a:spcPts val="3000"/>
                  </a:lnSpc>
                </a:pPr>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まず、すべての入力値の合計を計算する。</a:t>
                </a:r>
                <a:endPar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endParaRPr>
              </a:p>
              <a:p>
                <a:pPr>
                  <a:lnSpc>
                    <a:spcPts val="3000"/>
                  </a:lnSpc>
                </a:pPr>
                <a:endPar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endParaRPr>
              </a:p>
              <a:p>
                <a:pPr>
                  <a:lnSpc>
                    <a:spcPts val="3000"/>
                  </a:lnSpc>
                </a:pPr>
                <a14:m>
                  <m:oMathPara xmlns:m="http://schemas.openxmlformats.org/officeDocument/2006/math">
                    <m:oMathParaPr>
                      <m:jc m:val="centerGroup"/>
                    </m:oMathParaPr>
                    <m:oMath xmlns:m="http://schemas.openxmlformats.org/officeDocument/2006/math">
                      <m:r>
                        <a:rPr kumimoji="1" lang="en-US" altLang="ja-JP" b="0" i="1" smtClean="0">
                          <a:solidFill>
                            <a:schemeClr val="tx1">
                              <a:lumMod val="95000"/>
                            </a:schemeClr>
                          </a:solidFill>
                          <a:latin typeface="Cambria Math" panose="02040503050406030204" pitchFamily="18" charset="0"/>
                        </a:rPr>
                        <m:t>𝑧</m:t>
                      </m:r>
                      <m:r>
                        <a:rPr kumimoji="1" lang="en-US" altLang="ja-JP" b="0" i="1" smtClean="0">
                          <a:solidFill>
                            <a:schemeClr val="tx1">
                              <a:lumMod val="95000"/>
                            </a:schemeClr>
                          </a:solidFill>
                          <a:latin typeface="Cambria Math" panose="02040503050406030204" pitchFamily="18" charset="0"/>
                        </a:rPr>
                        <m:t>=</m:t>
                      </m:r>
                      <m:sSup>
                        <m:sSupPr>
                          <m:ctrlPr>
                            <a:rPr kumimoji="1" lang="en-US" altLang="ja-JP" b="0" i="1" smtClean="0">
                              <a:solidFill>
                                <a:schemeClr val="tx1">
                                  <a:lumMod val="95000"/>
                                </a:schemeClr>
                              </a:solidFill>
                              <a:latin typeface="Cambria Math" panose="02040503050406030204" pitchFamily="18" charset="0"/>
                            </a:rPr>
                          </m:ctrlPr>
                        </m:sSupPr>
                        <m:e>
                          <m:r>
                            <a:rPr kumimoji="1" lang="en-US" altLang="ja-JP" b="1" i="1" smtClean="0">
                              <a:solidFill>
                                <a:schemeClr val="tx1">
                                  <a:lumMod val="95000"/>
                                </a:schemeClr>
                              </a:solidFill>
                              <a:latin typeface="Cambria Math" panose="02040503050406030204" pitchFamily="18" charset="0"/>
                            </a:rPr>
                            <m:t>𝒘</m:t>
                          </m:r>
                        </m:e>
                        <m:sup>
                          <m:r>
                            <a:rPr kumimoji="1" lang="en-US" altLang="ja-JP" b="0" i="1" smtClean="0">
                              <a:solidFill>
                                <a:schemeClr val="tx1">
                                  <a:lumMod val="95000"/>
                                </a:schemeClr>
                              </a:solidFill>
                              <a:latin typeface="Cambria Math" panose="02040503050406030204" pitchFamily="18" charset="0"/>
                            </a:rPr>
                            <m:t>𝑇</m:t>
                          </m:r>
                        </m:sup>
                      </m:sSup>
                      <m:r>
                        <a:rPr kumimoji="1" lang="en-US" altLang="ja-JP" b="1" i="1" smtClean="0">
                          <a:solidFill>
                            <a:schemeClr val="tx1">
                              <a:lumMod val="95000"/>
                            </a:schemeClr>
                          </a:solidFill>
                          <a:latin typeface="Cambria Math" panose="02040503050406030204" pitchFamily="18" charset="0"/>
                        </a:rPr>
                        <m:t>𝒙</m:t>
                      </m:r>
                      <m:r>
                        <a:rPr kumimoji="1" lang="en-US" altLang="ja-JP" i="1">
                          <a:solidFill>
                            <a:schemeClr val="tx1">
                              <a:lumMod val="95000"/>
                            </a:schemeClr>
                          </a:solidFill>
                          <a:latin typeface="Cambria Math" panose="02040503050406030204" pitchFamily="18" charset="0"/>
                        </a:rPr>
                        <m:t>=</m:t>
                      </m:r>
                      <m:nary>
                        <m:naryPr>
                          <m:chr m:val="∑"/>
                          <m:ctrlPr>
                            <a:rPr kumimoji="1" lang="en-US" altLang="ja-JP" i="1">
                              <a:solidFill>
                                <a:schemeClr val="tx1">
                                  <a:lumMod val="95000"/>
                                </a:schemeClr>
                              </a:solidFill>
                              <a:latin typeface="Cambria Math" panose="02040503050406030204" pitchFamily="18" charset="0"/>
                            </a:rPr>
                          </m:ctrlPr>
                        </m:naryPr>
                        <m:sub>
                          <m:r>
                            <m:rPr>
                              <m:brk m:alnAt="23"/>
                            </m:rPr>
                            <a:rPr kumimoji="1" lang="en-US" altLang="ja-JP" i="1">
                              <a:solidFill>
                                <a:schemeClr val="tx1">
                                  <a:lumMod val="95000"/>
                                </a:schemeClr>
                              </a:solidFill>
                              <a:latin typeface="Cambria Math" panose="02040503050406030204" pitchFamily="18" charset="0"/>
                            </a:rPr>
                            <m:t>𝑖</m:t>
                          </m:r>
                          <m:r>
                            <a:rPr kumimoji="1" lang="en-US" altLang="ja-JP" i="1">
                              <a:solidFill>
                                <a:schemeClr val="tx1">
                                  <a:lumMod val="95000"/>
                                </a:schemeClr>
                              </a:solidFill>
                              <a:latin typeface="Cambria Math" panose="02040503050406030204" pitchFamily="18" charset="0"/>
                            </a:rPr>
                            <m:t>=</m:t>
                          </m:r>
                          <m:r>
                            <a:rPr kumimoji="1" lang="en-US" altLang="ja-JP" b="0" i="1" smtClean="0">
                              <a:solidFill>
                                <a:schemeClr val="tx1">
                                  <a:lumMod val="95000"/>
                                </a:schemeClr>
                              </a:solidFill>
                              <a:latin typeface="Cambria Math" panose="02040503050406030204" pitchFamily="18" charset="0"/>
                            </a:rPr>
                            <m:t>1</m:t>
                          </m:r>
                        </m:sub>
                        <m:sup>
                          <m:r>
                            <a:rPr kumimoji="1" lang="en-US" altLang="ja-JP" b="0" i="1" smtClean="0">
                              <a:solidFill>
                                <a:schemeClr val="tx1">
                                  <a:lumMod val="95000"/>
                                </a:schemeClr>
                              </a:solidFill>
                              <a:latin typeface="Cambria Math" panose="02040503050406030204" pitchFamily="18" charset="0"/>
                            </a:rPr>
                            <m:t>𝑀</m:t>
                          </m:r>
                        </m:sup>
                        <m:e>
                          <m:sSub>
                            <m:sSubPr>
                              <m:ctrlPr>
                                <a:rPr kumimoji="1" lang="en-US" altLang="ja-JP" i="1">
                                  <a:solidFill>
                                    <a:schemeClr val="tx1">
                                      <a:lumMod val="95000"/>
                                    </a:schemeClr>
                                  </a:solidFill>
                                  <a:latin typeface="Cambria Math" panose="02040503050406030204" pitchFamily="18" charset="0"/>
                                </a:rPr>
                              </m:ctrlPr>
                            </m:sSubPr>
                            <m:e>
                              <m:r>
                                <a:rPr kumimoji="1" lang="en-US" altLang="ja-JP" i="1">
                                  <a:solidFill>
                                    <a:schemeClr val="tx1">
                                      <a:lumMod val="95000"/>
                                    </a:schemeClr>
                                  </a:solidFill>
                                  <a:latin typeface="Cambria Math" panose="02040503050406030204" pitchFamily="18" charset="0"/>
                                </a:rPr>
                                <m:t>𝑤</m:t>
                              </m:r>
                            </m:e>
                            <m:sub>
                              <m:r>
                                <a:rPr kumimoji="1" lang="en-US" altLang="ja-JP" i="1">
                                  <a:solidFill>
                                    <a:schemeClr val="tx1">
                                      <a:lumMod val="95000"/>
                                    </a:schemeClr>
                                  </a:solidFill>
                                  <a:latin typeface="Cambria Math" panose="02040503050406030204" pitchFamily="18" charset="0"/>
                                </a:rPr>
                                <m:t>𝑖</m:t>
                              </m:r>
                            </m:sub>
                          </m:sSub>
                          <m:sSub>
                            <m:sSubPr>
                              <m:ctrlPr>
                                <a:rPr kumimoji="1" lang="en-US" altLang="ja-JP" i="1">
                                  <a:solidFill>
                                    <a:schemeClr val="tx1">
                                      <a:lumMod val="95000"/>
                                    </a:schemeClr>
                                  </a:solidFill>
                                  <a:latin typeface="Cambria Math" panose="02040503050406030204" pitchFamily="18" charset="0"/>
                                </a:rPr>
                              </m:ctrlPr>
                            </m:sSubPr>
                            <m:e>
                              <m:r>
                                <a:rPr kumimoji="1" lang="en-US" altLang="ja-JP" i="1">
                                  <a:solidFill>
                                    <a:schemeClr val="tx1">
                                      <a:lumMod val="95000"/>
                                    </a:schemeClr>
                                  </a:solidFill>
                                  <a:latin typeface="Cambria Math" panose="02040503050406030204" pitchFamily="18" charset="0"/>
                                </a:rPr>
                                <m:t>𝑥</m:t>
                              </m:r>
                            </m:e>
                            <m:sub>
                              <m:r>
                                <a:rPr kumimoji="1" lang="en-US" altLang="ja-JP" i="1">
                                  <a:solidFill>
                                    <a:schemeClr val="tx1">
                                      <a:lumMod val="95000"/>
                                    </a:schemeClr>
                                  </a:solidFill>
                                  <a:latin typeface="Cambria Math" panose="02040503050406030204" pitchFamily="18" charset="0"/>
                                </a:rPr>
                                <m:t>𝑖</m:t>
                              </m:r>
                            </m:sub>
                          </m:sSub>
                        </m:e>
                      </m:nary>
                    </m:oMath>
                  </m:oMathPara>
                </a14:m>
                <a:endParaRPr kumimoji="1" lang="en-US" altLang="ja-JP" sz="1800" dirty="0">
                  <a:solidFill>
                    <a:schemeClr val="tx1">
                      <a:lumMod val="95000"/>
                    </a:schemeClr>
                  </a:solidFill>
                  <a:latin typeface="ＭＳ Ｐゴシック" panose="020B0600070205080204" pitchFamily="50" charset="-128"/>
                  <a:ea typeface="ＭＳ Ｐゴシック" panose="020B0600070205080204" pitchFamily="50" charset="-128"/>
                </a:endParaRPr>
              </a:p>
              <a:p>
                <a:pPr>
                  <a:lnSpc>
                    <a:spcPts val="3000"/>
                  </a:lnSpc>
                </a:pPr>
                <a:endParaRPr kumimoji="1" lang="en-US" altLang="ja-JP" b="0" dirty="0">
                  <a:solidFill>
                    <a:schemeClr val="tx1">
                      <a:lumMod val="95000"/>
                    </a:schemeClr>
                  </a:solidFill>
                  <a:ea typeface="ＭＳ Ｐゴシック" panose="020B0600070205080204" pitchFamily="50" charset="-128"/>
                </a:endParaRPr>
              </a:p>
              <a:p>
                <a:pPr>
                  <a:lnSpc>
                    <a:spcPts val="3000"/>
                  </a:lnSpc>
                </a:pPr>
                <a:r>
                  <a:rPr kumimoji="1" lang="ja-JP" altLang="en-US" b="0" dirty="0">
                    <a:solidFill>
                      <a:schemeClr val="tx1">
                        <a:lumMod val="95000"/>
                      </a:schemeClr>
                    </a:solidFill>
                    <a:ea typeface="ＭＳ Ｐゴシック" panose="020B0600070205080204" pitchFamily="50" charset="-128"/>
                  </a:rPr>
                  <a:t>そして</a:t>
                </a:r>
                <a14:m>
                  <m:oMath xmlns:m="http://schemas.openxmlformats.org/officeDocument/2006/math">
                    <m:r>
                      <a:rPr kumimoji="1" lang="ja-JP" altLang="en-US" i="1">
                        <a:solidFill>
                          <a:schemeClr val="tx1">
                            <a:lumMod val="95000"/>
                          </a:schemeClr>
                        </a:solidFill>
                        <a:latin typeface="Cambria Math" panose="02040503050406030204" pitchFamily="18" charset="0"/>
                        <a:ea typeface="ＭＳ Ｐゴシック" panose="020B0600070205080204" pitchFamily="50" charset="-128"/>
                      </a:rPr>
                      <m:t>、</m:t>
                    </m:r>
                    <m:r>
                      <a:rPr kumimoji="1" lang="en-US" altLang="ja-JP" b="0" i="1" smtClean="0">
                        <a:solidFill>
                          <a:schemeClr val="tx1">
                            <a:lumMod val="95000"/>
                          </a:schemeClr>
                        </a:solidFill>
                        <a:latin typeface="Cambria Math" panose="02040503050406030204" pitchFamily="18" charset="0"/>
                        <a:ea typeface="ＭＳ Ｐゴシック" panose="020B0600070205080204" pitchFamily="50" charset="-128"/>
                      </a:rPr>
                      <m:t>𝑧</m:t>
                    </m:r>
                  </m:oMath>
                </a14:m>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 が閾値 </a:t>
                </a:r>
                <a14:m>
                  <m:oMath xmlns:m="http://schemas.openxmlformats.org/officeDocument/2006/math">
                    <m:r>
                      <a:rPr kumimoji="1" lang="ja-JP" altLang="en-US" i="1" smtClean="0">
                        <a:solidFill>
                          <a:schemeClr val="tx1">
                            <a:lumMod val="95000"/>
                          </a:schemeClr>
                        </a:solidFill>
                        <a:latin typeface="Cambria Math" panose="02040503050406030204" pitchFamily="18" charset="0"/>
                        <a:ea typeface="ＭＳ Ｐゴシック" panose="020B0600070205080204" pitchFamily="50" charset="-128"/>
                      </a:rPr>
                      <m:t>𝜃</m:t>
                    </m:r>
                  </m:oMath>
                </a14:m>
                <a:r>
                  <a:rPr kumimoji="1" lang="ja-JP" altLang="en-US" sz="1800" dirty="0">
                    <a:solidFill>
                      <a:schemeClr val="tx1">
                        <a:lumMod val="95000"/>
                      </a:schemeClr>
                    </a:solidFill>
                    <a:latin typeface="ＭＳ Ｐゴシック" panose="020B0600070205080204" pitchFamily="50" charset="-128"/>
                    <a:ea typeface="ＭＳ Ｐゴシック" panose="020B0600070205080204" pitchFamily="50" charset="-128"/>
                  </a:rPr>
                  <a:t> より大きければ </a:t>
                </a:r>
                <a:r>
                  <a:rPr kumimoji="1" lang="en-US" altLang="ja-JP" sz="1800" dirty="0">
                    <a:solidFill>
                      <a:schemeClr val="tx1">
                        <a:lumMod val="95000"/>
                      </a:schemeClr>
                    </a:solidFill>
                    <a:latin typeface="ＭＳ Ｐゴシック" panose="020B0600070205080204" pitchFamily="50" charset="-128"/>
                    <a:ea typeface="ＭＳ Ｐゴシック" panose="020B0600070205080204" pitchFamily="50" charset="-128"/>
                  </a:rPr>
                  <a:t>1 </a:t>
                </a:r>
                <a:r>
                  <a:rPr kumimoji="1" lang="ja-JP" altLang="en-US" sz="1800" dirty="0">
                    <a:solidFill>
                      <a:schemeClr val="tx1">
                        <a:lumMod val="95000"/>
                      </a:schemeClr>
                    </a:solidFill>
                    <a:latin typeface="ＭＳ Ｐゴシック" panose="020B0600070205080204" pitchFamily="50" charset="-128"/>
                    <a:ea typeface="ＭＳ Ｐゴシック" panose="020B0600070205080204" pitchFamily="50" charset="-128"/>
                  </a:rPr>
                  <a:t>を、それ以下であれば </a:t>
                </a:r>
                <a:r>
                  <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rPr>
                  <a:t>-1 </a:t>
                </a:r>
                <a:r>
                  <a:rPr kumimoji="1" lang="ja-JP" altLang="en-US" sz="1800" dirty="0">
                    <a:solidFill>
                      <a:schemeClr val="tx1">
                        <a:lumMod val="95000"/>
                      </a:schemeClr>
                    </a:solidFill>
                    <a:latin typeface="ＭＳ Ｐゴシック" panose="020B0600070205080204" pitchFamily="50" charset="-128"/>
                    <a:ea typeface="ＭＳ Ｐゴシック" panose="020B0600070205080204" pitchFamily="50" charset="-128"/>
                  </a:rPr>
                  <a:t>を出力する。</a:t>
                </a:r>
                <a:endParaRPr kumimoji="1" lang="en-US" altLang="ja-JP" sz="1800" dirty="0">
                  <a:solidFill>
                    <a:schemeClr val="tx1">
                      <a:lumMod val="95000"/>
                    </a:schemeClr>
                  </a:solidFill>
                  <a:latin typeface="ＭＳ Ｐゴシック" panose="020B0600070205080204" pitchFamily="50" charset="-128"/>
                  <a:ea typeface="ＭＳ Ｐゴシック" panose="020B0600070205080204" pitchFamily="50" charset="-128"/>
                </a:endParaRPr>
              </a:p>
              <a:p>
                <a:pPr>
                  <a:lnSpc>
                    <a:spcPts val="3000"/>
                  </a:lnSpc>
                </a:pPr>
                <a:endParaRPr kumimoji="1" lang="en-US" altLang="ja-JP" sz="1800" dirty="0">
                  <a:solidFill>
                    <a:schemeClr val="tx1">
                      <a:lumMod val="95000"/>
                    </a:schemeClr>
                  </a:solidFill>
                  <a:latin typeface="ＭＳ Ｐゴシック" panose="020B0600070205080204" pitchFamily="50" charset="-128"/>
                  <a:ea typeface="ＭＳ Ｐゴシック" panose="020B0600070205080204" pitchFamily="50" charset="-128"/>
                </a:endParaRPr>
              </a:p>
              <a:p>
                <a:pPr>
                  <a:lnSpc>
                    <a:spcPts val="5000"/>
                  </a:lnSpc>
                </a:pPr>
                <a14:m>
                  <m:oMathPara xmlns:m="http://schemas.openxmlformats.org/officeDocument/2006/math">
                    <m:oMathParaPr>
                      <m:jc m:val="centerGroup"/>
                    </m:oMathParaPr>
                    <m:oMath xmlns:m="http://schemas.openxmlformats.org/officeDocument/2006/math">
                      <m:r>
                        <a:rPr kumimoji="1" lang="ja-JP" altLang="en-US" b="0" i="1" smtClean="0">
                          <a:solidFill>
                            <a:schemeClr val="tx1">
                              <a:lumMod val="95000"/>
                            </a:schemeClr>
                          </a:solidFill>
                          <a:latin typeface="Cambria Math" panose="02040503050406030204" pitchFamily="18" charset="0"/>
                        </a:rPr>
                        <m:t>𝜙</m:t>
                      </m:r>
                      <m:d>
                        <m:dPr>
                          <m:ctrlPr>
                            <a:rPr kumimoji="1" lang="en-US" altLang="ja-JP" b="0" i="1" smtClean="0">
                              <a:solidFill>
                                <a:schemeClr val="tx1">
                                  <a:lumMod val="95000"/>
                                </a:schemeClr>
                              </a:solidFill>
                              <a:latin typeface="Cambria Math" panose="02040503050406030204" pitchFamily="18" charset="0"/>
                            </a:rPr>
                          </m:ctrlPr>
                        </m:dPr>
                        <m:e>
                          <m:r>
                            <a:rPr kumimoji="1" lang="en-US" altLang="ja-JP" b="0" i="1" smtClean="0">
                              <a:solidFill>
                                <a:schemeClr val="tx1">
                                  <a:lumMod val="95000"/>
                                </a:schemeClr>
                              </a:solidFill>
                              <a:latin typeface="Cambria Math" panose="02040503050406030204" pitchFamily="18" charset="0"/>
                            </a:rPr>
                            <m:t>𝑧</m:t>
                          </m:r>
                        </m:e>
                      </m:d>
                      <m:r>
                        <a:rPr kumimoji="1" lang="en-US" altLang="ja-JP" b="0" i="1" smtClean="0">
                          <a:solidFill>
                            <a:schemeClr val="tx1">
                              <a:lumMod val="95000"/>
                            </a:schemeClr>
                          </a:solidFill>
                          <a:latin typeface="Cambria Math" panose="02040503050406030204" pitchFamily="18" charset="0"/>
                        </a:rPr>
                        <m:t>=</m:t>
                      </m:r>
                      <m:d>
                        <m:dPr>
                          <m:begChr m:val="{"/>
                          <m:endChr m:val=""/>
                          <m:ctrlPr>
                            <a:rPr kumimoji="1" lang="en-US" altLang="ja-JP" i="1" smtClean="0">
                              <a:solidFill>
                                <a:schemeClr val="tx1">
                                  <a:lumMod val="95000"/>
                                </a:schemeClr>
                              </a:solidFill>
                              <a:latin typeface="Cambria Math" panose="02040503050406030204" pitchFamily="18" charset="0"/>
                            </a:rPr>
                          </m:ctrlPr>
                        </m:dPr>
                        <m:e>
                          <m:eqArr>
                            <m:eqArrPr>
                              <m:ctrlPr>
                                <a:rPr kumimoji="1" lang="en-US" altLang="ja-JP" i="1" smtClean="0">
                                  <a:solidFill>
                                    <a:schemeClr val="tx1">
                                      <a:lumMod val="95000"/>
                                    </a:schemeClr>
                                  </a:solidFill>
                                  <a:latin typeface="Cambria Math" panose="02040503050406030204" pitchFamily="18" charset="0"/>
                                </a:rPr>
                              </m:ctrlPr>
                            </m:eqArrPr>
                            <m:e>
                              <m:r>
                                <a:rPr kumimoji="1" lang="en-US" altLang="ja-JP" b="0" i="1" smtClean="0">
                                  <a:solidFill>
                                    <a:schemeClr val="tx1">
                                      <a:lumMod val="95000"/>
                                    </a:schemeClr>
                                  </a:solidFill>
                                  <a:latin typeface="Cambria Math" panose="02040503050406030204" pitchFamily="18" charset="0"/>
                                </a:rPr>
                                <m:t>1      </m:t>
                              </m:r>
                              <m:r>
                                <a:rPr kumimoji="1" lang="en-US" altLang="ja-JP" b="0" i="1" smtClean="0">
                                  <a:solidFill>
                                    <a:schemeClr val="tx1">
                                      <a:lumMod val="95000"/>
                                    </a:schemeClr>
                                  </a:solidFill>
                                  <a:latin typeface="Cambria Math" panose="02040503050406030204" pitchFamily="18" charset="0"/>
                                </a:rPr>
                                <m:t>𝑧</m:t>
                              </m:r>
                              <m:r>
                                <a:rPr kumimoji="1" lang="en-US" altLang="ja-JP" i="1" smtClean="0">
                                  <a:solidFill>
                                    <a:schemeClr val="tx1">
                                      <a:lumMod val="95000"/>
                                    </a:schemeClr>
                                  </a:solidFill>
                                  <a:latin typeface="Cambria Math" panose="02040503050406030204" pitchFamily="18" charset="0"/>
                                  <a:ea typeface="Cambria Math" panose="02040503050406030204" pitchFamily="18" charset="0"/>
                                </a:rPr>
                                <m:t>&gt;</m:t>
                              </m:r>
                              <m:r>
                                <a:rPr kumimoji="1" lang="ja-JP" altLang="en-US" i="1" smtClean="0">
                                  <a:solidFill>
                                    <a:schemeClr val="tx1">
                                      <a:lumMod val="95000"/>
                                    </a:schemeClr>
                                  </a:solidFill>
                                  <a:latin typeface="Cambria Math" panose="02040503050406030204" pitchFamily="18" charset="0"/>
                                  <a:ea typeface="Cambria Math" panose="02040503050406030204" pitchFamily="18" charset="0"/>
                                </a:rPr>
                                <m:t>𝜃</m:t>
                              </m:r>
                            </m:e>
                            <m:e>
                              <m:r>
                                <a:rPr kumimoji="1" lang="en-US" altLang="ja-JP" b="0" i="1" smtClean="0">
                                  <a:solidFill>
                                    <a:schemeClr val="tx1">
                                      <a:lumMod val="95000"/>
                                    </a:schemeClr>
                                  </a:solidFill>
                                  <a:latin typeface="Cambria Math" panose="02040503050406030204" pitchFamily="18" charset="0"/>
                                  <a:ea typeface="Cambria Math" panose="02040503050406030204" pitchFamily="18" charset="0"/>
                                </a:rPr>
                                <m:t>−1</m:t>
                              </m:r>
                              <m:r>
                                <a:rPr kumimoji="1" lang="en-US" altLang="ja-JP" b="0" i="1" smtClean="0">
                                  <a:solidFill>
                                    <a:schemeClr val="tx1">
                                      <a:lumMod val="95000"/>
                                    </a:schemeClr>
                                  </a:solidFill>
                                  <a:latin typeface="Cambria Math" panose="02040503050406030204" pitchFamily="18" charset="0"/>
                                </a:rPr>
                                <m:t> </m:t>
                              </m:r>
                              <m:r>
                                <a:rPr kumimoji="1" lang="en-US" altLang="ja-JP" b="0" i="1" smtClean="0">
                                  <a:solidFill>
                                    <a:schemeClr val="tx1">
                                      <a:lumMod val="95000"/>
                                    </a:schemeClr>
                                  </a:solidFill>
                                  <a:latin typeface="Cambria Math" panose="02040503050406030204" pitchFamily="18" charset="0"/>
                                </a:rPr>
                                <m:t> </m:t>
                              </m:r>
                              <m:r>
                                <a:rPr kumimoji="1" lang="en-US" altLang="ja-JP" b="0" i="1" smtClean="0">
                                  <a:solidFill>
                                    <a:schemeClr val="tx1">
                                      <a:lumMod val="95000"/>
                                    </a:schemeClr>
                                  </a:solidFill>
                                  <a:latin typeface="Cambria Math" panose="02040503050406030204" pitchFamily="18" charset="0"/>
                                </a:rPr>
                                <m:t> </m:t>
                              </m:r>
                              <m:r>
                                <a:rPr kumimoji="1" lang="en-US" altLang="ja-JP" b="0" i="1" smtClean="0">
                                  <a:solidFill>
                                    <a:schemeClr val="tx1">
                                      <a:lumMod val="95000"/>
                                    </a:schemeClr>
                                  </a:solidFill>
                                  <a:latin typeface="Cambria Math" panose="02040503050406030204" pitchFamily="18" charset="0"/>
                                </a:rPr>
                                <m:t>𝑧</m:t>
                              </m:r>
                              <m:r>
                                <a:rPr kumimoji="1" lang="en-US" altLang="ja-JP" i="1" smtClean="0">
                                  <a:solidFill>
                                    <a:schemeClr val="tx1">
                                      <a:lumMod val="95000"/>
                                    </a:schemeClr>
                                  </a:solidFill>
                                  <a:latin typeface="Cambria Math" panose="02040503050406030204" pitchFamily="18" charset="0"/>
                                  <a:ea typeface="Cambria Math" panose="02040503050406030204" pitchFamily="18" charset="0"/>
                                </a:rPr>
                                <m:t>≤</m:t>
                              </m:r>
                              <m:r>
                                <a:rPr kumimoji="1" lang="ja-JP" altLang="en-US" i="1" smtClean="0">
                                  <a:solidFill>
                                    <a:schemeClr val="tx1">
                                      <a:lumMod val="95000"/>
                                    </a:schemeClr>
                                  </a:solidFill>
                                  <a:latin typeface="Cambria Math" panose="02040503050406030204" pitchFamily="18" charset="0"/>
                                  <a:ea typeface="Cambria Math" panose="02040503050406030204" pitchFamily="18" charset="0"/>
                                </a:rPr>
                                <m:t>𝜃</m:t>
                              </m:r>
                            </m:e>
                          </m:eqArr>
                        </m:e>
                      </m:d>
                    </m:oMath>
                  </m:oMathPara>
                </a14:m>
                <a:endPar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mc:Choice>
        <mc:Fallback>
          <p:sp>
            <p:nvSpPr>
              <p:cNvPr id="53" name="テキスト ボックス 52">
                <a:extLst>
                  <a:ext uri="{FF2B5EF4-FFF2-40B4-BE49-F238E27FC236}">
                    <a16:creationId xmlns:a16="http://schemas.microsoft.com/office/drawing/2014/main" id="{7A47C639-40A9-49FF-86E6-D584899CFA4B}"/>
                  </a:ext>
                </a:extLst>
              </p:cNvPr>
              <p:cNvSpPr txBox="1">
                <a:spLocks noRot="1" noChangeAspect="1" noMove="1" noResize="1" noEditPoints="1" noAdjustHandles="1" noChangeArrowheads="1" noChangeShapeType="1" noTextEdit="1"/>
              </p:cNvSpPr>
              <p:nvPr/>
            </p:nvSpPr>
            <p:spPr>
              <a:xfrm>
                <a:off x="266449" y="2828769"/>
                <a:ext cx="4178811" cy="3426579"/>
              </a:xfrm>
              <a:prstGeom prst="rect">
                <a:avLst/>
              </a:prstGeom>
              <a:blipFill>
                <a:blip r:embed="rId6"/>
                <a:stretch>
                  <a:fillRect l="-1314" t="-11566" r="-2920"/>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81CC19A2-081B-4652-B7B7-E2C5DB12223A}"/>
              </a:ext>
            </a:extLst>
          </p:cNvPr>
          <p:cNvSpPr txBox="1"/>
          <p:nvPr/>
        </p:nvSpPr>
        <p:spPr>
          <a:xfrm>
            <a:off x="5681885" y="6418077"/>
            <a:ext cx="2636654" cy="369332"/>
          </a:xfrm>
          <a:prstGeom prst="rect">
            <a:avLst/>
          </a:prstGeom>
          <a:noFill/>
        </p:spPr>
        <p:txBody>
          <a:bodyPr wrap="square" rtlCol="0">
            <a:spAutoFit/>
          </a:bodyPr>
          <a:lstStyle/>
          <a:p>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ニューロンの数理モデル</a:t>
            </a:r>
          </a:p>
        </p:txBody>
      </p:sp>
      <p:sp>
        <p:nvSpPr>
          <p:cNvPr id="38" name="正方形/長方形 37">
            <a:extLst>
              <a:ext uri="{FF2B5EF4-FFF2-40B4-BE49-F238E27FC236}">
                <a16:creationId xmlns:a16="http://schemas.microsoft.com/office/drawing/2014/main" id="{6CBF8293-B154-4902-8A29-F7ACE5D62360}"/>
              </a:ext>
            </a:extLst>
          </p:cNvPr>
          <p:cNvSpPr/>
          <p:nvPr/>
        </p:nvSpPr>
        <p:spPr>
          <a:xfrm>
            <a:off x="1727226" y="-6303"/>
            <a:ext cx="568954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tx1">
                    <a:lumMod val="95000"/>
                  </a:schemeClr>
                </a:solidFill>
                <a:latin typeface="ＭＳ Ｐゴシック" panose="020B0600070205080204" pitchFamily="50" charset="-128"/>
                <a:ea typeface="ＭＳ Ｐゴシック" panose="020B0600070205080204" pitchFamily="50" charset="-128"/>
              </a:rPr>
              <a:t>2.1. </a:t>
            </a:r>
            <a:r>
              <a:rPr kumimoji="1" lang="ja-JP" altLang="en-US" sz="3600" dirty="0">
                <a:solidFill>
                  <a:schemeClr val="tx1">
                    <a:lumMod val="95000"/>
                  </a:schemeClr>
                </a:solidFill>
                <a:latin typeface="ＭＳ Ｐゴシック" panose="020B0600070205080204" pitchFamily="50" charset="-128"/>
                <a:ea typeface="ＭＳ Ｐゴシック" panose="020B0600070205080204" pitchFamily="50" charset="-128"/>
              </a:rPr>
              <a:t>ニューロンのモデル化①</a:t>
            </a:r>
          </a:p>
        </p:txBody>
      </p:sp>
      <p:grpSp>
        <p:nvGrpSpPr>
          <p:cNvPr id="33" name="グループ化 32">
            <a:extLst>
              <a:ext uri="{FF2B5EF4-FFF2-40B4-BE49-F238E27FC236}">
                <a16:creationId xmlns:a16="http://schemas.microsoft.com/office/drawing/2014/main" id="{7D2DE6A6-3F42-4AD9-B2CE-5C0F5873EF56}"/>
              </a:ext>
            </a:extLst>
          </p:cNvPr>
          <p:cNvGrpSpPr/>
          <p:nvPr/>
        </p:nvGrpSpPr>
        <p:grpSpPr>
          <a:xfrm>
            <a:off x="431361" y="712046"/>
            <a:ext cx="8281122" cy="1785985"/>
            <a:chOff x="323598" y="2185587"/>
            <a:chExt cx="8281122" cy="1785985"/>
          </a:xfrm>
        </p:grpSpPr>
        <p:sp>
          <p:nvSpPr>
            <p:cNvPr id="35" name="正方形/長方形 34">
              <a:extLst>
                <a:ext uri="{FF2B5EF4-FFF2-40B4-BE49-F238E27FC236}">
                  <a16:creationId xmlns:a16="http://schemas.microsoft.com/office/drawing/2014/main" id="{372EDCA9-BE5B-43CE-BD0F-36DA5F57E77C}"/>
                </a:ext>
              </a:extLst>
            </p:cNvPr>
            <p:cNvSpPr/>
            <p:nvPr/>
          </p:nvSpPr>
          <p:spPr>
            <a:xfrm>
              <a:off x="323598" y="2227044"/>
              <a:ext cx="8281122" cy="1744528"/>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1C8F29C4-53A8-4321-B846-DEC5D7328B5B}"/>
                </a:ext>
              </a:extLst>
            </p:cNvPr>
            <p:cNvSpPr txBox="1"/>
            <p:nvPr/>
          </p:nvSpPr>
          <p:spPr>
            <a:xfrm>
              <a:off x="323598" y="2185587"/>
              <a:ext cx="3347683" cy="461665"/>
            </a:xfrm>
            <a:prstGeom prst="rect">
              <a:avLst/>
            </a:prstGeom>
            <a:noFill/>
          </p:spPr>
          <p:txBody>
            <a:bodyPr wrap="square" rtlCol="0">
              <a:spAutoFit/>
            </a:bodyPr>
            <a:lstStyle/>
            <a:p>
              <a:r>
                <a:rPr kumimoji="1" lang="ja-JP" altLang="en-US" sz="2400" dirty="0">
                  <a:solidFill>
                    <a:schemeClr val="tx1">
                      <a:lumMod val="95000"/>
                    </a:schemeClr>
                  </a:solidFill>
                  <a:latin typeface="ＭＳ Ｐゴシック" panose="020B0600070205080204" pitchFamily="50" charset="-128"/>
                  <a:ea typeface="ＭＳ Ｐゴシック" panose="020B0600070205080204" pitchFamily="50" charset="-128"/>
                </a:rPr>
                <a:t>ニューロンのモデル化①</a:t>
              </a:r>
            </a:p>
          </p:txBody>
        </p:sp>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777E9FEA-5315-493B-B4C1-9FB0F4181D65}"/>
                    </a:ext>
                  </a:extLst>
                </p:cNvPr>
                <p:cNvSpPr txBox="1"/>
                <p:nvPr/>
              </p:nvSpPr>
              <p:spPr>
                <a:xfrm>
                  <a:off x="868289" y="2617478"/>
                  <a:ext cx="7736431" cy="1323439"/>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次のことを仮定する。</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入力は、前のニューロンからの電気信号の強度とシナプス結合強度との積で与えられる。</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入力を合計した値が閾値</a:t>
                  </a:r>
                  <a14:m>
                    <m:oMath xmlns:m="http://schemas.openxmlformats.org/officeDocument/2006/math">
                      <m:r>
                        <a:rPr kumimoji="1" lang="en-US" altLang="ja-JP" sz="2000" b="0" i="1" smtClean="0">
                          <a:solidFill>
                            <a:schemeClr val="tx1">
                              <a:lumMod val="95000"/>
                            </a:schemeClr>
                          </a:solidFill>
                          <a:latin typeface="Cambria Math" panose="02040503050406030204" pitchFamily="18" charset="0"/>
                          <a:ea typeface="ＭＳ Ｐゴシック" panose="020B0600070205080204" pitchFamily="50" charset="-128"/>
                        </a:rPr>
                        <m:t>𝑎</m:t>
                      </m:r>
                    </m:oMath>
                  </a14:m>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より大きければ、出力信号を出す。</a:t>
                  </a:r>
                </a:p>
              </p:txBody>
            </p:sp>
          </mc:Choice>
          <mc:Fallback>
            <p:sp>
              <p:nvSpPr>
                <p:cNvPr id="40" name="テキスト ボックス 39">
                  <a:extLst>
                    <a:ext uri="{FF2B5EF4-FFF2-40B4-BE49-F238E27FC236}">
                      <a16:creationId xmlns:a16="http://schemas.microsoft.com/office/drawing/2014/main" id="{777E9FEA-5315-493B-B4C1-9FB0F4181D65}"/>
                    </a:ext>
                  </a:extLst>
                </p:cNvPr>
                <p:cNvSpPr txBox="1">
                  <a:spLocks noRot="1" noChangeAspect="1" noMove="1" noResize="1" noEditPoints="1" noAdjustHandles="1" noChangeArrowheads="1" noChangeShapeType="1" noTextEdit="1"/>
                </p:cNvSpPr>
                <p:nvPr/>
              </p:nvSpPr>
              <p:spPr>
                <a:xfrm>
                  <a:off x="868289" y="2617478"/>
                  <a:ext cx="7736431" cy="1323439"/>
                </a:xfrm>
                <a:prstGeom prst="rect">
                  <a:avLst/>
                </a:prstGeom>
                <a:blipFill>
                  <a:blip r:embed="rId7"/>
                  <a:stretch>
                    <a:fillRect l="-788" t="-2765" r="-709" b="-6452"/>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46154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D2158841-FEC9-4C9A-A8BC-8EB025D76B9E}"/>
              </a:ext>
            </a:extLst>
          </p:cNvPr>
          <p:cNvPicPr>
            <a:picLocks noChangeAspect="1"/>
          </p:cNvPicPr>
          <p:nvPr/>
        </p:nvPicPr>
        <p:blipFill>
          <a:blip r:embed="rId3"/>
          <a:stretch>
            <a:fillRect/>
          </a:stretch>
        </p:blipFill>
        <p:spPr>
          <a:xfrm>
            <a:off x="248641" y="1094820"/>
            <a:ext cx="3674328" cy="2785378"/>
          </a:xfrm>
          <a:prstGeom prst="rect">
            <a:avLst/>
          </a:prstGeom>
        </p:spPr>
      </p:pic>
      <p:sp>
        <p:nvSpPr>
          <p:cNvPr id="14" name="テキスト ボックス 13">
            <a:extLst>
              <a:ext uri="{FF2B5EF4-FFF2-40B4-BE49-F238E27FC236}">
                <a16:creationId xmlns:a16="http://schemas.microsoft.com/office/drawing/2014/main" id="{E006959A-5A0E-4307-9F74-F4811D7EAD89}"/>
              </a:ext>
            </a:extLst>
          </p:cNvPr>
          <p:cNvSpPr txBox="1"/>
          <p:nvPr/>
        </p:nvSpPr>
        <p:spPr>
          <a:xfrm>
            <a:off x="499484" y="781427"/>
            <a:ext cx="697627" cy="400110"/>
          </a:xfrm>
          <a:prstGeom prst="rect">
            <a:avLst/>
          </a:prstGeom>
          <a:noFill/>
        </p:spPr>
        <p:txBody>
          <a:bodyPr wrap="none" rtlCol="0">
            <a:spAutoFit/>
          </a:bodyPr>
          <a:lstStyle/>
          <a:p>
            <a:r>
              <a:rPr kumimoji="1" lang="ja-JP" altLang="en-US" sz="2000" b="1" dirty="0">
                <a:solidFill>
                  <a:schemeClr val="accent1">
                    <a:lumMod val="60000"/>
                    <a:lumOff val="40000"/>
                  </a:schemeClr>
                </a:solidFill>
                <a:latin typeface="ＭＳ Ｐゴシック" panose="020B0600070205080204" pitchFamily="50" charset="-128"/>
                <a:ea typeface="ＭＳ Ｐゴシック" panose="020B0600070205080204" pitchFamily="50" charset="-128"/>
              </a:rPr>
              <a:t>入力</a:t>
            </a:r>
          </a:p>
        </p:txBody>
      </p:sp>
      <p:sp>
        <p:nvSpPr>
          <p:cNvPr id="19" name="テキスト ボックス 18">
            <a:extLst>
              <a:ext uri="{FF2B5EF4-FFF2-40B4-BE49-F238E27FC236}">
                <a16:creationId xmlns:a16="http://schemas.microsoft.com/office/drawing/2014/main" id="{36EF16FF-F905-4A52-80FB-07FA59F2EC7D}"/>
              </a:ext>
            </a:extLst>
          </p:cNvPr>
          <p:cNvSpPr txBox="1"/>
          <p:nvPr/>
        </p:nvSpPr>
        <p:spPr>
          <a:xfrm>
            <a:off x="1340596" y="1150660"/>
            <a:ext cx="697627" cy="400110"/>
          </a:xfrm>
          <a:prstGeom prst="rect">
            <a:avLst/>
          </a:prstGeom>
          <a:noFill/>
        </p:spPr>
        <p:txBody>
          <a:bodyPr wrap="none" rtlCol="0">
            <a:spAutoFit/>
          </a:bodyPr>
          <a:lstStyle/>
          <a:p>
            <a:r>
              <a:rPr kumimoji="1" lang="ja-JP" altLang="en-US" sz="2000" b="1" dirty="0">
                <a:solidFill>
                  <a:schemeClr val="accent2"/>
                </a:solidFill>
                <a:latin typeface="ＭＳ Ｐゴシック" panose="020B0600070205080204" pitchFamily="50" charset="-128"/>
                <a:ea typeface="ＭＳ Ｐゴシック" panose="020B0600070205080204" pitchFamily="50" charset="-128"/>
              </a:rPr>
              <a:t>重み</a:t>
            </a:r>
          </a:p>
        </p:txBody>
      </p:sp>
      <p:grpSp>
        <p:nvGrpSpPr>
          <p:cNvPr id="6" name="グループ化 5">
            <a:extLst>
              <a:ext uri="{FF2B5EF4-FFF2-40B4-BE49-F238E27FC236}">
                <a16:creationId xmlns:a16="http://schemas.microsoft.com/office/drawing/2014/main" id="{4B2B1A43-920C-49D9-83BC-644C2C74F223}"/>
              </a:ext>
            </a:extLst>
          </p:cNvPr>
          <p:cNvGrpSpPr/>
          <p:nvPr/>
        </p:nvGrpSpPr>
        <p:grpSpPr>
          <a:xfrm>
            <a:off x="1873070" y="1219149"/>
            <a:ext cx="2414299" cy="2119390"/>
            <a:chOff x="6449664" y="2686489"/>
            <a:chExt cx="2414299" cy="2119390"/>
          </a:xfrm>
        </p:grpSpPr>
        <p:sp>
          <p:nvSpPr>
            <p:cNvPr id="15" name="テキスト ボックス 14">
              <a:extLst>
                <a:ext uri="{FF2B5EF4-FFF2-40B4-BE49-F238E27FC236}">
                  <a16:creationId xmlns:a16="http://schemas.microsoft.com/office/drawing/2014/main" id="{2853557A-20FB-4D29-A673-51009BE84A05}"/>
                </a:ext>
              </a:extLst>
            </p:cNvPr>
            <p:cNvSpPr txBox="1"/>
            <p:nvPr/>
          </p:nvSpPr>
          <p:spPr>
            <a:xfrm>
              <a:off x="7477034" y="2686489"/>
              <a:ext cx="697627" cy="400110"/>
            </a:xfrm>
            <a:prstGeom prst="rect">
              <a:avLst/>
            </a:prstGeom>
            <a:noFill/>
          </p:spPr>
          <p:txBody>
            <a:bodyPr wrap="none" rtlCol="0">
              <a:spAutoFit/>
            </a:bodyPr>
            <a:lstStyle/>
            <a:p>
              <a:r>
                <a:rPr kumimoji="1" lang="ja-JP" altLang="en-US" sz="2000" b="1" dirty="0">
                  <a:solidFill>
                    <a:schemeClr val="accent4">
                      <a:lumMod val="60000"/>
                      <a:lumOff val="40000"/>
                    </a:schemeClr>
                  </a:solidFill>
                  <a:latin typeface="ＭＳ Ｐゴシック" panose="020B0600070205080204" pitchFamily="50" charset="-128"/>
                  <a:ea typeface="ＭＳ Ｐゴシック" panose="020B0600070205080204" pitchFamily="50" charset="-128"/>
                </a:rPr>
                <a:t>出力</a:t>
              </a:r>
            </a:p>
          </p:txBody>
        </p:sp>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AE2E55B1-DC1C-4A1A-A70D-4AA24A2ED53B}"/>
                    </a:ext>
                  </a:extLst>
                </p:cNvPr>
                <p:cNvSpPr txBox="1"/>
                <p:nvPr/>
              </p:nvSpPr>
              <p:spPr>
                <a:xfrm>
                  <a:off x="6829826" y="3086599"/>
                  <a:ext cx="1891993" cy="400110"/>
                </a:xfrm>
                <a:prstGeom prst="rect">
                  <a:avLst/>
                </a:prstGeom>
                <a:noFill/>
              </p:spPr>
              <p:txBody>
                <a:bodyPr wrap="none" rtlCol="0">
                  <a:spAutoFit/>
                </a:bodyPr>
                <a:lstStyle/>
                <a:p>
                  <a:r>
                    <a:rPr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発火</a:t>
                  </a:r>
                  <a14:m>
                    <m:oMath xmlns:m="http://schemas.openxmlformats.org/officeDocument/2006/math">
                      <m:r>
                        <a:rPr lang="en-US" altLang="ja-JP" sz="2000" b="0" i="0" smtClean="0">
                          <a:solidFill>
                            <a:schemeClr val="tx1">
                              <a:lumMod val="95000"/>
                            </a:schemeClr>
                          </a:solidFill>
                          <a:latin typeface="Cambria Math" panose="02040503050406030204" pitchFamily="18" charset="0"/>
                        </a:rPr>
                        <m:t>  1  </m:t>
                      </m:r>
                      <m:d>
                        <m:dPr>
                          <m:ctrlPr>
                            <a:rPr lang="en-US" altLang="ja-JP" sz="2000" i="1" smtClean="0">
                              <a:solidFill>
                                <a:schemeClr val="tx1">
                                  <a:lumMod val="95000"/>
                                </a:schemeClr>
                              </a:solidFill>
                              <a:latin typeface="Cambria Math" panose="02040503050406030204" pitchFamily="18" charset="0"/>
                            </a:rPr>
                          </m:ctrlPr>
                        </m:dPr>
                        <m:e>
                          <m:r>
                            <a:rPr lang="en-US" altLang="ja-JP" sz="2000" b="0" i="1" smtClean="0">
                              <a:solidFill>
                                <a:schemeClr val="tx1">
                                  <a:lumMod val="95000"/>
                                </a:schemeClr>
                              </a:solidFill>
                              <a:latin typeface="Cambria Math" panose="02040503050406030204" pitchFamily="18" charset="0"/>
                            </a:rPr>
                            <m:t>𝑧</m:t>
                          </m:r>
                          <m:r>
                            <a:rPr lang="en-US" altLang="ja-JP" sz="2000" b="0" i="1" smtClean="0">
                              <a:solidFill>
                                <a:schemeClr val="tx1">
                                  <a:lumMod val="95000"/>
                                </a:schemeClr>
                              </a:solidFill>
                              <a:latin typeface="Cambria Math" panose="02040503050406030204" pitchFamily="18" charset="0"/>
                            </a:rPr>
                            <m:t>&gt;</m:t>
                          </m:r>
                          <m:r>
                            <a:rPr lang="ja-JP" altLang="en-US" sz="2000" b="0" i="1" smtClean="0">
                              <a:solidFill>
                                <a:schemeClr val="tx1">
                                  <a:lumMod val="95000"/>
                                </a:schemeClr>
                              </a:solidFill>
                              <a:latin typeface="Cambria Math" panose="02040503050406030204" pitchFamily="18" charset="0"/>
                            </a:rPr>
                            <m:t>𝜃</m:t>
                          </m:r>
                        </m:e>
                      </m:d>
                    </m:oMath>
                  </a14:m>
                  <a:endPar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mc:Choice>
          <mc:Fallback>
            <p:sp>
              <p:nvSpPr>
                <p:cNvPr id="25" name="テキスト ボックス 24">
                  <a:extLst>
                    <a:ext uri="{FF2B5EF4-FFF2-40B4-BE49-F238E27FC236}">
                      <a16:creationId xmlns:a16="http://schemas.microsoft.com/office/drawing/2014/main" id="{AE2E55B1-DC1C-4A1A-A70D-4AA24A2ED53B}"/>
                    </a:ext>
                  </a:extLst>
                </p:cNvPr>
                <p:cNvSpPr txBox="1">
                  <a:spLocks noRot="1" noChangeAspect="1" noMove="1" noResize="1" noEditPoints="1" noAdjustHandles="1" noChangeArrowheads="1" noChangeShapeType="1" noTextEdit="1"/>
                </p:cNvSpPr>
                <p:nvPr/>
              </p:nvSpPr>
              <p:spPr>
                <a:xfrm>
                  <a:off x="6829826" y="3086599"/>
                  <a:ext cx="1891993" cy="400110"/>
                </a:xfrm>
                <a:prstGeom prst="rect">
                  <a:avLst/>
                </a:prstGeom>
                <a:blipFill>
                  <a:blip r:embed="rId4"/>
                  <a:stretch>
                    <a:fillRect l="-3548" t="-12308" b="-2461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318941F7-191F-482C-8CFF-BCAADF89B86F}"/>
                    </a:ext>
                  </a:extLst>
                </p:cNvPr>
                <p:cNvSpPr txBox="1"/>
                <p:nvPr/>
              </p:nvSpPr>
              <p:spPr>
                <a:xfrm>
                  <a:off x="6449664" y="4405769"/>
                  <a:ext cx="2414299" cy="400110"/>
                </a:xfrm>
                <a:prstGeom prst="rect">
                  <a:avLst/>
                </a:prstGeom>
                <a:noFill/>
              </p:spPr>
              <p:txBody>
                <a:bodyPr wrap="square" rtlCol="0">
                  <a:spAutoFit/>
                </a:bodyPr>
                <a:lstStyle/>
                <a:p>
                  <a:r>
                    <a:rPr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非発火</a:t>
                  </a:r>
                  <a14:m>
                    <m:oMath xmlns:m="http://schemas.openxmlformats.org/officeDocument/2006/math">
                      <m:r>
                        <a:rPr lang="en-US" altLang="ja-JP" sz="2000" b="0" i="0" smtClean="0">
                          <a:solidFill>
                            <a:schemeClr val="tx1">
                              <a:lumMod val="95000"/>
                            </a:schemeClr>
                          </a:solidFill>
                          <a:latin typeface="Cambria Math" panose="02040503050406030204" pitchFamily="18" charset="0"/>
                        </a:rPr>
                        <m:t>  −1  </m:t>
                      </m:r>
                      <m:d>
                        <m:dPr>
                          <m:ctrlPr>
                            <a:rPr lang="en-US" altLang="ja-JP" sz="2000" i="1" smtClean="0">
                              <a:solidFill>
                                <a:schemeClr val="tx1">
                                  <a:lumMod val="95000"/>
                                </a:schemeClr>
                              </a:solidFill>
                              <a:latin typeface="Cambria Math" panose="02040503050406030204" pitchFamily="18" charset="0"/>
                            </a:rPr>
                          </m:ctrlPr>
                        </m:dPr>
                        <m:e>
                          <m:r>
                            <a:rPr lang="en-US" altLang="ja-JP" sz="2000" b="0" i="1" smtClean="0">
                              <a:solidFill>
                                <a:schemeClr val="tx1">
                                  <a:lumMod val="95000"/>
                                </a:schemeClr>
                              </a:solidFill>
                              <a:latin typeface="Cambria Math" panose="02040503050406030204" pitchFamily="18" charset="0"/>
                            </a:rPr>
                            <m:t>𝑧</m:t>
                          </m:r>
                          <m:r>
                            <a:rPr lang="en-US" altLang="ja-JP" sz="2000" i="1">
                              <a:solidFill>
                                <a:schemeClr val="tx1">
                                  <a:lumMod val="95000"/>
                                </a:schemeClr>
                              </a:solidFill>
                              <a:latin typeface="Cambria Math" panose="02040503050406030204" pitchFamily="18" charset="0"/>
                              <a:ea typeface="Cambria Math" panose="02040503050406030204" pitchFamily="18" charset="0"/>
                            </a:rPr>
                            <m:t>≤</m:t>
                          </m:r>
                          <m:r>
                            <a:rPr lang="ja-JP" altLang="en-US" sz="2000" i="1" smtClean="0">
                              <a:solidFill>
                                <a:schemeClr val="tx1">
                                  <a:lumMod val="95000"/>
                                </a:schemeClr>
                              </a:solidFill>
                              <a:latin typeface="Cambria Math" panose="02040503050406030204" pitchFamily="18" charset="0"/>
                              <a:ea typeface="Cambria Math" panose="02040503050406030204" pitchFamily="18" charset="0"/>
                            </a:rPr>
                            <m:t>𝜃</m:t>
                          </m:r>
                        </m:e>
                      </m:d>
                    </m:oMath>
                  </a14:m>
                  <a:endPar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mc:Choice>
          <mc:Fallback>
            <p:sp>
              <p:nvSpPr>
                <p:cNvPr id="27" name="テキスト ボックス 26">
                  <a:extLst>
                    <a:ext uri="{FF2B5EF4-FFF2-40B4-BE49-F238E27FC236}">
                      <a16:creationId xmlns:a16="http://schemas.microsoft.com/office/drawing/2014/main" id="{318941F7-191F-482C-8CFF-BCAADF89B86F}"/>
                    </a:ext>
                  </a:extLst>
                </p:cNvPr>
                <p:cNvSpPr txBox="1">
                  <a:spLocks noRot="1" noChangeAspect="1" noMove="1" noResize="1" noEditPoints="1" noAdjustHandles="1" noChangeArrowheads="1" noChangeShapeType="1" noTextEdit="1"/>
                </p:cNvSpPr>
                <p:nvPr/>
              </p:nvSpPr>
              <p:spPr>
                <a:xfrm>
                  <a:off x="6449664" y="4405769"/>
                  <a:ext cx="2414299" cy="400110"/>
                </a:xfrm>
                <a:prstGeom prst="rect">
                  <a:avLst/>
                </a:prstGeom>
                <a:blipFill>
                  <a:blip r:embed="rId5"/>
                  <a:stretch>
                    <a:fillRect l="-2525" t="-10606" b="-22727"/>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7A47C639-40A9-49FF-86E6-D584899CFA4B}"/>
                  </a:ext>
                </a:extLst>
              </p:cNvPr>
              <p:cNvSpPr txBox="1"/>
              <p:nvPr/>
            </p:nvSpPr>
            <p:spPr>
              <a:xfrm>
                <a:off x="1541189" y="3983722"/>
                <a:ext cx="5875585" cy="2785378"/>
              </a:xfrm>
              <a:prstGeom prst="rect">
                <a:avLst/>
              </a:prstGeom>
              <a:noFill/>
            </p:spPr>
            <p:txBody>
              <a:bodyPr wrap="square">
                <a:spAutoFit/>
              </a:bodyPr>
              <a:lstStyle/>
              <a:p>
                <a:pPr>
                  <a:lnSpc>
                    <a:spcPts val="3500"/>
                  </a:lnSpc>
                </a:pPr>
                <a:r>
                  <a:rPr kumimoji="1" lang="ja-JP" altLang="en-US" b="0" dirty="0">
                    <a:solidFill>
                      <a:schemeClr val="tx1">
                        <a:lumMod val="95000"/>
                      </a:schemeClr>
                    </a:solidFill>
                  </a:rPr>
                  <a:t>ここで</a:t>
                </a:r>
                <a14:m>
                  <m:oMath xmlns:m="http://schemas.openxmlformats.org/officeDocument/2006/math">
                    <m:r>
                      <a:rPr kumimoji="1" lang="ja-JP" altLang="en-US" i="1">
                        <a:solidFill>
                          <a:schemeClr val="tx1">
                            <a:lumMod val="95000"/>
                          </a:schemeClr>
                        </a:solidFill>
                        <a:latin typeface="Cambria Math" panose="02040503050406030204" pitchFamily="18" charset="0"/>
                      </a:rPr>
                      <m:t>、</m:t>
                    </m:r>
                    <m:sSub>
                      <m:sSubPr>
                        <m:ctrlPr>
                          <a:rPr kumimoji="1" lang="en-US" altLang="ja-JP" b="0" i="1" smtClean="0">
                            <a:solidFill>
                              <a:schemeClr val="tx1">
                                <a:lumMod val="95000"/>
                              </a:schemeClr>
                            </a:solidFill>
                            <a:latin typeface="Cambria Math" panose="02040503050406030204" pitchFamily="18" charset="0"/>
                          </a:rPr>
                        </m:ctrlPr>
                      </m:sSubPr>
                      <m:e>
                        <m:r>
                          <a:rPr kumimoji="1" lang="en-US" altLang="ja-JP" b="0" i="1" smtClean="0">
                            <a:solidFill>
                              <a:schemeClr val="tx1">
                                <a:lumMod val="95000"/>
                              </a:schemeClr>
                            </a:solidFill>
                            <a:latin typeface="Cambria Math" panose="02040503050406030204" pitchFamily="18" charset="0"/>
                          </a:rPr>
                          <m:t>𝑤</m:t>
                        </m:r>
                      </m:e>
                      <m:sub>
                        <m:r>
                          <a:rPr kumimoji="1" lang="en-US" altLang="ja-JP" b="0" i="1" smtClean="0">
                            <a:solidFill>
                              <a:schemeClr val="tx1">
                                <a:lumMod val="95000"/>
                              </a:schemeClr>
                            </a:solidFill>
                            <a:latin typeface="Cambria Math" panose="02040503050406030204" pitchFamily="18" charset="0"/>
                          </a:rPr>
                          <m:t>0</m:t>
                        </m:r>
                      </m:sub>
                    </m:sSub>
                    <m:r>
                      <a:rPr kumimoji="1" lang="en-US" altLang="ja-JP" b="0" i="1" smtClean="0">
                        <a:solidFill>
                          <a:schemeClr val="tx1">
                            <a:lumMod val="95000"/>
                          </a:schemeClr>
                        </a:solidFill>
                        <a:latin typeface="Cambria Math" panose="02040503050406030204" pitchFamily="18" charset="0"/>
                      </a:rPr>
                      <m:t>=−</m:t>
                    </m:r>
                    <m:r>
                      <a:rPr kumimoji="1" lang="ja-JP" altLang="en-US" b="0" i="1" smtClean="0">
                        <a:solidFill>
                          <a:schemeClr val="tx1">
                            <a:lumMod val="95000"/>
                          </a:schemeClr>
                        </a:solidFill>
                        <a:latin typeface="Cambria Math" panose="02040503050406030204" pitchFamily="18" charset="0"/>
                      </a:rPr>
                      <m:t>𝜃</m:t>
                    </m:r>
                    <m:r>
                      <a:rPr kumimoji="1" lang="en-US" altLang="ja-JP" b="0" i="1" smtClean="0">
                        <a:solidFill>
                          <a:schemeClr val="tx1">
                            <a:lumMod val="95000"/>
                          </a:schemeClr>
                        </a:solidFill>
                        <a:latin typeface="Cambria Math" panose="02040503050406030204" pitchFamily="18" charset="0"/>
                      </a:rPr>
                      <m:t>,</m:t>
                    </m:r>
                    <m:sSub>
                      <m:sSubPr>
                        <m:ctrlPr>
                          <a:rPr kumimoji="1" lang="en-US" altLang="ja-JP" b="0" i="1" smtClean="0">
                            <a:solidFill>
                              <a:schemeClr val="tx1">
                                <a:lumMod val="95000"/>
                              </a:schemeClr>
                            </a:solidFill>
                            <a:latin typeface="Cambria Math" panose="02040503050406030204" pitchFamily="18" charset="0"/>
                          </a:rPr>
                        </m:ctrlPr>
                      </m:sSubPr>
                      <m:e>
                        <m:r>
                          <a:rPr kumimoji="1" lang="en-US" altLang="ja-JP" b="0" i="1" smtClean="0">
                            <a:solidFill>
                              <a:schemeClr val="tx1">
                                <a:lumMod val="95000"/>
                              </a:schemeClr>
                            </a:solidFill>
                            <a:latin typeface="Cambria Math" panose="02040503050406030204" pitchFamily="18" charset="0"/>
                          </a:rPr>
                          <m:t>𝑥</m:t>
                        </m:r>
                      </m:e>
                      <m:sub>
                        <m:r>
                          <a:rPr kumimoji="1" lang="en-US" altLang="ja-JP" b="0" i="1" smtClean="0">
                            <a:solidFill>
                              <a:schemeClr val="tx1">
                                <a:lumMod val="95000"/>
                              </a:schemeClr>
                            </a:solidFill>
                            <a:latin typeface="Cambria Math" panose="02040503050406030204" pitchFamily="18" charset="0"/>
                          </a:rPr>
                          <m:t>0</m:t>
                        </m:r>
                      </m:sub>
                    </m:sSub>
                    <m:r>
                      <a:rPr kumimoji="1" lang="en-US" altLang="ja-JP" b="0" i="1" smtClean="0">
                        <a:solidFill>
                          <a:schemeClr val="tx1">
                            <a:lumMod val="95000"/>
                          </a:schemeClr>
                        </a:solidFill>
                        <a:latin typeface="Cambria Math" panose="02040503050406030204" pitchFamily="18" charset="0"/>
                      </a:rPr>
                      <m:t>=1</m:t>
                    </m:r>
                  </m:oMath>
                </a14:m>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と置くと、ニューロンへの入力は、</a:t>
                </a:r>
                <a:endPar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endParaRPr>
              </a:p>
              <a:p>
                <a:pPr>
                  <a:lnSpc>
                    <a:spcPts val="3500"/>
                  </a:lnSpc>
                </a:pPr>
                <a:endPar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endParaRPr>
              </a:p>
              <a:p>
                <a:pPr>
                  <a:lnSpc>
                    <a:spcPts val="3500"/>
                  </a:lnSpc>
                </a:pPr>
                <a14:m>
                  <m:oMathPara xmlns:m="http://schemas.openxmlformats.org/officeDocument/2006/math">
                    <m:oMathParaPr>
                      <m:jc m:val="centerGroup"/>
                    </m:oMathParaPr>
                    <m:oMath xmlns:m="http://schemas.openxmlformats.org/officeDocument/2006/math">
                      <m:r>
                        <a:rPr kumimoji="1" lang="en-US" altLang="ja-JP" b="0" i="1" smtClean="0">
                          <a:solidFill>
                            <a:schemeClr val="tx1">
                              <a:lumMod val="95000"/>
                            </a:schemeClr>
                          </a:solidFill>
                          <a:latin typeface="Cambria Math" panose="02040503050406030204" pitchFamily="18" charset="0"/>
                        </a:rPr>
                        <m:t>𝑧</m:t>
                      </m:r>
                      <m:r>
                        <a:rPr kumimoji="1" lang="en-US" altLang="ja-JP" i="1">
                          <a:solidFill>
                            <a:schemeClr val="tx1">
                              <a:lumMod val="95000"/>
                            </a:schemeClr>
                          </a:solidFill>
                          <a:latin typeface="Cambria Math" panose="02040503050406030204" pitchFamily="18" charset="0"/>
                        </a:rPr>
                        <m:t>=</m:t>
                      </m:r>
                      <m:nary>
                        <m:naryPr>
                          <m:chr m:val="∑"/>
                          <m:ctrlPr>
                            <a:rPr kumimoji="1" lang="en-US" altLang="ja-JP" i="1">
                              <a:solidFill>
                                <a:schemeClr val="tx1">
                                  <a:lumMod val="95000"/>
                                </a:schemeClr>
                              </a:solidFill>
                              <a:latin typeface="Cambria Math" panose="02040503050406030204" pitchFamily="18" charset="0"/>
                            </a:rPr>
                          </m:ctrlPr>
                        </m:naryPr>
                        <m:sub>
                          <m:r>
                            <m:rPr>
                              <m:brk m:alnAt="23"/>
                            </m:rPr>
                            <a:rPr kumimoji="1" lang="en-US" altLang="ja-JP" i="1">
                              <a:solidFill>
                                <a:schemeClr val="tx1">
                                  <a:lumMod val="95000"/>
                                </a:schemeClr>
                              </a:solidFill>
                              <a:latin typeface="Cambria Math" panose="02040503050406030204" pitchFamily="18" charset="0"/>
                            </a:rPr>
                            <m:t>𝑖</m:t>
                          </m:r>
                          <m:r>
                            <a:rPr kumimoji="1" lang="en-US" altLang="ja-JP" i="1">
                              <a:solidFill>
                                <a:schemeClr val="tx1">
                                  <a:lumMod val="95000"/>
                                </a:schemeClr>
                              </a:solidFill>
                              <a:latin typeface="Cambria Math" panose="02040503050406030204" pitchFamily="18" charset="0"/>
                            </a:rPr>
                            <m:t>=</m:t>
                          </m:r>
                          <m:r>
                            <a:rPr kumimoji="1" lang="en-US" altLang="ja-JP" b="0" i="1" smtClean="0">
                              <a:solidFill>
                                <a:schemeClr val="tx1">
                                  <a:lumMod val="95000"/>
                                </a:schemeClr>
                              </a:solidFill>
                              <a:latin typeface="Cambria Math" panose="02040503050406030204" pitchFamily="18" charset="0"/>
                            </a:rPr>
                            <m:t>0</m:t>
                          </m:r>
                        </m:sub>
                        <m:sup>
                          <m:r>
                            <a:rPr kumimoji="1" lang="en-US" altLang="ja-JP" b="0" i="1" smtClean="0">
                              <a:solidFill>
                                <a:schemeClr val="tx1">
                                  <a:lumMod val="95000"/>
                                </a:schemeClr>
                              </a:solidFill>
                              <a:latin typeface="Cambria Math" panose="02040503050406030204" pitchFamily="18" charset="0"/>
                            </a:rPr>
                            <m:t>𝑀</m:t>
                          </m:r>
                        </m:sup>
                        <m:e>
                          <m:sSub>
                            <m:sSubPr>
                              <m:ctrlPr>
                                <a:rPr kumimoji="1" lang="en-US" altLang="ja-JP" i="1">
                                  <a:solidFill>
                                    <a:schemeClr val="tx1">
                                      <a:lumMod val="95000"/>
                                    </a:schemeClr>
                                  </a:solidFill>
                                  <a:latin typeface="Cambria Math" panose="02040503050406030204" pitchFamily="18" charset="0"/>
                                </a:rPr>
                              </m:ctrlPr>
                            </m:sSubPr>
                            <m:e>
                              <m:r>
                                <a:rPr kumimoji="1" lang="en-US" altLang="ja-JP" i="1">
                                  <a:solidFill>
                                    <a:schemeClr val="tx1">
                                      <a:lumMod val="95000"/>
                                    </a:schemeClr>
                                  </a:solidFill>
                                  <a:latin typeface="Cambria Math" panose="02040503050406030204" pitchFamily="18" charset="0"/>
                                </a:rPr>
                                <m:t>𝑤</m:t>
                              </m:r>
                            </m:e>
                            <m:sub>
                              <m:r>
                                <a:rPr kumimoji="1" lang="en-US" altLang="ja-JP" i="1">
                                  <a:solidFill>
                                    <a:schemeClr val="tx1">
                                      <a:lumMod val="95000"/>
                                    </a:schemeClr>
                                  </a:solidFill>
                                  <a:latin typeface="Cambria Math" panose="02040503050406030204" pitchFamily="18" charset="0"/>
                                </a:rPr>
                                <m:t>𝑖</m:t>
                              </m:r>
                            </m:sub>
                          </m:sSub>
                          <m:sSub>
                            <m:sSubPr>
                              <m:ctrlPr>
                                <a:rPr kumimoji="1" lang="en-US" altLang="ja-JP" i="1">
                                  <a:solidFill>
                                    <a:schemeClr val="tx1">
                                      <a:lumMod val="95000"/>
                                    </a:schemeClr>
                                  </a:solidFill>
                                  <a:latin typeface="Cambria Math" panose="02040503050406030204" pitchFamily="18" charset="0"/>
                                </a:rPr>
                              </m:ctrlPr>
                            </m:sSubPr>
                            <m:e>
                              <m:r>
                                <a:rPr kumimoji="1" lang="en-US" altLang="ja-JP" i="1">
                                  <a:solidFill>
                                    <a:schemeClr val="tx1">
                                      <a:lumMod val="95000"/>
                                    </a:schemeClr>
                                  </a:solidFill>
                                  <a:latin typeface="Cambria Math" panose="02040503050406030204" pitchFamily="18" charset="0"/>
                                </a:rPr>
                                <m:t>𝑥</m:t>
                              </m:r>
                            </m:e>
                            <m:sub>
                              <m:r>
                                <a:rPr kumimoji="1" lang="en-US" altLang="ja-JP" i="1">
                                  <a:solidFill>
                                    <a:schemeClr val="tx1">
                                      <a:lumMod val="95000"/>
                                    </a:schemeClr>
                                  </a:solidFill>
                                  <a:latin typeface="Cambria Math" panose="02040503050406030204" pitchFamily="18" charset="0"/>
                                </a:rPr>
                                <m:t>𝑖</m:t>
                              </m:r>
                            </m:sub>
                          </m:sSub>
                        </m:e>
                      </m:nary>
                    </m:oMath>
                  </m:oMathPara>
                </a14:m>
                <a:endParaRPr kumimoji="1" lang="en-US" altLang="ja-JP" sz="1800" dirty="0">
                  <a:solidFill>
                    <a:schemeClr val="tx1">
                      <a:lumMod val="95000"/>
                    </a:schemeClr>
                  </a:solidFill>
                  <a:latin typeface="ＭＳ Ｐゴシック" panose="020B0600070205080204" pitchFamily="50" charset="-128"/>
                  <a:ea typeface="ＭＳ Ｐゴシック" panose="020B0600070205080204" pitchFamily="50" charset="-128"/>
                </a:endParaRPr>
              </a:p>
              <a:p>
                <a:pPr>
                  <a:lnSpc>
                    <a:spcPts val="3500"/>
                  </a:lnSpc>
                </a:pPr>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となり、決定関数</a:t>
                </a:r>
                <a14:m>
                  <m:oMath xmlns:m="http://schemas.openxmlformats.org/officeDocument/2006/math">
                    <m:r>
                      <a:rPr kumimoji="1" lang="ja-JP" altLang="en-US" i="1" smtClean="0">
                        <a:solidFill>
                          <a:schemeClr val="tx1">
                            <a:lumMod val="95000"/>
                          </a:schemeClr>
                        </a:solidFill>
                        <a:latin typeface="Cambria Math" panose="02040503050406030204" pitchFamily="18" charset="0"/>
                        <a:ea typeface="ＭＳ Ｐゴシック" panose="020B0600070205080204" pitchFamily="50" charset="-128"/>
                      </a:rPr>
                      <m:t>𝜙</m:t>
                    </m:r>
                    <m:d>
                      <m:dPr>
                        <m:ctrlPr>
                          <a:rPr kumimoji="1" lang="en-US" altLang="ja-JP" i="1" smtClean="0">
                            <a:solidFill>
                              <a:schemeClr val="tx1">
                                <a:lumMod val="95000"/>
                              </a:schemeClr>
                            </a:solidFill>
                            <a:latin typeface="Cambria Math" panose="02040503050406030204" pitchFamily="18" charset="0"/>
                            <a:ea typeface="ＭＳ Ｐゴシック" panose="020B0600070205080204" pitchFamily="50" charset="-128"/>
                          </a:rPr>
                        </m:ctrlPr>
                      </m:dPr>
                      <m:e>
                        <m:r>
                          <a:rPr kumimoji="1" lang="en-US" altLang="ja-JP" b="0" i="1" smtClean="0">
                            <a:solidFill>
                              <a:schemeClr val="tx1">
                                <a:lumMod val="95000"/>
                              </a:schemeClr>
                            </a:solidFill>
                            <a:latin typeface="Cambria Math" panose="02040503050406030204" pitchFamily="18" charset="0"/>
                            <a:ea typeface="ＭＳ Ｐゴシック" panose="020B0600070205080204" pitchFamily="50" charset="-128"/>
                          </a:rPr>
                          <m:t>𝑧</m:t>
                        </m:r>
                      </m:e>
                    </m:d>
                    <m:r>
                      <a:rPr kumimoji="1" lang="ja-JP" altLang="en-US" i="1">
                        <a:solidFill>
                          <a:schemeClr val="tx1">
                            <a:lumMod val="95000"/>
                          </a:schemeClr>
                        </a:solidFill>
                        <a:latin typeface="Cambria Math" panose="02040503050406030204" pitchFamily="18" charset="0"/>
                        <a:ea typeface="ＭＳ Ｐゴシック" panose="020B0600070205080204" pitchFamily="50" charset="-128"/>
                      </a:rPr>
                      <m:t>は</m:t>
                    </m:r>
                  </m:oMath>
                </a14:m>
                <a:r>
                  <a:rPr kumimoji="1" lang="ja-JP" altLang="en-US" dirty="0">
                    <a:solidFill>
                      <a:schemeClr val="tx1">
                        <a:lumMod val="95000"/>
                      </a:schemeClr>
                    </a:solidFill>
                    <a:latin typeface="ＭＳ Ｐゴシック" panose="020B0600070205080204" pitchFamily="50" charset="-128"/>
                    <a:ea typeface="ＭＳ Ｐゴシック" panose="020B0600070205080204" pitchFamily="50" charset="-128"/>
                  </a:rPr>
                  <a:t>改めて次のように定義できる。</a:t>
                </a:r>
                <a:endPar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endParaRPr>
              </a:p>
              <a:p>
                <a:pPr>
                  <a:lnSpc>
                    <a:spcPts val="3500"/>
                  </a:lnSpc>
                </a:pPr>
                <a:endPar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endParaRPr>
              </a:p>
              <a:p>
                <a:pPr>
                  <a:lnSpc>
                    <a:spcPts val="3500"/>
                  </a:lnSpc>
                </a:pPr>
                <a14:m>
                  <m:oMathPara xmlns:m="http://schemas.openxmlformats.org/officeDocument/2006/math">
                    <m:oMathParaPr>
                      <m:jc m:val="centerGroup"/>
                    </m:oMathParaPr>
                    <m:oMath xmlns:m="http://schemas.openxmlformats.org/officeDocument/2006/math">
                      <m:r>
                        <a:rPr kumimoji="1" lang="ja-JP" altLang="en-US" b="0" i="1" smtClean="0">
                          <a:solidFill>
                            <a:schemeClr val="tx1">
                              <a:lumMod val="95000"/>
                            </a:schemeClr>
                          </a:solidFill>
                          <a:latin typeface="Cambria Math" panose="02040503050406030204" pitchFamily="18" charset="0"/>
                        </a:rPr>
                        <m:t>𝜙</m:t>
                      </m:r>
                      <m:d>
                        <m:dPr>
                          <m:ctrlPr>
                            <a:rPr kumimoji="1" lang="en-US" altLang="ja-JP" b="0" i="1" smtClean="0">
                              <a:solidFill>
                                <a:schemeClr val="tx1">
                                  <a:lumMod val="95000"/>
                                </a:schemeClr>
                              </a:solidFill>
                              <a:latin typeface="Cambria Math" panose="02040503050406030204" pitchFamily="18" charset="0"/>
                            </a:rPr>
                          </m:ctrlPr>
                        </m:dPr>
                        <m:e>
                          <m:r>
                            <a:rPr kumimoji="1" lang="en-US" altLang="ja-JP" b="0" i="1" smtClean="0">
                              <a:solidFill>
                                <a:schemeClr val="tx1">
                                  <a:lumMod val="95000"/>
                                </a:schemeClr>
                              </a:solidFill>
                              <a:latin typeface="Cambria Math" panose="02040503050406030204" pitchFamily="18" charset="0"/>
                            </a:rPr>
                            <m:t>𝑧</m:t>
                          </m:r>
                        </m:e>
                      </m:d>
                      <m:r>
                        <a:rPr kumimoji="1" lang="en-US" altLang="ja-JP" b="0" i="1" smtClean="0">
                          <a:solidFill>
                            <a:schemeClr val="tx1">
                              <a:lumMod val="95000"/>
                            </a:schemeClr>
                          </a:solidFill>
                          <a:latin typeface="Cambria Math" panose="02040503050406030204" pitchFamily="18" charset="0"/>
                        </a:rPr>
                        <m:t>=</m:t>
                      </m:r>
                      <m:d>
                        <m:dPr>
                          <m:begChr m:val="{"/>
                          <m:endChr m:val=""/>
                          <m:ctrlPr>
                            <a:rPr kumimoji="1" lang="en-US" altLang="ja-JP" i="1" smtClean="0">
                              <a:solidFill>
                                <a:schemeClr val="tx1">
                                  <a:lumMod val="95000"/>
                                </a:schemeClr>
                              </a:solidFill>
                              <a:latin typeface="Cambria Math" panose="02040503050406030204" pitchFamily="18" charset="0"/>
                            </a:rPr>
                          </m:ctrlPr>
                        </m:dPr>
                        <m:e>
                          <m:eqArr>
                            <m:eqArrPr>
                              <m:ctrlPr>
                                <a:rPr kumimoji="1" lang="en-US" altLang="ja-JP" i="1" smtClean="0">
                                  <a:solidFill>
                                    <a:schemeClr val="tx1">
                                      <a:lumMod val="95000"/>
                                    </a:schemeClr>
                                  </a:solidFill>
                                  <a:latin typeface="Cambria Math" panose="02040503050406030204" pitchFamily="18" charset="0"/>
                                </a:rPr>
                              </m:ctrlPr>
                            </m:eqArrPr>
                            <m:e>
                              <m:r>
                                <a:rPr kumimoji="1" lang="en-US" altLang="ja-JP" b="0" i="1" smtClean="0">
                                  <a:solidFill>
                                    <a:schemeClr val="tx1">
                                      <a:lumMod val="95000"/>
                                    </a:schemeClr>
                                  </a:solidFill>
                                  <a:latin typeface="Cambria Math" panose="02040503050406030204" pitchFamily="18" charset="0"/>
                                </a:rPr>
                                <m:t>1      </m:t>
                              </m:r>
                              <m:r>
                                <a:rPr kumimoji="1" lang="en-US" altLang="ja-JP" b="0" i="1" smtClean="0">
                                  <a:solidFill>
                                    <a:schemeClr val="tx1">
                                      <a:lumMod val="95000"/>
                                    </a:schemeClr>
                                  </a:solidFill>
                                  <a:latin typeface="Cambria Math" panose="02040503050406030204" pitchFamily="18" charset="0"/>
                                </a:rPr>
                                <m:t>𝑧</m:t>
                              </m:r>
                              <m:r>
                                <a:rPr kumimoji="1" lang="en-US" altLang="ja-JP" i="1" smtClean="0">
                                  <a:solidFill>
                                    <a:schemeClr val="tx1">
                                      <a:lumMod val="95000"/>
                                    </a:schemeClr>
                                  </a:solidFill>
                                  <a:latin typeface="Cambria Math" panose="02040503050406030204" pitchFamily="18" charset="0"/>
                                  <a:ea typeface="Cambria Math" panose="02040503050406030204" pitchFamily="18" charset="0"/>
                                </a:rPr>
                                <m:t>&gt;</m:t>
                              </m:r>
                              <m:r>
                                <a:rPr kumimoji="1" lang="en-US" altLang="ja-JP" b="0" i="1" smtClean="0">
                                  <a:solidFill>
                                    <a:schemeClr val="tx1">
                                      <a:lumMod val="95000"/>
                                    </a:schemeClr>
                                  </a:solidFill>
                                  <a:latin typeface="Cambria Math" panose="02040503050406030204" pitchFamily="18" charset="0"/>
                                  <a:ea typeface="Cambria Math" panose="02040503050406030204" pitchFamily="18" charset="0"/>
                                </a:rPr>
                                <m:t>0</m:t>
                              </m:r>
                            </m:e>
                            <m:e>
                              <m:r>
                                <a:rPr kumimoji="1" lang="en-US" altLang="ja-JP" b="0" i="1" smtClean="0">
                                  <a:solidFill>
                                    <a:schemeClr val="tx1">
                                      <a:lumMod val="95000"/>
                                    </a:schemeClr>
                                  </a:solidFill>
                                  <a:latin typeface="Cambria Math" panose="02040503050406030204" pitchFamily="18" charset="0"/>
                                  <a:ea typeface="Cambria Math" panose="02040503050406030204" pitchFamily="18" charset="0"/>
                                </a:rPr>
                                <m:t>−1</m:t>
                              </m:r>
                              <m:r>
                                <a:rPr kumimoji="1" lang="en-US" altLang="ja-JP" b="0" i="1" smtClean="0">
                                  <a:solidFill>
                                    <a:schemeClr val="tx1">
                                      <a:lumMod val="95000"/>
                                    </a:schemeClr>
                                  </a:solidFill>
                                  <a:latin typeface="Cambria Math" panose="02040503050406030204" pitchFamily="18" charset="0"/>
                                </a:rPr>
                                <m:t>   </m:t>
                              </m:r>
                              <m:r>
                                <a:rPr kumimoji="1" lang="en-US" altLang="ja-JP" b="0" i="1" smtClean="0">
                                  <a:solidFill>
                                    <a:schemeClr val="tx1">
                                      <a:lumMod val="95000"/>
                                    </a:schemeClr>
                                  </a:solidFill>
                                  <a:latin typeface="Cambria Math" panose="02040503050406030204" pitchFamily="18" charset="0"/>
                                </a:rPr>
                                <m:t>𝑧</m:t>
                              </m:r>
                              <m:r>
                                <a:rPr kumimoji="1" lang="en-US" altLang="ja-JP" i="1" smtClean="0">
                                  <a:solidFill>
                                    <a:schemeClr val="tx1">
                                      <a:lumMod val="95000"/>
                                    </a:schemeClr>
                                  </a:solidFill>
                                  <a:latin typeface="Cambria Math" panose="02040503050406030204" pitchFamily="18" charset="0"/>
                                  <a:ea typeface="Cambria Math" panose="02040503050406030204" pitchFamily="18" charset="0"/>
                                </a:rPr>
                                <m:t>≤</m:t>
                              </m:r>
                              <m:r>
                                <a:rPr kumimoji="1" lang="en-US" altLang="ja-JP" b="0" i="1" smtClean="0">
                                  <a:solidFill>
                                    <a:schemeClr val="tx1">
                                      <a:lumMod val="95000"/>
                                    </a:schemeClr>
                                  </a:solidFill>
                                  <a:latin typeface="Cambria Math" panose="02040503050406030204" pitchFamily="18" charset="0"/>
                                  <a:ea typeface="Cambria Math" panose="02040503050406030204" pitchFamily="18" charset="0"/>
                                </a:rPr>
                                <m:t>0</m:t>
                              </m:r>
                            </m:e>
                          </m:eqArr>
                        </m:e>
                      </m:d>
                    </m:oMath>
                  </m:oMathPara>
                </a14:m>
                <a:endParaRPr kumimoji="1" lang="en-US" altLang="ja-JP"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mc:Choice>
        <mc:Fallback>
          <p:sp>
            <p:nvSpPr>
              <p:cNvPr id="53" name="テキスト ボックス 52">
                <a:extLst>
                  <a:ext uri="{FF2B5EF4-FFF2-40B4-BE49-F238E27FC236}">
                    <a16:creationId xmlns:a16="http://schemas.microsoft.com/office/drawing/2014/main" id="{7A47C639-40A9-49FF-86E6-D584899CFA4B}"/>
                  </a:ext>
                </a:extLst>
              </p:cNvPr>
              <p:cNvSpPr txBox="1">
                <a:spLocks noRot="1" noChangeAspect="1" noMove="1" noResize="1" noEditPoints="1" noAdjustHandles="1" noChangeArrowheads="1" noChangeShapeType="1" noTextEdit="1"/>
              </p:cNvSpPr>
              <p:nvPr/>
            </p:nvSpPr>
            <p:spPr>
              <a:xfrm>
                <a:off x="1541189" y="3983722"/>
                <a:ext cx="5875585" cy="2785378"/>
              </a:xfrm>
              <a:prstGeom prst="rect">
                <a:avLst/>
              </a:prstGeom>
              <a:blipFill>
                <a:blip r:embed="rId6"/>
                <a:stretch>
                  <a:fillRect l="-934" t="-7877" r="-830" b="-72648"/>
                </a:stretch>
              </a:blipFill>
            </p:spPr>
            <p:txBody>
              <a:bodyPr/>
              <a:lstStyle/>
              <a:p>
                <a:r>
                  <a:rPr lang="ja-JP" altLang="en-US">
                    <a:noFill/>
                  </a:rPr>
                  <a:t> </a:t>
                </a:r>
              </a:p>
            </p:txBody>
          </p:sp>
        </mc:Fallback>
      </mc:AlternateContent>
      <p:sp>
        <p:nvSpPr>
          <p:cNvPr id="38" name="正方形/長方形 37">
            <a:extLst>
              <a:ext uri="{FF2B5EF4-FFF2-40B4-BE49-F238E27FC236}">
                <a16:creationId xmlns:a16="http://schemas.microsoft.com/office/drawing/2014/main" id="{6CBF8293-B154-4902-8A29-F7ACE5D62360}"/>
              </a:ext>
            </a:extLst>
          </p:cNvPr>
          <p:cNvSpPr/>
          <p:nvPr/>
        </p:nvSpPr>
        <p:spPr>
          <a:xfrm>
            <a:off x="1727226" y="-6303"/>
            <a:ext cx="568954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tx1">
                    <a:lumMod val="95000"/>
                  </a:schemeClr>
                </a:solidFill>
                <a:latin typeface="ＭＳ Ｐゴシック" panose="020B0600070205080204" pitchFamily="50" charset="-128"/>
                <a:ea typeface="ＭＳ Ｐゴシック" panose="020B0600070205080204" pitchFamily="50" charset="-128"/>
              </a:rPr>
              <a:t>2.1. </a:t>
            </a:r>
            <a:r>
              <a:rPr kumimoji="1" lang="ja-JP" altLang="en-US" sz="3600" dirty="0">
                <a:solidFill>
                  <a:schemeClr val="tx1">
                    <a:lumMod val="95000"/>
                  </a:schemeClr>
                </a:solidFill>
                <a:latin typeface="ＭＳ Ｐゴシック" panose="020B0600070205080204" pitchFamily="50" charset="-128"/>
                <a:ea typeface="ＭＳ Ｐゴシック" panose="020B0600070205080204" pitchFamily="50" charset="-128"/>
              </a:rPr>
              <a:t>ニューロンのモデル化①</a:t>
            </a:r>
          </a:p>
        </p:txBody>
      </p:sp>
      <p:pic>
        <p:nvPicPr>
          <p:cNvPr id="4" name="図 3">
            <a:extLst>
              <a:ext uri="{FF2B5EF4-FFF2-40B4-BE49-F238E27FC236}">
                <a16:creationId xmlns:a16="http://schemas.microsoft.com/office/drawing/2014/main" id="{9A69910D-74DD-413A-923A-BE5B6C9BAE8F}"/>
              </a:ext>
            </a:extLst>
          </p:cNvPr>
          <p:cNvPicPr>
            <a:picLocks noChangeAspect="1"/>
          </p:cNvPicPr>
          <p:nvPr/>
        </p:nvPicPr>
        <p:blipFill>
          <a:blip r:embed="rId7"/>
          <a:stretch>
            <a:fillRect/>
          </a:stretch>
        </p:blipFill>
        <p:spPr>
          <a:xfrm>
            <a:off x="4970188" y="1094820"/>
            <a:ext cx="3674328" cy="2785378"/>
          </a:xfrm>
          <a:prstGeom prst="rect">
            <a:avLst/>
          </a:prstGeom>
        </p:spPr>
      </p:pic>
      <p:sp>
        <p:nvSpPr>
          <p:cNvPr id="20" name="テキスト ボックス 19">
            <a:extLst>
              <a:ext uri="{FF2B5EF4-FFF2-40B4-BE49-F238E27FC236}">
                <a16:creationId xmlns:a16="http://schemas.microsoft.com/office/drawing/2014/main" id="{67B9A32C-FBDE-4096-95F1-79C09EB891B9}"/>
              </a:ext>
            </a:extLst>
          </p:cNvPr>
          <p:cNvSpPr txBox="1"/>
          <p:nvPr/>
        </p:nvSpPr>
        <p:spPr>
          <a:xfrm>
            <a:off x="5201855" y="781427"/>
            <a:ext cx="697627" cy="400110"/>
          </a:xfrm>
          <a:prstGeom prst="rect">
            <a:avLst/>
          </a:prstGeom>
          <a:noFill/>
        </p:spPr>
        <p:txBody>
          <a:bodyPr wrap="none" rtlCol="0">
            <a:spAutoFit/>
          </a:bodyPr>
          <a:lstStyle/>
          <a:p>
            <a:r>
              <a:rPr kumimoji="1" lang="ja-JP" altLang="en-US" sz="2000" b="1" dirty="0">
                <a:solidFill>
                  <a:schemeClr val="accent1">
                    <a:lumMod val="60000"/>
                    <a:lumOff val="40000"/>
                  </a:schemeClr>
                </a:solidFill>
                <a:latin typeface="ＭＳ Ｐゴシック" panose="020B0600070205080204" pitchFamily="50" charset="-128"/>
                <a:ea typeface="ＭＳ Ｐゴシック" panose="020B0600070205080204" pitchFamily="50" charset="-128"/>
              </a:rPr>
              <a:t>入力</a:t>
            </a:r>
          </a:p>
        </p:txBody>
      </p:sp>
      <p:sp>
        <p:nvSpPr>
          <p:cNvPr id="21" name="テキスト ボックス 20">
            <a:extLst>
              <a:ext uri="{FF2B5EF4-FFF2-40B4-BE49-F238E27FC236}">
                <a16:creationId xmlns:a16="http://schemas.microsoft.com/office/drawing/2014/main" id="{C99F7EF7-50D1-43D5-A3FB-C681D807FE1F}"/>
              </a:ext>
            </a:extLst>
          </p:cNvPr>
          <p:cNvSpPr txBox="1"/>
          <p:nvPr/>
        </p:nvSpPr>
        <p:spPr>
          <a:xfrm>
            <a:off x="6042967" y="1150660"/>
            <a:ext cx="697627" cy="400110"/>
          </a:xfrm>
          <a:prstGeom prst="rect">
            <a:avLst/>
          </a:prstGeom>
          <a:noFill/>
        </p:spPr>
        <p:txBody>
          <a:bodyPr wrap="none" rtlCol="0">
            <a:spAutoFit/>
          </a:bodyPr>
          <a:lstStyle/>
          <a:p>
            <a:r>
              <a:rPr kumimoji="1" lang="ja-JP" altLang="en-US" sz="2000" b="1" dirty="0">
                <a:solidFill>
                  <a:schemeClr val="accent2"/>
                </a:solidFill>
                <a:latin typeface="ＭＳ Ｐゴシック" panose="020B0600070205080204" pitchFamily="50" charset="-128"/>
                <a:ea typeface="ＭＳ Ｐゴシック" panose="020B0600070205080204" pitchFamily="50" charset="-128"/>
              </a:rPr>
              <a:t>重み</a:t>
            </a:r>
          </a:p>
        </p:txBody>
      </p:sp>
      <p:grpSp>
        <p:nvGrpSpPr>
          <p:cNvPr id="22" name="グループ化 21">
            <a:extLst>
              <a:ext uri="{FF2B5EF4-FFF2-40B4-BE49-F238E27FC236}">
                <a16:creationId xmlns:a16="http://schemas.microsoft.com/office/drawing/2014/main" id="{694F25BD-9854-41A5-9BF8-CE621B30E6FC}"/>
              </a:ext>
            </a:extLst>
          </p:cNvPr>
          <p:cNvGrpSpPr/>
          <p:nvPr/>
        </p:nvGrpSpPr>
        <p:grpSpPr>
          <a:xfrm>
            <a:off x="6575441" y="1219149"/>
            <a:ext cx="2414299" cy="2119390"/>
            <a:chOff x="6449664" y="2686489"/>
            <a:chExt cx="2414299" cy="2119390"/>
          </a:xfrm>
        </p:grpSpPr>
        <p:sp>
          <p:nvSpPr>
            <p:cNvPr id="23" name="テキスト ボックス 22">
              <a:extLst>
                <a:ext uri="{FF2B5EF4-FFF2-40B4-BE49-F238E27FC236}">
                  <a16:creationId xmlns:a16="http://schemas.microsoft.com/office/drawing/2014/main" id="{55D3C32D-BDDC-40D2-A1E4-D03DB60A00B2}"/>
                </a:ext>
              </a:extLst>
            </p:cNvPr>
            <p:cNvSpPr txBox="1"/>
            <p:nvPr/>
          </p:nvSpPr>
          <p:spPr>
            <a:xfrm>
              <a:off x="7477034" y="2686489"/>
              <a:ext cx="697627" cy="400110"/>
            </a:xfrm>
            <a:prstGeom prst="rect">
              <a:avLst/>
            </a:prstGeom>
            <a:noFill/>
          </p:spPr>
          <p:txBody>
            <a:bodyPr wrap="none" rtlCol="0">
              <a:spAutoFit/>
            </a:bodyPr>
            <a:lstStyle/>
            <a:p>
              <a:r>
                <a:rPr kumimoji="1" lang="ja-JP" altLang="en-US" sz="2000" b="1" dirty="0">
                  <a:solidFill>
                    <a:schemeClr val="accent4">
                      <a:lumMod val="60000"/>
                      <a:lumOff val="40000"/>
                    </a:schemeClr>
                  </a:solidFill>
                  <a:latin typeface="ＭＳ Ｐゴシック" panose="020B0600070205080204" pitchFamily="50" charset="-128"/>
                  <a:ea typeface="ＭＳ Ｐゴシック" panose="020B0600070205080204" pitchFamily="50" charset="-128"/>
                </a:rPr>
                <a:t>出力</a:t>
              </a:r>
            </a:p>
          </p:txBody>
        </p:sp>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097EB715-67B2-4FD5-A42E-6D672E64628F}"/>
                    </a:ext>
                  </a:extLst>
                </p:cNvPr>
                <p:cNvSpPr txBox="1"/>
                <p:nvPr/>
              </p:nvSpPr>
              <p:spPr>
                <a:xfrm>
                  <a:off x="6829826" y="3086599"/>
                  <a:ext cx="1882888" cy="400110"/>
                </a:xfrm>
                <a:prstGeom prst="rect">
                  <a:avLst/>
                </a:prstGeom>
                <a:noFill/>
              </p:spPr>
              <p:txBody>
                <a:bodyPr wrap="none" rtlCol="0">
                  <a:spAutoFit/>
                </a:bodyPr>
                <a:lstStyle/>
                <a:p>
                  <a:r>
                    <a:rPr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発火</a:t>
                  </a:r>
                  <a14:m>
                    <m:oMath xmlns:m="http://schemas.openxmlformats.org/officeDocument/2006/math">
                      <m:r>
                        <a:rPr lang="en-US" altLang="ja-JP" sz="2000" b="0" i="0" smtClean="0">
                          <a:solidFill>
                            <a:schemeClr val="tx1">
                              <a:lumMod val="95000"/>
                            </a:schemeClr>
                          </a:solidFill>
                          <a:latin typeface="Cambria Math" panose="02040503050406030204" pitchFamily="18" charset="0"/>
                        </a:rPr>
                        <m:t>  1  </m:t>
                      </m:r>
                      <m:d>
                        <m:dPr>
                          <m:ctrlPr>
                            <a:rPr lang="en-US" altLang="ja-JP" sz="2000" i="1" smtClean="0">
                              <a:solidFill>
                                <a:schemeClr val="tx1">
                                  <a:lumMod val="95000"/>
                                </a:schemeClr>
                              </a:solidFill>
                              <a:latin typeface="Cambria Math" panose="02040503050406030204" pitchFamily="18" charset="0"/>
                            </a:rPr>
                          </m:ctrlPr>
                        </m:dPr>
                        <m:e>
                          <m:r>
                            <a:rPr lang="en-US" altLang="ja-JP" sz="2000" b="0" i="1" smtClean="0">
                              <a:solidFill>
                                <a:schemeClr val="tx1">
                                  <a:lumMod val="95000"/>
                                </a:schemeClr>
                              </a:solidFill>
                              <a:latin typeface="Cambria Math" panose="02040503050406030204" pitchFamily="18" charset="0"/>
                            </a:rPr>
                            <m:t>𝑧</m:t>
                          </m:r>
                          <m:r>
                            <a:rPr lang="en-US" altLang="ja-JP" sz="2000" b="0" i="1" smtClean="0">
                              <a:solidFill>
                                <a:schemeClr val="tx1">
                                  <a:lumMod val="95000"/>
                                </a:schemeClr>
                              </a:solidFill>
                              <a:latin typeface="Cambria Math" panose="02040503050406030204" pitchFamily="18" charset="0"/>
                            </a:rPr>
                            <m:t>&gt;0</m:t>
                          </m:r>
                        </m:e>
                      </m:d>
                    </m:oMath>
                  </a14:m>
                  <a:endPar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mc:Choice>
          <mc:Fallback>
            <p:sp>
              <p:nvSpPr>
                <p:cNvPr id="24" name="テキスト ボックス 23">
                  <a:extLst>
                    <a:ext uri="{FF2B5EF4-FFF2-40B4-BE49-F238E27FC236}">
                      <a16:creationId xmlns:a16="http://schemas.microsoft.com/office/drawing/2014/main" id="{097EB715-67B2-4FD5-A42E-6D672E64628F}"/>
                    </a:ext>
                  </a:extLst>
                </p:cNvPr>
                <p:cNvSpPr txBox="1">
                  <a:spLocks noRot="1" noChangeAspect="1" noMove="1" noResize="1" noEditPoints="1" noAdjustHandles="1" noChangeArrowheads="1" noChangeShapeType="1" noTextEdit="1"/>
                </p:cNvSpPr>
                <p:nvPr/>
              </p:nvSpPr>
              <p:spPr>
                <a:xfrm>
                  <a:off x="6829826" y="3086599"/>
                  <a:ext cx="1882888" cy="400110"/>
                </a:xfrm>
                <a:prstGeom prst="rect">
                  <a:avLst/>
                </a:prstGeom>
                <a:blipFill>
                  <a:blip r:embed="rId8"/>
                  <a:stretch>
                    <a:fillRect l="-3236" t="-12308" b="-2461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2EF81C5A-CEA3-418D-916E-DDC9A0009413}"/>
                    </a:ext>
                  </a:extLst>
                </p:cNvPr>
                <p:cNvSpPr txBox="1"/>
                <p:nvPr/>
              </p:nvSpPr>
              <p:spPr>
                <a:xfrm>
                  <a:off x="6449664" y="4405769"/>
                  <a:ext cx="2414299" cy="400110"/>
                </a:xfrm>
                <a:prstGeom prst="rect">
                  <a:avLst/>
                </a:prstGeom>
                <a:noFill/>
              </p:spPr>
              <p:txBody>
                <a:bodyPr wrap="square" rtlCol="0">
                  <a:spAutoFit/>
                </a:bodyPr>
                <a:lstStyle/>
                <a:p>
                  <a:r>
                    <a:rPr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非発火</a:t>
                  </a:r>
                  <a14:m>
                    <m:oMath xmlns:m="http://schemas.openxmlformats.org/officeDocument/2006/math">
                      <m:r>
                        <a:rPr lang="en-US" altLang="ja-JP" sz="2000" b="0" i="0" smtClean="0">
                          <a:solidFill>
                            <a:schemeClr val="tx1">
                              <a:lumMod val="95000"/>
                            </a:schemeClr>
                          </a:solidFill>
                          <a:latin typeface="Cambria Math" panose="02040503050406030204" pitchFamily="18" charset="0"/>
                        </a:rPr>
                        <m:t>  −1  </m:t>
                      </m:r>
                      <m:d>
                        <m:dPr>
                          <m:ctrlPr>
                            <a:rPr lang="en-US" altLang="ja-JP" sz="2000" i="1" smtClean="0">
                              <a:solidFill>
                                <a:schemeClr val="tx1">
                                  <a:lumMod val="95000"/>
                                </a:schemeClr>
                              </a:solidFill>
                              <a:latin typeface="Cambria Math" panose="02040503050406030204" pitchFamily="18" charset="0"/>
                            </a:rPr>
                          </m:ctrlPr>
                        </m:dPr>
                        <m:e>
                          <m:r>
                            <a:rPr lang="en-US" altLang="ja-JP" sz="2000" b="0" i="1" smtClean="0">
                              <a:solidFill>
                                <a:schemeClr val="tx1">
                                  <a:lumMod val="95000"/>
                                </a:schemeClr>
                              </a:solidFill>
                              <a:latin typeface="Cambria Math" panose="02040503050406030204" pitchFamily="18" charset="0"/>
                            </a:rPr>
                            <m:t>𝑧</m:t>
                          </m:r>
                          <m:r>
                            <a:rPr lang="en-US" altLang="ja-JP" sz="2000" i="1">
                              <a:solidFill>
                                <a:schemeClr val="tx1">
                                  <a:lumMod val="95000"/>
                                </a:schemeClr>
                              </a:solidFill>
                              <a:latin typeface="Cambria Math" panose="02040503050406030204" pitchFamily="18" charset="0"/>
                              <a:ea typeface="Cambria Math" panose="02040503050406030204" pitchFamily="18" charset="0"/>
                            </a:rPr>
                            <m:t>≤</m:t>
                          </m:r>
                          <m:r>
                            <a:rPr lang="en-US" altLang="ja-JP" sz="2000" b="0" i="1" smtClean="0">
                              <a:solidFill>
                                <a:schemeClr val="tx1">
                                  <a:lumMod val="95000"/>
                                </a:schemeClr>
                              </a:solidFill>
                              <a:latin typeface="Cambria Math" panose="02040503050406030204" pitchFamily="18" charset="0"/>
                              <a:ea typeface="Cambria Math" panose="02040503050406030204" pitchFamily="18" charset="0"/>
                            </a:rPr>
                            <m:t>0</m:t>
                          </m:r>
                        </m:e>
                      </m:d>
                    </m:oMath>
                  </a14:m>
                  <a:endPar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mc:Choice>
          <mc:Fallback>
            <p:sp>
              <p:nvSpPr>
                <p:cNvPr id="26" name="テキスト ボックス 25">
                  <a:extLst>
                    <a:ext uri="{FF2B5EF4-FFF2-40B4-BE49-F238E27FC236}">
                      <a16:creationId xmlns:a16="http://schemas.microsoft.com/office/drawing/2014/main" id="{2EF81C5A-CEA3-418D-916E-DDC9A0009413}"/>
                    </a:ext>
                  </a:extLst>
                </p:cNvPr>
                <p:cNvSpPr txBox="1">
                  <a:spLocks noRot="1" noChangeAspect="1" noMove="1" noResize="1" noEditPoints="1" noAdjustHandles="1" noChangeArrowheads="1" noChangeShapeType="1" noTextEdit="1"/>
                </p:cNvSpPr>
                <p:nvPr/>
              </p:nvSpPr>
              <p:spPr>
                <a:xfrm>
                  <a:off x="6449664" y="4405769"/>
                  <a:ext cx="2414299" cy="400110"/>
                </a:xfrm>
                <a:prstGeom prst="rect">
                  <a:avLst/>
                </a:prstGeom>
                <a:blipFill>
                  <a:blip r:embed="rId9"/>
                  <a:stretch>
                    <a:fillRect l="-2778" t="-10606" b="-22727"/>
                  </a:stretch>
                </a:blipFill>
              </p:spPr>
              <p:txBody>
                <a:bodyPr/>
                <a:lstStyle/>
                <a:p>
                  <a:r>
                    <a:rPr lang="ja-JP" altLang="en-US">
                      <a:noFill/>
                    </a:rPr>
                    <a:t> </a:t>
                  </a:r>
                </a:p>
              </p:txBody>
            </p:sp>
          </mc:Fallback>
        </mc:AlternateContent>
      </p:grpSp>
      <p:sp>
        <p:nvSpPr>
          <p:cNvPr id="5" name="矢印: 右 4">
            <a:extLst>
              <a:ext uri="{FF2B5EF4-FFF2-40B4-BE49-F238E27FC236}">
                <a16:creationId xmlns:a16="http://schemas.microsoft.com/office/drawing/2014/main" id="{5DDE3B94-71B9-4FA4-B400-B3DC792F2109}"/>
              </a:ext>
            </a:extLst>
          </p:cNvPr>
          <p:cNvSpPr/>
          <p:nvPr/>
        </p:nvSpPr>
        <p:spPr>
          <a:xfrm>
            <a:off x="4250064" y="2250205"/>
            <a:ext cx="479766"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260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正方形/長方形 5">
                <a:extLst>
                  <a:ext uri="{FF2B5EF4-FFF2-40B4-BE49-F238E27FC236}">
                    <a16:creationId xmlns:a16="http://schemas.microsoft.com/office/drawing/2014/main" id="{8C951ABD-DD57-4097-9F6C-B0C30C3DBFCF}"/>
                  </a:ext>
                </a:extLst>
              </p:cNvPr>
              <p:cNvSpPr/>
              <p:nvPr/>
            </p:nvSpPr>
            <p:spPr>
              <a:xfrm>
                <a:off x="1126755" y="1533479"/>
                <a:ext cx="6922372" cy="3168291"/>
              </a:xfrm>
              <a:prstGeom prst="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500"/>
                  </a:lnSpc>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パーセプトロンは、以下の手順で学習を行う。</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457200" indent="-457200">
                  <a:lnSpc>
                    <a:spcPts val="3500"/>
                  </a:lnSpc>
                  <a:buFont typeface="+mj-lt"/>
                  <a:buAutoNum type="arabicPeriod"/>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重みを</a:t>
                </a:r>
                <a14:m>
                  <m:oMath xmlns:m="http://schemas.openxmlformats.org/officeDocument/2006/math">
                    <m:r>
                      <a:rPr kumimoji="1" lang="en-US" altLang="ja-JP" sz="2000" b="0" i="1" smtClean="0">
                        <a:solidFill>
                          <a:schemeClr val="bg1"/>
                        </a:solidFill>
                        <a:latin typeface="Cambria Math" panose="02040503050406030204" pitchFamily="18" charset="0"/>
                        <a:ea typeface="ＭＳ Ｐゴシック" panose="020B0600070205080204" pitchFamily="50" charset="-128"/>
                      </a:rPr>
                      <m:t>0</m:t>
                    </m:r>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または値の小さい乱数で初期化する。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457200" indent="-457200">
                  <a:lnSpc>
                    <a:spcPts val="3500"/>
                  </a:lnSpc>
                  <a:buFont typeface="+mj-lt"/>
                  <a:buAutoNum type="arabicPeriod"/>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トレーニングサンプル</a:t>
                </a:r>
                <a14:m>
                  <m:oMath xmlns:m="http://schemas.openxmlformats.org/officeDocument/2006/math">
                    <m:sSup>
                      <m:sSupPr>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sSupPr>
                      <m:e>
                        <m:r>
                          <a:rPr kumimoji="1" lang="en-US" altLang="ja-JP" sz="2000" b="1" i="1" smtClean="0">
                            <a:solidFill>
                              <a:schemeClr val="bg1"/>
                            </a:solidFill>
                            <a:latin typeface="Cambria Math" panose="02040503050406030204" pitchFamily="18" charset="0"/>
                            <a:ea typeface="ＭＳ Ｐゴシック" panose="020B0600070205080204" pitchFamily="50" charset="-128"/>
                          </a:rPr>
                          <m:t>𝒙</m:t>
                        </m:r>
                      </m:e>
                      <m:sup>
                        <m:d>
                          <m:dPr>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d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𝑗</m:t>
                            </m:r>
                          </m:e>
                        </m:d>
                      </m:sup>
                    </m:sSup>
                    <m:r>
                      <a:rPr kumimoji="1" lang="ja-JP" altLang="en-US" sz="2000" i="1">
                        <a:solidFill>
                          <a:schemeClr val="bg1"/>
                        </a:solidFill>
                        <a:latin typeface="Cambria Math" panose="02040503050406030204" pitchFamily="18" charset="0"/>
                        <a:ea typeface="ＭＳ Ｐゴシック" panose="020B0600070205080204" pitchFamily="50" charset="-128"/>
                      </a:rPr>
                      <m:t>ごと</m:t>
                    </m:r>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に次の手順を実行する。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lvl="1">
                  <a:lnSpc>
                    <a:spcPts val="3500"/>
                  </a:lnSpc>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① 出力値</a:t>
                </a:r>
                <a14:m>
                  <m:oMath xmlns:m="http://schemas.openxmlformats.org/officeDocument/2006/math">
                    <m:sSup>
                      <m:sSupPr>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sSupPr>
                      <m:e>
                        <m:acc>
                          <m:accPr>
                            <m:chr m:val="̂"/>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acc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𝑦</m:t>
                            </m:r>
                          </m:e>
                        </m:acc>
                      </m:e>
                      <m:sup>
                        <m:d>
                          <m:dPr>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d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𝑗</m:t>
                            </m:r>
                          </m:e>
                        </m:d>
                      </m:sup>
                    </m:sSup>
                    <m:r>
                      <a:rPr kumimoji="1" lang="en-US" altLang="ja-JP" sz="2000" b="0" i="1" smtClean="0">
                        <a:solidFill>
                          <a:schemeClr val="bg1"/>
                        </a:solidFill>
                        <a:latin typeface="Cambria Math" panose="02040503050406030204" pitchFamily="18" charset="0"/>
                        <a:ea typeface="ＭＳ Ｐゴシック" panose="020B0600070205080204" pitchFamily="50" charset="-128"/>
                      </a:rPr>
                      <m:t>=</m:t>
                    </m:r>
                    <m:r>
                      <a:rPr kumimoji="1" lang="ja-JP" altLang="en-US" sz="2000" b="0" i="1" smtClean="0">
                        <a:solidFill>
                          <a:schemeClr val="bg1"/>
                        </a:solidFill>
                        <a:latin typeface="Cambria Math" panose="02040503050406030204" pitchFamily="18" charset="0"/>
                        <a:ea typeface="ＭＳ Ｐゴシック" panose="020B0600070205080204" pitchFamily="50" charset="-128"/>
                      </a:rPr>
                      <m:t>𝜙</m:t>
                    </m:r>
                    <m:d>
                      <m:dPr>
                        <m:ctrlPr>
                          <a:rPr kumimoji="1" lang="en-US" altLang="ja-JP" sz="2000" b="0" i="1" smtClean="0">
                            <a:solidFill>
                              <a:schemeClr val="bg1"/>
                            </a:solidFill>
                            <a:latin typeface="Cambria Math" panose="02040503050406030204" pitchFamily="18" charset="0"/>
                            <a:ea typeface="ＭＳ Ｐゴシック" panose="020B0600070205080204" pitchFamily="50" charset="-128"/>
                          </a:rPr>
                        </m:ctrlPr>
                      </m:dPr>
                      <m:e>
                        <m:sSup>
                          <m:sSupPr>
                            <m:ctrlPr>
                              <a:rPr kumimoji="1" lang="en-US" altLang="ja-JP" sz="2000" b="0" i="1" smtClean="0">
                                <a:solidFill>
                                  <a:schemeClr val="bg1"/>
                                </a:solidFill>
                                <a:latin typeface="Cambria Math" panose="02040503050406030204" pitchFamily="18" charset="0"/>
                                <a:ea typeface="ＭＳ Ｐゴシック" panose="020B0600070205080204" pitchFamily="50" charset="-128"/>
                              </a:rPr>
                            </m:ctrlPr>
                          </m:sSup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𝑧</m:t>
                            </m:r>
                          </m:e>
                          <m:sup>
                            <m:d>
                              <m:dPr>
                                <m:ctrlPr>
                                  <a:rPr kumimoji="1" lang="en-US" altLang="ja-JP" sz="2000" b="0" i="1" smtClean="0">
                                    <a:solidFill>
                                      <a:schemeClr val="bg1"/>
                                    </a:solidFill>
                                    <a:latin typeface="Cambria Math" panose="02040503050406030204" pitchFamily="18" charset="0"/>
                                    <a:ea typeface="ＭＳ Ｐゴシック" panose="020B0600070205080204" pitchFamily="50" charset="-128"/>
                                  </a:rPr>
                                </m:ctrlPr>
                              </m:d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𝑗</m:t>
                                </m:r>
                              </m:e>
                            </m:d>
                          </m:sup>
                        </m:sSup>
                      </m:e>
                    </m:d>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を計算する。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lvl="1">
                  <a:lnSpc>
                    <a:spcPts val="3500"/>
                  </a:lnSpc>
                </a:pPr>
                <a:r>
                  <a:rPr kumimoji="1" lang="ja-JP" altLang="en-US" sz="2000" dirty="0">
                    <a:solidFill>
                      <a:schemeClr val="bg1"/>
                    </a:solidFill>
                    <a:ea typeface="ＭＳ Ｐゴシック" panose="020B0600070205080204" pitchFamily="50" charset="-128"/>
                  </a:rPr>
                  <a:t>② </a:t>
                </a:r>
                <a14:m>
                  <m:oMath xmlns:m="http://schemas.openxmlformats.org/officeDocument/2006/math">
                    <m:sSup>
                      <m:sSupPr>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sSupPr>
                      <m:e>
                        <m:sSup>
                          <m:sSupPr>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sSup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𝑦</m:t>
                            </m:r>
                          </m:e>
                          <m:sup>
                            <m:d>
                              <m:dPr>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d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𝑗</m:t>
                                </m:r>
                              </m:e>
                            </m:d>
                          </m:sup>
                        </m:sSup>
                        <m:r>
                          <a:rPr kumimoji="1" lang="en-US" altLang="ja-JP" sz="2000" i="1">
                            <a:solidFill>
                              <a:schemeClr val="bg1"/>
                            </a:solidFill>
                            <a:latin typeface="Cambria Math" panose="02040503050406030204" pitchFamily="18" charset="0"/>
                            <a:ea typeface="ＭＳ Ｐゴシック" panose="020B0600070205080204" pitchFamily="50" charset="-128"/>
                          </a:rPr>
                          <m:t>≠</m:t>
                        </m:r>
                        <m:acc>
                          <m:accPr>
                            <m:chr m:val="̂"/>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acc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𝑦</m:t>
                            </m:r>
                          </m:e>
                        </m:acc>
                      </m:e>
                      <m:sup>
                        <m:d>
                          <m:dPr>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d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𝑗</m:t>
                            </m:r>
                          </m:e>
                        </m:d>
                      </m:sup>
                    </m:sSup>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の場合、以下の式を用いて重みを更新する。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lvl="1">
                  <a:lnSpc>
                    <a:spcPts val="3500"/>
                  </a:lnSpc>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bg1"/>
                              </a:solidFill>
                              <a:latin typeface="Cambria Math" panose="02040503050406030204" pitchFamily="18" charset="0"/>
                              <a:ea typeface="ＭＳ Ｐゴシック" panose="020B0600070205080204" pitchFamily="50" charset="-128"/>
                            </a:rPr>
                          </m:ctrlPr>
                        </m:sSub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𝑤</m:t>
                          </m:r>
                        </m:e>
                        <m:sub>
                          <m:r>
                            <a:rPr kumimoji="1" lang="en-US" altLang="ja-JP" sz="2000" b="0" i="1" smtClean="0">
                              <a:solidFill>
                                <a:schemeClr val="bg1"/>
                              </a:solidFill>
                              <a:latin typeface="Cambria Math" panose="02040503050406030204" pitchFamily="18" charset="0"/>
                              <a:ea typeface="ＭＳ Ｐゴシック" panose="020B0600070205080204" pitchFamily="50" charset="-128"/>
                            </a:rPr>
                            <m:t>𝑖</m:t>
                          </m:r>
                        </m:sub>
                      </m:sSub>
                      <m:r>
                        <a:rPr kumimoji="1" lang="en-US" altLang="ja-JP" sz="2000" b="0" i="1" smtClean="0">
                          <a:solidFill>
                            <a:schemeClr val="bg1"/>
                          </a:solidFill>
                          <a:latin typeface="Cambria Math" panose="02040503050406030204" pitchFamily="18" charset="0"/>
                          <a:ea typeface="ＭＳ Ｐゴシック" panose="020B0600070205080204" pitchFamily="50" charset="-128"/>
                        </a:rPr>
                        <m:t>≔</m:t>
                      </m:r>
                      <m:sSub>
                        <m:sSubPr>
                          <m:ctrlPr>
                            <a:rPr kumimoji="1" lang="en-US" altLang="ja-JP" sz="2000" b="0" i="1" smtClean="0">
                              <a:solidFill>
                                <a:schemeClr val="bg1"/>
                              </a:solidFill>
                              <a:latin typeface="Cambria Math" panose="02040503050406030204" pitchFamily="18" charset="0"/>
                              <a:ea typeface="ＭＳ Ｐゴシック" panose="020B0600070205080204" pitchFamily="50" charset="-128"/>
                            </a:rPr>
                          </m:ctrlPr>
                        </m:sSub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𝑤</m:t>
                          </m:r>
                        </m:e>
                        <m:sub>
                          <m:r>
                            <a:rPr kumimoji="1" lang="en-US" altLang="ja-JP" sz="2000" b="0" i="1" smtClean="0">
                              <a:solidFill>
                                <a:schemeClr val="bg1"/>
                              </a:solidFill>
                              <a:latin typeface="Cambria Math" panose="02040503050406030204" pitchFamily="18" charset="0"/>
                              <a:ea typeface="ＭＳ Ｐゴシック" panose="020B0600070205080204" pitchFamily="50" charset="-128"/>
                            </a:rPr>
                            <m:t>𝑖</m:t>
                          </m:r>
                        </m:sub>
                      </m:sSub>
                      <m:r>
                        <a:rPr kumimoji="1" lang="en-US" altLang="ja-JP" sz="2000" b="0" i="1" smtClean="0">
                          <a:solidFill>
                            <a:schemeClr val="bg1"/>
                          </a:solidFill>
                          <a:latin typeface="Cambria Math" panose="02040503050406030204" pitchFamily="18" charset="0"/>
                          <a:ea typeface="ＭＳ Ｐゴシック" panose="020B0600070205080204" pitchFamily="50" charset="-128"/>
                        </a:rPr>
                        <m:t>+</m:t>
                      </m:r>
                      <m:r>
                        <a:rPr kumimoji="1" lang="ja-JP" altLang="en-US" sz="2000" b="0" i="1" smtClean="0">
                          <a:solidFill>
                            <a:schemeClr val="bg1"/>
                          </a:solidFill>
                          <a:latin typeface="Cambria Math" panose="02040503050406030204" pitchFamily="18" charset="0"/>
                          <a:ea typeface="ＭＳ Ｐゴシック" panose="020B0600070205080204" pitchFamily="50" charset="-128"/>
                        </a:rPr>
                        <m:t>𝜂</m:t>
                      </m:r>
                      <m:d>
                        <m:dPr>
                          <m:ctrlPr>
                            <a:rPr kumimoji="1" lang="en-US" altLang="ja-JP" sz="2000" b="0" i="1" smtClean="0">
                              <a:solidFill>
                                <a:schemeClr val="bg1"/>
                              </a:solidFill>
                              <a:latin typeface="Cambria Math" panose="02040503050406030204" pitchFamily="18" charset="0"/>
                              <a:ea typeface="ＭＳ Ｐゴシック" panose="020B0600070205080204" pitchFamily="50" charset="-128"/>
                            </a:rPr>
                          </m:ctrlPr>
                        </m:dPr>
                        <m:e>
                          <m:sSup>
                            <m:sSupPr>
                              <m:ctrlPr>
                                <a:rPr kumimoji="1" lang="en-US" altLang="ja-JP" sz="2000" b="0" i="1" smtClean="0">
                                  <a:solidFill>
                                    <a:schemeClr val="bg1"/>
                                  </a:solidFill>
                                  <a:latin typeface="Cambria Math" panose="02040503050406030204" pitchFamily="18" charset="0"/>
                                  <a:ea typeface="ＭＳ Ｐゴシック" panose="020B0600070205080204" pitchFamily="50" charset="-128"/>
                                </a:rPr>
                              </m:ctrlPr>
                            </m:sSup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𝑦</m:t>
                              </m:r>
                            </m:e>
                            <m:sup>
                              <m:d>
                                <m:dPr>
                                  <m:ctrlPr>
                                    <a:rPr kumimoji="1" lang="en-US" altLang="ja-JP" sz="2000" b="0" i="1" smtClean="0">
                                      <a:solidFill>
                                        <a:schemeClr val="bg1"/>
                                      </a:solidFill>
                                      <a:latin typeface="Cambria Math" panose="02040503050406030204" pitchFamily="18" charset="0"/>
                                      <a:ea typeface="ＭＳ Ｐゴシック" panose="020B0600070205080204" pitchFamily="50" charset="-128"/>
                                    </a:rPr>
                                  </m:ctrlPr>
                                </m:d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𝑗</m:t>
                                  </m:r>
                                </m:e>
                              </m:d>
                            </m:sup>
                          </m:sSup>
                          <m:r>
                            <a:rPr kumimoji="1" lang="en-US" altLang="ja-JP" sz="2000" b="0" i="1" smtClean="0">
                              <a:solidFill>
                                <a:schemeClr val="bg1"/>
                              </a:solidFill>
                              <a:latin typeface="Cambria Math" panose="02040503050406030204" pitchFamily="18" charset="0"/>
                              <a:ea typeface="ＭＳ Ｐゴシック" panose="020B0600070205080204" pitchFamily="50" charset="-128"/>
                            </a:rPr>
                            <m:t>−</m:t>
                          </m:r>
                          <m:sSup>
                            <m:sSupPr>
                              <m:ctrlPr>
                                <a:rPr kumimoji="1" lang="en-US" altLang="ja-JP" sz="2000" b="0" i="1" smtClean="0">
                                  <a:solidFill>
                                    <a:schemeClr val="bg1"/>
                                  </a:solidFill>
                                  <a:latin typeface="Cambria Math" panose="02040503050406030204" pitchFamily="18" charset="0"/>
                                  <a:ea typeface="ＭＳ Ｐゴシック" panose="020B0600070205080204" pitchFamily="50" charset="-128"/>
                                </a:rPr>
                              </m:ctrlPr>
                            </m:sSupPr>
                            <m:e>
                              <m:acc>
                                <m:accPr>
                                  <m:chr m:val="̂"/>
                                  <m:ctrlPr>
                                    <a:rPr kumimoji="1" lang="en-US" altLang="ja-JP" sz="2000" b="0" i="1" smtClean="0">
                                      <a:solidFill>
                                        <a:schemeClr val="bg1"/>
                                      </a:solidFill>
                                      <a:latin typeface="Cambria Math" panose="02040503050406030204" pitchFamily="18" charset="0"/>
                                      <a:ea typeface="ＭＳ Ｐゴシック" panose="020B0600070205080204" pitchFamily="50" charset="-128"/>
                                    </a:rPr>
                                  </m:ctrlPr>
                                </m:acc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𝑦</m:t>
                                  </m:r>
                                </m:e>
                              </m:acc>
                            </m:e>
                            <m:sup>
                              <m:d>
                                <m:dPr>
                                  <m:ctrlPr>
                                    <a:rPr kumimoji="1" lang="en-US" altLang="ja-JP" sz="2000" b="0" i="1" smtClean="0">
                                      <a:solidFill>
                                        <a:schemeClr val="bg1"/>
                                      </a:solidFill>
                                      <a:latin typeface="Cambria Math" panose="02040503050406030204" pitchFamily="18" charset="0"/>
                                      <a:ea typeface="ＭＳ Ｐゴシック" panose="020B0600070205080204" pitchFamily="50" charset="-128"/>
                                    </a:rPr>
                                  </m:ctrlPr>
                                </m:d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𝑗</m:t>
                                  </m:r>
                                </m:e>
                              </m:d>
                            </m:sup>
                          </m:sSup>
                        </m:e>
                      </m:d>
                      <m:sSubSup>
                        <m:sSubSupPr>
                          <m:ctrlPr>
                            <a:rPr kumimoji="1" lang="en-US" altLang="ja-JP" sz="2000" b="0" i="1" smtClean="0">
                              <a:solidFill>
                                <a:schemeClr val="bg1"/>
                              </a:solidFill>
                              <a:latin typeface="Cambria Math" panose="02040503050406030204" pitchFamily="18" charset="0"/>
                              <a:ea typeface="ＭＳ Ｐゴシック" panose="020B0600070205080204" pitchFamily="50" charset="-128"/>
                            </a:rPr>
                          </m:ctrlPr>
                        </m:sSubSup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𝑥</m:t>
                          </m:r>
                        </m:e>
                        <m:sub>
                          <m:r>
                            <a:rPr kumimoji="1" lang="en-US" altLang="ja-JP" sz="2000" b="0" i="1" smtClean="0">
                              <a:solidFill>
                                <a:schemeClr val="bg1"/>
                              </a:solidFill>
                              <a:latin typeface="Cambria Math" panose="02040503050406030204" pitchFamily="18" charset="0"/>
                              <a:ea typeface="ＭＳ Ｐゴシック" panose="020B0600070205080204" pitchFamily="50" charset="-128"/>
                            </a:rPr>
                            <m:t>𝑖</m:t>
                          </m:r>
                        </m:sub>
                        <m:sup>
                          <m:d>
                            <m:dPr>
                              <m:ctrlPr>
                                <a:rPr kumimoji="1" lang="en-US" altLang="ja-JP" sz="2000" b="0" i="1" smtClean="0">
                                  <a:solidFill>
                                    <a:schemeClr val="bg1"/>
                                  </a:solidFill>
                                  <a:latin typeface="Cambria Math" panose="02040503050406030204" pitchFamily="18" charset="0"/>
                                  <a:ea typeface="ＭＳ Ｐゴシック" panose="020B0600070205080204" pitchFamily="50" charset="-128"/>
                                </a:rPr>
                              </m:ctrlPr>
                            </m:d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𝑗</m:t>
                              </m:r>
                            </m:e>
                          </m:d>
                        </m:sup>
                      </m:sSubSup>
                    </m:oMath>
                  </m:oMathPara>
                </a14:m>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lvl="1">
                  <a:lnSpc>
                    <a:spcPts val="3500"/>
                  </a:lnSpc>
                </a:pPr>
                <a14:m>
                  <m:oMath xmlns:m="http://schemas.openxmlformats.org/officeDocument/2006/math">
                    <m:r>
                      <a:rPr kumimoji="1" lang="ja-JP" altLang="en-US" sz="2000" i="1" smtClean="0">
                        <a:solidFill>
                          <a:schemeClr val="bg1"/>
                        </a:solidFill>
                        <a:latin typeface="Cambria Math" panose="02040503050406030204" pitchFamily="18" charset="0"/>
                        <a:ea typeface="ＭＳ Ｐゴシック" panose="020B0600070205080204" pitchFamily="50" charset="-128"/>
                      </a:rPr>
                      <m:t>𝜂</m:t>
                    </m:r>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は学習率と呼ばれ、</a:t>
                </a:r>
                <a14:m>
                  <m:oMath xmlns:m="http://schemas.openxmlformats.org/officeDocument/2006/math">
                    <m:r>
                      <a:rPr kumimoji="1" lang="en-US" altLang="ja-JP" sz="2000" b="0" i="1" smtClean="0">
                        <a:solidFill>
                          <a:schemeClr val="bg1"/>
                        </a:solidFill>
                        <a:latin typeface="Cambria Math" panose="02040503050406030204" pitchFamily="18" charset="0"/>
                        <a:ea typeface="ＭＳ Ｐゴシック" panose="020B0600070205080204" pitchFamily="50" charset="-128"/>
                      </a:rPr>
                      <m:t>0</m:t>
                    </m:r>
                    <m:r>
                      <a:rPr kumimoji="1" lang="en-US" altLang="ja-JP" sz="2000" b="0" i="1" smtClean="0">
                        <a:solidFill>
                          <a:schemeClr val="bg1"/>
                        </a:solidFill>
                        <a:latin typeface="Cambria Math" panose="02040503050406030204" pitchFamily="18" charset="0"/>
                        <a:ea typeface="Cambria Math" panose="02040503050406030204" pitchFamily="18" charset="0"/>
                      </a:rPr>
                      <m:t>&lt;</m:t>
                    </m:r>
                    <m:r>
                      <a:rPr kumimoji="1" lang="ja-JP" altLang="en-US" sz="2000" b="0" i="1" smtClean="0">
                        <a:solidFill>
                          <a:schemeClr val="bg1"/>
                        </a:solidFill>
                        <a:latin typeface="Cambria Math" panose="02040503050406030204" pitchFamily="18" charset="0"/>
                        <a:ea typeface="Cambria Math" panose="02040503050406030204" pitchFamily="18" charset="0"/>
                      </a:rPr>
                      <m:t>𝜂</m:t>
                    </m:r>
                    <m:r>
                      <a:rPr kumimoji="1" lang="en-US" altLang="ja-JP" sz="2000" b="0" i="1" smtClean="0">
                        <a:solidFill>
                          <a:schemeClr val="bg1"/>
                        </a:solidFill>
                        <a:latin typeface="Cambria Math" panose="02040503050406030204" pitchFamily="18" charset="0"/>
                        <a:ea typeface="Cambria Math" panose="02040503050406030204" pitchFamily="18" charset="0"/>
                      </a:rPr>
                      <m:t>&lt;1</m:t>
                    </m:r>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の定数である。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p:txBody>
          </p:sp>
        </mc:Choice>
        <mc:Fallback>
          <p:sp>
            <p:nvSpPr>
              <p:cNvPr id="6" name="正方形/長方形 5">
                <a:extLst>
                  <a:ext uri="{FF2B5EF4-FFF2-40B4-BE49-F238E27FC236}">
                    <a16:creationId xmlns:a16="http://schemas.microsoft.com/office/drawing/2014/main" id="{8C951ABD-DD57-4097-9F6C-B0C30C3DBFCF}"/>
                  </a:ext>
                </a:extLst>
              </p:cNvPr>
              <p:cNvSpPr>
                <a:spLocks noRot="1" noChangeAspect="1" noMove="1" noResize="1" noEditPoints="1" noAdjustHandles="1" noChangeArrowheads="1" noChangeShapeType="1" noTextEdit="1"/>
              </p:cNvSpPr>
              <p:nvPr/>
            </p:nvSpPr>
            <p:spPr>
              <a:xfrm>
                <a:off x="1126755" y="1533479"/>
                <a:ext cx="6922372" cy="3168291"/>
              </a:xfrm>
              <a:prstGeom prst="rect">
                <a:avLst/>
              </a:prstGeom>
              <a:blipFill>
                <a:blip r:embed="rId3"/>
                <a:stretch>
                  <a:fillRect l="-701" b="-2095"/>
                </a:stretch>
              </a:blipFill>
              <a:ln w="38100">
                <a:solidFill>
                  <a:schemeClr val="accent2">
                    <a:lumMod val="75000"/>
                  </a:schemeClr>
                </a:solidFill>
              </a:ln>
            </p:spPr>
            <p:txBody>
              <a:bodyPr/>
              <a:lstStyle/>
              <a:p>
                <a:r>
                  <a:rPr lang="ja-JP" altLang="en-US">
                    <a:noFill/>
                  </a:rPr>
                  <a:t> </a:t>
                </a:r>
              </a:p>
            </p:txBody>
          </p:sp>
        </mc:Fallback>
      </mc:AlternateContent>
      <p:sp>
        <p:nvSpPr>
          <p:cNvPr id="36" name="正方形/長方形 35">
            <a:extLst>
              <a:ext uri="{FF2B5EF4-FFF2-40B4-BE49-F238E27FC236}">
                <a16:creationId xmlns:a16="http://schemas.microsoft.com/office/drawing/2014/main" id="{F3910891-FDBD-4EBA-A9C8-587310B99408}"/>
              </a:ext>
            </a:extLst>
          </p:cNvPr>
          <p:cNvSpPr/>
          <p:nvPr/>
        </p:nvSpPr>
        <p:spPr>
          <a:xfrm>
            <a:off x="1730441" y="-9535"/>
            <a:ext cx="5715000"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tx1">
                    <a:lumMod val="95000"/>
                  </a:schemeClr>
                </a:solidFill>
                <a:latin typeface="ＭＳ Ｐゴシック" panose="020B0600070205080204" pitchFamily="50" charset="-128"/>
                <a:ea typeface="ＭＳ Ｐゴシック" panose="020B0600070205080204" pitchFamily="50" charset="-128"/>
              </a:rPr>
              <a:t>2.2. </a:t>
            </a:r>
            <a:r>
              <a:rPr kumimoji="1" lang="ja-JP" altLang="en-US" sz="3600" dirty="0">
                <a:solidFill>
                  <a:schemeClr val="tx1">
                    <a:lumMod val="95000"/>
                  </a:schemeClr>
                </a:solidFill>
                <a:latin typeface="ＭＳ Ｐゴシック" panose="020B0600070205080204" pitchFamily="50" charset="-128"/>
                <a:ea typeface="ＭＳ Ｐゴシック" panose="020B0600070205080204" pitchFamily="50" charset="-128"/>
              </a:rPr>
              <a:t>ニューロンのモデル化②</a:t>
            </a:r>
          </a:p>
        </p:txBody>
      </p:sp>
      <p:pic>
        <p:nvPicPr>
          <p:cNvPr id="3" name="図 2">
            <a:extLst>
              <a:ext uri="{FF2B5EF4-FFF2-40B4-BE49-F238E27FC236}">
                <a16:creationId xmlns:a16="http://schemas.microsoft.com/office/drawing/2014/main" id="{57DBB63F-D9AE-45CE-B540-9E1E16B7AC44}"/>
              </a:ext>
            </a:extLst>
          </p:cNvPr>
          <p:cNvPicPr>
            <a:picLocks noChangeAspect="1"/>
          </p:cNvPicPr>
          <p:nvPr/>
        </p:nvPicPr>
        <p:blipFill>
          <a:blip r:embed="rId4"/>
          <a:stretch>
            <a:fillRect/>
          </a:stretch>
        </p:blipFill>
        <p:spPr>
          <a:xfrm>
            <a:off x="4678628" y="4878040"/>
            <a:ext cx="4465372" cy="1979960"/>
          </a:xfrm>
          <a:prstGeom prst="rect">
            <a:avLst/>
          </a:prstGeom>
        </p:spPr>
      </p:pic>
      <p:pic>
        <p:nvPicPr>
          <p:cNvPr id="50" name="図 49" descr="ダイアグラム&#10;&#10;自動的に生成された説明">
            <a:extLst>
              <a:ext uri="{FF2B5EF4-FFF2-40B4-BE49-F238E27FC236}">
                <a16:creationId xmlns:a16="http://schemas.microsoft.com/office/drawing/2014/main" id="{9ED22472-C733-4BBC-9328-B42972DA14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14" y="5145142"/>
            <a:ext cx="4391359" cy="1372300"/>
          </a:xfrm>
          <a:prstGeom prst="rect">
            <a:avLst/>
          </a:prstGeom>
        </p:spPr>
      </p:pic>
      <p:sp>
        <p:nvSpPr>
          <p:cNvPr id="52" name="テキスト ボックス 51">
            <a:extLst>
              <a:ext uri="{FF2B5EF4-FFF2-40B4-BE49-F238E27FC236}">
                <a16:creationId xmlns:a16="http://schemas.microsoft.com/office/drawing/2014/main" id="{A9401F2B-E64B-471F-85FD-05D117AB62A0}"/>
              </a:ext>
            </a:extLst>
          </p:cNvPr>
          <p:cNvSpPr txBox="1"/>
          <p:nvPr/>
        </p:nvSpPr>
        <p:spPr>
          <a:xfrm>
            <a:off x="541824" y="649971"/>
            <a:ext cx="8273608" cy="763992"/>
          </a:xfrm>
          <a:prstGeom prst="rect">
            <a:avLst/>
          </a:prstGeom>
          <a:noFill/>
        </p:spPr>
        <p:txBody>
          <a:bodyPr wrap="square" rtlCol="0">
            <a:spAutoFit/>
          </a:bodyPr>
          <a:lstStyle/>
          <a:p>
            <a:pPr>
              <a:lnSpc>
                <a:spcPts val="2800"/>
              </a:lnSpc>
            </a:pPr>
            <a:r>
              <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rPr>
              <a:t>F.</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 </a:t>
            </a:r>
            <a:r>
              <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rPr>
              <a:t>Rosenblatt</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 は、</a:t>
            </a:r>
            <a:r>
              <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rPr>
              <a:t>1957</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年に</a:t>
            </a:r>
            <a:r>
              <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rPr>
              <a:t>MCP</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ニューロンモデルに次の学習規則を適用し、パーセプトロンという学習可能なシステムを発表した。</a:t>
            </a:r>
            <a:endPar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810159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テキスト ボックス 27">
            <a:extLst>
              <a:ext uri="{FF2B5EF4-FFF2-40B4-BE49-F238E27FC236}">
                <a16:creationId xmlns:a16="http://schemas.microsoft.com/office/drawing/2014/main" id="{33C0DE70-A038-483C-A8AB-3E4751F53A52}"/>
              </a:ext>
            </a:extLst>
          </p:cNvPr>
          <p:cNvSpPr txBox="1"/>
          <p:nvPr/>
        </p:nvSpPr>
        <p:spPr>
          <a:xfrm>
            <a:off x="272379" y="4503011"/>
            <a:ext cx="4325021" cy="707886"/>
          </a:xfrm>
          <a:prstGeom prst="rect">
            <a:avLst/>
          </a:prstGeom>
          <a:noFill/>
        </p:spPr>
        <p:txBody>
          <a:bodyPr wrap="square" rtlCol="0">
            <a:spAutoFit/>
          </a:bodyPr>
          <a:lstStyle/>
          <a:p>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パーセプトロンは、シナプス結合強度にあたる重みを</a:t>
            </a:r>
            <a:r>
              <a:rPr kumimoji="1" lang="ja-JP" altLang="en-US" sz="2000" b="1" dirty="0">
                <a:solidFill>
                  <a:srgbClr val="FF6600"/>
                </a:solidFill>
                <a:latin typeface="ＭＳ Ｐゴシック" panose="020B0600070205080204" pitchFamily="50" charset="-128"/>
                <a:ea typeface="ＭＳ Ｐゴシック" panose="020B0600070205080204" pitchFamily="50" charset="-128"/>
              </a:rPr>
              <a:t>自動的に調節</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できる</a:t>
            </a:r>
          </a:p>
        </p:txBody>
      </p:sp>
      <p:pic>
        <p:nvPicPr>
          <p:cNvPr id="31" name="図 30">
            <a:extLst>
              <a:ext uri="{FF2B5EF4-FFF2-40B4-BE49-F238E27FC236}">
                <a16:creationId xmlns:a16="http://schemas.microsoft.com/office/drawing/2014/main" id="{7B5FF436-0247-4212-879D-1C670420D332}"/>
              </a:ext>
            </a:extLst>
          </p:cNvPr>
          <p:cNvPicPr>
            <a:picLocks noChangeAspect="1"/>
          </p:cNvPicPr>
          <p:nvPr/>
        </p:nvPicPr>
        <p:blipFill rotWithShape="1">
          <a:blip r:embed="rId3">
            <a:extLst>
              <a:ext uri="{28A0092B-C50C-407E-A947-70E740481C1C}">
                <a14:useLocalDpi xmlns:a14="http://schemas.microsoft.com/office/drawing/2010/main" val="0"/>
              </a:ext>
            </a:extLst>
          </a:blip>
          <a:srcRect t="8741" r="8235"/>
          <a:stretch/>
        </p:blipFill>
        <p:spPr>
          <a:xfrm>
            <a:off x="5293708" y="1598703"/>
            <a:ext cx="3608987" cy="2680626"/>
          </a:xfrm>
          <a:prstGeom prst="rect">
            <a:avLst/>
          </a:prstGeom>
        </p:spPr>
      </p:pic>
      <p:sp>
        <p:nvSpPr>
          <p:cNvPr id="33" name="矢印: 右 32">
            <a:extLst>
              <a:ext uri="{FF2B5EF4-FFF2-40B4-BE49-F238E27FC236}">
                <a16:creationId xmlns:a16="http://schemas.microsoft.com/office/drawing/2014/main" id="{2B8A90C0-761E-4E15-9031-E5E5F30B1487}"/>
              </a:ext>
            </a:extLst>
          </p:cNvPr>
          <p:cNvSpPr/>
          <p:nvPr/>
        </p:nvSpPr>
        <p:spPr>
          <a:xfrm>
            <a:off x="4651353" y="2939016"/>
            <a:ext cx="510102"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62B0FB0C-60F1-42C5-889E-5841B23A877A}"/>
              </a:ext>
            </a:extLst>
          </p:cNvPr>
          <p:cNvSpPr txBox="1"/>
          <p:nvPr/>
        </p:nvSpPr>
        <p:spPr>
          <a:xfrm>
            <a:off x="5161455" y="4479514"/>
            <a:ext cx="3893645" cy="707886"/>
          </a:xfrm>
          <a:prstGeom prst="rect">
            <a:avLst/>
          </a:prstGeom>
          <a:noFill/>
        </p:spPr>
        <p:txBody>
          <a:bodyPr wrap="square" rtlCol="0">
            <a:spAutoFit/>
          </a:bodyPr>
          <a:lstStyle/>
          <a:p>
            <a:r>
              <a:rPr kumimoji="1" lang="en-US" altLang="ja-JP" sz="2000" dirty="0">
                <a:solidFill>
                  <a:schemeClr val="tx1">
                    <a:lumMod val="95000"/>
                  </a:schemeClr>
                </a:solidFill>
                <a:latin typeface="ＭＳ Ｐゴシック" panose="020B0600070205080204" pitchFamily="50" charset="-128"/>
                <a:ea typeface="ＭＳ Ｐゴシック" panose="020B0600070205080204" pitchFamily="50" charset="-128"/>
              </a:rPr>
              <a:t>2</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クラスを</a:t>
            </a:r>
            <a:r>
              <a:rPr kumimoji="1" lang="ja-JP" altLang="en-US" sz="2000" b="1" dirty="0">
                <a:solidFill>
                  <a:schemeClr val="accent6"/>
                </a:solidFill>
                <a:latin typeface="ＭＳ Ｐゴシック" panose="020B0600070205080204" pitchFamily="50" charset="-128"/>
                <a:ea typeface="ＭＳ Ｐゴシック" panose="020B0600070205080204" pitchFamily="50" charset="-128"/>
              </a:rPr>
              <a:t>分類</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する直線を</a:t>
            </a:r>
            <a:r>
              <a:rPr kumimoji="1" lang="ja-JP" altLang="en-US" sz="2000" b="1" dirty="0">
                <a:solidFill>
                  <a:schemeClr val="accent6"/>
                </a:solidFill>
                <a:latin typeface="ＭＳ Ｐゴシック" panose="020B0600070205080204" pitchFamily="50" charset="-128"/>
                <a:ea typeface="ＭＳ Ｐゴシック" panose="020B0600070205080204" pitchFamily="50" charset="-128"/>
              </a:rPr>
              <a:t>自動的に決定する</a:t>
            </a:r>
            <a:r>
              <a:rPr kumimoji="1" lang="ja-JP" altLang="en-US" sz="2000" dirty="0">
                <a:solidFill>
                  <a:schemeClr val="tx1">
                    <a:lumMod val="95000"/>
                  </a:schemeClr>
                </a:solidFill>
                <a:latin typeface="ＭＳ Ｐゴシック" panose="020B0600070205080204" pitchFamily="50" charset="-128"/>
                <a:ea typeface="ＭＳ Ｐゴシック" panose="020B0600070205080204" pitchFamily="50" charset="-128"/>
              </a:rPr>
              <a:t>ことが可能</a:t>
            </a:r>
          </a:p>
        </p:txBody>
      </p:sp>
      <p:sp>
        <p:nvSpPr>
          <p:cNvPr id="36" name="正方形/長方形 35">
            <a:extLst>
              <a:ext uri="{FF2B5EF4-FFF2-40B4-BE49-F238E27FC236}">
                <a16:creationId xmlns:a16="http://schemas.microsoft.com/office/drawing/2014/main" id="{F3910891-FDBD-4EBA-A9C8-587310B99408}"/>
              </a:ext>
            </a:extLst>
          </p:cNvPr>
          <p:cNvSpPr/>
          <p:nvPr/>
        </p:nvSpPr>
        <p:spPr>
          <a:xfrm>
            <a:off x="1730441" y="-9535"/>
            <a:ext cx="5715000"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tx1">
                    <a:lumMod val="95000"/>
                  </a:schemeClr>
                </a:solidFill>
                <a:latin typeface="ＭＳ Ｐゴシック" panose="020B0600070205080204" pitchFamily="50" charset="-128"/>
                <a:ea typeface="ＭＳ Ｐゴシック" panose="020B0600070205080204" pitchFamily="50" charset="-128"/>
              </a:rPr>
              <a:t>2.2. </a:t>
            </a:r>
            <a:r>
              <a:rPr kumimoji="1" lang="ja-JP" altLang="en-US" sz="3600" dirty="0">
                <a:solidFill>
                  <a:schemeClr val="tx1">
                    <a:lumMod val="95000"/>
                  </a:schemeClr>
                </a:solidFill>
                <a:latin typeface="ＭＳ Ｐゴシック" panose="020B0600070205080204" pitchFamily="50" charset="-128"/>
                <a:ea typeface="ＭＳ Ｐゴシック" panose="020B0600070205080204" pitchFamily="50" charset="-128"/>
              </a:rPr>
              <a:t>ニューロンのモデル化②</a:t>
            </a:r>
          </a:p>
        </p:txBody>
      </p:sp>
      <p:pic>
        <p:nvPicPr>
          <p:cNvPr id="6" name="図 5">
            <a:extLst>
              <a:ext uri="{FF2B5EF4-FFF2-40B4-BE49-F238E27FC236}">
                <a16:creationId xmlns:a16="http://schemas.microsoft.com/office/drawing/2014/main" id="{FA4938EA-1F5A-4184-9440-7F37448DD248}"/>
              </a:ext>
            </a:extLst>
          </p:cNvPr>
          <p:cNvPicPr>
            <a:picLocks noChangeAspect="1"/>
          </p:cNvPicPr>
          <p:nvPr/>
        </p:nvPicPr>
        <p:blipFill>
          <a:blip r:embed="rId4"/>
          <a:stretch>
            <a:fillRect/>
          </a:stretch>
        </p:blipFill>
        <p:spPr>
          <a:xfrm>
            <a:off x="158039" y="1732053"/>
            <a:ext cx="4361061" cy="2680627"/>
          </a:xfrm>
          <a:prstGeom prst="rect">
            <a:avLst/>
          </a:prstGeom>
        </p:spPr>
      </p:pic>
    </p:spTree>
    <p:extLst>
      <p:ext uri="{BB962C8B-B14F-4D97-AF65-F5344CB8AC3E}">
        <p14:creationId xmlns:p14="http://schemas.microsoft.com/office/powerpoint/2010/main" val="295201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solidFill>
                  <a:schemeClr val="tx1">
                    <a:lumMod val="75000"/>
                  </a:schemeClr>
                </a:solidFill>
              </a:rPr>
              <a:t>5. </a:t>
            </a:r>
            <a:r>
              <a:rPr kumimoji="1" lang="ja-JP" altLang="en-US" sz="2800" u="sng" dirty="0">
                <a:solidFill>
                  <a:schemeClr val="tx1">
                    <a:lumMod val="75000"/>
                  </a:schemeClr>
                </a:solidFill>
              </a:rPr>
              <a:t>機械学習の定式化</a:t>
            </a:r>
            <a:r>
              <a:rPr kumimoji="1" lang="en-US" altLang="ja-JP" sz="2800" u="sng" dirty="0">
                <a:solidFill>
                  <a:schemeClr val="tx1">
                    <a:lumMod val="75000"/>
                  </a:schemeClr>
                </a:solidFill>
              </a:rPr>
              <a:t>(1)</a:t>
            </a:r>
            <a:endParaRPr kumimoji="1" lang="ja-JP" altLang="en-US" sz="2800" u="sng" dirty="0">
              <a:solidFill>
                <a:schemeClr val="tx1">
                  <a:lumMod val="75000"/>
                </a:schemeClr>
              </a:solidFill>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57E12B2-8A95-445E-8D29-FEB65D16B82D}"/>
                  </a:ext>
                </a:extLst>
              </p:cNvPr>
              <p:cNvSpPr txBox="1"/>
              <p:nvPr/>
            </p:nvSpPr>
            <p:spPr>
              <a:xfrm flipH="1">
                <a:off x="660399" y="1032096"/>
                <a:ext cx="7823201" cy="5672130"/>
              </a:xfrm>
              <a:prstGeom prst="rect">
                <a:avLst/>
              </a:prstGeom>
              <a:noFill/>
            </p:spPr>
            <p:txBody>
              <a:bodyPr wrap="square" rtlCol="0">
                <a:spAutoFit/>
              </a:bodyPr>
              <a:lstStyle/>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入力空間　</a:t>
                </a: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𝒳</m:t>
                    </m:r>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m:t>
                    </m:r>
                    <m:sSup>
                      <m:sSupPr>
                        <m:ctrlPr>
                          <a:rPr kumimoji="1" lang="en-US" altLang="ja-JP" sz="2400" i="1" smtClean="0">
                            <a:solidFill>
                              <a:schemeClr val="tx1">
                                <a:lumMod val="75000"/>
                              </a:schemeClr>
                            </a:solidFill>
                            <a:latin typeface="Cambria Math" panose="02040503050406030204" pitchFamily="18" charset="0"/>
                            <a:ea typeface="ＭＳ Ｐゴシック" panose="020B0600070205080204" pitchFamily="50" charset="-128"/>
                          </a:rPr>
                        </m:ctrlPr>
                      </m:sSupPr>
                      <m:e>
                        <m:r>
                          <a:rPr kumimoji="1" lang="en-US" altLang="ja-JP" sz="2400" i="1" smtClean="0">
                            <a:solidFill>
                              <a:schemeClr val="tx1">
                                <a:lumMod val="75000"/>
                              </a:schemeClr>
                            </a:solidFill>
                            <a:latin typeface="Cambria Math" panose="02040503050406030204" pitchFamily="18" charset="0"/>
                            <a:ea typeface="Cambria Math" panose="02040503050406030204" pitchFamily="18" charset="0"/>
                          </a:rPr>
                          <m:t>ℝ</m:t>
                        </m:r>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𝑑</m:t>
                        </m:r>
                      </m:sup>
                    </m:sSup>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出力空間　</a:t>
                </a: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0, 1</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:2</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値判別</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ℝ</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 : </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回帰</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𝑐</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1</m:t>
                        </m:r>
                        <m:r>
                          <a:rPr kumimoji="1" lang="ja-JP" altLang="en-US" sz="2400" i="1">
                            <a:solidFill>
                              <a:schemeClr val="tx1">
                                <a:lumMod val="75000"/>
                              </a:schemeClr>
                            </a:solidFill>
                            <a:latin typeface="Cambria Math" panose="02040503050406030204" pitchFamily="18" charset="0"/>
                            <a:ea typeface="ＭＳ Ｐゴシック" panose="020B0600070205080204" pitchFamily="50" charset="-128"/>
                          </a:rPr>
                          <m:t>点集合</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oMath>
                </a14:m>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教師なし学習</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データ生成分布</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𝑃</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𝑃</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𝑋</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𝑌</m:t>
                        </m:r>
                      </m:e>
                    </m:d>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仮説 </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h</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 ：</a:t>
                </a:r>
                <a14:m>
                  <m:oMath xmlns:m="http://schemas.openxmlformats.org/officeDocument/2006/math">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𝒳</m:t>
                    </m:r>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m:t>
                    </m:r>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𝒴</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 入出力関係を予測する</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損失関数 </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0−1</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損失</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判別</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1" i="1" smtClean="0">
                        <a:solidFill>
                          <a:schemeClr val="tx1">
                            <a:lumMod val="75000"/>
                          </a:schemeClr>
                        </a:solidFill>
                        <a:latin typeface="Cambria Math" panose="02040503050406030204" pitchFamily="18" charset="0"/>
                        <a:ea typeface="ＭＳ Ｐゴシック" panose="020B0600070205080204" pitchFamily="50" charset="-128"/>
                      </a:rPr>
                      <m:t>𝟏</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eqArr>
                          <m:eqArr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eqArr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1  </m:t>
                            </m:r>
                            <m:r>
                              <a:rPr kumimoji="1" lang="ja-JP" altLang="en-US" sz="2400" i="1">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𝑖𝑓</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𝑦</m:t>
                            </m:r>
                          </m:e>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𝑜𝑡h𝑒𝑟𝑤𝑖𝑠𝑒</m:t>
                            </m:r>
                          </m:e>
                        </m:eqArr>
                      </m:e>
                    </m:d>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二乗損失（回帰）：</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sSup>
                      <m:sSup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sSupPr>
                      <m:e>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2</m:t>
                        </m:r>
                      </m:sup>
                    </m:sSup>
                  </m:oMath>
                </a14:m>
                <a:endParaRPr kumimoji="1" lang="en-US" altLang="ja-JP" sz="2400" b="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再構成損失（教師なし学習）：</a:t>
                </a:r>
                <a14:m>
                  <m:oMath xmlns:m="http://schemas.openxmlformats.org/officeDocument/2006/math">
                    <m:sSup>
                      <m:sSupPr>
                        <m:ctrlPr>
                          <a:rPr kumimoji="1" lang="en-US" altLang="ja-JP" sz="2400" i="1" smtClean="0">
                            <a:solidFill>
                              <a:schemeClr val="tx1">
                                <a:lumMod val="75000"/>
                              </a:schemeClr>
                            </a:solidFill>
                            <a:latin typeface="Cambria Math" panose="02040503050406030204" pitchFamily="18" charset="0"/>
                            <a:ea typeface="ＭＳ Ｐゴシック" panose="020B0600070205080204" pitchFamily="50" charset="-128"/>
                          </a:rPr>
                        </m:ctrlPr>
                      </m:sSupPr>
                      <m:e>
                        <m:d>
                          <m:dPr>
                            <m:begChr m:val="‖"/>
                            <m:endChr m:val="‖"/>
                            <m:ctrlP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𝑥</m:t>
                                </m:r>
                              </m:e>
                            </m:acc>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𝑥</m:t>
                            </m:r>
                          </m:e>
                        </m:d>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2</m:t>
                        </m:r>
                      </m:sup>
                    </m:sSup>
                  </m:oMath>
                </a14:m>
                <a:endPar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mc:Choice>
        <mc:Fallback xmlns="">
          <p:sp>
            <p:nvSpPr>
              <p:cNvPr id="15" name="テキスト ボックス 14">
                <a:extLst>
                  <a:ext uri="{FF2B5EF4-FFF2-40B4-BE49-F238E27FC236}">
                    <a16:creationId xmlns:a16="http://schemas.microsoft.com/office/drawing/2014/main" id="{E57E12B2-8A95-445E-8D29-FEB65D16B82D}"/>
                  </a:ext>
                </a:extLst>
              </p:cNvPr>
              <p:cNvSpPr txBox="1">
                <a:spLocks noRot="1" noChangeAspect="1" noMove="1" noResize="1" noEditPoints="1" noAdjustHandles="1" noChangeArrowheads="1" noChangeShapeType="1" noTextEdit="1"/>
              </p:cNvSpPr>
              <p:nvPr/>
            </p:nvSpPr>
            <p:spPr>
              <a:xfrm flipH="1">
                <a:off x="660399" y="1032096"/>
                <a:ext cx="7823201" cy="5672130"/>
              </a:xfrm>
              <a:prstGeom prst="rect">
                <a:avLst/>
              </a:prstGeom>
              <a:blipFill>
                <a:blip r:embed="rId2"/>
                <a:stretch>
                  <a:fillRect l="-1012" b="-12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15595076"/>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8715</TotalTime>
  <Words>850</Words>
  <Application>Microsoft Office PowerPoint</Application>
  <PresentationFormat>画面に合わせる (4:3)</PresentationFormat>
  <Paragraphs>188</Paragraphs>
  <Slides>14</Slides>
  <Notes>11</Notes>
  <HiddenSlides>2</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14</vt:i4>
      </vt:variant>
    </vt:vector>
  </HeadingPairs>
  <TitlesOfParts>
    <vt:vector size="22" baseType="lpstr">
      <vt:lpstr>ＭＳ Ｐゴシック</vt:lpstr>
      <vt:lpstr>游ゴシック</vt:lpstr>
      <vt:lpstr>Arial</vt:lpstr>
      <vt:lpstr>Calibri</vt:lpstr>
      <vt:lpstr>Calibri Light</vt:lpstr>
      <vt:lpstr>Cambria Math</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三木 康平</dc:creator>
  <cp:lastModifiedBy>三木 康平</cp:lastModifiedBy>
  <cp:revision>206</cp:revision>
  <dcterms:created xsi:type="dcterms:W3CDTF">2020-07-16T12:26:29Z</dcterms:created>
  <dcterms:modified xsi:type="dcterms:W3CDTF">2020-09-30T16:40:51Z</dcterms:modified>
</cp:coreProperties>
</file>