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7" r:id="rId2"/>
    <p:sldId id="274" r:id="rId3"/>
    <p:sldId id="273" r:id="rId4"/>
    <p:sldId id="275" r:id="rId5"/>
    <p:sldId id="276" r:id="rId6"/>
    <p:sldId id="281" r:id="rId7"/>
    <p:sldId id="278" r:id="rId8"/>
    <p:sldId id="277" r:id="rId9"/>
    <p:sldId id="279" r:id="rId10"/>
    <p:sldId id="280" r:id="rId11"/>
    <p:sldId id="258" r:id="rId12"/>
    <p:sldId id="267" r:id="rId13"/>
    <p:sldId id="269" r:id="rId14"/>
    <p:sldId id="259" r:id="rId15"/>
    <p:sldId id="268" r:id="rId16"/>
    <p:sldId id="260" r:id="rId17"/>
    <p:sldId id="261" r:id="rId18"/>
    <p:sldId id="270" r:id="rId19"/>
    <p:sldId id="271" r:id="rId20"/>
    <p:sldId id="262" r:id="rId21"/>
    <p:sldId id="265" r:id="rId22"/>
    <p:sldId id="266" r:id="rId2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B9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showGuides="1">
      <p:cViewPr varScale="1">
        <p:scale>
          <a:sx n="72" d="100"/>
          <a:sy n="72" d="100"/>
        </p:scale>
        <p:origin x="1350" y="6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66BBE42A-7E8F-4EA0-BC0F-E753FF3513AE}" type="datetimeFigureOut">
              <a:rPr kumimoji="1" lang="ja-JP" altLang="en-US" smtClean="0"/>
              <a:t>2019/8/30</a:t>
            </a:fld>
            <a:endParaRPr kumimoji="1" lang="ja-JP" altLang="en-US" dirty="0"/>
          </a:p>
        </p:txBody>
      </p:sp>
      <p:sp>
        <p:nvSpPr>
          <p:cNvPr id="5" name="Footer Placeholder 4"/>
          <p:cNvSpPr>
            <a:spLocks noGrp="1"/>
          </p:cNvSpPr>
          <p:nvPr>
            <p:ph type="ftr" sz="quarter" idx="11"/>
          </p:nvPr>
        </p:nvSpPr>
        <p:spPr/>
        <p:txBody>
          <a:bodyPr/>
          <a:lstStyle/>
          <a:p>
            <a:endParaRPr kumimoji="1" lang="ja-JP" altLang="en-US" dirty="0"/>
          </a:p>
        </p:txBody>
      </p:sp>
      <p:sp>
        <p:nvSpPr>
          <p:cNvPr id="6" name="Slide Number Placeholder 5"/>
          <p:cNvSpPr>
            <a:spLocks noGrp="1"/>
          </p:cNvSpPr>
          <p:nvPr>
            <p:ph type="sldNum" sz="quarter" idx="12"/>
          </p:nvPr>
        </p:nvSpPr>
        <p:spPr/>
        <p:txBody>
          <a:bodyPr/>
          <a:lstStyle/>
          <a:p>
            <a:fld id="{94514CE7-B207-4B6F-9599-FF2675B15BD7}" type="slidenum">
              <a:rPr kumimoji="1" lang="ja-JP" altLang="en-US" smtClean="0"/>
              <a:t>‹#›</a:t>
            </a:fld>
            <a:endParaRPr kumimoji="1" lang="ja-JP" altLang="en-US" dirty="0"/>
          </a:p>
        </p:txBody>
      </p:sp>
    </p:spTree>
    <p:extLst>
      <p:ext uri="{BB962C8B-B14F-4D97-AF65-F5344CB8AC3E}">
        <p14:creationId xmlns:p14="http://schemas.microsoft.com/office/powerpoint/2010/main" val="11257668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66BBE42A-7E8F-4EA0-BC0F-E753FF3513AE}" type="datetimeFigureOut">
              <a:rPr kumimoji="1" lang="ja-JP" altLang="en-US" smtClean="0"/>
              <a:t>2019/8/30</a:t>
            </a:fld>
            <a:endParaRPr kumimoji="1" lang="ja-JP" altLang="en-US" dirty="0"/>
          </a:p>
        </p:txBody>
      </p:sp>
      <p:sp>
        <p:nvSpPr>
          <p:cNvPr id="5" name="Footer Placeholder 4"/>
          <p:cNvSpPr>
            <a:spLocks noGrp="1"/>
          </p:cNvSpPr>
          <p:nvPr>
            <p:ph type="ftr" sz="quarter" idx="11"/>
          </p:nvPr>
        </p:nvSpPr>
        <p:spPr/>
        <p:txBody>
          <a:bodyPr/>
          <a:lstStyle/>
          <a:p>
            <a:endParaRPr kumimoji="1" lang="ja-JP" altLang="en-US" dirty="0"/>
          </a:p>
        </p:txBody>
      </p:sp>
      <p:sp>
        <p:nvSpPr>
          <p:cNvPr id="6" name="Slide Number Placeholder 5"/>
          <p:cNvSpPr>
            <a:spLocks noGrp="1"/>
          </p:cNvSpPr>
          <p:nvPr>
            <p:ph type="sldNum" sz="quarter" idx="12"/>
          </p:nvPr>
        </p:nvSpPr>
        <p:spPr/>
        <p:txBody>
          <a:bodyPr/>
          <a:lstStyle/>
          <a:p>
            <a:fld id="{94514CE7-B207-4B6F-9599-FF2675B15BD7}" type="slidenum">
              <a:rPr kumimoji="1" lang="ja-JP" altLang="en-US" smtClean="0"/>
              <a:t>‹#›</a:t>
            </a:fld>
            <a:endParaRPr kumimoji="1" lang="ja-JP" altLang="en-US" dirty="0"/>
          </a:p>
        </p:txBody>
      </p:sp>
    </p:spTree>
    <p:extLst>
      <p:ext uri="{BB962C8B-B14F-4D97-AF65-F5344CB8AC3E}">
        <p14:creationId xmlns:p14="http://schemas.microsoft.com/office/powerpoint/2010/main" val="1728115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66BBE42A-7E8F-4EA0-BC0F-E753FF3513AE}" type="datetimeFigureOut">
              <a:rPr kumimoji="1" lang="ja-JP" altLang="en-US" smtClean="0"/>
              <a:t>2019/8/30</a:t>
            </a:fld>
            <a:endParaRPr kumimoji="1" lang="ja-JP" altLang="en-US" dirty="0"/>
          </a:p>
        </p:txBody>
      </p:sp>
      <p:sp>
        <p:nvSpPr>
          <p:cNvPr id="5" name="Footer Placeholder 4"/>
          <p:cNvSpPr>
            <a:spLocks noGrp="1"/>
          </p:cNvSpPr>
          <p:nvPr>
            <p:ph type="ftr" sz="quarter" idx="11"/>
          </p:nvPr>
        </p:nvSpPr>
        <p:spPr/>
        <p:txBody>
          <a:bodyPr/>
          <a:lstStyle/>
          <a:p>
            <a:endParaRPr kumimoji="1" lang="ja-JP" altLang="en-US" dirty="0"/>
          </a:p>
        </p:txBody>
      </p:sp>
      <p:sp>
        <p:nvSpPr>
          <p:cNvPr id="6" name="Slide Number Placeholder 5"/>
          <p:cNvSpPr>
            <a:spLocks noGrp="1"/>
          </p:cNvSpPr>
          <p:nvPr>
            <p:ph type="sldNum" sz="quarter" idx="12"/>
          </p:nvPr>
        </p:nvSpPr>
        <p:spPr/>
        <p:txBody>
          <a:bodyPr/>
          <a:lstStyle/>
          <a:p>
            <a:fld id="{94514CE7-B207-4B6F-9599-FF2675B15BD7}" type="slidenum">
              <a:rPr kumimoji="1" lang="ja-JP" altLang="en-US" smtClean="0"/>
              <a:t>‹#›</a:t>
            </a:fld>
            <a:endParaRPr kumimoji="1" lang="ja-JP" altLang="en-US" dirty="0"/>
          </a:p>
        </p:txBody>
      </p:sp>
    </p:spTree>
    <p:extLst>
      <p:ext uri="{BB962C8B-B14F-4D97-AF65-F5344CB8AC3E}">
        <p14:creationId xmlns:p14="http://schemas.microsoft.com/office/powerpoint/2010/main" val="6842459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66BBE42A-7E8F-4EA0-BC0F-E753FF3513AE}" type="datetimeFigureOut">
              <a:rPr kumimoji="1" lang="ja-JP" altLang="en-US" smtClean="0"/>
              <a:t>2019/8/30</a:t>
            </a:fld>
            <a:endParaRPr kumimoji="1" lang="ja-JP" altLang="en-US" dirty="0"/>
          </a:p>
        </p:txBody>
      </p:sp>
      <p:sp>
        <p:nvSpPr>
          <p:cNvPr id="5" name="Footer Placeholder 4"/>
          <p:cNvSpPr>
            <a:spLocks noGrp="1"/>
          </p:cNvSpPr>
          <p:nvPr>
            <p:ph type="ftr" sz="quarter" idx="11"/>
          </p:nvPr>
        </p:nvSpPr>
        <p:spPr/>
        <p:txBody>
          <a:bodyPr/>
          <a:lstStyle/>
          <a:p>
            <a:endParaRPr kumimoji="1" lang="ja-JP" altLang="en-US" dirty="0"/>
          </a:p>
        </p:txBody>
      </p:sp>
      <p:sp>
        <p:nvSpPr>
          <p:cNvPr id="6" name="Slide Number Placeholder 5"/>
          <p:cNvSpPr>
            <a:spLocks noGrp="1"/>
          </p:cNvSpPr>
          <p:nvPr>
            <p:ph type="sldNum" sz="quarter" idx="12"/>
          </p:nvPr>
        </p:nvSpPr>
        <p:spPr/>
        <p:txBody>
          <a:bodyPr/>
          <a:lstStyle/>
          <a:p>
            <a:fld id="{94514CE7-B207-4B6F-9599-FF2675B15BD7}" type="slidenum">
              <a:rPr kumimoji="1" lang="ja-JP" altLang="en-US" smtClean="0"/>
              <a:t>‹#›</a:t>
            </a:fld>
            <a:endParaRPr kumimoji="1" lang="ja-JP" altLang="en-US" dirty="0"/>
          </a:p>
        </p:txBody>
      </p:sp>
    </p:spTree>
    <p:extLst>
      <p:ext uri="{BB962C8B-B14F-4D97-AF65-F5344CB8AC3E}">
        <p14:creationId xmlns:p14="http://schemas.microsoft.com/office/powerpoint/2010/main" val="302589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66BBE42A-7E8F-4EA0-BC0F-E753FF3513AE}" type="datetimeFigureOut">
              <a:rPr kumimoji="1" lang="ja-JP" altLang="en-US" smtClean="0"/>
              <a:t>2019/8/30</a:t>
            </a:fld>
            <a:endParaRPr kumimoji="1" lang="ja-JP" altLang="en-US" dirty="0"/>
          </a:p>
        </p:txBody>
      </p:sp>
      <p:sp>
        <p:nvSpPr>
          <p:cNvPr id="5" name="Footer Placeholder 4"/>
          <p:cNvSpPr>
            <a:spLocks noGrp="1"/>
          </p:cNvSpPr>
          <p:nvPr>
            <p:ph type="ftr" sz="quarter" idx="11"/>
          </p:nvPr>
        </p:nvSpPr>
        <p:spPr/>
        <p:txBody>
          <a:bodyPr/>
          <a:lstStyle/>
          <a:p>
            <a:endParaRPr kumimoji="1" lang="ja-JP" altLang="en-US" dirty="0"/>
          </a:p>
        </p:txBody>
      </p:sp>
      <p:sp>
        <p:nvSpPr>
          <p:cNvPr id="6" name="Slide Number Placeholder 5"/>
          <p:cNvSpPr>
            <a:spLocks noGrp="1"/>
          </p:cNvSpPr>
          <p:nvPr>
            <p:ph type="sldNum" sz="quarter" idx="12"/>
          </p:nvPr>
        </p:nvSpPr>
        <p:spPr/>
        <p:txBody>
          <a:bodyPr/>
          <a:lstStyle/>
          <a:p>
            <a:fld id="{94514CE7-B207-4B6F-9599-FF2675B15BD7}" type="slidenum">
              <a:rPr kumimoji="1" lang="ja-JP" altLang="en-US" smtClean="0"/>
              <a:t>‹#›</a:t>
            </a:fld>
            <a:endParaRPr kumimoji="1" lang="ja-JP" altLang="en-US" dirty="0"/>
          </a:p>
        </p:txBody>
      </p:sp>
    </p:spTree>
    <p:extLst>
      <p:ext uri="{BB962C8B-B14F-4D97-AF65-F5344CB8AC3E}">
        <p14:creationId xmlns:p14="http://schemas.microsoft.com/office/powerpoint/2010/main" val="9604587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66BBE42A-7E8F-4EA0-BC0F-E753FF3513AE}" type="datetimeFigureOut">
              <a:rPr kumimoji="1" lang="ja-JP" altLang="en-US" smtClean="0"/>
              <a:t>2019/8/30</a:t>
            </a:fld>
            <a:endParaRPr kumimoji="1" lang="ja-JP" altLang="en-US" dirty="0"/>
          </a:p>
        </p:txBody>
      </p:sp>
      <p:sp>
        <p:nvSpPr>
          <p:cNvPr id="6" name="Footer Placeholder 5"/>
          <p:cNvSpPr>
            <a:spLocks noGrp="1"/>
          </p:cNvSpPr>
          <p:nvPr>
            <p:ph type="ftr" sz="quarter" idx="11"/>
          </p:nvPr>
        </p:nvSpPr>
        <p:spPr/>
        <p:txBody>
          <a:bodyPr/>
          <a:lstStyle/>
          <a:p>
            <a:endParaRPr kumimoji="1" lang="ja-JP" altLang="en-US" dirty="0"/>
          </a:p>
        </p:txBody>
      </p:sp>
      <p:sp>
        <p:nvSpPr>
          <p:cNvPr id="7" name="Slide Number Placeholder 6"/>
          <p:cNvSpPr>
            <a:spLocks noGrp="1"/>
          </p:cNvSpPr>
          <p:nvPr>
            <p:ph type="sldNum" sz="quarter" idx="12"/>
          </p:nvPr>
        </p:nvSpPr>
        <p:spPr/>
        <p:txBody>
          <a:bodyPr/>
          <a:lstStyle/>
          <a:p>
            <a:fld id="{94514CE7-B207-4B6F-9599-FF2675B15BD7}" type="slidenum">
              <a:rPr kumimoji="1" lang="ja-JP" altLang="en-US" smtClean="0"/>
              <a:t>‹#›</a:t>
            </a:fld>
            <a:endParaRPr kumimoji="1" lang="ja-JP" altLang="en-US" dirty="0"/>
          </a:p>
        </p:txBody>
      </p:sp>
    </p:spTree>
    <p:extLst>
      <p:ext uri="{BB962C8B-B14F-4D97-AF65-F5344CB8AC3E}">
        <p14:creationId xmlns:p14="http://schemas.microsoft.com/office/powerpoint/2010/main" val="21579487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66BBE42A-7E8F-4EA0-BC0F-E753FF3513AE}" type="datetimeFigureOut">
              <a:rPr kumimoji="1" lang="ja-JP" altLang="en-US" smtClean="0"/>
              <a:t>2019/8/30</a:t>
            </a:fld>
            <a:endParaRPr kumimoji="1" lang="ja-JP" altLang="en-US" dirty="0"/>
          </a:p>
        </p:txBody>
      </p:sp>
      <p:sp>
        <p:nvSpPr>
          <p:cNvPr id="8" name="Footer Placeholder 7"/>
          <p:cNvSpPr>
            <a:spLocks noGrp="1"/>
          </p:cNvSpPr>
          <p:nvPr>
            <p:ph type="ftr" sz="quarter" idx="11"/>
          </p:nvPr>
        </p:nvSpPr>
        <p:spPr/>
        <p:txBody>
          <a:bodyPr/>
          <a:lstStyle/>
          <a:p>
            <a:endParaRPr kumimoji="1" lang="ja-JP" altLang="en-US" dirty="0"/>
          </a:p>
        </p:txBody>
      </p:sp>
      <p:sp>
        <p:nvSpPr>
          <p:cNvPr id="9" name="Slide Number Placeholder 8"/>
          <p:cNvSpPr>
            <a:spLocks noGrp="1"/>
          </p:cNvSpPr>
          <p:nvPr>
            <p:ph type="sldNum" sz="quarter" idx="12"/>
          </p:nvPr>
        </p:nvSpPr>
        <p:spPr/>
        <p:txBody>
          <a:bodyPr/>
          <a:lstStyle/>
          <a:p>
            <a:fld id="{94514CE7-B207-4B6F-9599-FF2675B15BD7}" type="slidenum">
              <a:rPr kumimoji="1" lang="ja-JP" altLang="en-US" smtClean="0"/>
              <a:t>‹#›</a:t>
            </a:fld>
            <a:endParaRPr kumimoji="1" lang="ja-JP" altLang="en-US" dirty="0"/>
          </a:p>
        </p:txBody>
      </p:sp>
    </p:spTree>
    <p:extLst>
      <p:ext uri="{BB962C8B-B14F-4D97-AF65-F5344CB8AC3E}">
        <p14:creationId xmlns:p14="http://schemas.microsoft.com/office/powerpoint/2010/main" val="9548972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66BBE42A-7E8F-4EA0-BC0F-E753FF3513AE}" type="datetimeFigureOut">
              <a:rPr kumimoji="1" lang="ja-JP" altLang="en-US" smtClean="0"/>
              <a:t>2019/8/30</a:t>
            </a:fld>
            <a:endParaRPr kumimoji="1" lang="ja-JP" altLang="en-US" dirty="0"/>
          </a:p>
        </p:txBody>
      </p:sp>
      <p:sp>
        <p:nvSpPr>
          <p:cNvPr id="4" name="Footer Placeholder 3"/>
          <p:cNvSpPr>
            <a:spLocks noGrp="1"/>
          </p:cNvSpPr>
          <p:nvPr>
            <p:ph type="ftr" sz="quarter" idx="11"/>
          </p:nvPr>
        </p:nvSpPr>
        <p:spPr/>
        <p:txBody>
          <a:bodyPr/>
          <a:lstStyle/>
          <a:p>
            <a:endParaRPr kumimoji="1" lang="ja-JP" altLang="en-US" dirty="0"/>
          </a:p>
        </p:txBody>
      </p:sp>
      <p:sp>
        <p:nvSpPr>
          <p:cNvPr id="5" name="Slide Number Placeholder 4"/>
          <p:cNvSpPr>
            <a:spLocks noGrp="1"/>
          </p:cNvSpPr>
          <p:nvPr>
            <p:ph type="sldNum" sz="quarter" idx="12"/>
          </p:nvPr>
        </p:nvSpPr>
        <p:spPr/>
        <p:txBody>
          <a:bodyPr/>
          <a:lstStyle/>
          <a:p>
            <a:fld id="{94514CE7-B207-4B6F-9599-FF2675B15BD7}" type="slidenum">
              <a:rPr kumimoji="1" lang="ja-JP" altLang="en-US" smtClean="0"/>
              <a:t>‹#›</a:t>
            </a:fld>
            <a:endParaRPr kumimoji="1" lang="ja-JP" altLang="en-US" dirty="0"/>
          </a:p>
        </p:txBody>
      </p:sp>
    </p:spTree>
    <p:extLst>
      <p:ext uri="{BB962C8B-B14F-4D97-AF65-F5344CB8AC3E}">
        <p14:creationId xmlns:p14="http://schemas.microsoft.com/office/powerpoint/2010/main" val="10755122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6BBE42A-7E8F-4EA0-BC0F-E753FF3513AE}" type="datetimeFigureOut">
              <a:rPr kumimoji="1" lang="ja-JP" altLang="en-US" smtClean="0"/>
              <a:t>2019/8/30</a:t>
            </a:fld>
            <a:endParaRPr kumimoji="1" lang="ja-JP" altLang="en-US" dirty="0"/>
          </a:p>
        </p:txBody>
      </p:sp>
      <p:sp>
        <p:nvSpPr>
          <p:cNvPr id="3" name="Footer Placeholder 2"/>
          <p:cNvSpPr>
            <a:spLocks noGrp="1"/>
          </p:cNvSpPr>
          <p:nvPr>
            <p:ph type="ftr" sz="quarter" idx="11"/>
          </p:nvPr>
        </p:nvSpPr>
        <p:spPr/>
        <p:txBody>
          <a:bodyPr/>
          <a:lstStyle/>
          <a:p>
            <a:endParaRPr kumimoji="1" lang="ja-JP" altLang="en-US" dirty="0"/>
          </a:p>
        </p:txBody>
      </p:sp>
      <p:sp>
        <p:nvSpPr>
          <p:cNvPr id="4" name="Slide Number Placeholder 3"/>
          <p:cNvSpPr>
            <a:spLocks noGrp="1"/>
          </p:cNvSpPr>
          <p:nvPr>
            <p:ph type="sldNum" sz="quarter" idx="12"/>
          </p:nvPr>
        </p:nvSpPr>
        <p:spPr/>
        <p:txBody>
          <a:bodyPr/>
          <a:lstStyle/>
          <a:p>
            <a:fld id="{94514CE7-B207-4B6F-9599-FF2675B15BD7}" type="slidenum">
              <a:rPr kumimoji="1" lang="ja-JP" altLang="en-US" smtClean="0"/>
              <a:t>‹#›</a:t>
            </a:fld>
            <a:endParaRPr kumimoji="1" lang="ja-JP" altLang="en-US" dirty="0"/>
          </a:p>
        </p:txBody>
      </p:sp>
    </p:spTree>
    <p:extLst>
      <p:ext uri="{BB962C8B-B14F-4D97-AF65-F5344CB8AC3E}">
        <p14:creationId xmlns:p14="http://schemas.microsoft.com/office/powerpoint/2010/main" val="22096564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66BBE42A-7E8F-4EA0-BC0F-E753FF3513AE}" type="datetimeFigureOut">
              <a:rPr kumimoji="1" lang="ja-JP" altLang="en-US" smtClean="0"/>
              <a:t>2019/8/30</a:t>
            </a:fld>
            <a:endParaRPr kumimoji="1" lang="ja-JP" altLang="en-US" dirty="0"/>
          </a:p>
        </p:txBody>
      </p:sp>
      <p:sp>
        <p:nvSpPr>
          <p:cNvPr id="6" name="Footer Placeholder 5"/>
          <p:cNvSpPr>
            <a:spLocks noGrp="1"/>
          </p:cNvSpPr>
          <p:nvPr>
            <p:ph type="ftr" sz="quarter" idx="11"/>
          </p:nvPr>
        </p:nvSpPr>
        <p:spPr/>
        <p:txBody>
          <a:bodyPr/>
          <a:lstStyle/>
          <a:p>
            <a:endParaRPr kumimoji="1" lang="ja-JP" altLang="en-US" dirty="0"/>
          </a:p>
        </p:txBody>
      </p:sp>
      <p:sp>
        <p:nvSpPr>
          <p:cNvPr id="7" name="Slide Number Placeholder 6"/>
          <p:cNvSpPr>
            <a:spLocks noGrp="1"/>
          </p:cNvSpPr>
          <p:nvPr>
            <p:ph type="sldNum" sz="quarter" idx="12"/>
          </p:nvPr>
        </p:nvSpPr>
        <p:spPr/>
        <p:txBody>
          <a:bodyPr/>
          <a:lstStyle/>
          <a:p>
            <a:fld id="{94514CE7-B207-4B6F-9599-FF2675B15BD7}" type="slidenum">
              <a:rPr kumimoji="1" lang="ja-JP" altLang="en-US" smtClean="0"/>
              <a:t>‹#›</a:t>
            </a:fld>
            <a:endParaRPr kumimoji="1" lang="ja-JP" altLang="en-US" dirty="0"/>
          </a:p>
        </p:txBody>
      </p:sp>
    </p:spTree>
    <p:extLst>
      <p:ext uri="{BB962C8B-B14F-4D97-AF65-F5344CB8AC3E}">
        <p14:creationId xmlns:p14="http://schemas.microsoft.com/office/powerpoint/2010/main" val="28904584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66BBE42A-7E8F-4EA0-BC0F-E753FF3513AE}" type="datetimeFigureOut">
              <a:rPr kumimoji="1" lang="ja-JP" altLang="en-US" smtClean="0"/>
              <a:t>2019/8/30</a:t>
            </a:fld>
            <a:endParaRPr kumimoji="1" lang="ja-JP" altLang="en-US" dirty="0"/>
          </a:p>
        </p:txBody>
      </p:sp>
      <p:sp>
        <p:nvSpPr>
          <p:cNvPr id="6" name="Footer Placeholder 5"/>
          <p:cNvSpPr>
            <a:spLocks noGrp="1"/>
          </p:cNvSpPr>
          <p:nvPr>
            <p:ph type="ftr" sz="quarter" idx="11"/>
          </p:nvPr>
        </p:nvSpPr>
        <p:spPr/>
        <p:txBody>
          <a:bodyPr/>
          <a:lstStyle/>
          <a:p>
            <a:endParaRPr kumimoji="1" lang="ja-JP" altLang="en-US" dirty="0"/>
          </a:p>
        </p:txBody>
      </p:sp>
      <p:sp>
        <p:nvSpPr>
          <p:cNvPr id="7" name="Slide Number Placeholder 6"/>
          <p:cNvSpPr>
            <a:spLocks noGrp="1"/>
          </p:cNvSpPr>
          <p:nvPr>
            <p:ph type="sldNum" sz="quarter" idx="12"/>
          </p:nvPr>
        </p:nvSpPr>
        <p:spPr/>
        <p:txBody>
          <a:bodyPr/>
          <a:lstStyle/>
          <a:p>
            <a:fld id="{94514CE7-B207-4B6F-9599-FF2675B15BD7}" type="slidenum">
              <a:rPr kumimoji="1" lang="ja-JP" altLang="en-US" smtClean="0"/>
              <a:t>‹#›</a:t>
            </a:fld>
            <a:endParaRPr kumimoji="1" lang="ja-JP" altLang="en-US" dirty="0"/>
          </a:p>
        </p:txBody>
      </p:sp>
    </p:spTree>
    <p:extLst>
      <p:ext uri="{BB962C8B-B14F-4D97-AF65-F5344CB8AC3E}">
        <p14:creationId xmlns:p14="http://schemas.microsoft.com/office/powerpoint/2010/main" val="10166864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BBE42A-7E8F-4EA0-BC0F-E753FF3513AE}" type="datetimeFigureOut">
              <a:rPr kumimoji="1" lang="ja-JP" altLang="en-US" smtClean="0"/>
              <a:t>2019/8/30</a:t>
            </a:fld>
            <a:endParaRPr kumimoji="1" lang="ja-JP" alt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4514CE7-B207-4B6F-9599-FF2675B15BD7}" type="slidenum">
              <a:rPr kumimoji="1" lang="ja-JP" altLang="en-US" smtClean="0"/>
              <a:t>‹#›</a:t>
            </a:fld>
            <a:endParaRPr kumimoji="1" lang="ja-JP" altLang="en-US" dirty="0"/>
          </a:p>
        </p:txBody>
      </p:sp>
    </p:spTree>
    <p:extLst>
      <p:ext uri="{BB962C8B-B14F-4D97-AF65-F5344CB8AC3E}">
        <p14:creationId xmlns:p14="http://schemas.microsoft.com/office/powerpoint/2010/main" val="374882540"/>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8F6E0C3-FF4B-4C37-9B6C-2FDC3E27BCF6}"/>
              </a:ext>
            </a:extLst>
          </p:cNvPr>
          <p:cNvSpPr>
            <a:spLocks noGrp="1"/>
          </p:cNvSpPr>
          <p:nvPr>
            <p:ph type="title"/>
          </p:nvPr>
        </p:nvSpPr>
        <p:spPr>
          <a:xfrm>
            <a:off x="300625" y="365126"/>
            <a:ext cx="8566222" cy="642040"/>
          </a:xfrm>
        </p:spPr>
        <p:txBody>
          <a:bodyPr>
            <a:normAutofit fontScale="90000"/>
          </a:bodyPr>
          <a:lstStyle/>
          <a:p>
            <a:r>
              <a:rPr lang="en-US" altLang="ja-JP" dirty="0">
                <a:latin typeface="Noto Sans JP Bold" panose="020B0800000000000000" pitchFamily="34" charset="-128"/>
                <a:ea typeface="Noto Sans JP Bold" panose="020B0800000000000000"/>
              </a:rPr>
              <a:t>AI</a:t>
            </a:r>
            <a:endParaRPr kumimoji="1" lang="ja-JP" altLang="en-US" dirty="0">
              <a:latin typeface="Noto Sans JP Bold" panose="020B0800000000000000" pitchFamily="34" charset="-128"/>
              <a:ea typeface="Noto Sans JP Bold" panose="020B0800000000000000"/>
            </a:endParaRPr>
          </a:p>
        </p:txBody>
      </p:sp>
      <p:sp>
        <p:nvSpPr>
          <p:cNvPr id="4" name="テキスト ボックス 3">
            <a:extLst>
              <a:ext uri="{FF2B5EF4-FFF2-40B4-BE49-F238E27FC236}">
                <a16:creationId xmlns:a16="http://schemas.microsoft.com/office/drawing/2014/main" id="{58DE3435-F9E6-4367-B9F4-690DDD6C27F3}"/>
              </a:ext>
            </a:extLst>
          </p:cNvPr>
          <p:cNvSpPr txBox="1"/>
          <p:nvPr/>
        </p:nvSpPr>
        <p:spPr>
          <a:xfrm>
            <a:off x="277153" y="990869"/>
            <a:ext cx="8511889" cy="1508105"/>
          </a:xfrm>
          <a:prstGeom prst="rect">
            <a:avLst/>
          </a:prstGeom>
          <a:noFill/>
        </p:spPr>
        <p:txBody>
          <a:bodyPr wrap="square" rtlCol="0">
            <a:spAutoFit/>
          </a:bodyPr>
          <a:lstStyle/>
          <a:p>
            <a:r>
              <a:rPr lang="en-US" altLang="ja-JP" sz="2000" dirty="0">
                <a:latin typeface="Noto Sans JP Bold" panose="020B0800000000000000" pitchFamily="34" charset="-128"/>
                <a:ea typeface="Noto Sans JP Bold" panose="020B0800000000000000" pitchFamily="34" charset="-128"/>
              </a:rPr>
              <a:t>AI(Artificial intelligence)</a:t>
            </a:r>
          </a:p>
          <a:p>
            <a:r>
              <a:rPr lang="ja-JP" altLang="en-US" dirty="0">
                <a:latin typeface="Noto Sans JP Light" panose="020B0300000000000000" pitchFamily="34" charset="-128"/>
                <a:ea typeface="Noto Sans JP Light" panose="020B0300000000000000" pitchFamily="34" charset="-128"/>
              </a:rPr>
              <a:t>「言語の理解や推論、問題解決などの知的な行動を人間に代わってコンピュータに行わせる技術」</a:t>
            </a:r>
            <a:endParaRPr lang="en-US" altLang="ja-JP" dirty="0">
              <a:latin typeface="Noto Sans JP Light" panose="020B0300000000000000" pitchFamily="34" charset="-128"/>
              <a:ea typeface="Noto Sans JP Light" panose="020B0300000000000000" pitchFamily="34" charset="-128"/>
            </a:endParaRPr>
          </a:p>
          <a:p>
            <a:r>
              <a:rPr lang="ja-JP" altLang="en-US" dirty="0">
                <a:latin typeface="Noto Sans JP Light" panose="020B0300000000000000" pitchFamily="34" charset="-128"/>
                <a:ea typeface="Noto Sans JP Light" panose="020B0300000000000000" pitchFamily="34" charset="-128"/>
              </a:rPr>
              <a:t>または、「計算機（コンピュータ）による知的な情報処理システムの設計や実現に関する研究分野」</a:t>
            </a:r>
          </a:p>
        </p:txBody>
      </p:sp>
      <p:sp>
        <p:nvSpPr>
          <p:cNvPr id="5" name="テキスト ボックス 4">
            <a:extLst>
              <a:ext uri="{FF2B5EF4-FFF2-40B4-BE49-F238E27FC236}">
                <a16:creationId xmlns:a16="http://schemas.microsoft.com/office/drawing/2014/main" id="{3494215F-9C87-4352-9392-5CAF8F505F4F}"/>
              </a:ext>
            </a:extLst>
          </p:cNvPr>
          <p:cNvSpPr txBox="1"/>
          <p:nvPr/>
        </p:nvSpPr>
        <p:spPr>
          <a:xfrm>
            <a:off x="300625" y="2503213"/>
            <a:ext cx="8693064" cy="954107"/>
          </a:xfrm>
          <a:prstGeom prst="rect">
            <a:avLst/>
          </a:prstGeom>
          <a:noFill/>
        </p:spPr>
        <p:txBody>
          <a:bodyPr wrap="square" rtlCol="0">
            <a:spAutoFit/>
          </a:bodyPr>
          <a:lstStyle/>
          <a:p>
            <a:r>
              <a:rPr lang="ja-JP" altLang="en-US" sz="2000" dirty="0">
                <a:latin typeface="Noto Sans JP Bold" panose="020B0800000000000000" pitchFamily="34" charset="-128"/>
                <a:ea typeface="Noto Sans JP Bold" panose="020B0800000000000000" pitchFamily="34" charset="-128"/>
              </a:rPr>
              <a:t>機械学習</a:t>
            </a:r>
            <a:r>
              <a:rPr lang="en-US" altLang="ja-JP" sz="2000" dirty="0">
                <a:latin typeface="Noto Sans JP Bold" panose="020B0800000000000000" pitchFamily="34" charset="-128"/>
                <a:ea typeface="Noto Sans JP Bold" panose="020B0800000000000000" pitchFamily="34" charset="-128"/>
              </a:rPr>
              <a:t>(Machine Learning)</a:t>
            </a:r>
          </a:p>
          <a:p>
            <a:r>
              <a:rPr lang="ja-JP" altLang="en-US" dirty="0">
                <a:latin typeface="Noto Sans JP Light" panose="020B0300000000000000" pitchFamily="34" charset="-128"/>
                <a:ea typeface="Noto Sans JP Light" panose="020B0300000000000000" pitchFamily="34" charset="-128"/>
              </a:rPr>
              <a:t>「システムにデータを与え（訓練データもしくは学習データとも呼ぶ）、システムのパラメータ（変数の値）を自動的に決定させる仕組み」のこと</a:t>
            </a:r>
          </a:p>
        </p:txBody>
      </p:sp>
      <p:grpSp>
        <p:nvGrpSpPr>
          <p:cNvPr id="37" name="グループ化 36">
            <a:extLst>
              <a:ext uri="{FF2B5EF4-FFF2-40B4-BE49-F238E27FC236}">
                <a16:creationId xmlns:a16="http://schemas.microsoft.com/office/drawing/2014/main" id="{9A9DB9B9-D0AF-430A-80E5-2B67AEB1B3B9}"/>
              </a:ext>
            </a:extLst>
          </p:cNvPr>
          <p:cNvGrpSpPr/>
          <p:nvPr/>
        </p:nvGrpSpPr>
        <p:grpSpPr>
          <a:xfrm>
            <a:off x="326728" y="4321479"/>
            <a:ext cx="4306389" cy="2473224"/>
            <a:chOff x="379109" y="3537987"/>
            <a:chExt cx="5531791" cy="3176991"/>
          </a:xfrm>
        </p:grpSpPr>
        <p:grpSp>
          <p:nvGrpSpPr>
            <p:cNvPr id="38" name="グループ化 37">
              <a:extLst>
                <a:ext uri="{FF2B5EF4-FFF2-40B4-BE49-F238E27FC236}">
                  <a16:creationId xmlns:a16="http://schemas.microsoft.com/office/drawing/2014/main" id="{B2C9E907-BA84-4E63-B5D2-D7852292423B}"/>
                </a:ext>
              </a:extLst>
            </p:cNvPr>
            <p:cNvGrpSpPr/>
            <p:nvPr/>
          </p:nvGrpSpPr>
          <p:grpSpPr>
            <a:xfrm>
              <a:off x="379109" y="3537987"/>
              <a:ext cx="5531791" cy="3176991"/>
              <a:chOff x="2415234" y="3498849"/>
              <a:chExt cx="7361532" cy="3246120"/>
            </a:xfrm>
          </p:grpSpPr>
          <p:sp>
            <p:nvSpPr>
              <p:cNvPr id="53" name="楕円 52">
                <a:extLst>
                  <a:ext uri="{FF2B5EF4-FFF2-40B4-BE49-F238E27FC236}">
                    <a16:creationId xmlns:a16="http://schemas.microsoft.com/office/drawing/2014/main" id="{7B679FB2-09AD-499B-8A6E-F9E15A39307A}"/>
                  </a:ext>
                </a:extLst>
              </p:cNvPr>
              <p:cNvSpPr/>
              <p:nvPr/>
            </p:nvSpPr>
            <p:spPr>
              <a:xfrm>
                <a:off x="2415234" y="3498849"/>
                <a:ext cx="7361532" cy="3246120"/>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p>
            </p:txBody>
          </p:sp>
          <p:sp>
            <p:nvSpPr>
              <p:cNvPr id="54" name="タイトル 1">
                <a:extLst>
                  <a:ext uri="{FF2B5EF4-FFF2-40B4-BE49-F238E27FC236}">
                    <a16:creationId xmlns:a16="http://schemas.microsoft.com/office/drawing/2014/main" id="{14BD8F62-D61C-41AC-B992-2467B35724DF}"/>
                  </a:ext>
                </a:extLst>
              </p:cNvPr>
              <p:cNvSpPr txBox="1">
                <a:spLocks/>
              </p:cNvSpPr>
              <p:nvPr/>
            </p:nvSpPr>
            <p:spPr>
              <a:xfrm>
                <a:off x="5655282" y="3554273"/>
                <a:ext cx="1040664" cy="440080"/>
              </a:xfrm>
              <a:prstGeom prst="rect">
                <a:avLst/>
              </a:prstGeom>
            </p:spPr>
            <p:txBody>
              <a:bodyPr vert="horz" lIns="91440" tIns="45720" rIns="91440" bIns="45720" rtlCol="0" anchor="ctr">
                <a:normAutofit fontScale="75000" lnSpcReduction="20000"/>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sz="2800" dirty="0">
                    <a:latin typeface="Noto Sans JP Bold" panose="020B0800000000000000" pitchFamily="34" charset="-128"/>
                    <a:ea typeface="Noto Sans JP Bold" panose="020B0800000000000000" pitchFamily="34" charset="-128"/>
                  </a:rPr>
                  <a:t>AI</a:t>
                </a:r>
                <a:endParaRPr lang="ja-JP" altLang="en-US" sz="2800" dirty="0">
                  <a:latin typeface="Noto Sans JP Bold" panose="020B0800000000000000" pitchFamily="34" charset="-128"/>
                  <a:ea typeface="Noto Sans JP Bold" panose="020B0800000000000000" pitchFamily="34" charset="-128"/>
                </a:endParaRPr>
              </a:p>
            </p:txBody>
          </p:sp>
        </p:grpSp>
        <p:grpSp>
          <p:nvGrpSpPr>
            <p:cNvPr id="39" name="グループ化 38">
              <a:extLst>
                <a:ext uri="{FF2B5EF4-FFF2-40B4-BE49-F238E27FC236}">
                  <a16:creationId xmlns:a16="http://schemas.microsoft.com/office/drawing/2014/main" id="{6D20B805-BCAD-46FA-B37C-BE05995A8A48}"/>
                </a:ext>
              </a:extLst>
            </p:cNvPr>
            <p:cNvGrpSpPr/>
            <p:nvPr/>
          </p:nvGrpSpPr>
          <p:grpSpPr>
            <a:xfrm>
              <a:off x="647287" y="3963313"/>
              <a:ext cx="4991010" cy="2496591"/>
              <a:chOff x="647287" y="3963313"/>
              <a:chExt cx="4991010" cy="2496591"/>
            </a:xfrm>
          </p:grpSpPr>
          <p:grpSp>
            <p:nvGrpSpPr>
              <p:cNvPr id="40" name="グループ化 39">
                <a:extLst>
                  <a:ext uri="{FF2B5EF4-FFF2-40B4-BE49-F238E27FC236}">
                    <a16:creationId xmlns:a16="http://schemas.microsoft.com/office/drawing/2014/main" id="{83F47F1B-AE12-471F-AE18-CEA6F164FD62}"/>
                  </a:ext>
                </a:extLst>
              </p:cNvPr>
              <p:cNvGrpSpPr/>
              <p:nvPr/>
            </p:nvGrpSpPr>
            <p:grpSpPr>
              <a:xfrm>
                <a:off x="647287" y="3963313"/>
                <a:ext cx="4991010" cy="2496591"/>
                <a:chOff x="686500" y="3858662"/>
                <a:chExt cx="4991010" cy="2496591"/>
              </a:xfrm>
            </p:grpSpPr>
            <p:sp>
              <p:nvSpPr>
                <p:cNvPr id="51" name="楕円 50">
                  <a:extLst>
                    <a:ext uri="{FF2B5EF4-FFF2-40B4-BE49-F238E27FC236}">
                      <a16:creationId xmlns:a16="http://schemas.microsoft.com/office/drawing/2014/main" id="{B1CCE068-6FF3-4C14-9695-E08CEAA7D212}"/>
                    </a:ext>
                  </a:extLst>
                </p:cNvPr>
                <p:cNvSpPr/>
                <p:nvPr/>
              </p:nvSpPr>
              <p:spPr>
                <a:xfrm>
                  <a:off x="686500" y="3858662"/>
                  <a:ext cx="4991010" cy="2496591"/>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52" name="タイトル 1">
                  <a:extLst>
                    <a:ext uri="{FF2B5EF4-FFF2-40B4-BE49-F238E27FC236}">
                      <a16:creationId xmlns:a16="http://schemas.microsoft.com/office/drawing/2014/main" id="{B01236B6-1088-4227-BCAB-F521EBBC6296}"/>
                    </a:ext>
                  </a:extLst>
                </p:cNvPr>
                <p:cNvSpPr txBox="1">
                  <a:spLocks/>
                </p:cNvSpPr>
                <p:nvPr/>
              </p:nvSpPr>
              <p:spPr>
                <a:xfrm>
                  <a:off x="2429349" y="4009130"/>
                  <a:ext cx="1719245" cy="492145"/>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2000" dirty="0">
                      <a:latin typeface="Noto Sans JP Bold" panose="020B0800000000000000" pitchFamily="34" charset="-128"/>
                      <a:ea typeface="Noto Sans JP Bold" panose="020B0800000000000000" pitchFamily="34" charset="-128"/>
                    </a:rPr>
                    <a:t>機械学習</a:t>
                  </a:r>
                </a:p>
              </p:txBody>
            </p:sp>
          </p:grpSp>
          <p:grpSp>
            <p:nvGrpSpPr>
              <p:cNvPr id="41" name="グループ化 40">
                <a:extLst>
                  <a:ext uri="{FF2B5EF4-FFF2-40B4-BE49-F238E27FC236}">
                    <a16:creationId xmlns:a16="http://schemas.microsoft.com/office/drawing/2014/main" id="{926D1F2E-2A04-4895-8A39-2FD376E2C9AD}"/>
                  </a:ext>
                </a:extLst>
              </p:cNvPr>
              <p:cNvGrpSpPr/>
              <p:nvPr/>
            </p:nvGrpSpPr>
            <p:grpSpPr>
              <a:xfrm>
                <a:off x="856274" y="4605926"/>
                <a:ext cx="4577463" cy="1412640"/>
                <a:chOff x="895488" y="4385886"/>
                <a:chExt cx="4577463" cy="1412640"/>
              </a:xfrm>
            </p:grpSpPr>
            <p:grpSp>
              <p:nvGrpSpPr>
                <p:cNvPr id="42" name="グループ化 41">
                  <a:extLst>
                    <a:ext uri="{FF2B5EF4-FFF2-40B4-BE49-F238E27FC236}">
                      <a16:creationId xmlns:a16="http://schemas.microsoft.com/office/drawing/2014/main" id="{CC7169F2-8E7A-4160-B35E-1D4DEB5B4D08}"/>
                    </a:ext>
                  </a:extLst>
                </p:cNvPr>
                <p:cNvGrpSpPr/>
                <p:nvPr/>
              </p:nvGrpSpPr>
              <p:grpSpPr>
                <a:xfrm>
                  <a:off x="895488" y="4385886"/>
                  <a:ext cx="1470283" cy="1404923"/>
                  <a:chOff x="3238753" y="4480375"/>
                  <a:chExt cx="1470283" cy="1404923"/>
                </a:xfrm>
              </p:grpSpPr>
              <p:sp>
                <p:nvSpPr>
                  <p:cNvPr id="49" name="楕円 48">
                    <a:extLst>
                      <a:ext uri="{FF2B5EF4-FFF2-40B4-BE49-F238E27FC236}">
                        <a16:creationId xmlns:a16="http://schemas.microsoft.com/office/drawing/2014/main" id="{44456648-242E-409F-B742-433BC5A99975}"/>
                      </a:ext>
                    </a:extLst>
                  </p:cNvPr>
                  <p:cNvSpPr/>
                  <p:nvPr/>
                </p:nvSpPr>
                <p:spPr>
                  <a:xfrm>
                    <a:off x="3238753" y="4480375"/>
                    <a:ext cx="1445235" cy="1404923"/>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50" name="タイトル 1">
                    <a:extLst>
                      <a:ext uri="{FF2B5EF4-FFF2-40B4-BE49-F238E27FC236}">
                        <a16:creationId xmlns:a16="http://schemas.microsoft.com/office/drawing/2014/main" id="{4542EEBD-613D-490E-8574-DB8C50FDE324}"/>
                      </a:ext>
                    </a:extLst>
                  </p:cNvPr>
                  <p:cNvSpPr txBox="1">
                    <a:spLocks/>
                  </p:cNvSpPr>
                  <p:nvPr/>
                </p:nvSpPr>
                <p:spPr>
                  <a:xfrm>
                    <a:off x="3505559" y="4892805"/>
                    <a:ext cx="1203477" cy="47951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2000" dirty="0">
                        <a:latin typeface="Noto Sans JP Bold" panose="020B0800000000000000" pitchFamily="34" charset="-128"/>
                        <a:ea typeface="Noto Sans JP Bold" panose="020B0800000000000000" pitchFamily="34" charset="-128"/>
                      </a:rPr>
                      <a:t>教師あり</a:t>
                    </a:r>
                    <a:endParaRPr lang="en-US" altLang="ja-JP" sz="2000" dirty="0">
                      <a:latin typeface="Noto Sans JP Bold" panose="020B0800000000000000" pitchFamily="34" charset="-128"/>
                      <a:ea typeface="Noto Sans JP Bold" panose="020B0800000000000000" pitchFamily="34" charset="-128"/>
                    </a:endParaRPr>
                  </a:p>
                  <a:p>
                    <a:r>
                      <a:rPr lang="ja-JP" altLang="en-US" sz="2000" dirty="0">
                        <a:latin typeface="Noto Sans JP Bold" panose="020B0800000000000000" pitchFamily="34" charset="-128"/>
                        <a:ea typeface="Noto Sans JP Bold" panose="020B0800000000000000" pitchFamily="34" charset="-128"/>
                      </a:rPr>
                      <a:t>学習</a:t>
                    </a:r>
                  </a:p>
                </p:txBody>
              </p:sp>
            </p:grpSp>
            <p:grpSp>
              <p:nvGrpSpPr>
                <p:cNvPr id="43" name="グループ化 42">
                  <a:extLst>
                    <a:ext uri="{FF2B5EF4-FFF2-40B4-BE49-F238E27FC236}">
                      <a16:creationId xmlns:a16="http://schemas.microsoft.com/office/drawing/2014/main" id="{755ADB4A-BBC0-470C-8CE0-8DB971E66CC5}"/>
                    </a:ext>
                  </a:extLst>
                </p:cNvPr>
                <p:cNvGrpSpPr/>
                <p:nvPr/>
              </p:nvGrpSpPr>
              <p:grpSpPr>
                <a:xfrm>
                  <a:off x="2461602" y="4385886"/>
                  <a:ext cx="1467890" cy="1404923"/>
                  <a:chOff x="3238753" y="4480375"/>
                  <a:chExt cx="1467890" cy="1404923"/>
                </a:xfrm>
              </p:grpSpPr>
              <p:sp>
                <p:nvSpPr>
                  <p:cNvPr id="47" name="楕円 46">
                    <a:extLst>
                      <a:ext uri="{FF2B5EF4-FFF2-40B4-BE49-F238E27FC236}">
                        <a16:creationId xmlns:a16="http://schemas.microsoft.com/office/drawing/2014/main" id="{2243F557-E7F1-481E-B4E9-18FEC737CED5}"/>
                      </a:ext>
                    </a:extLst>
                  </p:cNvPr>
                  <p:cNvSpPr/>
                  <p:nvPr/>
                </p:nvSpPr>
                <p:spPr>
                  <a:xfrm>
                    <a:off x="3238753" y="4480375"/>
                    <a:ext cx="1445235" cy="1404923"/>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48" name="タイトル 1">
                    <a:extLst>
                      <a:ext uri="{FF2B5EF4-FFF2-40B4-BE49-F238E27FC236}">
                        <a16:creationId xmlns:a16="http://schemas.microsoft.com/office/drawing/2014/main" id="{0646D360-3C02-448B-BF95-FCD34A64C22E}"/>
                      </a:ext>
                    </a:extLst>
                  </p:cNvPr>
                  <p:cNvSpPr txBox="1">
                    <a:spLocks/>
                  </p:cNvSpPr>
                  <p:nvPr/>
                </p:nvSpPr>
                <p:spPr>
                  <a:xfrm>
                    <a:off x="3503166" y="4943078"/>
                    <a:ext cx="1203477" cy="47951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2000" dirty="0">
                        <a:latin typeface="Noto Sans JP Bold" panose="020B0800000000000000" pitchFamily="34" charset="-128"/>
                        <a:ea typeface="Noto Sans JP Bold" panose="020B0800000000000000" pitchFamily="34" charset="-128"/>
                      </a:rPr>
                      <a:t>教師なし</a:t>
                    </a:r>
                    <a:endParaRPr lang="en-US" altLang="ja-JP" sz="2000" dirty="0">
                      <a:latin typeface="Noto Sans JP Bold" panose="020B0800000000000000" pitchFamily="34" charset="-128"/>
                      <a:ea typeface="Noto Sans JP Bold" panose="020B0800000000000000" pitchFamily="34" charset="-128"/>
                    </a:endParaRPr>
                  </a:p>
                  <a:p>
                    <a:r>
                      <a:rPr lang="ja-JP" altLang="en-US" sz="2000" dirty="0">
                        <a:latin typeface="Noto Sans JP Bold" panose="020B0800000000000000" pitchFamily="34" charset="-128"/>
                        <a:ea typeface="Noto Sans JP Bold" panose="020B0800000000000000" pitchFamily="34" charset="-128"/>
                      </a:rPr>
                      <a:t>学習</a:t>
                    </a:r>
                  </a:p>
                </p:txBody>
              </p:sp>
            </p:grpSp>
            <p:grpSp>
              <p:nvGrpSpPr>
                <p:cNvPr id="44" name="グループ化 43">
                  <a:extLst>
                    <a:ext uri="{FF2B5EF4-FFF2-40B4-BE49-F238E27FC236}">
                      <a16:creationId xmlns:a16="http://schemas.microsoft.com/office/drawing/2014/main" id="{0A4EBFE6-6A23-409A-921B-50FD1A6416A6}"/>
                    </a:ext>
                  </a:extLst>
                </p:cNvPr>
                <p:cNvGrpSpPr/>
                <p:nvPr/>
              </p:nvGrpSpPr>
              <p:grpSpPr>
                <a:xfrm>
                  <a:off x="4027716" y="4393603"/>
                  <a:ext cx="1445235" cy="1404923"/>
                  <a:chOff x="3238753" y="4480375"/>
                  <a:chExt cx="1445235" cy="1404923"/>
                </a:xfrm>
              </p:grpSpPr>
              <p:sp>
                <p:nvSpPr>
                  <p:cNvPr id="45" name="楕円 44">
                    <a:extLst>
                      <a:ext uri="{FF2B5EF4-FFF2-40B4-BE49-F238E27FC236}">
                        <a16:creationId xmlns:a16="http://schemas.microsoft.com/office/drawing/2014/main" id="{2D647C2A-E1C0-4B40-AD4D-8B8DD15E9FD7}"/>
                      </a:ext>
                    </a:extLst>
                  </p:cNvPr>
                  <p:cNvSpPr/>
                  <p:nvPr/>
                </p:nvSpPr>
                <p:spPr>
                  <a:xfrm>
                    <a:off x="3238753" y="4480375"/>
                    <a:ext cx="1445235" cy="1404923"/>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46" name="タイトル 1">
                    <a:extLst>
                      <a:ext uri="{FF2B5EF4-FFF2-40B4-BE49-F238E27FC236}">
                        <a16:creationId xmlns:a16="http://schemas.microsoft.com/office/drawing/2014/main" id="{80CEAB29-7EE5-41E1-BAAE-A78DD18E2EAB}"/>
                      </a:ext>
                    </a:extLst>
                  </p:cNvPr>
                  <p:cNvSpPr txBox="1">
                    <a:spLocks/>
                  </p:cNvSpPr>
                  <p:nvPr/>
                </p:nvSpPr>
                <p:spPr>
                  <a:xfrm>
                    <a:off x="3504044" y="4985732"/>
                    <a:ext cx="914650" cy="47951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2000" dirty="0">
                        <a:latin typeface="Noto Sans JP Bold" panose="020B0800000000000000" pitchFamily="34" charset="-128"/>
                        <a:ea typeface="Noto Sans JP Bold" panose="020B0800000000000000" pitchFamily="34" charset="-128"/>
                      </a:rPr>
                      <a:t>強化学習</a:t>
                    </a:r>
                  </a:p>
                </p:txBody>
              </p:sp>
            </p:grpSp>
          </p:grpSp>
        </p:grpSp>
      </p:grpSp>
      <p:grpSp>
        <p:nvGrpSpPr>
          <p:cNvPr id="13" name="グループ化 12">
            <a:extLst>
              <a:ext uri="{FF2B5EF4-FFF2-40B4-BE49-F238E27FC236}">
                <a16:creationId xmlns:a16="http://schemas.microsoft.com/office/drawing/2014/main" id="{7DDF2013-CE9B-463D-83E2-42A10294ECC3}"/>
              </a:ext>
            </a:extLst>
          </p:cNvPr>
          <p:cNvGrpSpPr/>
          <p:nvPr/>
        </p:nvGrpSpPr>
        <p:grpSpPr>
          <a:xfrm>
            <a:off x="4668652" y="4321479"/>
            <a:ext cx="4525557" cy="2563416"/>
            <a:chOff x="4668652" y="4219273"/>
            <a:chExt cx="4705995" cy="2665622"/>
          </a:xfrm>
        </p:grpSpPr>
        <p:grpSp>
          <p:nvGrpSpPr>
            <p:cNvPr id="12" name="グループ化 11">
              <a:extLst>
                <a:ext uri="{FF2B5EF4-FFF2-40B4-BE49-F238E27FC236}">
                  <a16:creationId xmlns:a16="http://schemas.microsoft.com/office/drawing/2014/main" id="{92E47C13-E954-4343-85F8-30920650314F}"/>
                </a:ext>
              </a:extLst>
            </p:cNvPr>
            <p:cNvGrpSpPr/>
            <p:nvPr/>
          </p:nvGrpSpPr>
          <p:grpSpPr>
            <a:xfrm>
              <a:off x="4668652" y="4219273"/>
              <a:ext cx="4705995" cy="2665622"/>
              <a:chOff x="4750819" y="3547526"/>
              <a:chExt cx="5608787" cy="3176991"/>
            </a:xfrm>
          </p:grpSpPr>
          <p:grpSp>
            <p:nvGrpSpPr>
              <p:cNvPr id="11" name="グループ化 10">
                <a:extLst>
                  <a:ext uri="{FF2B5EF4-FFF2-40B4-BE49-F238E27FC236}">
                    <a16:creationId xmlns:a16="http://schemas.microsoft.com/office/drawing/2014/main" id="{83632787-BC1F-4898-8816-1A35CE796C47}"/>
                  </a:ext>
                </a:extLst>
              </p:cNvPr>
              <p:cNvGrpSpPr/>
              <p:nvPr/>
            </p:nvGrpSpPr>
            <p:grpSpPr>
              <a:xfrm>
                <a:off x="4750819" y="3547526"/>
                <a:ext cx="5608787" cy="3176991"/>
                <a:chOff x="4750819" y="3547526"/>
                <a:chExt cx="5608787" cy="3176991"/>
              </a:xfrm>
            </p:grpSpPr>
            <p:grpSp>
              <p:nvGrpSpPr>
                <p:cNvPr id="36" name="グループ化 35">
                  <a:extLst>
                    <a:ext uri="{FF2B5EF4-FFF2-40B4-BE49-F238E27FC236}">
                      <a16:creationId xmlns:a16="http://schemas.microsoft.com/office/drawing/2014/main" id="{D29E8174-D56B-41EA-A1BF-843D668200D1}"/>
                    </a:ext>
                  </a:extLst>
                </p:cNvPr>
                <p:cNvGrpSpPr/>
                <p:nvPr/>
              </p:nvGrpSpPr>
              <p:grpSpPr>
                <a:xfrm>
                  <a:off x="4750819" y="3547526"/>
                  <a:ext cx="5531791" cy="3176991"/>
                  <a:chOff x="379109" y="3537987"/>
                  <a:chExt cx="5531791" cy="3176991"/>
                </a:xfrm>
              </p:grpSpPr>
              <p:grpSp>
                <p:nvGrpSpPr>
                  <p:cNvPr id="25" name="グループ化 24">
                    <a:extLst>
                      <a:ext uri="{FF2B5EF4-FFF2-40B4-BE49-F238E27FC236}">
                        <a16:creationId xmlns:a16="http://schemas.microsoft.com/office/drawing/2014/main" id="{680CE6E5-37B2-4691-B809-AA7DE996C4CC}"/>
                      </a:ext>
                    </a:extLst>
                  </p:cNvPr>
                  <p:cNvGrpSpPr/>
                  <p:nvPr/>
                </p:nvGrpSpPr>
                <p:grpSpPr>
                  <a:xfrm>
                    <a:off x="379109" y="3537987"/>
                    <a:ext cx="5531791" cy="3176991"/>
                    <a:chOff x="2415234" y="3498849"/>
                    <a:chExt cx="7361532" cy="3246120"/>
                  </a:xfrm>
                </p:grpSpPr>
                <p:sp>
                  <p:nvSpPr>
                    <p:cNvPr id="3" name="楕円 2">
                      <a:extLst>
                        <a:ext uri="{FF2B5EF4-FFF2-40B4-BE49-F238E27FC236}">
                          <a16:creationId xmlns:a16="http://schemas.microsoft.com/office/drawing/2014/main" id="{538AD4F6-6570-4BF8-AAFA-52DB30C1CA65}"/>
                        </a:ext>
                      </a:extLst>
                    </p:cNvPr>
                    <p:cNvSpPr/>
                    <p:nvPr/>
                  </p:nvSpPr>
                  <p:spPr>
                    <a:xfrm>
                      <a:off x="2415234" y="3498849"/>
                      <a:ext cx="7361532" cy="3246120"/>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p>
                  </p:txBody>
                </p:sp>
                <p:sp>
                  <p:nvSpPr>
                    <p:cNvPr id="6" name="タイトル 1">
                      <a:extLst>
                        <a:ext uri="{FF2B5EF4-FFF2-40B4-BE49-F238E27FC236}">
                          <a16:creationId xmlns:a16="http://schemas.microsoft.com/office/drawing/2014/main" id="{0F1FFE89-3110-445A-9DB2-4095F81E0460}"/>
                        </a:ext>
                      </a:extLst>
                    </p:cNvPr>
                    <p:cNvSpPr txBox="1">
                      <a:spLocks/>
                    </p:cNvSpPr>
                    <p:nvPr/>
                  </p:nvSpPr>
                  <p:spPr>
                    <a:xfrm>
                      <a:off x="5134365" y="3570562"/>
                      <a:ext cx="2040719" cy="440080"/>
                    </a:xfrm>
                    <a:prstGeom prst="rect">
                      <a:avLst/>
                    </a:prstGeom>
                  </p:spPr>
                  <p:txBody>
                    <a:bodyPr vert="horz" lIns="91440" tIns="45720" rIns="91440" bIns="45720" rtlCol="0" anchor="ctr">
                      <a:normAutofit fontScale="82500" lnSpcReduction="10000"/>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2400" dirty="0">
                          <a:latin typeface="Noto Sans JP Bold" panose="020B0800000000000000" pitchFamily="34" charset="-128"/>
                          <a:ea typeface="Noto Sans JP Bold" panose="020B0800000000000000" pitchFamily="34" charset="-128"/>
                        </a:rPr>
                        <a:t>機械学習</a:t>
                      </a:r>
                    </a:p>
                  </p:txBody>
                </p:sp>
              </p:grpSp>
              <p:grpSp>
                <p:nvGrpSpPr>
                  <p:cNvPr id="35" name="グループ化 34">
                    <a:extLst>
                      <a:ext uri="{FF2B5EF4-FFF2-40B4-BE49-F238E27FC236}">
                        <a16:creationId xmlns:a16="http://schemas.microsoft.com/office/drawing/2014/main" id="{8A17C382-FCA3-4CA5-9788-899DFC35A968}"/>
                      </a:ext>
                    </a:extLst>
                  </p:cNvPr>
                  <p:cNvGrpSpPr/>
                  <p:nvPr/>
                </p:nvGrpSpPr>
                <p:grpSpPr>
                  <a:xfrm>
                    <a:off x="649501" y="3918005"/>
                    <a:ext cx="4045297" cy="2430266"/>
                    <a:chOff x="649501" y="3918005"/>
                    <a:chExt cx="4045297" cy="2430266"/>
                  </a:xfrm>
                </p:grpSpPr>
                <p:grpSp>
                  <p:nvGrpSpPr>
                    <p:cNvPr id="34" name="グループ化 33">
                      <a:extLst>
                        <a:ext uri="{FF2B5EF4-FFF2-40B4-BE49-F238E27FC236}">
                          <a16:creationId xmlns:a16="http://schemas.microsoft.com/office/drawing/2014/main" id="{261DCA4F-2166-4EA6-9267-D1C04B91B2FB}"/>
                        </a:ext>
                      </a:extLst>
                    </p:cNvPr>
                    <p:cNvGrpSpPr/>
                    <p:nvPr/>
                  </p:nvGrpSpPr>
                  <p:grpSpPr>
                    <a:xfrm>
                      <a:off x="649501" y="3939008"/>
                      <a:ext cx="2868124" cy="2409263"/>
                      <a:chOff x="688714" y="3834357"/>
                      <a:chExt cx="2868124" cy="2409263"/>
                    </a:xfrm>
                  </p:grpSpPr>
                  <p:sp>
                    <p:nvSpPr>
                      <p:cNvPr id="7" name="楕円 6">
                        <a:extLst>
                          <a:ext uri="{FF2B5EF4-FFF2-40B4-BE49-F238E27FC236}">
                            <a16:creationId xmlns:a16="http://schemas.microsoft.com/office/drawing/2014/main" id="{851CAD45-764A-41AA-97BB-5D424C7BDF8F}"/>
                          </a:ext>
                        </a:extLst>
                      </p:cNvPr>
                      <p:cNvSpPr/>
                      <p:nvPr/>
                    </p:nvSpPr>
                    <p:spPr>
                      <a:xfrm>
                        <a:off x="688714" y="3834357"/>
                        <a:ext cx="2868124" cy="2409263"/>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8" name="タイトル 1">
                        <a:extLst>
                          <a:ext uri="{FF2B5EF4-FFF2-40B4-BE49-F238E27FC236}">
                            <a16:creationId xmlns:a16="http://schemas.microsoft.com/office/drawing/2014/main" id="{E64A0A7B-5C53-49E1-A5DD-C907EF31C151}"/>
                          </a:ext>
                        </a:extLst>
                      </p:cNvPr>
                      <p:cNvSpPr txBox="1">
                        <a:spLocks/>
                      </p:cNvSpPr>
                      <p:nvPr/>
                    </p:nvSpPr>
                    <p:spPr>
                      <a:xfrm>
                        <a:off x="1339342" y="4023552"/>
                        <a:ext cx="1710277" cy="537970"/>
                      </a:xfrm>
                      <a:prstGeom prst="rect">
                        <a:avLst/>
                      </a:prstGeom>
                    </p:spPr>
                    <p:txBody>
                      <a:bodyPr vert="horz" lIns="91440" tIns="45720" rIns="91440" bIns="45720" rtlCol="0" anchor="ctr">
                        <a:normAutofit fontScale="90000" lnSpcReduction="20000"/>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1600" dirty="0">
                            <a:latin typeface="Noto Sans JP Bold" panose="020B0800000000000000" pitchFamily="34" charset="-128"/>
                            <a:ea typeface="Noto Sans JP Bold" panose="020B0800000000000000" pitchFamily="34" charset="-128"/>
                          </a:rPr>
                          <a:t>ニューラル</a:t>
                        </a:r>
                        <a:endParaRPr lang="en-US" altLang="ja-JP" sz="1600" dirty="0">
                          <a:latin typeface="Noto Sans JP Bold" panose="020B0800000000000000" pitchFamily="34" charset="-128"/>
                          <a:ea typeface="Noto Sans JP Bold" panose="020B0800000000000000" pitchFamily="34" charset="-128"/>
                        </a:endParaRPr>
                      </a:p>
                      <a:p>
                        <a:r>
                          <a:rPr lang="ja-JP" altLang="en-US" sz="1600" dirty="0">
                            <a:latin typeface="Noto Sans JP Bold" panose="020B0800000000000000" pitchFamily="34" charset="-128"/>
                            <a:ea typeface="Noto Sans JP Bold" panose="020B0800000000000000" pitchFamily="34" charset="-128"/>
                          </a:rPr>
                          <a:t>ネットワーク</a:t>
                        </a:r>
                      </a:p>
                    </p:txBody>
                  </p:sp>
                </p:grpSp>
                <p:grpSp>
                  <p:nvGrpSpPr>
                    <p:cNvPr id="33" name="グループ化 32">
                      <a:extLst>
                        <a:ext uri="{FF2B5EF4-FFF2-40B4-BE49-F238E27FC236}">
                          <a16:creationId xmlns:a16="http://schemas.microsoft.com/office/drawing/2014/main" id="{9162757F-0ECC-4375-B5F0-AF3EB8A686BD}"/>
                        </a:ext>
                      </a:extLst>
                    </p:cNvPr>
                    <p:cNvGrpSpPr/>
                    <p:nvPr/>
                  </p:nvGrpSpPr>
                  <p:grpSpPr>
                    <a:xfrm>
                      <a:off x="730649" y="3918005"/>
                      <a:ext cx="3964149" cy="1823138"/>
                      <a:chOff x="769863" y="3697965"/>
                      <a:chExt cx="3964149" cy="1823138"/>
                    </a:xfrm>
                  </p:grpSpPr>
                  <p:grpSp>
                    <p:nvGrpSpPr>
                      <p:cNvPr id="20" name="グループ化 19">
                        <a:extLst>
                          <a:ext uri="{FF2B5EF4-FFF2-40B4-BE49-F238E27FC236}">
                            <a16:creationId xmlns:a16="http://schemas.microsoft.com/office/drawing/2014/main" id="{6CF9BC8A-2E2F-4B7B-88A9-1112B8AA57AC}"/>
                          </a:ext>
                        </a:extLst>
                      </p:cNvPr>
                      <p:cNvGrpSpPr/>
                      <p:nvPr/>
                    </p:nvGrpSpPr>
                    <p:grpSpPr>
                      <a:xfrm>
                        <a:off x="769863" y="4385886"/>
                        <a:ext cx="1282575" cy="1135217"/>
                        <a:chOff x="3113128" y="4480375"/>
                        <a:chExt cx="1282575" cy="1135217"/>
                      </a:xfrm>
                    </p:grpSpPr>
                    <p:sp>
                      <p:nvSpPr>
                        <p:cNvPr id="9" name="楕円 8">
                          <a:extLst>
                            <a:ext uri="{FF2B5EF4-FFF2-40B4-BE49-F238E27FC236}">
                              <a16:creationId xmlns:a16="http://schemas.microsoft.com/office/drawing/2014/main" id="{19CD654C-1CA0-46B3-B156-9C16547267F4}"/>
                            </a:ext>
                          </a:extLst>
                        </p:cNvPr>
                        <p:cNvSpPr/>
                        <p:nvPr/>
                      </p:nvSpPr>
                      <p:spPr>
                        <a:xfrm>
                          <a:off x="3113128" y="4480375"/>
                          <a:ext cx="1209830" cy="1135217"/>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0" name="タイトル 1">
                          <a:extLst>
                            <a:ext uri="{FF2B5EF4-FFF2-40B4-BE49-F238E27FC236}">
                              <a16:creationId xmlns:a16="http://schemas.microsoft.com/office/drawing/2014/main" id="{4A61ADCE-9AD8-4CAE-8493-85E968B8DE18}"/>
                            </a:ext>
                          </a:extLst>
                        </p:cNvPr>
                        <p:cNvSpPr txBox="1">
                          <a:spLocks/>
                        </p:cNvSpPr>
                        <p:nvPr/>
                      </p:nvSpPr>
                      <p:spPr>
                        <a:xfrm>
                          <a:off x="3303382" y="4702627"/>
                          <a:ext cx="1092321" cy="73882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2000" dirty="0">
                              <a:latin typeface="Noto Sans JP Bold" panose="020B0800000000000000" pitchFamily="34" charset="-128"/>
                              <a:ea typeface="Noto Sans JP Bold" panose="020B0800000000000000" pitchFamily="34" charset="-128"/>
                            </a:rPr>
                            <a:t>深層学習</a:t>
                          </a:r>
                          <a:endParaRPr lang="en-US" altLang="ja-JP" sz="2000" dirty="0">
                            <a:latin typeface="Noto Sans JP Bold" panose="020B0800000000000000" pitchFamily="34" charset="-128"/>
                            <a:ea typeface="Noto Sans JP Bold" panose="020B0800000000000000" pitchFamily="34" charset="-128"/>
                          </a:endParaRPr>
                        </a:p>
                      </p:txBody>
                    </p:sp>
                  </p:grpSp>
                  <p:grpSp>
                    <p:nvGrpSpPr>
                      <p:cNvPr id="30" name="グループ化 29">
                        <a:extLst>
                          <a:ext uri="{FF2B5EF4-FFF2-40B4-BE49-F238E27FC236}">
                            <a16:creationId xmlns:a16="http://schemas.microsoft.com/office/drawing/2014/main" id="{4193E626-8C27-4FE4-91F9-5FFB7E6CCC9F}"/>
                          </a:ext>
                        </a:extLst>
                      </p:cNvPr>
                      <p:cNvGrpSpPr/>
                      <p:nvPr/>
                    </p:nvGrpSpPr>
                    <p:grpSpPr>
                      <a:xfrm>
                        <a:off x="3435609" y="3697965"/>
                        <a:ext cx="1298403" cy="1006012"/>
                        <a:chOff x="2646646" y="3784737"/>
                        <a:chExt cx="1298403" cy="1006012"/>
                      </a:xfrm>
                    </p:grpSpPr>
                    <p:sp>
                      <p:nvSpPr>
                        <p:cNvPr id="31" name="楕円 30">
                          <a:extLst>
                            <a:ext uri="{FF2B5EF4-FFF2-40B4-BE49-F238E27FC236}">
                              <a16:creationId xmlns:a16="http://schemas.microsoft.com/office/drawing/2014/main" id="{74F8AFC3-0CF1-41F6-98A6-43CFEA2EBA6B}"/>
                            </a:ext>
                          </a:extLst>
                        </p:cNvPr>
                        <p:cNvSpPr/>
                        <p:nvPr/>
                      </p:nvSpPr>
                      <p:spPr>
                        <a:xfrm>
                          <a:off x="2710510" y="3784737"/>
                          <a:ext cx="1034877" cy="1006012"/>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32" name="タイトル 1">
                          <a:extLst>
                            <a:ext uri="{FF2B5EF4-FFF2-40B4-BE49-F238E27FC236}">
                              <a16:creationId xmlns:a16="http://schemas.microsoft.com/office/drawing/2014/main" id="{1AAAE139-73EE-45C6-89DB-A51168AB99F7}"/>
                            </a:ext>
                          </a:extLst>
                        </p:cNvPr>
                        <p:cNvSpPr txBox="1">
                          <a:spLocks/>
                        </p:cNvSpPr>
                        <p:nvPr/>
                      </p:nvSpPr>
                      <p:spPr>
                        <a:xfrm>
                          <a:off x="2646646" y="4063581"/>
                          <a:ext cx="1298403" cy="47951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2000" dirty="0">
                              <a:latin typeface="Noto Sans JP Bold" panose="020B0800000000000000" pitchFamily="34" charset="-128"/>
                              <a:ea typeface="Noto Sans JP Bold" panose="020B0800000000000000" pitchFamily="34" charset="-128"/>
                            </a:rPr>
                            <a:t>決定木</a:t>
                          </a:r>
                        </a:p>
                      </p:txBody>
                    </p:sp>
                  </p:grpSp>
                </p:grpSp>
              </p:grpSp>
            </p:grpSp>
            <p:sp>
              <p:nvSpPr>
                <p:cNvPr id="55" name="楕円 54">
                  <a:extLst>
                    <a:ext uri="{FF2B5EF4-FFF2-40B4-BE49-F238E27FC236}">
                      <a16:creationId xmlns:a16="http://schemas.microsoft.com/office/drawing/2014/main" id="{FDA9A822-583D-4EDA-B785-8FB03364E769}"/>
                    </a:ext>
                  </a:extLst>
                </p:cNvPr>
                <p:cNvSpPr/>
                <p:nvPr/>
              </p:nvSpPr>
              <p:spPr>
                <a:xfrm>
                  <a:off x="6429891" y="4611443"/>
                  <a:ext cx="1209830" cy="1135218"/>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grpSp>
              <p:nvGrpSpPr>
                <p:cNvPr id="60" name="グループ化 59">
                  <a:extLst>
                    <a:ext uri="{FF2B5EF4-FFF2-40B4-BE49-F238E27FC236}">
                      <a16:creationId xmlns:a16="http://schemas.microsoft.com/office/drawing/2014/main" id="{08DF9BD3-0744-407A-9917-0AAE8D82C90A}"/>
                    </a:ext>
                  </a:extLst>
                </p:cNvPr>
                <p:cNvGrpSpPr/>
                <p:nvPr/>
              </p:nvGrpSpPr>
              <p:grpSpPr>
                <a:xfrm>
                  <a:off x="8789042" y="4482076"/>
                  <a:ext cx="1570564" cy="1404923"/>
                  <a:chOff x="9357657" y="4995025"/>
                  <a:chExt cx="1570564" cy="1404923"/>
                </a:xfrm>
              </p:grpSpPr>
              <p:sp>
                <p:nvSpPr>
                  <p:cNvPr id="58" name="楕円 57">
                    <a:extLst>
                      <a:ext uri="{FF2B5EF4-FFF2-40B4-BE49-F238E27FC236}">
                        <a16:creationId xmlns:a16="http://schemas.microsoft.com/office/drawing/2014/main" id="{AA51AF34-817C-442C-AA17-9381BF111579}"/>
                      </a:ext>
                    </a:extLst>
                  </p:cNvPr>
                  <p:cNvSpPr/>
                  <p:nvPr/>
                </p:nvSpPr>
                <p:spPr>
                  <a:xfrm>
                    <a:off x="9357657" y="4995025"/>
                    <a:ext cx="1445235" cy="1404923"/>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59" name="タイトル 1">
                    <a:extLst>
                      <a:ext uri="{FF2B5EF4-FFF2-40B4-BE49-F238E27FC236}">
                        <a16:creationId xmlns:a16="http://schemas.microsoft.com/office/drawing/2014/main" id="{BF9D1820-1B89-4A7C-BC13-0E047BCE0107}"/>
                      </a:ext>
                    </a:extLst>
                  </p:cNvPr>
                  <p:cNvSpPr txBox="1">
                    <a:spLocks/>
                  </p:cNvSpPr>
                  <p:nvPr/>
                </p:nvSpPr>
                <p:spPr>
                  <a:xfrm>
                    <a:off x="9357657" y="5542597"/>
                    <a:ext cx="1570564" cy="47951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1600" dirty="0">
                        <a:latin typeface="Noto Sans JP Bold" panose="020B0800000000000000" pitchFamily="34" charset="-128"/>
                        <a:ea typeface="Noto Sans JP Bold" panose="020B0800000000000000" pitchFamily="34" charset="-128"/>
                      </a:rPr>
                      <a:t>ランダム</a:t>
                    </a:r>
                    <a:endParaRPr lang="en-US" altLang="ja-JP" sz="1600" dirty="0">
                      <a:latin typeface="Noto Sans JP Bold" panose="020B0800000000000000" pitchFamily="34" charset="-128"/>
                      <a:ea typeface="Noto Sans JP Bold" panose="020B0800000000000000" pitchFamily="34" charset="-128"/>
                    </a:endParaRPr>
                  </a:p>
                  <a:p>
                    <a:r>
                      <a:rPr lang="ja-JP" altLang="en-US" sz="1600" dirty="0">
                        <a:latin typeface="Noto Sans JP Bold" panose="020B0800000000000000" pitchFamily="34" charset="-128"/>
                        <a:ea typeface="Noto Sans JP Bold" panose="020B0800000000000000" pitchFamily="34" charset="-128"/>
                      </a:rPr>
                      <a:t>フォレスト</a:t>
                    </a:r>
                  </a:p>
                </p:txBody>
              </p:sp>
            </p:grpSp>
          </p:grpSp>
          <p:sp>
            <p:nvSpPr>
              <p:cNvPr id="56" name="タイトル 1">
                <a:extLst>
                  <a:ext uri="{FF2B5EF4-FFF2-40B4-BE49-F238E27FC236}">
                    <a16:creationId xmlns:a16="http://schemas.microsoft.com/office/drawing/2014/main" id="{B8E71BC0-4E7C-4117-8459-7676032B39BD}"/>
                  </a:ext>
                </a:extLst>
              </p:cNvPr>
              <p:cNvSpPr txBox="1">
                <a:spLocks/>
              </p:cNvSpPr>
              <p:nvPr/>
            </p:nvSpPr>
            <p:spPr>
              <a:xfrm>
                <a:off x="6593753" y="4955199"/>
                <a:ext cx="995554" cy="53797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sz="2000" dirty="0">
                    <a:latin typeface="Noto Sans JP Bold" panose="020B0800000000000000" pitchFamily="34" charset="-128"/>
                    <a:ea typeface="Noto Sans JP Bold" panose="020B0800000000000000" pitchFamily="34" charset="-128"/>
                  </a:rPr>
                  <a:t>RNN</a:t>
                </a:r>
              </a:p>
            </p:txBody>
          </p:sp>
          <p:sp>
            <p:nvSpPr>
              <p:cNvPr id="57" name="タイトル 1">
                <a:extLst>
                  <a:ext uri="{FF2B5EF4-FFF2-40B4-BE49-F238E27FC236}">
                    <a16:creationId xmlns:a16="http://schemas.microsoft.com/office/drawing/2014/main" id="{124C089F-E616-4889-918B-BE3D608C8CE0}"/>
                  </a:ext>
                </a:extLst>
              </p:cNvPr>
              <p:cNvSpPr txBox="1">
                <a:spLocks/>
              </p:cNvSpPr>
              <p:nvPr/>
            </p:nvSpPr>
            <p:spPr>
              <a:xfrm>
                <a:off x="6056234" y="5900843"/>
                <a:ext cx="747312" cy="53797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sz="2000" dirty="0">
                    <a:latin typeface="Noto Sans JP Bold" panose="020B0800000000000000" pitchFamily="34" charset="-128"/>
                    <a:ea typeface="Noto Sans JP Bold" panose="020B0800000000000000" pitchFamily="34" charset="-128"/>
                  </a:rPr>
                  <a:t>etc.</a:t>
                </a:r>
              </a:p>
            </p:txBody>
          </p:sp>
        </p:grpSp>
        <p:sp>
          <p:nvSpPr>
            <p:cNvPr id="61" name="タイトル 1">
              <a:extLst>
                <a:ext uri="{FF2B5EF4-FFF2-40B4-BE49-F238E27FC236}">
                  <a16:creationId xmlns:a16="http://schemas.microsoft.com/office/drawing/2014/main" id="{95CB35D3-9F0F-4C7F-9E5D-C8EAE5EFD1C2}"/>
                </a:ext>
              </a:extLst>
            </p:cNvPr>
            <p:cNvSpPr txBox="1">
              <a:spLocks/>
            </p:cNvSpPr>
            <p:nvPr/>
          </p:nvSpPr>
          <p:spPr>
            <a:xfrm>
              <a:off x="7744980" y="6063940"/>
              <a:ext cx="747312" cy="53796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sz="2000" dirty="0">
                  <a:latin typeface="Noto Sans JP Bold" panose="020B0800000000000000" pitchFamily="34" charset="-128"/>
                  <a:ea typeface="Noto Sans JP Bold" panose="020B0800000000000000" pitchFamily="34" charset="-128"/>
                </a:rPr>
                <a:t>etc.</a:t>
              </a:r>
            </a:p>
          </p:txBody>
        </p:sp>
      </p:grpSp>
    </p:spTree>
    <p:extLst>
      <p:ext uri="{BB962C8B-B14F-4D97-AF65-F5344CB8AC3E}">
        <p14:creationId xmlns:p14="http://schemas.microsoft.com/office/powerpoint/2010/main" val="25099981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E461F3C-80F4-41CA-8C95-C315C9D91B05}"/>
              </a:ext>
            </a:extLst>
          </p:cNvPr>
          <p:cNvSpPr txBox="1">
            <a:spLocks/>
          </p:cNvSpPr>
          <p:nvPr/>
        </p:nvSpPr>
        <p:spPr>
          <a:xfrm>
            <a:off x="-1" y="481427"/>
            <a:ext cx="9144000" cy="642040"/>
          </a:xfrm>
          <a:prstGeom prst="rect">
            <a:avLst/>
          </a:prstGeom>
        </p:spPr>
        <p:txBody>
          <a:bodyPr>
            <a:no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4800" b="1" dirty="0">
                <a:latin typeface="Noto Sans JP Bold" panose="020B0800000000000000" pitchFamily="34" charset="-128"/>
                <a:ea typeface="Noto Sans JP Bold" panose="020B0800000000000000" pitchFamily="34" charset="-128"/>
              </a:rPr>
              <a:t>確率的方策勾配法（</a:t>
            </a:r>
            <a:r>
              <a:rPr lang="en-US" altLang="ja-JP" sz="4800" b="1" dirty="0">
                <a:latin typeface="Noto Sans JP Bold" panose="020B0800000000000000" pitchFamily="34" charset="-128"/>
                <a:ea typeface="Noto Sans JP Bold" panose="020B0800000000000000" pitchFamily="34" charset="-128"/>
              </a:rPr>
              <a:t>SPG</a:t>
            </a:r>
            <a:r>
              <a:rPr lang="ja-JP" altLang="en-US" sz="4800" b="1" dirty="0">
                <a:latin typeface="Noto Sans JP Bold" panose="020B0800000000000000" pitchFamily="34" charset="-128"/>
                <a:ea typeface="Noto Sans JP Bold" panose="020B0800000000000000" pitchFamily="34" charset="-128"/>
              </a:rPr>
              <a:t>法）</a:t>
            </a:r>
            <a:r>
              <a:rPr lang="en-US" altLang="ja-JP" sz="4800" b="1" dirty="0">
                <a:latin typeface="Noto Sans JP Bold" panose="020B0800000000000000" pitchFamily="34" charset="-128"/>
                <a:ea typeface="Noto Sans JP Bold" panose="020B0800000000000000" pitchFamily="34" charset="-128"/>
              </a:rPr>
              <a:t>4</a:t>
            </a:r>
            <a:endParaRPr lang="ja-JP" altLang="en-US" sz="4800" b="1" dirty="0">
              <a:latin typeface="Noto Sans JP Bold" panose="020B0800000000000000" pitchFamily="34" charset="-128"/>
              <a:ea typeface="Noto Sans JP Bold" panose="020B0800000000000000" pitchFamily="34" charset="-128"/>
            </a:endParaRPr>
          </a:p>
        </p:txBody>
      </p:sp>
      <p:sp>
        <p:nvSpPr>
          <p:cNvPr id="6" name="正方形/長方形 5">
            <a:extLst>
              <a:ext uri="{FF2B5EF4-FFF2-40B4-BE49-F238E27FC236}">
                <a16:creationId xmlns:a16="http://schemas.microsoft.com/office/drawing/2014/main" id="{9D3A2322-FFDF-4065-8564-1815853E67EE}"/>
              </a:ext>
            </a:extLst>
          </p:cNvPr>
          <p:cNvSpPr/>
          <p:nvPr/>
        </p:nvSpPr>
        <p:spPr>
          <a:xfrm>
            <a:off x="-1" y="-1175"/>
            <a:ext cx="9144000" cy="366301"/>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4" name="テキスト ボックス 3">
                <a:extLst>
                  <a:ext uri="{FF2B5EF4-FFF2-40B4-BE49-F238E27FC236}">
                    <a16:creationId xmlns:a16="http://schemas.microsoft.com/office/drawing/2014/main" id="{1578085D-82BB-4D8E-8F61-5BC700AC33C2}"/>
                  </a:ext>
                </a:extLst>
              </p:cNvPr>
              <p:cNvSpPr txBox="1"/>
              <p:nvPr/>
            </p:nvSpPr>
            <p:spPr>
              <a:xfrm>
                <a:off x="1340345" y="1713963"/>
                <a:ext cx="6463308" cy="1107996"/>
              </a:xfrm>
              <a:prstGeom prst="rect">
                <a:avLst/>
              </a:prstGeom>
              <a:noFill/>
            </p:spPr>
            <p:txBody>
              <a:bodyPr wrap="none" lIns="0" tIns="0" rIns="0" bIns="0" rtlCol="0">
                <a:spAutoFit/>
              </a:bodyPr>
              <a:lstStyle/>
              <a:p>
                <a14:m>
                  <m:oMath xmlns:m="http://schemas.openxmlformats.org/officeDocument/2006/math">
                    <m:r>
                      <a:rPr kumimoji="1" lang="en-US" altLang="ja-JP" sz="3600" b="0" i="1" smtClean="0">
                        <a:latin typeface="Cambria Math" panose="02040503050406030204" pitchFamily="18" charset="0"/>
                      </a:rPr>
                      <m:t>𝐽</m:t>
                    </m:r>
                  </m:oMath>
                </a14:m>
                <a:r>
                  <a:rPr kumimoji="1" lang="ja-JP" altLang="en-US" sz="3600" dirty="0"/>
                  <a:t>が最大化した時の</a:t>
                </a:r>
                <a14:m>
                  <m:oMath xmlns:m="http://schemas.openxmlformats.org/officeDocument/2006/math">
                    <m:sSup>
                      <m:sSupPr>
                        <m:ctrlPr>
                          <a:rPr kumimoji="1" lang="en-US" altLang="ja-JP" sz="3600" i="1" smtClean="0">
                            <a:latin typeface="Cambria Math" panose="02040503050406030204" pitchFamily="18" charset="0"/>
                          </a:rPr>
                        </m:ctrlPr>
                      </m:sSupPr>
                      <m:e>
                        <m:r>
                          <a:rPr kumimoji="1" lang="ja-JP" altLang="en-US" sz="3600" i="1" smtClean="0">
                            <a:latin typeface="Cambria Math" panose="02040503050406030204" pitchFamily="18" charset="0"/>
                          </a:rPr>
                          <m:t>𝜃</m:t>
                        </m:r>
                      </m:e>
                      <m:sup>
                        <m:r>
                          <a:rPr kumimoji="1" lang="en-US" altLang="ja-JP" sz="3600" i="1" smtClean="0">
                            <a:latin typeface="Cambria Math" panose="02040503050406030204" pitchFamily="18" charset="0"/>
                            <a:ea typeface="Cambria Math" panose="02040503050406030204" pitchFamily="18" charset="0"/>
                          </a:rPr>
                          <m:t>∗</m:t>
                        </m:r>
                      </m:sup>
                    </m:sSup>
                  </m:oMath>
                </a14:m>
                <a:r>
                  <a:rPr kumimoji="1" lang="ja-JP" altLang="en-US" sz="3600" dirty="0"/>
                  <a:t>が</a:t>
                </a:r>
                <a:endParaRPr kumimoji="1" lang="en-US" altLang="ja-JP" sz="3600" dirty="0"/>
              </a:p>
              <a:p>
                <a:r>
                  <a:rPr kumimoji="1" lang="ja-JP" altLang="en-US" sz="3600" dirty="0"/>
                  <a:t>最適化された方策のパラメータ</a:t>
                </a:r>
              </a:p>
            </p:txBody>
          </p:sp>
        </mc:Choice>
        <mc:Fallback>
          <p:sp>
            <p:nvSpPr>
              <p:cNvPr id="4" name="テキスト ボックス 3">
                <a:extLst>
                  <a:ext uri="{FF2B5EF4-FFF2-40B4-BE49-F238E27FC236}">
                    <a16:creationId xmlns:a16="http://schemas.microsoft.com/office/drawing/2014/main" id="{1578085D-82BB-4D8E-8F61-5BC700AC33C2}"/>
                  </a:ext>
                </a:extLst>
              </p:cNvPr>
              <p:cNvSpPr txBox="1">
                <a:spLocks noRot="1" noChangeAspect="1" noMove="1" noResize="1" noEditPoints="1" noAdjustHandles="1" noChangeArrowheads="1" noChangeShapeType="1" noTextEdit="1"/>
              </p:cNvSpPr>
              <p:nvPr/>
            </p:nvSpPr>
            <p:spPr>
              <a:xfrm>
                <a:off x="1340345" y="1713963"/>
                <a:ext cx="6463308" cy="1107996"/>
              </a:xfrm>
              <a:prstGeom prst="rect">
                <a:avLst/>
              </a:prstGeom>
              <a:blipFill>
                <a:blip r:embed="rId2"/>
                <a:stretch>
                  <a:fillRect l="-4340" t="-12637" r="-3302" b="-24176"/>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8" name="テキスト ボックス 7">
                <a:extLst>
                  <a:ext uri="{FF2B5EF4-FFF2-40B4-BE49-F238E27FC236}">
                    <a16:creationId xmlns:a16="http://schemas.microsoft.com/office/drawing/2014/main" id="{AEDE2926-9DE5-4EA0-B8EF-4523896816F9}"/>
                  </a:ext>
                </a:extLst>
              </p:cNvPr>
              <p:cNvSpPr txBox="1"/>
              <p:nvPr/>
            </p:nvSpPr>
            <p:spPr>
              <a:xfrm>
                <a:off x="1340345" y="4036042"/>
                <a:ext cx="6463308" cy="1107996"/>
              </a:xfrm>
              <a:prstGeom prst="rect">
                <a:avLst/>
              </a:prstGeom>
              <a:noFill/>
            </p:spPr>
            <p:txBody>
              <a:bodyPr wrap="none" lIns="0" tIns="0" rIns="0" bIns="0" rtlCol="0">
                <a:spAutoFit/>
              </a:bodyPr>
              <a:lstStyle/>
              <a:p>
                <a14:m>
                  <m:oMath xmlns:m="http://schemas.openxmlformats.org/officeDocument/2006/math">
                    <m:r>
                      <a:rPr kumimoji="1" lang="en-US" altLang="ja-JP" sz="3600" b="0" i="1" smtClean="0">
                        <a:latin typeface="Cambria Math" panose="02040503050406030204" pitchFamily="18" charset="0"/>
                      </a:rPr>
                      <m:t>𝐽</m:t>
                    </m:r>
                  </m:oMath>
                </a14:m>
                <a:r>
                  <a:rPr kumimoji="1" lang="ja-JP" altLang="en-US" sz="3600" dirty="0"/>
                  <a:t>が最大化した時の</a:t>
                </a:r>
                <a14:m>
                  <m:oMath xmlns:m="http://schemas.openxmlformats.org/officeDocument/2006/math">
                    <m:sSup>
                      <m:sSupPr>
                        <m:ctrlPr>
                          <a:rPr kumimoji="1" lang="en-US" altLang="ja-JP" sz="3600" i="1" smtClean="0">
                            <a:latin typeface="Cambria Math" panose="02040503050406030204" pitchFamily="18" charset="0"/>
                          </a:rPr>
                        </m:ctrlPr>
                      </m:sSupPr>
                      <m:e>
                        <m:r>
                          <a:rPr kumimoji="1" lang="ja-JP" altLang="en-US" sz="3600" i="1" smtClean="0">
                            <a:latin typeface="Cambria Math" panose="02040503050406030204" pitchFamily="18" charset="0"/>
                          </a:rPr>
                          <m:t>𝜃</m:t>
                        </m:r>
                      </m:e>
                      <m:sup>
                        <m:r>
                          <a:rPr kumimoji="1" lang="en-US" altLang="ja-JP" sz="3600" i="1" smtClean="0">
                            <a:latin typeface="Cambria Math" panose="02040503050406030204" pitchFamily="18" charset="0"/>
                            <a:ea typeface="Cambria Math" panose="02040503050406030204" pitchFamily="18" charset="0"/>
                          </a:rPr>
                          <m:t>∗</m:t>
                        </m:r>
                      </m:sup>
                    </m:sSup>
                  </m:oMath>
                </a14:m>
                <a:r>
                  <a:rPr kumimoji="1" lang="ja-JP" altLang="en-US" sz="3600" dirty="0"/>
                  <a:t>が</a:t>
                </a:r>
                <a:endParaRPr kumimoji="1" lang="en-US" altLang="ja-JP" sz="3600" dirty="0"/>
              </a:p>
              <a:p>
                <a:r>
                  <a:rPr kumimoji="1" lang="ja-JP" altLang="en-US" sz="3600" dirty="0"/>
                  <a:t>最適化された方策のパラメータ</a:t>
                </a:r>
              </a:p>
            </p:txBody>
          </p:sp>
        </mc:Choice>
        <mc:Fallback>
          <p:sp>
            <p:nvSpPr>
              <p:cNvPr id="8" name="テキスト ボックス 7">
                <a:extLst>
                  <a:ext uri="{FF2B5EF4-FFF2-40B4-BE49-F238E27FC236}">
                    <a16:creationId xmlns:a16="http://schemas.microsoft.com/office/drawing/2014/main" id="{AEDE2926-9DE5-4EA0-B8EF-4523896816F9}"/>
                  </a:ext>
                </a:extLst>
              </p:cNvPr>
              <p:cNvSpPr txBox="1">
                <a:spLocks noRot="1" noChangeAspect="1" noMove="1" noResize="1" noEditPoints="1" noAdjustHandles="1" noChangeArrowheads="1" noChangeShapeType="1" noTextEdit="1"/>
              </p:cNvSpPr>
              <p:nvPr/>
            </p:nvSpPr>
            <p:spPr>
              <a:xfrm>
                <a:off x="1340345" y="4036042"/>
                <a:ext cx="6463308" cy="1107996"/>
              </a:xfrm>
              <a:prstGeom prst="rect">
                <a:avLst/>
              </a:prstGeom>
              <a:blipFill>
                <a:blip r:embed="rId3"/>
                <a:stretch>
                  <a:fillRect l="-4340" t="-12637" r="-3302" b="-24176"/>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6738064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8F6E0C3-FF4B-4C37-9B6C-2FDC3E27BCF6}"/>
              </a:ext>
            </a:extLst>
          </p:cNvPr>
          <p:cNvSpPr>
            <a:spLocks noGrp="1"/>
          </p:cNvSpPr>
          <p:nvPr>
            <p:ph type="title"/>
          </p:nvPr>
        </p:nvSpPr>
        <p:spPr>
          <a:xfrm>
            <a:off x="250519" y="365126"/>
            <a:ext cx="8141919" cy="642040"/>
          </a:xfrm>
        </p:spPr>
        <p:txBody>
          <a:bodyPr>
            <a:normAutofit fontScale="90000"/>
          </a:bodyPr>
          <a:lstStyle/>
          <a:p>
            <a:r>
              <a:rPr kumimoji="1" lang="ja-JP" altLang="en-US" dirty="0">
                <a:latin typeface="Noto Sans JP Bold" panose="020B0800000000000000" pitchFamily="34" charset="-128"/>
                <a:ea typeface="Noto Sans JP Bold" panose="020B0800000000000000" pitchFamily="34" charset="-128"/>
              </a:rPr>
              <a:t>学習方法</a:t>
            </a:r>
          </a:p>
        </p:txBody>
      </p:sp>
      <p:sp>
        <p:nvSpPr>
          <p:cNvPr id="11" name="正方形/長方形 10">
            <a:extLst>
              <a:ext uri="{FF2B5EF4-FFF2-40B4-BE49-F238E27FC236}">
                <a16:creationId xmlns:a16="http://schemas.microsoft.com/office/drawing/2014/main" id="{0DD48331-6A7A-45F8-B7D3-54DFF7B66105}"/>
              </a:ext>
            </a:extLst>
          </p:cNvPr>
          <p:cNvSpPr/>
          <p:nvPr/>
        </p:nvSpPr>
        <p:spPr>
          <a:xfrm>
            <a:off x="273602" y="5855226"/>
            <a:ext cx="3647152" cy="369332"/>
          </a:xfrm>
          <a:prstGeom prst="rect">
            <a:avLst/>
          </a:prstGeom>
        </p:spPr>
        <p:txBody>
          <a:bodyPr wrap="none">
            <a:spAutoFit/>
          </a:bodyPr>
          <a:lstStyle/>
          <a:p>
            <a:r>
              <a:rPr lang="en-US" altLang="ja-JP" dirty="0">
                <a:latin typeface="Noto Sans JP Light" panose="020B0300000000000000" pitchFamily="34" charset="-128"/>
                <a:ea typeface="Noto Sans JP Light" panose="020B0300000000000000" pitchFamily="34" charset="-128"/>
              </a:rPr>
              <a:t>※</a:t>
            </a:r>
            <a:r>
              <a:rPr lang="ja-JP" altLang="en-US" dirty="0">
                <a:latin typeface="Noto Sans JP Light" panose="020B0300000000000000" pitchFamily="34" charset="-128"/>
                <a:ea typeface="Noto Sans JP Light" panose="020B0300000000000000" pitchFamily="34" charset="-128"/>
              </a:rPr>
              <a:t>ラベル：データの分類先のこと</a:t>
            </a:r>
            <a:endParaRPr lang="ja-JP" altLang="en-US" dirty="0"/>
          </a:p>
        </p:txBody>
      </p:sp>
      <p:sp>
        <p:nvSpPr>
          <p:cNvPr id="26" name="テキスト ボックス 25">
            <a:extLst>
              <a:ext uri="{FF2B5EF4-FFF2-40B4-BE49-F238E27FC236}">
                <a16:creationId xmlns:a16="http://schemas.microsoft.com/office/drawing/2014/main" id="{4A02F38F-19EB-483D-BB5F-B554C994E51B}"/>
              </a:ext>
            </a:extLst>
          </p:cNvPr>
          <p:cNvSpPr txBox="1"/>
          <p:nvPr/>
        </p:nvSpPr>
        <p:spPr>
          <a:xfrm>
            <a:off x="250519" y="1007166"/>
            <a:ext cx="7340471" cy="954107"/>
          </a:xfrm>
          <a:prstGeom prst="rect">
            <a:avLst/>
          </a:prstGeom>
          <a:noFill/>
        </p:spPr>
        <p:txBody>
          <a:bodyPr wrap="none" rtlCol="0">
            <a:spAutoFit/>
          </a:bodyPr>
          <a:lstStyle/>
          <a:p>
            <a:r>
              <a:rPr lang="ja-JP" altLang="en-US" sz="2000" dirty="0">
                <a:latin typeface="Noto Sans JP Bold" panose="020B0800000000000000" pitchFamily="34" charset="-128"/>
                <a:ea typeface="Noto Sans JP Bold" panose="020B0800000000000000" pitchFamily="34" charset="-128"/>
              </a:rPr>
              <a:t>教師あり学習</a:t>
            </a:r>
            <a:endParaRPr lang="en-US" altLang="ja-JP" sz="2000" dirty="0">
              <a:latin typeface="Noto Sans JP Bold" panose="020B0800000000000000" pitchFamily="34" charset="-128"/>
              <a:ea typeface="Noto Sans JP Bold" panose="020B0800000000000000" pitchFamily="34" charset="-128"/>
            </a:endParaRPr>
          </a:p>
          <a:p>
            <a:r>
              <a:rPr lang="ja-JP" altLang="en-US" dirty="0">
                <a:latin typeface="Noto Sans JP Light" panose="020B0300000000000000" pitchFamily="34" charset="-128"/>
                <a:ea typeface="Noto Sans JP Light" panose="020B0300000000000000" pitchFamily="34" charset="-128"/>
              </a:rPr>
              <a:t>正解ラベルの付いた訓練データをシステムの教師として学習を行う。</a:t>
            </a:r>
            <a:endParaRPr lang="en-US" altLang="ja-JP" dirty="0">
              <a:latin typeface="Noto Sans JP Light" panose="020B0300000000000000" pitchFamily="34" charset="-128"/>
              <a:ea typeface="Noto Sans JP Light" panose="020B0300000000000000" pitchFamily="34" charset="-128"/>
            </a:endParaRPr>
          </a:p>
          <a:p>
            <a:r>
              <a:rPr lang="ja-JP" altLang="en-US" dirty="0">
                <a:latin typeface="Noto Sans JP Light" panose="020B0300000000000000" pitchFamily="34" charset="-128"/>
                <a:ea typeface="Noto Sans JP Light" panose="020B0300000000000000" pitchFamily="34" charset="-128"/>
              </a:rPr>
              <a:t>学習例：分類課題、回帰課題</a:t>
            </a:r>
          </a:p>
        </p:txBody>
      </p:sp>
      <p:sp>
        <p:nvSpPr>
          <p:cNvPr id="27" name="テキスト ボックス 26">
            <a:extLst>
              <a:ext uri="{FF2B5EF4-FFF2-40B4-BE49-F238E27FC236}">
                <a16:creationId xmlns:a16="http://schemas.microsoft.com/office/drawing/2014/main" id="{7990A394-0DEB-4499-9F4D-871B26BF4C10}"/>
              </a:ext>
            </a:extLst>
          </p:cNvPr>
          <p:cNvSpPr txBox="1"/>
          <p:nvPr/>
        </p:nvSpPr>
        <p:spPr>
          <a:xfrm>
            <a:off x="250519" y="2105987"/>
            <a:ext cx="10515600" cy="954107"/>
          </a:xfrm>
          <a:prstGeom prst="rect">
            <a:avLst/>
          </a:prstGeom>
          <a:noFill/>
        </p:spPr>
        <p:txBody>
          <a:bodyPr wrap="square" rtlCol="0">
            <a:spAutoFit/>
          </a:bodyPr>
          <a:lstStyle/>
          <a:p>
            <a:r>
              <a:rPr lang="ja-JP" altLang="en-US" sz="2000" dirty="0">
                <a:latin typeface="Noto Sans JP Bold" panose="020B0800000000000000" pitchFamily="34" charset="-128"/>
                <a:ea typeface="Noto Sans JP Bold" panose="020B0800000000000000" pitchFamily="34" charset="-128"/>
              </a:rPr>
              <a:t>教師なし学習</a:t>
            </a:r>
            <a:endParaRPr lang="en-US" altLang="ja-JP" sz="2000" dirty="0">
              <a:latin typeface="Noto Sans JP Bold" panose="020B0800000000000000" pitchFamily="34" charset="-128"/>
              <a:ea typeface="Noto Sans JP Bold" panose="020B0800000000000000" pitchFamily="34" charset="-128"/>
            </a:endParaRPr>
          </a:p>
          <a:p>
            <a:r>
              <a:rPr lang="ja-JP" altLang="en-US" dirty="0">
                <a:latin typeface="Noto Sans JP Light" panose="020B0300000000000000" pitchFamily="34" charset="-128"/>
                <a:ea typeface="Noto Sans JP Light" panose="020B0300000000000000" pitchFamily="34" charset="-128"/>
              </a:rPr>
              <a:t>たくさんのデータに対して、似ているデータをグルーピングする（クラスタリング）。</a:t>
            </a:r>
            <a:endParaRPr lang="en-US" altLang="ja-JP" dirty="0">
              <a:latin typeface="Noto Sans JP Light" panose="020B0300000000000000" pitchFamily="34" charset="-128"/>
              <a:ea typeface="Noto Sans JP Light" panose="020B0300000000000000" pitchFamily="34" charset="-128"/>
            </a:endParaRPr>
          </a:p>
          <a:p>
            <a:r>
              <a:rPr lang="ja-JP" altLang="en-US" dirty="0">
                <a:latin typeface="Noto Sans JP Light" panose="020B0300000000000000" pitchFamily="34" charset="-128"/>
                <a:ea typeface="Noto Sans JP Light" panose="020B0300000000000000" pitchFamily="34" charset="-128"/>
              </a:rPr>
              <a:t>学習例：クラスタリング、次元圧縮、推薦システム</a:t>
            </a:r>
          </a:p>
        </p:txBody>
      </p:sp>
      <p:sp>
        <p:nvSpPr>
          <p:cNvPr id="28" name="テキスト ボックス 27">
            <a:extLst>
              <a:ext uri="{FF2B5EF4-FFF2-40B4-BE49-F238E27FC236}">
                <a16:creationId xmlns:a16="http://schemas.microsoft.com/office/drawing/2014/main" id="{99CAC83E-9B04-44A0-8729-00079220C083}"/>
              </a:ext>
            </a:extLst>
          </p:cNvPr>
          <p:cNvSpPr txBox="1"/>
          <p:nvPr/>
        </p:nvSpPr>
        <p:spPr>
          <a:xfrm>
            <a:off x="273602" y="3204808"/>
            <a:ext cx="8870398" cy="2616101"/>
          </a:xfrm>
          <a:prstGeom prst="rect">
            <a:avLst/>
          </a:prstGeom>
          <a:noFill/>
        </p:spPr>
        <p:txBody>
          <a:bodyPr wrap="square" rtlCol="0">
            <a:spAutoFit/>
          </a:bodyPr>
          <a:lstStyle/>
          <a:p>
            <a:r>
              <a:rPr lang="ja-JP" altLang="en-US" sz="2000" dirty="0">
                <a:latin typeface="Noto Sans JP Bold" panose="020B0800000000000000" pitchFamily="34" charset="-128"/>
                <a:ea typeface="Noto Sans JP Bold" panose="020B0800000000000000" pitchFamily="34" charset="-128"/>
              </a:rPr>
              <a:t>強化学習</a:t>
            </a:r>
            <a:r>
              <a:rPr lang="en-US" altLang="ja-JP" sz="2000" dirty="0">
                <a:latin typeface="Noto Sans JP Bold" panose="020B0800000000000000" pitchFamily="34" charset="-128"/>
                <a:ea typeface="Noto Sans JP Bold" panose="020B0800000000000000" pitchFamily="34" charset="-128"/>
              </a:rPr>
              <a:t>(Reinforcement Learning)</a:t>
            </a:r>
          </a:p>
          <a:p>
            <a:pPr marL="285750" indent="-285750">
              <a:buFont typeface="Arial" panose="020B0604020202020204" pitchFamily="34" charset="0"/>
              <a:buChar char="•"/>
            </a:pPr>
            <a:r>
              <a:rPr lang="ja-JP" altLang="en-US" dirty="0">
                <a:latin typeface="Noto Sans JP Light" panose="020B0300000000000000" pitchFamily="34" charset="-128"/>
                <a:ea typeface="Noto Sans JP Light" panose="020B0300000000000000" pitchFamily="34" charset="-128"/>
              </a:rPr>
              <a:t>対象について不完全な知識しかなく、また、対象への働くかけによって観測できることが変わってくる場合に、最適な働きかけ方の系列を発見するような問題</a:t>
            </a:r>
            <a:endParaRPr lang="en-US" altLang="ja-JP" dirty="0">
              <a:latin typeface="Noto Sans JP Light" panose="020B0300000000000000" pitchFamily="34" charset="-128"/>
              <a:ea typeface="Noto Sans JP Light" panose="020B0300000000000000" pitchFamily="34" charset="-128"/>
            </a:endParaRPr>
          </a:p>
          <a:p>
            <a:pPr marL="285750" indent="-285750">
              <a:buFont typeface="Arial" panose="020B0604020202020204" pitchFamily="34" charset="0"/>
              <a:buChar char="•"/>
            </a:pPr>
            <a:r>
              <a:rPr lang="ja-JP" altLang="en-US" dirty="0">
                <a:latin typeface="Noto Sans JP Light" panose="020B0300000000000000" pitchFamily="34" charset="-128"/>
                <a:ea typeface="Noto Sans JP Light" panose="020B0300000000000000" pitchFamily="34" charset="-128"/>
              </a:rPr>
              <a:t>「時間変化を伴うシステムの制御則構築」、「対戦型ゲームの戦略構築」などに使用される手法。</a:t>
            </a:r>
            <a:endParaRPr lang="en-US" altLang="ja-JP" dirty="0">
              <a:latin typeface="Noto Sans JP Light" panose="020B0300000000000000" pitchFamily="34" charset="-128"/>
              <a:ea typeface="Noto Sans JP Light" panose="020B0300000000000000" pitchFamily="34" charset="-128"/>
            </a:endParaRPr>
          </a:p>
          <a:p>
            <a:pPr marL="285750" indent="-285750">
              <a:buFont typeface="Arial" panose="020B0604020202020204" pitchFamily="34" charset="0"/>
              <a:buChar char="•"/>
            </a:pPr>
            <a:r>
              <a:rPr lang="ja-JP" altLang="en-US" dirty="0">
                <a:latin typeface="Noto Sans JP Light" panose="020B0300000000000000" pitchFamily="34" charset="-128"/>
                <a:ea typeface="Noto Sans JP Light" panose="020B0300000000000000" pitchFamily="34" charset="-128"/>
              </a:rPr>
              <a:t>システムを強化学習プログラムに従って動作、望ましい結果が得られた際には</a:t>
            </a:r>
            <a:r>
              <a:rPr lang="ja-JP" altLang="en-US" dirty="0">
                <a:solidFill>
                  <a:srgbClr val="FF0000"/>
                </a:solidFill>
                <a:latin typeface="Noto Sans JP Light" panose="020B0300000000000000" pitchFamily="34" charset="-128"/>
                <a:ea typeface="Noto Sans JP Light" panose="020B0300000000000000" pitchFamily="34" charset="-128"/>
              </a:rPr>
              <a:t>報酬</a:t>
            </a:r>
            <a:r>
              <a:rPr lang="ja-JP" altLang="en-US" dirty="0">
                <a:latin typeface="Noto Sans JP Light" panose="020B0300000000000000" pitchFamily="34" charset="-128"/>
                <a:ea typeface="Noto Sans JP Light" panose="020B0300000000000000" pitchFamily="34" charset="-128"/>
              </a:rPr>
              <a:t>と呼ばれる信号を与える。</a:t>
            </a:r>
            <a:endParaRPr lang="en-US" altLang="ja-JP" dirty="0">
              <a:latin typeface="Noto Sans JP Light" panose="020B0300000000000000" pitchFamily="34" charset="-128"/>
              <a:ea typeface="Noto Sans JP Light" panose="020B0300000000000000" pitchFamily="34" charset="-128"/>
            </a:endParaRPr>
          </a:p>
          <a:p>
            <a:pPr marL="285750" indent="-285750">
              <a:buFont typeface="Arial" panose="020B0604020202020204" pitchFamily="34" charset="0"/>
              <a:buChar char="•"/>
            </a:pPr>
            <a:r>
              <a:rPr lang="ja-JP" altLang="en-US" dirty="0">
                <a:latin typeface="Noto Sans JP Light" panose="020B0300000000000000" pitchFamily="34" charset="-128"/>
                <a:ea typeface="Noto Sans JP Light" panose="020B0300000000000000" pitchFamily="34" charset="-128"/>
              </a:rPr>
              <a:t>強化学習では、エージェントがどのように行動するのかを定めたルールのことを</a:t>
            </a:r>
            <a:r>
              <a:rPr lang="ja-JP" altLang="en-US" dirty="0">
                <a:solidFill>
                  <a:srgbClr val="FF0000"/>
                </a:solidFill>
                <a:latin typeface="Noto Sans JP Light" panose="020B0300000000000000" pitchFamily="34" charset="-128"/>
                <a:ea typeface="Noto Sans JP Light" panose="020B0300000000000000" pitchFamily="34" charset="-128"/>
              </a:rPr>
              <a:t>方策</a:t>
            </a:r>
            <a:r>
              <a:rPr lang="ja-JP" altLang="en-US" dirty="0">
                <a:latin typeface="Noto Sans JP Light" panose="020B0300000000000000" pitchFamily="34" charset="-128"/>
                <a:ea typeface="Noto Sans JP Light" panose="020B0300000000000000" pitchFamily="34" charset="-128"/>
              </a:rPr>
              <a:t>と呼ぶ。</a:t>
            </a:r>
          </a:p>
        </p:txBody>
      </p:sp>
    </p:spTree>
    <p:extLst>
      <p:ext uri="{BB962C8B-B14F-4D97-AF65-F5344CB8AC3E}">
        <p14:creationId xmlns:p14="http://schemas.microsoft.com/office/powerpoint/2010/main" val="5328191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8F6E0C3-FF4B-4C37-9B6C-2FDC3E27BCF6}"/>
              </a:ext>
            </a:extLst>
          </p:cNvPr>
          <p:cNvSpPr>
            <a:spLocks noGrp="1"/>
          </p:cNvSpPr>
          <p:nvPr>
            <p:ph type="title"/>
          </p:nvPr>
        </p:nvSpPr>
        <p:spPr>
          <a:xfrm>
            <a:off x="-685800" y="365126"/>
            <a:ext cx="10515600" cy="642040"/>
          </a:xfrm>
        </p:spPr>
        <p:txBody>
          <a:bodyPr>
            <a:normAutofit fontScale="90000"/>
          </a:bodyPr>
          <a:lstStyle/>
          <a:p>
            <a:r>
              <a:rPr lang="ja-JP" altLang="en-US" dirty="0">
                <a:latin typeface="Noto Sans JP Bold" panose="020B0800000000000000" pitchFamily="34" charset="-128"/>
                <a:ea typeface="Noto Sans JP Bold" panose="020B0800000000000000" pitchFamily="34" charset="-128"/>
              </a:rPr>
              <a:t>強化学習の用語</a:t>
            </a:r>
            <a:endParaRPr kumimoji="1" lang="ja-JP" altLang="en-US" dirty="0">
              <a:latin typeface="Noto Sans JP Bold" panose="020B0800000000000000" pitchFamily="34" charset="-128"/>
              <a:ea typeface="Noto Sans JP Bold" panose="020B0800000000000000" pitchFamily="34" charset="-128"/>
            </a:endParaRPr>
          </a:p>
        </p:txBody>
      </p:sp>
      <p:grpSp>
        <p:nvGrpSpPr>
          <p:cNvPr id="8" name="グループ化 7">
            <a:extLst>
              <a:ext uri="{FF2B5EF4-FFF2-40B4-BE49-F238E27FC236}">
                <a16:creationId xmlns:a16="http://schemas.microsoft.com/office/drawing/2014/main" id="{610A5EAC-564A-467A-B921-2438E884E8A2}"/>
              </a:ext>
            </a:extLst>
          </p:cNvPr>
          <p:cNvGrpSpPr/>
          <p:nvPr/>
        </p:nvGrpSpPr>
        <p:grpSpPr>
          <a:xfrm>
            <a:off x="4780166" y="733535"/>
            <a:ext cx="5887835" cy="2486794"/>
            <a:chOff x="1387766" y="1630312"/>
            <a:chExt cx="9609039" cy="4058487"/>
          </a:xfrm>
        </p:grpSpPr>
        <p:sp>
          <p:nvSpPr>
            <p:cNvPr id="16" name="矢印: 右 15">
              <a:extLst>
                <a:ext uri="{FF2B5EF4-FFF2-40B4-BE49-F238E27FC236}">
                  <a16:creationId xmlns:a16="http://schemas.microsoft.com/office/drawing/2014/main" id="{A733F717-8326-48AD-B556-F108A7F21E30}"/>
                </a:ext>
              </a:extLst>
            </p:cNvPr>
            <p:cNvSpPr/>
            <p:nvPr/>
          </p:nvSpPr>
          <p:spPr>
            <a:xfrm>
              <a:off x="4662746" y="2618593"/>
              <a:ext cx="2773971" cy="464662"/>
            </a:xfrm>
            <a:prstGeom prst="rightArrow">
              <a:avLst>
                <a:gd name="adj1" fmla="val 50000"/>
                <a:gd name="adj2" fmla="val 102711"/>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p>
          </p:txBody>
        </p:sp>
        <p:sp>
          <p:nvSpPr>
            <p:cNvPr id="18" name="楕円 17">
              <a:extLst>
                <a:ext uri="{FF2B5EF4-FFF2-40B4-BE49-F238E27FC236}">
                  <a16:creationId xmlns:a16="http://schemas.microsoft.com/office/drawing/2014/main" id="{8931955B-00D3-4C84-822C-2259E88FC509}"/>
                </a:ext>
              </a:extLst>
            </p:cNvPr>
            <p:cNvSpPr/>
            <p:nvPr/>
          </p:nvSpPr>
          <p:spPr>
            <a:xfrm>
              <a:off x="7615883" y="1881093"/>
              <a:ext cx="3095814" cy="3095813"/>
            </a:xfrm>
            <a:prstGeom prst="ellipse">
              <a:avLst/>
            </a:prstGeom>
            <a:solidFill>
              <a:srgbClr val="FF9B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solidFill>
                  <a:schemeClr val="tx1"/>
                </a:solidFill>
                <a:latin typeface="Noto Sans JP Light" panose="020B0300000000000000" pitchFamily="34" charset="-128"/>
                <a:ea typeface="Noto Sans JP Light" panose="020B0300000000000000" pitchFamily="34" charset="-128"/>
              </a:endParaRPr>
            </a:p>
          </p:txBody>
        </p:sp>
        <p:sp>
          <p:nvSpPr>
            <p:cNvPr id="13" name="テキスト ボックス 12">
              <a:extLst>
                <a:ext uri="{FF2B5EF4-FFF2-40B4-BE49-F238E27FC236}">
                  <a16:creationId xmlns:a16="http://schemas.microsoft.com/office/drawing/2014/main" id="{E3BB6A9C-43AE-4E8B-B3E6-0C763092D139}"/>
                </a:ext>
              </a:extLst>
            </p:cNvPr>
            <p:cNvSpPr txBox="1"/>
            <p:nvPr/>
          </p:nvSpPr>
          <p:spPr>
            <a:xfrm>
              <a:off x="7514387" y="2535172"/>
              <a:ext cx="3482418" cy="1155281"/>
            </a:xfrm>
            <a:prstGeom prst="rect">
              <a:avLst/>
            </a:prstGeom>
            <a:noFill/>
          </p:spPr>
          <p:txBody>
            <a:bodyPr wrap="square" rtlCol="0">
              <a:spAutoFit/>
            </a:bodyPr>
            <a:lstStyle/>
            <a:p>
              <a:pPr algn="ctr"/>
              <a:r>
                <a:rPr lang="ja-JP" altLang="en-US" sz="2000" dirty="0">
                  <a:latin typeface="Noto Sans JP Bold" panose="020B0800000000000000" pitchFamily="34" charset="-128"/>
                  <a:ea typeface="Noto Sans JP Bold" panose="020B0800000000000000" pitchFamily="34" charset="-128"/>
                </a:rPr>
                <a:t>環境</a:t>
              </a:r>
              <a:endParaRPr lang="en-US" altLang="ja-JP" sz="2000" dirty="0">
                <a:latin typeface="Noto Sans JP Bold" panose="020B0800000000000000" pitchFamily="34" charset="-128"/>
                <a:ea typeface="Noto Sans JP Bold" panose="020B0800000000000000" pitchFamily="34" charset="-128"/>
              </a:endParaRPr>
            </a:p>
            <a:p>
              <a:r>
                <a:rPr lang="en-US" altLang="ja-JP" sz="2000" dirty="0">
                  <a:latin typeface="Noto Sans JP Bold" panose="020B0800000000000000" pitchFamily="34" charset="-128"/>
                  <a:ea typeface="Noto Sans JP Bold" panose="020B0800000000000000" pitchFamily="34" charset="-128"/>
                </a:rPr>
                <a:t>(environment)</a:t>
              </a:r>
              <a:endParaRPr lang="ja-JP" altLang="en-US" sz="2000" dirty="0">
                <a:latin typeface="Noto Sans JP Bold" panose="020B0800000000000000" pitchFamily="34" charset="-128"/>
                <a:ea typeface="Noto Sans JP Bold" panose="020B0800000000000000" pitchFamily="34" charset="-128"/>
              </a:endParaRPr>
            </a:p>
          </p:txBody>
        </p:sp>
        <p:sp>
          <p:nvSpPr>
            <p:cNvPr id="20" name="楕円 19">
              <a:extLst>
                <a:ext uri="{FF2B5EF4-FFF2-40B4-BE49-F238E27FC236}">
                  <a16:creationId xmlns:a16="http://schemas.microsoft.com/office/drawing/2014/main" id="{43853E29-704F-4BFF-A8A1-4D7C5BD50B9A}"/>
                </a:ext>
              </a:extLst>
            </p:cNvPr>
            <p:cNvSpPr/>
            <p:nvPr/>
          </p:nvSpPr>
          <p:spPr>
            <a:xfrm>
              <a:off x="1387766" y="1881093"/>
              <a:ext cx="3095814" cy="3095813"/>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solidFill>
                  <a:schemeClr val="tx1"/>
                </a:solidFill>
                <a:latin typeface="Noto Sans JP Light" panose="020B0300000000000000" pitchFamily="34" charset="-128"/>
                <a:ea typeface="Noto Sans JP Light" panose="020B0300000000000000" pitchFamily="34" charset="-128"/>
              </a:endParaRPr>
            </a:p>
          </p:txBody>
        </p:sp>
        <p:sp>
          <p:nvSpPr>
            <p:cNvPr id="4" name="テキスト ボックス 3">
              <a:extLst>
                <a:ext uri="{FF2B5EF4-FFF2-40B4-BE49-F238E27FC236}">
                  <a16:creationId xmlns:a16="http://schemas.microsoft.com/office/drawing/2014/main" id="{2CDD5612-3BD8-4BD0-91A1-83D548936B7F}"/>
                </a:ext>
              </a:extLst>
            </p:cNvPr>
            <p:cNvSpPr txBox="1"/>
            <p:nvPr/>
          </p:nvSpPr>
          <p:spPr>
            <a:xfrm>
              <a:off x="1452275" y="2818834"/>
              <a:ext cx="2928398" cy="1155281"/>
            </a:xfrm>
            <a:prstGeom prst="rect">
              <a:avLst/>
            </a:prstGeom>
            <a:noFill/>
          </p:spPr>
          <p:txBody>
            <a:bodyPr wrap="square" rtlCol="0">
              <a:spAutoFit/>
            </a:bodyPr>
            <a:lstStyle/>
            <a:p>
              <a:r>
                <a:rPr lang="ja-JP" altLang="en-US" sz="2000" b="1" dirty="0">
                  <a:latin typeface="Noto Sans JP Bold" panose="020B0800000000000000" pitchFamily="34" charset="-128"/>
                  <a:ea typeface="Noto Sans JP Bold" panose="020B0800000000000000" pitchFamily="34" charset="-128"/>
                </a:rPr>
                <a:t>エージェント</a:t>
              </a:r>
              <a:endParaRPr lang="en-US" altLang="ja-JP" sz="2000" b="1" dirty="0">
                <a:latin typeface="Noto Sans JP Bold" panose="020B0800000000000000" pitchFamily="34" charset="-128"/>
                <a:ea typeface="Noto Sans JP Bold" panose="020B0800000000000000" pitchFamily="34" charset="-128"/>
              </a:endParaRPr>
            </a:p>
            <a:p>
              <a:pPr algn="ctr"/>
              <a:r>
                <a:rPr lang="en-US" altLang="ja-JP" sz="2000" b="1" dirty="0">
                  <a:latin typeface="Noto Sans JP Bold" panose="020B0800000000000000" pitchFamily="34" charset="-128"/>
                  <a:ea typeface="Noto Sans JP Bold" panose="020B0800000000000000" pitchFamily="34" charset="-128"/>
                </a:rPr>
                <a:t>(argent)</a:t>
              </a:r>
              <a:endParaRPr lang="ja-JP" altLang="en-US" sz="2000" b="1" dirty="0">
                <a:latin typeface="Noto Sans JP Bold" panose="020B0800000000000000" pitchFamily="34" charset="-128"/>
                <a:ea typeface="Noto Sans JP Bold" panose="020B0800000000000000" pitchFamily="34" charset="-128"/>
              </a:endParaRPr>
            </a:p>
          </p:txBody>
        </p:sp>
        <p:sp>
          <p:nvSpPr>
            <p:cNvPr id="7" name="テキスト ボックス 6">
              <a:extLst>
                <a:ext uri="{FF2B5EF4-FFF2-40B4-BE49-F238E27FC236}">
                  <a16:creationId xmlns:a16="http://schemas.microsoft.com/office/drawing/2014/main" id="{49425617-BA26-407E-B6B5-DEBC885A6E36}"/>
                </a:ext>
              </a:extLst>
            </p:cNvPr>
            <p:cNvSpPr txBox="1"/>
            <p:nvPr/>
          </p:nvSpPr>
          <p:spPr>
            <a:xfrm>
              <a:off x="1553809" y="5086043"/>
              <a:ext cx="2561710" cy="602756"/>
            </a:xfrm>
            <a:prstGeom prst="rect">
              <a:avLst/>
            </a:prstGeom>
            <a:noFill/>
          </p:spPr>
          <p:txBody>
            <a:bodyPr wrap="none" rtlCol="0">
              <a:spAutoFit/>
            </a:bodyPr>
            <a:lstStyle/>
            <a:p>
              <a:r>
                <a:rPr lang="ja-JP" altLang="en-US" dirty="0">
                  <a:latin typeface="Noto Sans JP Light" panose="020B0300000000000000" pitchFamily="34" charset="-128"/>
                  <a:ea typeface="Noto Sans JP Light" panose="020B0300000000000000" pitchFamily="34" charset="-128"/>
                </a:rPr>
                <a:t>行動する主体</a:t>
              </a:r>
            </a:p>
          </p:txBody>
        </p:sp>
        <p:sp>
          <p:nvSpPr>
            <p:cNvPr id="22" name="テキスト ボックス 21">
              <a:extLst>
                <a:ext uri="{FF2B5EF4-FFF2-40B4-BE49-F238E27FC236}">
                  <a16:creationId xmlns:a16="http://schemas.microsoft.com/office/drawing/2014/main" id="{D5C8DE03-21A9-4694-9A5B-9E350E5A36E7}"/>
                </a:ext>
              </a:extLst>
            </p:cNvPr>
            <p:cNvSpPr txBox="1"/>
            <p:nvPr/>
          </p:nvSpPr>
          <p:spPr>
            <a:xfrm>
              <a:off x="7694573" y="5086043"/>
              <a:ext cx="2938433" cy="602756"/>
            </a:xfrm>
            <a:prstGeom prst="rect">
              <a:avLst/>
            </a:prstGeom>
            <a:noFill/>
          </p:spPr>
          <p:txBody>
            <a:bodyPr wrap="none" rtlCol="0">
              <a:spAutoFit/>
            </a:bodyPr>
            <a:lstStyle/>
            <a:p>
              <a:r>
                <a:rPr lang="ja-JP" altLang="en-US" dirty="0">
                  <a:latin typeface="Noto Sans JP Light" panose="020B0300000000000000" pitchFamily="34" charset="-128"/>
                  <a:ea typeface="Noto Sans JP Light" panose="020B0300000000000000" pitchFamily="34" charset="-128"/>
                </a:rPr>
                <a:t>働きかける対象</a:t>
              </a:r>
            </a:p>
          </p:txBody>
        </p:sp>
        <p:sp>
          <p:nvSpPr>
            <p:cNvPr id="23" name="テキスト ボックス 22">
              <a:extLst>
                <a:ext uri="{FF2B5EF4-FFF2-40B4-BE49-F238E27FC236}">
                  <a16:creationId xmlns:a16="http://schemas.microsoft.com/office/drawing/2014/main" id="{038FAAA0-DF41-4827-9B4C-5A1DF527858E}"/>
                </a:ext>
              </a:extLst>
            </p:cNvPr>
            <p:cNvSpPr txBox="1"/>
            <p:nvPr/>
          </p:nvSpPr>
          <p:spPr>
            <a:xfrm>
              <a:off x="4662745" y="1630312"/>
              <a:ext cx="2773971" cy="1155281"/>
            </a:xfrm>
            <a:prstGeom prst="rect">
              <a:avLst/>
            </a:prstGeom>
            <a:noFill/>
          </p:spPr>
          <p:txBody>
            <a:bodyPr wrap="square" rtlCol="0">
              <a:spAutoFit/>
            </a:bodyPr>
            <a:lstStyle/>
            <a:p>
              <a:pPr algn="ctr"/>
              <a:r>
                <a:rPr lang="ja-JP" altLang="en-US" sz="2000" b="1" dirty="0">
                  <a:latin typeface="Noto Sans JP Bold" panose="020B0800000000000000" pitchFamily="34" charset="-128"/>
                  <a:ea typeface="Noto Sans JP Bold" panose="020B0800000000000000" pitchFamily="34" charset="-128"/>
                </a:rPr>
                <a:t>行動</a:t>
              </a:r>
              <a:endParaRPr lang="en-US" altLang="ja-JP" sz="2000" b="1" dirty="0">
                <a:latin typeface="Noto Sans JP Bold" panose="020B0800000000000000" pitchFamily="34" charset="-128"/>
                <a:ea typeface="Noto Sans JP Bold" panose="020B0800000000000000" pitchFamily="34" charset="-128"/>
              </a:endParaRPr>
            </a:p>
            <a:p>
              <a:pPr algn="ctr"/>
              <a:r>
                <a:rPr lang="en-US" altLang="ja-JP" sz="2000" b="1" dirty="0">
                  <a:latin typeface="Noto Sans JP Bold" panose="020B0800000000000000" pitchFamily="34" charset="-128"/>
                  <a:ea typeface="Noto Sans JP Bold" panose="020B0800000000000000" pitchFamily="34" charset="-128"/>
                </a:rPr>
                <a:t>(action)</a:t>
              </a:r>
              <a:endParaRPr lang="ja-JP" altLang="en-US" sz="2000" b="1" dirty="0">
                <a:latin typeface="Noto Sans JP Bold" panose="020B0800000000000000" pitchFamily="34" charset="-128"/>
                <a:ea typeface="Noto Sans JP Bold" panose="020B0800000000000000" pitchFamily="34" charset="-128"/>
              </a:endParaRPr>
            </a:p>
          </p:txBody>
        </p:sp>
      </p:grpSp>
      <p:sp>
        <p:nvSpPr>
          <p:cNvPr id="29" name="テキスト ボックス 28">
            <a:extLst>
              <a:ext uri="{FF2B5EF4-FFF2-40B4-BE49-F238E27FC236}">
                <a16:creationId xmlns:a16="http://schemas.microsoft.com/office/drawing/2014/main" id="{B1027270-C45C-42DF-912A-70B4D100A146}"/>
              </a:ext>
            </a:extLst>
          </p:cNvPr>
          <p:cNvSpPr txBox="1"/>
          <p:nvPr/>
        </p:nvSpPr>
        <p:spPr>
          <a:xfrm>
            <a:off x="-685800" y="990868"/>
            <a:ext cx="2747932" cy="677108"/>
          </a:xfrm>
          <a:prstGeom prst="rect">
            <a:avLst/>
          </a:prstGeom>
          <a:noFill/>
        </p:spPr>
        <p:txBody>
          <a:bodyPr wrap="none" rtlCol="0">
            <a:spAutoFit/>
          </a:bodyPr>
          <a:lstStyle/>
          <a:p>
            <a:r>
              <a:rPr lang="ja-JP" altLang="en-US" sz="2000" dirty="0">
                <a:latin typeface="Noto Sans JP Bold" panose="020B0800000000000000" pitchFamily="34" charset="-128"/>
                <a:ea typeface="Noto Sans JP Bold" panose="020B0800000000000000" pitchFamily="34" charset="-128"/>
              </a:rPr>
              <a:t>エージェント</a:t>
            </a:r>
            <a:r>
              <a:rPr lang="en-US" altLang="ja-JP" sz="2000" dirty="0">
                <a:latin typeface="Noto Sans JP Bold" panose="020B0800000000000000" pitchFamily="34" charset="-128"/>
                <a:ea typeface="Noto Sans JP Bold" panose="020B0800000000000000" pitchFamily="34" charset="-128"/>
              </a:rPr>
              <a:t>(argent)</a:t>
            </a:r>
          </a:p>
          <a:p>
            <a:r>
              <a:rPr lang="ja-JP" altLang="en-US" dirty="0">
                <a:latin typeface="Noto Sans JP Light" panose="020B0300000000000000" pitchFamily="34" charset="-128"/>
                <a:ea typeface="Noto Sans JP Light" panose="020B0300000000000000" pitchFamily="34" charset="-128"/>
              </a:rPr>
              <a:t>行動する主体</a:t>
            </a:r>
          </a:p>
        </p:txBody>
      </p:sp>
      <p:sp>
        <p:nvSpPr>
          <p:cNvPr id="31" name="テキスト ボックス 30">
            <a:extLst>
              <a:ext uri="{FF2B5EF4-FFF2-40B4-BE49-F238E27FC236}">
                <a16:creationId xmlns:a16="http://schemas.microsoft.com/office/drawing/2014/main" id="{E517A12D-0606-4311-A163-38A6AFD777B8}"/>
              </a:ext>
            </a:extLst>
          </p:cNvPr>
          <p:cNvSpPr txBox="1"/>
          <p:nvPr/>
        </p:nvSpPr>
        <p:spPr>
          <a:xfrm>
            <a:off x="-685800" y="1791920"/>
            <a:ext cx="4366846" cy="677108"/>
          </a:xfrm>
          <a:prstGeom prst="rect">
            <a:avLst/>
          </a:prstGeom>
          <a:noFill/>
        </p:spPr>
        <p:txBody>
          <a:bodyPr wrap="square" rtlCol="0">
            <a:spAutoFit/>
          </a:bodyPr>
          <a:lstStyle/>
          <a:p>
            <a:r>
              <a:rPr lang="ja-JP" altLang="en-US" sz="2000" dirty="0">
                <a:latin typeface="Noto Sans JP Bold" panose="020B0800000000000000" pitchFamily="34" charset="-128"/>
                <a:ea typeface="Noto Sans JP Bold" panose="020B0800000000000000" pitchFamily="34" charset="-128"/>
              </a:rPr>
              <a:t>環境</a:t>
            </a:r>
            <a:r>
              <a:rPr lang="en-US" altLang="ja-JP" sz="2000" dirty="0">
                <a:latin typeface="Noto Sans JP Bold" panose="020B0800000000000000" pitchFamily="34" charset="-128"/>
                <a:ea typeface="Noto Sans JP Bold" panose="020B0800000000000000" pitchFamily="34" charset="-128"/>
              </a:rPr>
              <a:t>(environment)</a:t>
            </a:r>
          </a:p>
          <a:p>
            <a:r>
              <a:rPr lang="ja-JP" altLang="en-US" dirty="0">
                <a:latin typeface="Noto Sans JP Light" panose="020B0300000000000000" pitchFamily="34" charset="-128"/>
                <a:ea typeface="Noto Sans JP Light" panose="020B0300000000000000" pitchFamily="34" charset="-128"/>
              </a:rPr>
              <a:t>働きかけられる対象</a:t>
            </a:r>
          </a:p>
        </p:txBody>
      </p:sp>
      <p:sp>
        <p:nvSpPr>
          <p:cNvPr id="32" name="テキスト ボックス 31">
            <a:extLst>
              <a:ext uri="{FF2B5EF4-FFF2-40B4-BE49-F238E27FC236}">
                <a16:creationId xmlns:a16="http://schemas.microsoft.com/office/drawing/2014/main" id="{DC3268C4-302C-4465-967D-C75E7FFEC9B4}"/>
              </a:ext>
            </a:extLst>
          </p:cNvPr>
          <p:cNvSpPr txBox="1"/>
          <p:nvPr/>
        </p:nvSpPr>
        <p:spPr>
          <a:xfrm>
            <a:off x="-685800" y="2599170"/>
            <a:ext cx="4366846" cy="677108"/>
          </a:xfrm>
          <a:prstGeom prst="rect">
            <a:avLst/>
          </a:prstGeom>
          <a:noFill/>
        </p:spPr>
        <p:txBody>
          <a:bodyPr wrap="square" rtlCol="0">
            <a:spAutoFit/>
          </a:bodyPr>
          <a:lstStyle/>
          <a:p>
            <a:r>
              <a:rPr lang="ja-JP" altLang="en-US" sz="2000" dirty="0">
                <a:latin typeface="Noto Sans JP Bold" panose="020B0800000000000000" pitchFamily="34" charset="-128"/>
                <a:ea typeface="Noto Sans JP Bold" panose="020B0800000000000000" pitchFamily="34" charset="-128"/>
              </a:rPr>
              <a:t>行動</a:t>
            </a:r>
            <a:r>
              <a:rPr lang="en-US" altLang="ja-JP" sz="2000" dirty="0">
                <a:latin typeface="Noto Sans JP Bold" panose="020B0800000000000000" pitchFamily="34" charset="-128"/>
                <a:ea typeface="Noto Sans JP Bold" panose="020B0800000000000000" pitchFamily="34" charset="-128"/>
              </a:rPr>
              <a:t>(action)</a:t>
            </a:r>
          </a:p>
          <a:p>
            <a:r>
              <a:rPr lang="ja-JP" altLang="en-US" dirty="0">
                <a:latin typeface="Noto Sans JP Light" panose="020B0300000000000000" pitchFamily="34" charset="-128"/>
                <a:ea typeface="Noto Sans JP Light" panose="020B0300000000000000" pitchFamily="34" charset="-128"/>
              </a:rPr>
              <a:t>エージェントが環境を行う働きかけ</a:t>
            </a:r>
          </a:p>
        </p:txBody>
      </p:sp>
      <p:grpSp>
        <p:nvGrpSpPr>
          <p:cNvPr id="9" name="グループ化 8">
            <a:extLst>
              <a:ext uri="{FF2B5EF4-FFF2-40B4-BE49-F238E27FC236}">
                <a16:creationId xmlns:a16="http://schemas.microsoft.com/office/drawing/2014/main" id="{019E0445-1506-4E85-911A-8972352BC867}"/>
              </a:ext>
            </a:extLst>
          </p:cNvPr>
          <p:cNvGrpSpPr/>
          <p:nvPr/>
        </p:nvGrpSpPr>
        <p:grpSpPr>
          <a:xfrm>
            <a:off x="6310275" y="3637672"/>
            <a:ext cx="4352639" cy="3011994"/>
            <a:chOff x="7041785" y="3777406"/>
            <a:chExt cx="4352639" cy="3011994"/>
          </a:xfrm>
        </p:grpSpPr>
        <p:grpSp>
          <p:nvGrpSpPr>
            <p:cNvPr id="33" name="グループ化 32">
              <a:extLst>
                <a:ext uri="{FF2B5EF4-FFF2-40B4-BE49-F238E27FC236}">
                  <a16:creationId xmlns:a16="http://schemas.microsoft.com/office/drawing/2014/main" id="{70B84920-A1A1-46EC-8131-981FF0D957EF}"/>
                </a:ext>
              </a:extLst>
            </p:cNvPr>
            <p:cNvGrpSpPr/>
            <p:nvPr/>
          </p:nvGrpSpPr>
          <p:grpSpPr>
            <a:xfrm>
              <a:off x="7041785" y="3777406"/>
              <a:ext cx="4352639" cy="3011994"/>
              <a:chOff x="3185804" y="1363872"/>
              <a:chExt cx="6644392" cy="4597869"/>
            </a:xfrm>
          </p:grpSpPr>
          <p:grpSp>
            <p:nvGrpSpPr>
              <p:cNvPr id="34" name="グループ化 33">
                <a:extLst>
                  <a:ext uri="{FF2B5EF4-FFF2-40B4-BE49-F238E27FC236}">
                    <a16:creationId xmlns:a16="http://schemas.microsoft.com/office/drawing/2014/main" id="{F7DAD666-3623-4284-8B44-5C770C8480EC}"/>
                  </a:ext>
                </a:extLst>
              </p:cNvPr>
              <p:cNvGrpSpPr/>
              <p:nvPr/>
            </p:nvGrpSpPr>
            <p:grpSpPr>
              <a:xfrm>
                <a:off x="3185804" y="1363872"/>
                <a:ext cx="5791293" cy="1946393"/>
                <a:chOff x="3185804" y="1363872"/>
                <a:chExt cx="5791293" cy="1946393"/>
              </a:xfrm>
            </p:grpSpPr>
            <p:sp>
              <p:nvSpPr>
                <p:cNvPr id="43" name="楕円 42">
                  <a:extLst>
                    <a:ext uri="{FF2B5EF4-FFF2-40B4-BE49-F238E27FC236}">
                      <a16:creationId xmlns:a16="http://schemas.microsoft.com/office/drawing/2014/main" id="{A8B8D27B-A6DC-4B43-859A-F6B9F8BA3B18}"/>
                    </a:ext>
                  </a:extLst>
                </p:cNvPr>
                <p:cNvSpPr/>
                <p:nvPr/>
              </p:nvSpPr>
              <p:spPr>
                <a:xfrm>
                  <a:off x="7013711" y="1363872"/>
                  <a:ext cx="1946393" cy="1946393"/>
                </a:xfrm>
                <a:prstGeom prst="ellipse">
                  <a:avLst/>
                </a:prstGeom>
                <a:solidFill>
                  <a:srgbClr val="FF9B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solidFill>
                      <a:schemeClr val="tx1"/>
                    </a:solidFill>
                    <a:latin typeface="Noto Sans JP Light" panose="020B0300000000000000" pitchFamily="34" charset="-128"/>
                    <a:ea typeface="Noto Sans JP Light" panose="020B0300000000000000" pitchFamily="34" charset="-128"/>
                  </a:endParaRPr>
                </a:p>
              </p:txBody>
            </p:sp>
            <p:sp>
              <p:nvSpPr>
                <p:cNvPr id="44" name="テキスト ボックス 43">
                  <a:extLst>
                    <a:ext uri="{FF2B5EF4-FFF2-40B4-BE49-F238E27FC236}">
                      <a16:creationId xmlns:a16="http://schemas.microsoft.com/office/drawing/2014/main" id="{2FD10037-D4C0-4C6F-B06E-9C12E96A0561}"/>
                    </a:ext>
                  </a:extLst>
                </p:cNvPr>
                <p:cNvSpPr txBox="1"/>
                <p:nvPr/>
              </p:nvSpPr>
              <p:spPr>
                <a:xfrm>
                  <a:off x="7013709" y="1622332"/>
                  <a:ext cx="1963388" cy="610776"/>
                </a:xfrm>
                <a:prstGeom prst="rect">
                  <a:avLst/>
                </a:prstGeom>
                <a:noFill/>
              </p:spPr>
              <p:txBody>
                <a:bodyPr wrap="square" rtlCol="0">
                  <a:spAutoFit/>
                </a:bodyPr>
                <a:lstStyle/>
                <a:p>
                  <a:pPr algn="ctr"/>
                  <a:r>
                    <a:rPr lang="ja-JP" altLang="en-US" sz="2000" dirty="0">
                      <a:latin typeface="Noto Sans JP Bold" panose="020B0800000000000000" pitchFamily="34" charset="-128"/>
                      <a:ea typeface="Noto Sans JP Bold" panose="020B0800000000000000" pitchFamily="34" charset="-128"/>
                    </a:rPr>
                    <a:t>環境</a:t>
                  </a:r>
                  <a:endParaRPr lang="en-US" altLang="ja-JP" sz="2800" dirty="0">
                    <a:latin typeface="Noto Sans JP Bold" panose="020B0800000000000000" pitchFamily="34" charset="-128"/>
                    <a:ea typeface="Noto Sans JP Bold" panose="020B0800000000000000" pitchFamily="34" charset="-128"/>
                  </a:endParaRPr>
                </a:p>
              </p:txBody>
            </p:sp>
            <p:sp>
              <p:nvSpPr>
                <p:cNvPr id="45" name="楕円 44">
                  <a:extLst>
                    <a:ext uri="{FF2B5EF4-FFF2-40B4-BE49-F238E27FC236}">
                      <a16:creationId xmlns:a16="http://schemas.microsoft.com/office/drawing/2014/main" id="{14C4B114-A10E-4DCF-9487-367D84E2BF68}"/>
                    </a:ext>
                  </a:extLst>
                </p:cNvPr>
                <p:cNvSpPr/>
                <p:nvPr/>
              </p:nvSpPr>
              <p:spPr>
                <a:xfrm>
                  <a:off x="3231898" y="1363872"/>
                  <a:ext cx="1946393" cy="1946393"/>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solidFill>
                      <a:schemeClr val="tx1"/>
                    </a:solidFill>
                    <a:latin typeface="Noto Sans JP Light" panose="020B0300000000000000" pitchFamily="34" charset="-128"/>
                    <a:ea typeface="Noto Sans JP Light" panose="020B0300000000000000" pitchFamily="34" charset="-128"/>
                  </a:endParaRPr>
                </a:p>
              </p:txBody>
            </p:sp>
            <p:sp>
              <p:nvSpPr>
                <p:cNvPr id="46" name="テキスト ボックス 45">
                  <a:extLst>
                    <a:ext uri="{FF2B5EF4-FFF2-40B4-BE49-F238E27FC236}">
                      <a16:creationId xmlns:a16="http://schemas.microsoft.com/office/drawing/2014/main" id="{A0FEF6C4-2C60-414D-BAC7-0D77661870E0}"/>
                    </a:ext>
                  </a:extLst>
                </p:cNvPr>
                <p:cNvSpPr txBox="1"/>
                <p:nvPr/>
              </p:nvSpPr>
              <p:spPr>
                <a:xfrm>
                  <a:off x="3185804" y="2022443"/>
                  <a:ext cx="2511065" cy="516809"/>
                </a:xfrm>
                <a:prstGeom prst="rect">
                  <a:avLst/>
                </a:prstGeom>
                <a:noFill/>
              </p:spPr>
              <p:txBody>
                <a:bodyPr wrap="square" rtlCol="0">
                  <a:spAutoFit/>
                </a:bodyPr>
                <a:lstStyle/>
                <a:p>
                  <a:r>
                    <a:rPr lang="ja-JP" altLang="en-US" sz="1600" b="1" dirty="0">
                      <a:latin typeface="Noto Sans JP Bold" panose="020B0800000000000000" pitchFamily="34" charset="-128"/>
                      <a:ea typeface="Noto Sans JP Bold" panose="020B0800000000000000" pitchFamily="34" charset="-128"/>
                    </a:rPr>
                    <a:t>エージェント</a:t>
                  </a:r>
                  <a:endParaRPr lang="en-US" altLang="ja-JP" sz="2400" b="1" dirty="0">
                    <a:latin typeface="Noto Sans JP Bold" panose="020B0800000000000000" pitchFamily="34" charset="-128"/>
                    <a:ea typeface="Noto Sans JP Bold" panose="020B0800000000000000" pitchFamily="34" charset="-128"/>
                  </a:endParaRPr>
                </a:p>
              </p:txBody>
            </p:sp>
            <p:sp>
              <p:nvSpPr>
                <p:cNvPr id="48" name="テキスト ボックス 47">
                  <a:extLst>
                    <a:ext uri="{FF2B5EF4-FFF2-40B4-BE49-F238E27FC236}">
                      <a16:creationId xmlns:a16="http://schemas.microsoft.com/office/drawing/2014/main" id="{B9065579-916E-4251-8517-0334CFBC3C6C}"/>
                    </a:ext>
                  </a:extLst>
                </p:cNvPr>
                <p:cNvSpPr txBox="1"/>
                <p:nvPr/>
              </p:nvSpPr>
              <p:spPr>
                <a:xfrm>
                  <a:off x="5252671" y="1391168"/>
                  <a:ext cx="1744045" cy="610776"/>
                </a:xfrm>
                <a:prstGeom prst="rect">
                  <a:avLst/>
                </a:prstGeom>
                <a:noFill/>
              </p:spPr>
              <p:txBody>
                <a:bodyPr wrap="square" rtlCol="0">
                  <a:spAutoFit/>
                </a:bodyPr>
                <a:lstStyle/>
                <a:p>
                  <a:pPr algn="ctr"/>
                  <a:r>
                    <a:rPr lang="ja-JP" altLang="en-US" sz="2000" b="1" dirty="0">
                      <a:latin typeface="Noto Sans JP Bold" panose="020B0800000000000000" pitchFamily="34" charset="-128"/>
                      <a:ea typeface="Noto Sans JP Bold" panose="020B0800000000000000" pitchFamily="34" charset="-128"/>
                    </a:rPr>
                    <a:t>行動</a:t>
                  </a:r>
                  <a:endParaRPr lang="en-US" altLang="ja-JP" sz="2000" b="1" dirty="0">
                    <a:latin typeface="Noto Sans JP Bold" panose="020B0800000000000000" pitchFamily="34" charset="-128"/>
                    <a:ea typeface="Noto Sans JP Bold" panose="020B0800000000000000" pitchFamily="34" charset="-128"/>
                  </a:endParaRPr>
                </a:p>
              </p:txBody>
            </p:sp>
          </p:grpSp>
          <p:sp>
            <p:nvSpPr>
              <p:cNvPr id="35" name="テキスト ボックス 34">
                <a:extLst>
                  <a:ext uri="{FF2B5EF4-FFF2-40B4-BE49-F238E27FC236}">
                    <a16:creationId xmlns:a16="http://schemas.microsoft.com/office/drawing/2014/main" id="{1688E25B-5997-43EE-9E3A-4489D5473697}"/>
                  </a:ext>
                </a:extLst>
              </p:cNvPr>
              <p:cNvSpPr txBox="1"/>
              <p:nvPr/>
            </p:nvSpPr>
            <p:spPr>
              <a:xfrm>
                <a:off x="7013709" y="2431329"/>
                <a:ext cx="1963388" cy="610776"/>
              </a:xfrm>
              <a:prstGeom prst="rect">
                <a:avLst/>
              </a:prstGeom>
              <a:noFill/>
            </p:spPr>
            <p:txBody>
              <a:bodyPr wrap="square" rtlCol="0">
                <a:spAutoFit/>
              </a:bodyPr>
              <a:lstStyle/>
              <a:p>
                <a:pPr algn="ctr"/>
                <a:r>
                  <a:rPr lang="ja-JP" altLang="en-US" sz="2000" dirty="0">
                    <a:latin typeface="Noto Sans JP Bold" panose="020B0800000000000000" pitchFamily="34" charset="-128"/>
                    <a:ea typeface="Noto Sans JP Bold" panose="020B0800000000000000" pitchFamily="34" charset="-128"/>
                  </a:rPr>
                  <a:t>状態</a:t>
                </a:r>
                <a:r>
                  <a:rPr lang="en-US" altLang="ja-JP" sz="2000" dirty="0">
                    <a:latin typeface="Noto Sans JP Bold" panose="020B0800000000000000" pitchFamily="34" charset="-128"/>
                    <a:ea typeface="Noto Sans JP Bold" panose="020B0800000000000000" pitchFamily="34" charset="-128"/>
                  </a:rPr>
                  <a:t>1</a:t>
                </a:r>
              </a:p>
            </p:txBody>
          </p:sp>
          <p:grpSp>
            <p:nvGrpSpPr>
              <p:cNvPr id="36" name="グループ化 35">
                <a:extLst>
                  <a:ext uri="{FF2B5EF4-FFF2-40B4-BE49-F238E27FC236}">
                    <a16:creationId xmlns:a16="http://schemas.microsoft.com/office/drawing/2014/main" id="{12944CE9-A4B3-484E-BA8C-5A5BA3B4BA9D}"/>
                  </a:ext>
                </a:extLst>
              </p:cNvPr>
              <p:cNvGrpSpPr/>
              <p:nvPr/>
            </p:nvGrpSpPr>
            <p:grpSpPr>
              <a:xfrm>
                <a:off x="3185805" y="4015348"/>
                <a:ext cx="5791292" cy="1946393"/>
                <a:chOff x="3185805" y="1363872"/>
                <a:chExt cx="5791292" cy="1946393"/>
              </a:xfrm>
            </p:grpSpPr>
            <p:sp>
              <p:nvSpPr>
                <p:cNvPr id="39" name="楕円 38">
                  <a:extLst>
                    <a:ext uri="{FF2B5EF4-FFF2-40B4-BE49-F238E27FC236}">
                      <a16:creationId xmlns:a16="http://schemas.microsoft.com/office/drawing/2014/main" id="{FFFC9C41-0112-402D-9C52-59B6C510CE64}"/>
                    </a:ext>
                  </a:extLst>
                </p:cNvPr>
                <p:cNvSpPr/>
                <p:nvPr/>
              </p:nvSpPr>
              <p:spPr>
                <a:xfrm>
                  <a:off x="7013711" y="1363872"/>
                  <a:ext cx="1946393" cy="1946393"/>
                </a:xfrm>
                <a:prstGeom prst="ellipse">
                  <a:avLst/>
                </a:prstGeom>
                <a:solidFill>
                  <a:srgbClr val="FF9B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solidFill>
                      <a:schemeClr val="tx1"/>
                    </a:solidFill>
                    <a:latin typeface="Noto Sans JP Light" panose="020B0300000000000000" pitchFamily="34" charset="-128"/>
                    <a:ea typeface="Noto Sans JP Light" panose="020B0300000000000000" pitchFamily="34" charset="-128"/>
                  </a:endParaRPr>
                </a:p>
              </p:txBody>
            </p:sp>
            <p:sp>
              <p:nvSpPr>
                <p:cNvPr id="40" name="テキスト ボックス 39">
                  <a:extLst>
                    <a:ext uri="{FF2B5EF4-FFF2-40B4-BE49-F238E27FC236}">
                      <a16:creationId xmlns:a16="http://schemas.microsoft.com/office/drawing/2014/main" id="{96CCAAFB-1933-4A64-A1C0-ECB2D5DC93E9}"/>
                    </a:ext>
                  </a:extLst>
                </p:cNvPr>
                <p:cNvSpPr txBox="1"/>
                <p:nvPr/>
              </p:nvSpPr>
              <p:spPr>
                <a:xfrm>
                  <a:off x="7013709" y="1622608"/>
                  <a:ext cx="1963388" cy="610776"/>
                </a:xfrm>
                <a:prstGeom prst="rect">
                  <a:avLst/>
                </a:prstGeom>
                <a:noFill/>
              </p:spPr>
              <p:txBody>
                <a:bodyPr wrap="square" rtlCol="0">
                  <a:spAutoFit/>
                </a:bodyPr>
                <a:lstStyle/>
                <a:p>
                  <a:pPr algn="ctr"/>
                  <a:r>
                    <a:rPr lang="ja-JP" altLang="en-US" sz="2000" dirty="0">
                      <a:latin typeface="Noto Sans JP Bold" panose="020B0800000000000000" pitchFamily="34" charset="-128"/>
                      <a:ea typeface="Noto Sans JP Bold" panose="020B0800000000000000" pitchFamily="34" charset="-128"/>
                    </a:rPr>
                    <a:t>環境</a:t>
                  </a:r>
                  <a:endParaRPr lang="en-US" altLang="ja-JP" sz="2800" dirty="0">
                    <a:latin typeface="Noto Sans JP Bold" panose="020B0800000000000000" pitchFamily="34" charset="-128"/>
                    <a:ea typeface="Noto Sans JP Bold" panose="020B0800000000000000" pitchFamily="34" charset="-128"/>
                  </a:endParaRPr>
                </a:p>
              </p:txBody>
            </p:sp>
            <p:sp>
              <p:nvSpPr>
                <p:cNvPr id="41" name="楕円 40">
                  <a:extLst>
                    <a:ext uri="{FF2B5EF4-FFF2-40B4-BE49-F238E27FC236}">
                      <a16:creationId xmlns:a16="http://schemas.microsoft.com/office/drawing/2014/main" id="{8C1C3C00-637D-4D3A-8C9D-F621353D22B3}"/>
                    </a:ext>
                  </a:extLst>
                </p:cNvPr>
                <p:cNvSpPr/>
                <p:nvPr/>
              </p:nvSpPr>
              <p:spPr>
                <a:xfrm>
                  <a:off x="3231898" y="1363872"/>
                  <a:ext cx="1946393" cy="1946393"/>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solidFill>
                      <a:schemeClr val="tx1"/>
                    </a:solidFill>
                    <a:latin typeface="Noto Sans JP Light" panose="020B0300000000000000" pitchFamily="34" charset="-128"/>
                    <a:ea typeface="Noto Sans JP Light" panose="020B0300000000000000" pitchFamily="34" charset="-128"/>
                  </a:endParaRPr>
                </a:p>
              </p:txBody>
            </p:sp>
            <p:sp>
              <p:nvSpPr>
                <p:cNvPr id="42" name="テキスト ボックス 41">
                  <a:extLst>
                    <a:ext uri="{FF2B5EF4-FFF2-40B4-BE49-F238E27FC236}">
                      <a16:creationId xmlns:a16="http://schemas.microsoft.com/office/drawing/2014/main" id="{B984EAC7-3730-4A23-960C-623E5FEA9A25}"/>
                    </a:ext>
                  </a:extLst>
                </p:cNvPr>
                <p:cNvSpPr txBox="1"/>
                <p:nvPr/>
              </p:nvSpPr>
              <p:spPr>
                <a:xfrm>
                  <a:off x="3185805" y="2162181"/>
                  <a:ext cx="2227368" cy="516810"/>
                </a:xfrm>
                <a:prstGeom prst="rect">
                  <a:avLst/>
                </a:prstGeom>
                <a:noFill/>
              </p:spPr>
              <p:txBody>
                <a:bodyPr wrap="square" rtlCol="0">
                  <a:spAutoFit/>
                </a:bodyPr>
                <a:lstStyle/>
                <a:p>
                  <a:r>
                    <a:rPr lang="ja-JP" altLang="en-US" sz="1600" b="1" dirty="0">
                      <a:latin typeface="Noto Sans JP Bold" panose="020B0800000000000000" pitchFamily="34" charset="-128"/>
                      <a:ea typeface="Noto Sans JP Bold" panose="020B0800000000000000" pitchFamily="34" charset="-128"/>
                    </a:rPr>
                    <a:t>エージェント</a:t>
                  </a:r>
                  <a:endParaRPr lang="en-US" altLang="ja-JP" sz="2400" b="1" dirty="0">
                    <a:latin typeface="Noto Sans JP Bold" panose="020B0800000000000000" pitchFamily="34" charset="-128"/>
                    <a:ea typeface="Noto Sans JP Bold" panose="020B0800000000000000" pitchFamily="34" charset="-128"/>
                  </a:endParaRPr>
                </a:p>
              </p:txBody>
            </p:sp>
          </p:grpSp>
          <p:sp>
            <p:nvSpPr>
              <p:cNvPr id="37" name="矢印: 環状 36">
                <a:extLst>
                  <a:ext uri="{FF2B5EF4-FFF2-40B4-BE49-F238E27FC236}">
                    <a16:creationId xmlns:a16="http://schemas.microsoft.com/office/drawing/2014/main" id="{631B7070-4509-4025-9630-C81A17B1C039}"/>
                  </a:ext>
                </a:extLst>
              </p:cNvPr>
              <p:cNvSpPr/>
              <p:nvPr/>
            </p:nvSpPr>
            <p:spPr>
              <a:xfrm rot="4750159">
                <a:off x="7338347" y="2411201"/>
                <a:ext cx="2680599" cy="2303099"/>
              </a:xfrm>
              <a:prstGeom prst="circularArrow">
                <a:avLst>
                  <a:gd name="adj1" fmla="val 7866"/>
                  <a:gd name="adj2" fmla="val 867769"/>
                  <a:gd name="adj3" fmla="val 20303103"/>
                  <a:gd name="adj4" fmla="val 13169089"/>
                  <a:gd name="adj5" fmla="val 12500"/>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ja-JP" altLang="en-US">
                  <a:solidFill>
                    <a:schemeClr val="tx1"/>
                  </a:solidFill>
                </a:endParaRPr>
              </a:p>
            </p:txBody>
          </p:sp>
          <p:sp>
            <p:nvSpPr>
              <p:cNvPr id="38" name="テキスト ボックス 37">
                <a:extLst>
                  <a:ext uri="{FF2B5EF4-FFF2-40B4-BE49-F238E27FC236}">
                    <a16:creationId xmlns:a16="http://schemas.microsoft.com/office/drawing/2014/main" id="{5ACD93EA-97EC-412A-874E-39ED8036A954}"/>
                  </a:ext>
                </a:extLst>
              </p:cNvPr>
              <p:cNvSpPr txBox="1"/>
              <p:nvPr/>
            </p:nvSpPr>
            <p:spPr>
              <a:xfrm>
                <a:off x="7013709" y="5050357"/>
                <a:ext cx="1963388" cy="610776"/>
              </a:xfrm>
              <a:prstGeom prst="rect">
                <a:avLst/>
              </a:prstGeom>
              <a:noFill/>
            </p:spPr>
            <p:txBody>
              <a:bodyPr wrap="square" rtlCol="0">
                <a:spAutoFit/>
              </a:bodyPr>
              <a:lstStyle/>
              <a:p>
                <a:pPr algn="ctr"/>
                <a:r>
                  <a:rPr lang="ja-JP" altLang="en-US" sz="2000" dirty="0">
                    <a:latin typeface="Noto Sans JP Bold" panose="020B0800000000000000" pitchFamily="34" charset="-128"/>
                    <a:ea typeface="Noto Sans JP Bold" panose="020B0800000000000000" pitchFamily="34" charset="-128"/>
                  </a:rPr>
                  <a:t>状態</a:t>
                </a:r>
                <a:r>
                  <a:rPr lang="en-US" altLang="ja-JP" sz="2000" dirty="0">
                    <a:latin typeface="Noto Sans JP Bold" panose="020B0800000000000000" pitchFamily="34" charset="-128"/>
                    <a:ea typeface="Noto Sans JP Bold" panose="020B0800000000000000" pitchFamily="34" charset="-128"/>
                  </a:rPr>
                  <a:t>2</a:t>
                </a:r>
              </a:p>
            </p:txBody>
          </p:sp>
        </p:grpSp>
        <p:sp>
          <p:nvSpPr>
            <p:cNvPr id="50" name="矢印: 右 49">
              <a:extLst>
                <a:ext uri="{FF2B5EF4-FFF2-40B4-BE49-F238E27FC236}">
                  <a16:creationId xmlns:a16="http://schemas.microsoft.com/office/drawing/2014/main" id="{F2554A06-46AE-4729-9521-2C17D7D2ACCF}"/>
                </a:ext>
              </a:extLst>
            </p:cNvPr>
            <p:cNvSpPr/>
            <p:nvPr/>
          </p:nvSpPr>
          <p:spPr>
            <a:xfrm>
              <a:off x="8521064" y="4247050"/>
              <a:ext cx="891883" cy="262106"/>
            </a:xfrm>
            <a:prstGeom prst="rightArrow">
              <a:avLst>
                <a:gd name="adj1" fmla="val 54561"/>
                <a:gd name="adj2" fmla="val 83691"/>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p>
          </p:txBody>
        </p:sp>
      </p:grpSp>
      <p:sp>
        <p:nvSpPr>
          <p:cNvPr id="51" name="テキスト ボックス 50">
            <a:extLst>
              <a:ext uri="{FF2B5EF4-FFF2-40B4-BE49-F238E27FC236}">
                <a16:creationId xmlns:a16="http://schemas.microsoft.com/office/drawing/2014/main" id="{1F75D921-5EA1-4D16-BF3E-9CA2D391DB37}"/>
              </a:ext>
            </a:extLst>
          </p:cNvPr>
          <p:cNvSpPr txBox="1"/>
          <p:nvPr/>
        </p:nvSpPr>
        <p:spPr>
          <a:xfrm>
            <a:off x="-685800" y="3406420"/>
            <a:ext cx="5823248" cy="677108"/>
          </a:xfrm>
          <a:prstGeom prst="rect">
            <a:avLst/>
          </a:prstGeom>
          <a:noFill/>
        </p:spPr>
        <p:txBody>
          <a:bodyPr wrap="square" rtlCol="0">
            <a:spAutoFit/>
          </a:bodyPr>
          <a:lstStyle/>
          <a:p>
            <a:r>
              <a:rPr lang="ja-JP" altLang="en-US" sz="2000" dirty="0">
                <a:latin typeface="Noto Sans JP Bold" panose="020B0800000000000000" pitchFamily="34" charset="-128"/>
                <a:ea typeface="Noto Sans JP Bold" panose="020B0800000000000000" pitchFamily="34" charset="-128"/>
              </a:rPr>
              <a:t>状態</a:t>
            </a:r>
            <a:r>
              <a:rPr lang="en-US" altLang="ja-JP" sz="2000" dirty="0">
                <a:latin typeface="Noto Sans JP Bold" panose="020B0800000000000000" pitchFamily="34" charset="-128"/>
                <a:ea typeface="Noto Sans JP Bold" panose="020B0800000000000000" pitchFamily="34" charset="-128"/>
              </a:rPr>
              <a:t>(state)</a:t>
            </a:r>
          </a:p>
          <a:p>
            <a:r>
              <a:rPr lang="ja-JP" altLang="en-US" dirty="0">
                <a:latin typeface="Noto Sans JP Light" panose="020B0300000000000000" pitchFamily="34" charset="-128"/>
                <a:ea typeface="Noto Sans JP Light" panose="020B0300000000000000" pitchFamily="34" charset="-128"/>
              </a:rPr>
              <a:t>エージェントが行動することで、変化する環境の要素</a:t>
            </a:r>
          </a:p>
        </p:txBody>
      </p:sp>
      <p:sp>
        <p:nvSpPr>
          <p:cNvPr id="52" name="テキスト ボックス 51">
            <a:extLst>
              <a:ext uri="{FF2B5EF4-FFF2-40B4-BE49-F238E27FC236}">
                <a16:creationId xmlns:a16="http://schemas.microsoft.com/office/drawing/2014/main" id="{D4E09F65-FBB5-4E34-A046-452B20AE647B}"/>
              </a:ext>
            </a:extLst>
          </p:cNvPr>
          <p:cNvSpPr txBox="1"/>
          <p:nvPr/>
        </p:nvSpPr>
        <p:spPr>
          <a:xfrm>
            <a:off x="-694797" y="4210177"/>
            <a:ext cx="1715534" cy="400110"/>
          </a:xfrm>
          <a:prstGeom prst="rect">
            <a:avLst/>
          </a:prstGeom>
          <a:noFill/>
        </p:spPr>
        <p:txBody>
          <a:bodyPr wrap="none" rtlCol="0">
            <a:spAutoFit/>
          </a:bodyPr>
          <a:lstStyle/>
          <a:p>
            <a:r>
              <a:rPr lang="ja-JP" altLang="en-US" sz="2000" dirty="0">
                <a:latin typeface="Noto Sans JP Bold" panose="020B0800000000000000" pitchFamily="34" charset="-128"/>
                <a:ea typeface="Noto Sans JP Bold" panose="020B0800000000000000" pitchFamily="34" charset="-128"/>
              </a:rPr>
              <a:t>報酬</a:t>
            </a:r>
            <a:r>
              <a:rPr lang="en-US" altLang="ja-JP" sz="2000" dirty="0">
                <a:latin typeface="Noto Sans JP Bold" panose="020B0800000000000000" pitchFamily="34" charset="-128"/>
                <a:ea typeface="Noto Sans JP Bold" panose="020B0800000000000000" pitchFamily="34" charset="-128"/>
              </a:rPr>
              <a:t>(reward)</a:t>
            </a:r>
          </a:p>
        </p:txBody>
      </p:sp>
      <p:sp>
        <p:nvSpPr>
          <p:cNvPr id="53" name="テキスト ボックス 52">
            <a:extLst>
              <a:ext uri="{FF2B5EF4-FFF2-40B4-BE49-F238E27FC236}">
                <a16:creationId xmlns:a16="http://schemas.microsoft.com/office/drawing/2014/main" id="{1CC5FCCB-72B1-4C87-AB86-1DCEC0CE454D}"/>
              </a:ext>
            </a:extLst>
          </p:cNvPr>
          <p:cNvSpPr txBox="1"/>
          <p:nvPr/>
        </p:nvSpPr>
        <p:spPr>
          <a:xfrm>
            <a:off x="-694797" y="5290933"/>
            <a:ext cx="6787244" cy="400110"/>
          </a:xfrm>
          <a:prstGeom prst="rect">
            <a:avLst/>
          </a:prstGeom>
          <a:noFill/>
        </p:spPr>
        <p:txBody>
          <a:bodyPr wrap="square" rtlCol="0">
            <a:spAutoFit/>
          </a:bodyPr>
          <a:lstStyle/>
          <a:p>
            <a:r>
              <a:rPr lang="ja-JP" altLang="en-US" sz="2000" dirty="0">
                <a:latin typeface="Noto Sans JP Light" panose="020B0300000000000000" pitchFamily="34" charset="-128"/>
                <a:ea typeface="Noto Sans JP Light" panose="020B0300000000000000" pitchFamily="34" charset="-128"/>
              </a:rPr>
              <a:t>報酬</a:t>
            </a:r>
            <a:r>
              <a:rPr lang="en-US" altLang="ja-JP" sz="2000" dirty="0">
                <a:latin typeface="Noto Sans JP Light" panose="020B0300000000000000" pitchFamily="34" charset="-128"/>
                <a:ea typeface="Noto Sans JP Light" panose="020B0300000000000000" pitchFamily="34" charset="-128"/>
              </a:rPr>
              <a:t>(reward) = </a:t>
            </a:r>
            <a:r>
              <a:rPr lang="ja-JP" altLang="en-US" sz="2000" dirty="0">
                <a:latin typeface="Noto Sans JP Light" panose="020B0300000000000000" pitchFamily="34" charset="-128"/>
                <a:ea typeface="Noto Sans JP Light" panose="020B0300000000000000" pitchFamily="34" charset="-128"/>
              </a:rPr>
              <a:t>利得</a:t>
            </a:r>
            <a:r>
              <a:rPr lang="en-US" altLang="ja-JP" sz="2000" dirty="0">
                <a:latin typeface="Noto Sans JP Light" panose="020B0300000000000000" pitchFamily="34" charset="-128"/>
                <a:ea typeface="Noto Sans JP Light" panose="020B0300000000000000" pitchFamily="34" charset="-128"/>
              </a:rPr>
              <a:t>(utility) = </a:t>
            </a:r>
            <a:r>
              <a:rPr lang="ja-JP" altLang="en-US" sz="2000" dirty="0">
                <a:latin typeface="Noto Sans JP Light" panose="020B0300000000000000" pitchFamily="34" charset="-128"/>
                <a:ea typeface="Noto Sans JP Light" panose="020B0300000000000000" pitchFamily="34" charset="-128"/>
              </a:rPr>
              <a:t>損失</a:t>
            </a:r>
            <a:r>
              <a:rPr lang="en-US" altLang="ja-JP" sz="2000" dirty="0">
                <a:latin typeface="Noto Sans JP Light" panose="020B0300000000000000" pitchFamily="34" charset="-128"/>
                <a:ea typeface="Noto Sans JP Light" panose="020B0300000000000000" pitchFamily="34" charset="-128"/>
              </a:rPr>
              <a:t>(loss) = </a:t>
            </a:r>
            <a:r>
              <a:rPr lang="ja-JP" altLang="en-US" sz="2000" dirty="0">
                <a:latin typeface="Noto Sans JP Light" panose="020B0300000000000000" pitchFamily="34" charset="-128"/>
                <a:ea typeface="Noto Sans JP Light" panose="020B0300000000000000" pitchFamily="34" charset="-128"/>
              </a:rPr>
              <a:t>コスト</a:t>
            </a:r>
            <a:r>
              <a:rPr lang="en-US" altLang="ja-JP" sz="2000" dirty="0">
                <a:latin typeface="Noto Sans JP Light" panose="020B0300000000000000" pitchFamily="34" charset="-128"/>
                <a:ea typeface="Noto Sans JP Light" panose="020B0300000000000000" pitchFamily="34" charset="-128"/>
              </a:rPr>
              <a:t>(cost)</a:t>
            </a:r>
          </a:p>
        </p:txBody>
      </p:sp>
    </p:spTree>
    <p:extLst>
      <p:ext uri="{BB962C8B-B14F-4D97-AF65-F5344CB8AC3E}">
        <p14:creationId xmlns:p14="http://schemas.microsoft.com/office/powerpoint/2010/main" val="2072662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8F6E0C3-FF4B-4C37-9B6C-2FDC3E27BCF6}"/>
              </a:ext>
            </a:extLst>
          </p:cNvPr>
          <p:cNvSpPr>
            <a:spLocks noGrp="1"/>
          </p:cNvSpPr>
          <p:nvPr>
            <p:ph type="title"/>
          </p:nvPr>
        </p:nvSpPr>
        <p:spPr>
          <a:xfrm>
            <a:off x="-685800" y="365126"/>
            <a:ext cx="10515600" cy="642040"/>
          </a:xfrm>
        </p:spPr>
        <p:txBody>
          <a:bodyPr>
            <a:normAutofit fontScale="90000"/>
          </a:bodyPr>
          <a:lstStyle/>
          <a:p>
            <a:r>
              <a:rPr kumimoji="1" lang="ja-JP" altLang="en-US" dirty="0">
                <a:latin typeface="Noto Sans JP Bold" panose="020B0800000000000000" pitchFamily="34" charset="-128"/>
                <a:ea typeface="Noto Sans JP Bold" panose="020B0800000000000000" pitchFamily="34" charset="-128"/>
              </a:rPr>
              <a:t>強化学習</a:t>
            </a:r>
          </a:p>
        </p:txBody>
      </p:sp>
      <p:sp>
        <p:nvSpPr>
          <p:cNvPr id="15" name="テキスト ボックス 14">
            <a:extLst>
              <a:ext uri="{FF2B5EF4-FFF2-40B4-BE49-F238E27FC236}">
                <a16:creationId xmlns:a16="http://schemas.microsoft.com/office/drawing/2014/main" id="{FCA7CB46-DDA1-41BD-B3EC-23E02CEA8D31}"/>
              </a:ext>
            </a:extLst>
          </p:cNvPr>
          <p:cNvSpPr txBox="1"/>
          <p:nvPr/>
        </p:nvSpPr>
        <p:spPr>
          <a:xfrm>
            <a:off x="-685800" y="990868"/>
            <a:ext cx="6293147" cy="677108"/>
          </a:xfrm>
          <a:prstGeom prst="rect">
            <a:avLst/>
          </a:prstGeom>
          <a:noFill/>
        </p:spPr>
        <p:txBody>
          <a:bodyPr wrap="square" rtlCol="0">
            <a:spAutoFit/>
          </a:bodyPr>
          <a:lstStyle/>
          <a:p>
            <a:r>
              <a:rPr lang="ja-JP" altLang="en-US" sz="2000" dirty="0">
                <a:latin typeface="Noto Sans JP Bold" panose="020B0800000000000000" pitchFamily="34" charset="-128"/>
                <a:ea typeface="Noto Sans JP Bold" panose="020B0800000000000000" pitchFamily="34" charset="-128"/>
              </a:rPr>
              <a:t>即時報酬</a:t>
            </a:r>
            <a:r>
              <a:rPr lang="en-US" altLang="ja-JP" sz="2000" dirty="0">
                <a:latin typeface="Noto Sans JP Bold" panose="020B0800000000000000" pitchFamily="34" charset="-128"/>
                <a:ea typeface="Noto Sans JP Bold" panose="020B0800000000000000" pitchFamily="34" charset="-128"/>
              </a:rPr>
              <a:t>(immediate reward)</a:t>
            </a:r>
          </a:p>
          <a:p>
            <a:pPr marL="285750" indent="-285750">
              <a:buFont typeface="Arial" panose="020B0604020202020204" pitchFamily="34" charset="0"/>
              <a:buChar char="•"/>
            </a:pPr>
            <a:r>
              <a:rPr lang="ja-JP" altLang="en-US" dirty="0">
                <a:latin typeface="Noto Sans JP Light" panose="020B0300000000000000" pitchFamily="34" charset="-128"/>
                <a:ea typeface="Noto Sans JP Light" panose="020B0300000000000000" pitchFamily="34" charset="-128"/>
              </a:rPr>
              <a:t>ある行動をとった直後の報酬値</a:t>
            </a:r>
          </a:p>
        </p:txBody>
      </p:sp>
      <p:sp>
        <p:nvSpPr>
          <p:cNvPr id="8" name="テキスト ボックス 7">
            <a:extLst>
              <a:ext uri="{FF2B5EF4-FFF2-40B4-BE49-F238E27FC236}">
                <a16:creationId xmlns:a16="http://schemas.microsoft.com/office/drawing/2014/main" id="{5182AE4A-A062-4F1A-B08A-357C205E8FF1}"/>
              </a:ext>
            </a:extLst>
          </p:cNvPr>
          <p:cNvSpPr txBox="1"/>
          <p:nvPr/>
        </p:nvSpPr>
        <p:spPr>
          <a:xfrm>
            <a:off x="-685800" y="1806006"/>
            <a:ext cx="6293147" cy="400110"/>
          </a:xfrm>
          <a:prstGeom prst="rect">
            <a:avLst/>
          </a:prstGeom>
          <a:noFill/>
        </p:spPr>
        <p:txBody>
          <a:bodyPr wrap="square" rtlCol="0">
            <a:spAutoFit/>
          </a:bodyPr>
          <a:lstStyle/>
          <a:p>
            <a:r>
              <a:rPr lang="ja-JP" altLang="en-US" sz="2000" dirty="0">
                <a:latin typeface="Noto Sans JP Bold" panose="020B0800000000000000" pitchFamily="34" charset="-128"/>
                <a:ea typeface="Noto Sans JP Bold" panose="020B0800000000000000" pitchFamily="34" charset="-128"/>
              </a:rPr>
              <a:t>遅延報酬</a:t>
            </a:r>
            <a:r>
              <a:rPr lang="en-US" altLang="ja-JP" sz="2000" dirty="0">
                <a:latin typeface="Noto Sans JP Bold" panose="020B0800000000000000" pitchFamily="34" charset="-128"/>
                <a:ea typeface="Noto Sans JP Bold" panose="020B0800000000000000" pitchFamily="34" charset="-128"/>
              </a:rPr>
              <a:t>(delayed reward)</a:t>
            </a:r>
          </a:p>
        </p:txBody>
      </p:sp>
      <p:sp>
        <p:nvSpPr>
          <p:cNvPr id="11" name="テキスト ボックス 10">
            <a:extLst>
              <a:ext uri="{FF2B5EF4-FFF2-40B4-BE49-F238E27FC236}">
                <a16:creationId xmlns:a16="http://schemas.microsoft.com/office/drawing/2014/main" id="{79CAEFC7-E60A-4300-8C8C-DCE72C655B2C}"/>
              </a:ext>
            </a:extLst>
          </p:cNvPr>
          <p:cNvSpPr txBox="1"/>
          <p:nvPr/>
        </p:nvSpPr>
        <p:spPr>
          <a:xfrm>
            <a:off x="-685800" y="2621144"/>
            <a:ext cx="6293147" cy="677108"/>
          </a:xfrm>
          <a:prstGeom prst="rect">
            <a:avLst/>
          </a:prstGeom>
          <a:noFill/>
        </p:spPr>
        <p:txBody>
          <a:bodyPr wrap="square" rtlCol="0">
            <a:spAutoFit/>
          </a:bodyPr>
          <a:lstStyle/>
          <a:p>
            <a:r>
              <a:rPr lang="ja-JP" altLang="en-US" sz="2000" dirty="0">
                <a:latin typeface="Noto Sans JP Bold" panose="020B0800000000000000" pitchFamily="34" charset="-128"/>
                <a:ea typeface="Noto Sans JP Bold" panose="020B0800000000000000" pitchFamily="34" charset="-128"/>
              </a:rPr>
              <a:t>収益</a:t>
            </a:r>
            <a:r>
              <a:rPr lang="en-US" altLang="ja-JP" sz="2000" dirty="0">
                <a:latin typeface="Noto Sans JP Bold" panose="020B0800000000000000" pitchFamily="34" charset="-128"/>
                <a:ea typeface="Noto Sans JP Bold" panose="020B0800000000000000" pitchFamily="34" charset="-128"/>
              </a:rPr>
              <a:t>(return, income)</a:t>
            </a:r>
          </a:p>
          <a:p>
            <a:pPr marL="285750" indent="-285750">
              <a:buFont typeface="Arial" panose="020B0604020202020204" pitchFamily="34" charset="0"/>
              <a:buChar char="•"/>
            </a:pPr>
            <a:r>
              <a:rPr lang="ja-JP" altLang="en-US" dirty="0">
                <a:latin typeface="Noto Sans JP Light" panose="020B0300000000000000" pitchFamily="34" charset="-128"/>
                <a:ea typeface="Noto Sans JP Light" panose="020B0300000000000000" pitchFamily="34" charset="-128"/>
              </a:rPr>
              <a:t>即時報酬とその後に得られる遅延報酬すべてを含めた値。</a:t>
            </a:r>
          </a:p>
        </p:txBody>
      </p:sp>
      <p:sp>
        <p:nvSpPr>
          <p:cNvPr id="3" name="右中かっこ 2">
            <a:extLst>
              <a:ext uri="{FF2B5EF4-FFF2-40B4-BE49-F238E27FC236}">
                <a16:creationId xmlns:a16="http://schemas.microsoft.com/office/drawing/2014/main" id="{942E6A91-14AE-4E19-981B-BB04A18314F6}"/>
              </a:ext>
            </a:extLst>
          </p:cNvPr>
          <p:cNvSpPr/>
          <p:nvPr/>
        </p:nvSpPr>
        <p:spPr>
          <a:xfrm>
            <a:off x="3139440" y="990868"/>
            <a:ext cx="397212" cy="1246464"/>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ja-JP" altLang="en-US"/>
          </a:p>
        </p:txBody>
      </p:sp>
      <p:sp>
        <p:nvSpPr>
          <p:cNvPr id="12" name="テキスト ボックス 11">
            <a:extLst>
              <a:ext uri="{FF2B5EF4-FFF2-40B4-BE49-F238E27FC236}">
                <a16:creationId xmlns:a16="http://schemas.microsoft.com/office/drawing/2014/main" id="{EF80C516-836F-4953-8ED7-D3D4189DDC51}"/>
              </a:ext>
            </a:extLst>
          </p:cNvPr>
          <p:cNvSpPr txBox="1"/>
          <p:nvPr/>
        </p:nvSpPr>
        <p:spPr>
          <a:xfrm>
            <a:off x="3689052" y="1190454"/>
            <a:ext cx="7048500" cy="954107"/>
          </a:xfrm>
          <a:prstGeom prst="rect">
            <a:avLst/>
          </a:prstGeom>
          <a:noFill/>
        </p:spPr>
        <p:txBody>
          <a:bodyPr wrap="square" rtlCol="0">
            <a:spAutoFit/>
          </a:bodyPr>
          <a:lstStyle/>
          <a:p>
            <a:r>
              <a:rPr lang="ja-JP" altLang="en-US" sz="2000" dirty="0">
                <a:latin typeface="Noto Sans JP Bold" panose="020B0800000000000000" pitchFamily="34" charset="-128"/>
                <a:ea typeface="Noto Sans JP Bold" panose="020B0800000000000000" pitchFamily="34" charset="-128"/>
              </a:rPr>
              <a:t>報酬</a:t>
            </a:r>
            <a:r>
              <a:rPr lang="en-US" altLang="ja-JP" sz="2000" dirty="0">
                <a:latin typeface="Noto Sans JP Bold" panose="020B0800000000000000" pitchFamily="34" charset="-128"/>
                <a:ea typeface="Noto Sans JP Bold" panose="020B0800000000000000" pitchFamily="34" charset="-128"/>
              </a:rPr>
              <a:t>(reward)</a:t>
            </a:r>
          </a:p>
          <a:p>
            <a:pPr marL="285750" indent="-285750">
              <a:buFont typeface="Arial" panose="020B0604020202020204" pitchFamily="34" charset="0"/>
              <a:buChar char="•"/>
            </a:pPr>
            <a:r>
              <a:rPr lang="ja-JP" altLang="en-US" dirty="0">
                <a:latin typeface="Noto Sans JP Light" panose="020B0300000000000000" pitchFamily="34" charset="-128"/>
                <a:ea typeface="Noto Sans JP Light" panose="020B0300000000000000" pitchFamily="34" charset="-128"/>
              </a:rPr>
              <a:t>未知の環境で発生するいろいろなことを統一的に比較する指標</a:t>
            </a:r>
            <a:endParaRPr lang="en-US" altLang="ja-JP" dirty="0">
              <a:latin typeface="Noto Sans JP Light" panose="020B0300000000000000" pitchFamily="34" charset="-128"/>
              <a:ea typeface="Noto Sans JP Light" panose="020B0300000000000000" pitchFamily="34" charset="-128"/>
            </a:endParaRPr>
          </a:p>
          <a:p>
            <a:pPr marL="285750" indent="-285750">
              <a:buFont typeface="Arial" panose="020B0604020202020204" pitchFamily="34" charset="0"/>
              <a:buChar char="•"/>
            </a:pPr>
            <a:r>
              <a:rPr lang="ja-JP" altLang="en-US" dirty="0">
                <a:latin typeface="Noto Sans JP Light" panose="020B0300000000000000" pitchFamily="34" charset="-128"/>
                <a:ea typeface="Noto Sans JP Light" panose="020B0300000000000000" pitchFamily="34" charset="-128"/>
              </a:rPr>
              <a:t>エージェントがした行動の即時的な良さを表す</a:t>
            </a:r>
          </a:p>
        </p:txBody>
      </p:sp>
    </p:spTree>
    <p:extLst>
      <p:ext uri="{BB962C8B-B14F-4D97-AF65-F5344CB8AC3E}">
        <p14:creationId xmlns:p14="http://schemas.microsoft.com/office/powerpoint/2010/main" val="28453750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8F6E0C3-FF4B-4C37-9B6C-2FDC3E27BCF6}"/>
              </a:ext>
            </a:extLst>
          </p:cNvPr>
          <p:cNvSpPr>
            <a:spLocks noGrp="1"/>
          </p:cNvSpPr>
          <p:nvPr>
            <p:ph type="title"/>
          </p:nvPr>
        </p:nvSpPr>
        <p:spPr>
          <a:xfrm>
            <a:off x="-685800" y="365126"/>
            <a:ext cx="10515600" cy="642040"/>
          </a:xfrm>
        </p:spPr>
        <p:txBody>
          <a:bodyPr>
            <a:normAutofit fontScale="90000"/>
          </a:bodyPr>
          <a:lstStyle/>
          <a:p>
            <a:r>
              <a:rPr lang="ja-JP" altLang="en-US" dirty="0">
                <a:latin typeface="Noto Sans JP Bold" panose="020B0800000000000000" pitchFamily="34" charset="-128"/>
                <a:ea typeface="Noto Sans JP Bold" panose="020B0800000000000000" pitchFamily="34" charset="-128"/>
              </a:rPr>
              <a:t>方策の表し方</a:t>
            </a:r>
            <a:endParaRPr kumimoji="1" lang="ja-JP" altLang="en-US" dirty="0">
              <a:latin typeface="Noto Sans JP Bold" panose="020B0800000000000000" pitchFamily="34" charset="-128"/>
              <a:ea typeface="Noto Sans JP Bold" panose="020B0800000000000000" pitchFamily="34" charset="-128"/>
            </a:endParaRPr>
          </a:p>
        </p:txBody>
      </p:sp>
      <mc:AlternateContent xmlns:mc="http://schemas.openxmlformats.org/markup-compatibility/2006" xmlns:a14="http://schemas.microsoft.com/office/drawing/2010/main">
        <mc:Choice Requires="a14">
          <p:sp>
            <p:nvSpPr>
              <p:cNvPr id="27" name="テキスト ボックス 26">
                <a:extLst>
                  <a:ext uri="{FF2B5EF4-FFF2-40B4-BE49-F238E27FC236}">
                    <a16:creationId xmlns:a16="http://schemas.microsoft.com/office/drawing/2014/main" id="{7990A394-0DEB-4499-9F4D-871B26BF4C10}"/>
                  </a:ext>
                </a:extLst>
              </p:cNvPr>
              <p:cNvSpPr txBox="1"/>
              <p:nvPr/>
            </p:nvSpPr>
            <p:spPr>
              <a:xfrm>
                <a:off x="-685800" y="3191001"/>
                <a:ext cx="10515600" cy="677108"/>
              </a:xfrm>
              <a:prstGeom prst="rect">
                <a:avLst/>
              </a:prstGeom>
              <a:noFill/>
            </p:spPr>
            <p:txBody>
              <a:bodyPr wrap="square" rtlCol="0">
                <a:spAutoFit/>
              </a:bodyPr>
              <a:lstStyle/>
              <a:p>
                <a:r>
                  <a:rPr lang="ja-JP" altLang="en-US" sz="2000" dirty="0">
                    <a:latin typeface="Noto Sans JP Bold" panose="020B0800000000000000" pitchFamily="34" charset="-128"/>
                    <a:ea typeface="Noto Sans JP Bold" panose="020B0800000000000000" pitchFamily="34" charset="-128"/>
                  </a:rPr>
                  <a:t>状態</a:t>
                </a:r>
                <a14:m>
                  <m:oMath xmlns:m="http://schemas.openxmlformats.org/officeDocument/2006/math">
                    <m:r>
                      <a:rPr lang="en-US" altLang="ja-JP" sz="2000" b="1" i="1">
                        <a:latin typeface="Cambria Math" panose="02040503050406030204" pitchFamily="18" charset="0"/>
                        <a:ea typeface="Noto Sans JP Bold" panose="020B0800000000000000" pitchFamily="34" charset="-128"/>
                      </a:rPr>
                      <m:t>𝒔</m:t>
                    </m:r>
                  </m:oMath>
                </a14:m>
                <a:endParaRPr lang="en-US" altLang="ja-JP" sz="2000" b="1" dirty="0">
                  <a:latin typeface="Noto Sans JP Bold" panose="020B0800000000000000" pitchFamily="34" charset="-128"/>
                  <a:ea typeface="Noto Sans JP Bold" panose="020B0800000000000000" pitchFamily="34" charset="-128"/>
                </a:endParaRPr>
              </a:p>
              <a:p>
                <a:r>
                  <a:rPr lang="ja-JP" altLang="en-US" dirty="0">
                    <a:latin typeface="Noto Sans JP Light" panose="020B0300000000000000" pitchFamily="34" charset="-128"/>
                    <a:ea typeface="Noto Sans JP Light" panose="020B0300000000000000" pitchFamily="34" charset="-128"/>
                  </a:rPr>
                  <a:t>ロボットであれば現在の姿勢を再現するための関節角度や速度</a:t>
                </a:r>
              </a:p>
            </p:txBody>
          </p:sp>
        </mc:Choice>
        <mc:Fallback xmlns="">
          <p:sp>
            <p:nvSpPr>
              <p:cNvPr id="27" name="テキスト ボックス 26">
                <a:extLst>
                  <a:ext uri="{FF2B5EF4-FFF2-40B4-BE49-F238E27FC236}">
                    <a16:creationId xmlns:a16="http://schemas.microsoft.com/office/drawing/2014/main" id="{7990A394-0DEB-4499-9F4D-871B26BF4C10}"/>
                  </a:ext>
                </a:extLst>
              </p:cNvPr>
              <p:cNvSpPr txBox="1">
                <a:spLocks noRot="1" noChangeAspect="1" noMove="1" noResize="1" noEditPoints="1" noAdjustHandles="1" noChangeArrowheads="1" noChangeShapeType="1" noTextEdit="1"/>
              </p:cNvSpPr>
              <p:nvPr/>
            </p:nvSpPr>
            <p:spPr>
              <a:xfrm>
                <a:off x="-685800" y="3191001"/>
                <a:ext cx="10515600" cy="677108"/>
              </a:xfrm>
              <a:prstGeom prst="rect">
                <a:avLst/>
              </a:prstGeom>
              <a:blipFill>
                <a:blip r:embed="rId2"/>
                <a:stretch>
                  <a:fillRect l="-579" t="-3571" b="-125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8" name="テキスト ボックス 27">
                <a:extLst>
                  <a:ext uri="{FF2B5EF4-FFF2-40B4-BE49-F238E27FC236}">
                    <a16:creationId xmlns:a16="http://schemas.microsoft.com/office/drawing/2014/main" id="{99CAC83E-9B04-44A0-8729-00079220C083}"/>
                  </a:ext>
                </a:extLst>
              </p:cNvPr>
              <p:cNvSpPr txBox="1"/>
              <p:nvPr/>
            </p:nvSpPr>
            <p:spPr>
              <a:xfrm>
                <a:off x="-685800" y="4006139"/>
                <a:ext cx="10515600" cy="677108"/>
              </a:xfrm>
              <a:prstGeom prst="rect">
                <a:avLst/>
              </a:prstGeom>
              <a:noFill/>
            </p:spPr>
            <p:txBody>
              <a:bodyPr wrap="square" rtlCol="0">
                <a:spAutoFit/>
              </a:bodyPr>
              <a:lstStyle/>
              <a:p>
                <a:r>
                  <a:rPr lang="ja-JP" altLang="en-US" sz="2000" dirty="0">
                    <a:latin typeface="Noto Sans JP Bold" panose="020B0800000000000000" pitchFamily="34" charset="-128"/>
                    <a:ea typeface="Noto Sans JP Bold" panose="020B0800000000000000" pitchFamily="34" charset="-128"/>
                  </a:rPr>
                  <a:t>行動</a:t>
                </a:r>
                <a14:m>
                  <m:oMath xmlns:m="http://schemas.openxmlformats.org/officeDocument/2006/math">
                    <m:r>
                      <a:rPr lang="en-US" altLang="ja-JP" sz="2000" b="1" i="1">
                        <a:latin typeface="Cambria Math" panose="02040503050406030204" pitchFamily="18" charset="0"/>
                        <a:ea typeface="Noto Sans JP Bold" panose="020B0800000000000000" pitchFamily="34" charset="-128"/>
                      </a:rPr>
                      <m:t>𝒂</m:t>
                    </m:r>
                  </m:oMath>
                </a14:m>
                <a:endParaRPr lang="en-US" altLang="ja-JP" sz="2000" b="1" dirty="0">
                  <a:latin typeface="Noto Sans JP Bold" panose="020B0800000000000000" pitchFamily="34" charset="-128"/>
                  <a:ea typeface="Noto Sans JP Bold" panose="020B0800000000000000" pitchFamily="34" charset="-128"/>
                </a:endParaRPr>
              </a:p>
              <a:p>
                <a:r>
                  <a:rPr lang="ja-JP" altLang="en-US" dirty="0">
                    <a:latin typeface="Noto Sans JP Light" panose="020B0300000000000000" pitchFamily="34" charset="-128"/>
                    <a:ea typeface="Noto Sans JP Light" panose="020B0300000000000000" pitchFamily="34" charset="-128"/>
                  </a:rPr>
                  <a:t>各関節のモータをそれぞれどの程度回転させるか</a:t>
                </a:r>
              </a:p>
            </p:txBody>
          </p:sp>
        </mc:Choice>
        <mc:Fallback xmlns="">
          <p:sp>
            <p:nvSpPr>
              <p:cNvPr id="28" name="テキスト ボックス 27">
                <a:extLst>
                  <a:ext uri="{FF2B5EF4-FFF2-40B4-BE49-F238E27FC236}">
                    <a16:creationId xmlns:a16="http://schemas.microsoft.com/office/drawing/2014/main" id="{99CAC83E-9B04-44A0-8729-00079220C083}"/>
                  </a:ext>
                </a:extLst>
              </p:cNvPr>
              <p:cNvSpPr txBox="1">
                <a:spLocks noRot="1" noChangeAspect="1" noMove="1" noResize="1" noEditPoints="1" noAdjustHandles="1" noChangeArrowheads="1" noChangeShapeType="1" noTextEdit="1"/>
              </p:cNvSpPr>
              <p:nvPr/>
            </p:nvSpPr>
            <p:spPr>
              <a:xfrm>
                <a:off x="-685800" y="4006139"/>
                <a:ext cx="10515600" cy="677108"/>
              </a:xfrm>
              <a:prstGeom prst="rect">
                <a:avLst/>
              </a:prstGeom>
              <a:blipFill>
                <a:blip r:embed="rId3"/>
                <a:stretch>
                  <a:fillRect l="-579" t="-3604" b="-1351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E9EA29C2-19ED-48A2-BDF9-15ABE7C6E672}"/>
                  </a:ext>
                </a:extLst>
              </p:cNvPr>
              <p:cNvSpPr txBox="1"/>
              <p:nvPr/>
            </p:nvSpPr>
            <p:spPr>
              <a:xfrm>
                <a:off x="3536653" y="5023368"/>
                <a:ext cx="2070695" cy="67710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ja-JP" sz="4400" i="1">
                              <a:latin typeface="Cambria Math" panose="02040503050406030204" pitchFamily="18" charset="0"/>
                            </a:rPr>
                          </m:ctrlPr>
                        </m:sSubPr>
                        <m:e>
                          <m:r>
                            <a:rPr lang="ja-JP" altLang="en-US" sz="4400" i="1">
                              <a:latin typeface="Cambria Math" panose="02040503050406030204" pitchFamily="18" charset="0"/>
                            </a:rPr>
                            <m:t>𝜋</m:t>
                          </m:r>
                        </m:e>
                        <m:sub>
                          <m:r>
                            <a:rPr lang="ja-JP" altLang="en-US" sz="4400" i="1">
                              <a:latin typeface="Cambria Math" panose="02040503050406030204" pitchFamily="18" charset="0"/>
                            </a:rPr>
                            <m:t>𝜃</m:t>
                          </m:r>
                        </m:sub>
                      </m:sSub>
                      <m:d>
                        <m:dPr>
                          <m:ctrlPr>
                            <a:rPr lang="en-US" altLang="ja-JP" sz="4400" i="1">
                              <a:latin typeface="Cambria Math" panose="02040503050406030204" pitchFamily="18" charset="0"/>
                            </a:rPr>
                          </m:ctrlPr>
                        </m:dPr>
                        <m:e>
                          <m:r>
                            <a:rPr lang="en-US" altLang="ja-JP" sz="4400" i="1">
                              <a:latin typeface="Cambria Math" panose="02040503050406030204" pitchFamily="18" charset="0"/>
                            </a:rPr>
                            <m:t>𝑠</m:t>
                          </m:r>
                          <m:r>
                            <a:rPr lang="en-US" altLang="ja-JP" sz="4400" i="1">
                              <a:latin typeface="Cambria Math" panose="02040503050406030204" pitchFamily="18" charset="0"/>
                            </a:rPr>
                            <m:t>, </m:t>
                          </m:r>
                          <m:r>
                            <a:rPr lang="en-US" altLang="ja-JP" sz="4400" i="1">
                              <a:latin typeface="Cambria Math" panose="02040503050406030204" pitchFamily="18" charset="0"/>
                            </a:rPr>
                            <m:t>𝑎</m:t>
                          </m:r>
                        </m:e>
                      </m:d>
                    </m:oMath>
                  </m:oMathPara>
                </a14:m>
                <a:endParaRPr lang="ja-JP" altLang="en-US" sz="1200" dirty="0"/>
              </a:p>
            </p:txBody>
          </p:sp>
        </mc:Choice>
        <mc:Fallback xmlns="">
          <p:sp>
            <p:nvSpPr>
              <p:cNvPr id="9" name="テキスト ボックス 8">
                <a:extLst>
                  <a:ext uri="{FF2B5EF4-FFF2-40B4-BE49-F238E27FC236}">
                    <a16:creationId xmlns:a16="http://schemas.microsoft.com/office/drawing/2014/main" id="{E9EA29C2-19ED-48A2-BDF9-15ABE7C6E672}"/>
                  </a:ext>
                </a:extLst>
              </p:cNvPr>
              <p:cNvSpPr txBox="1">
                <a:spLocks noRot="1" noChangeAspect="1" noMove="1" noResize="1" noEditPoints="1" noAdjustHandles="1" noChangeArrowheads="1" noChangeShapeType="1" noTextEdit="1"/>
              </p:cNvSpPr>
              <p:nvPr/>
            </p:nvSpPr>
            <p:spPr>
              <a:xfrm>
                <a:off x="3536653" y="5023368"/>
                <a:ext cx="2070695" cy="677108"/>
              </a:xfrm>
              <a:prstGeom prst="rect">
                <a:avLst/>
              </a:prstGeom>
              <a:blipFill>
                <a:blip r:embed="rId4"/>
                <a:stretch>
                  <a:fillRect/>
                </a:stretch>
              </a:blipFill>
            </p:spPr>
            <p:txBody>
              <a:bodyPr/>
              <a:lstStyle/>
              <a:p>
                <a:r>
                  <a:rPr lang="ja-JP" altLang="en-US">
                    <a:noFill/>
                  </a:rPr>
                  <a:t> </a:t>
                </a:r>
              </a:p>
            </p:txBody>
          </p:sp>
        </mc:Fallback>
      </mc:AlternateContent>
      <p:sp>
        <p:nvSpPr>
          <p:cNvPr id="10" name="テキスト ボックス 9">
            <a:extLst>
              <a:ext uri="{FF2B5EF4-FFF2-40B4-BE49-F238E27FC236}">
                <a16:creationId xmlns:a16="http://schemas.microsoft.com/office/drawing/2014/main" id="{60D021C3-5D35-4FBF-93F7-834E1D076EB8}"/>
              </a:ext>
            </a:extLst>
          </p:cNvPr>
          <p:cNvSpPr txBox="1"/>
          <p:nvPr/>
        </p:nvSpPr>
        <p:spPr>
          <a:xfrm>
            <a:off x="341211" y="5867133"/>
            <a:ext cx="8461579" cy="646331"/>
          </a:xfrm>
          <a:prstGeom prst="rect">
            <a:avLst/>
          </a:prstGeom>
          <a:noFill/>
        </p:spPr>
        <p:txBody>
          <a:bodyPr wrap="square" rtlCol="0">
            <a:spAutoFit/>
          </a:bodyPr>
          <a:lstStyle/>
          <a:p>
            <a:r>
              <a:rPr lang="ja-JP" altLang="en-US" dirty="0">
                <a:latin typeface="Noto Sans JP Light" panose="020B0300000000000000" pitchFamily="34" charset="-128"/>
                <a:ea typeface="Noto Sans JP Light" panose="020B0300000000000000" pitchFamily="34" charset="-128"/>
              </a:rPr>
              <a:t>「状態 </a:t>
            </a:r>
            <a:r>
              <a:rPr lang="en-US" altLang="ja-JP" b="1" i="1" dirty="0">
                <a:latin typeface="Noto Sans JP Light" panose="020B0300000000000000" pitchFamily="34" charset="-128"/>
                <a:ea typeface="Noto Sans JP Light" panose="020B0300000000000000" pitchFamily="34" charset="-128"/>
              </a:rPr>
              <a:t>s </a:t>
            </a:r>
            <a:r>
              <a:rPr lang="ja-JP" altLang="en-US" dirty="0">
                <a:latin typeface="Noto Sans JP Light" panose="020B0300000000000000" pitchFamily="34" charset="-128"/>
                <a:ea typeface="Noto Sans JP Light" panose="020B0300000000000000" pitchFamily="34" charset="-128"/>
              </a:rPr>
              <a:t>のときに行動 </a:t>
            </a:r>
            <a:r>
              <a:rPr lang="en-US" altLang="ja-JP" b="1" i="1" dirty="0">
                <a:latin typeface="Noto Sans JP Light" panose="020B0300000000000000" pitchFamily="34" charset="-128"/>
                <a:ea typeface="Noto Sans JP Light" panose="020B0300000000000000" pitchFamily="34" charset="-128"/>
              </a:rPr>
              <a:t>a </a:t>
            </a:r>
            <a:r>
              <a:rPr lang="ja-JP" altLang="en-US" dirty="0">
                <a:latin typeface="Noto Sans JP Light" panose="020B0300000000000000" pitchFamily="34" charset="-128"/>
                <a:ea typeface="Noto Sans JP Light" panose="020B0300000000000000" pitchFamily="34" charset="-128"/>
              </a:rPr>
              <a:t>を採用する確率はパラメータ </a:t>
            </a:r>
            <a:r>
              <a:rPr lang="en-US" altLang="ja-JP" b="1" i="1" dirty="0">
                <a:latin typeface="Noto Sans JP Light" panose="020B0300000000000000" pitchFamily="34" charset="-128"/>
                <a:ea typeface="Noto Sans JP Light" panose="020B0300000000000000" pitchFamily="34" charset="-128"/>
              </a:rPr>
              <a:t>θ </a:t>
            </a:r>
            <a:r>
              <a:rPr lang="ja-JP" altLang="en-US" dirty="0">
                <a:latin typeface="Noto Sans JP Light" panose="020B0300000000000000" pitchFamily="34" charset="-128"/>
                <a:ea typeface="Noto Sans JP Light" panose="020B0300000000000000" pitchFamily="34" charset="-128"/>
              </a:rPr>
              <a:t>で決まる方策 </a:t>
            </a:r>
            <a:r>
              <a:rPr lang="en-US" altLang="ja-JP" b="1" dirty="0">
                <a:latin typeface="Noto Sans JP Light" panose="020B0300000000000000" pitchFamily="34" charset="-128"/>
                <a:ea typeface="Noto Sans JP Light" panose="020B0300000000000000" pitchFamily="34" charset="-128"/>
              </a:rPr>
              <a:t>π </a:t>
            </a:r>
            <a:r>
              <a:rPr lang="ja-JP" altLang="en-US" dirty="0">
                <a:latin typeface="Noto Sans JP Light" panose="020B0300000000000000" pitchFamily="34" charset="-128"/>
                <a:ea typeface="Noto Sans JP Light" panose="020B0300000000000000" pitchFamily="34" charset="-128"/>
              </a:rPr>
              <a:t>に従う」</a:t>
            </a:r>
          </a:p>
        </p:txBody>
      </p:sp>
      <p:sp>
        <p:nvSpPr>
          <p:cNvPr id="15" name="テキスト ボックス 14">
            <a:extLst>
              <a:ext uri="{FF2B5EF4-FFF2-40B4-BE49-F238E27FC236}">
                <a16:creationId xmlns:a16="http://schemas.microsoft.com/office/drawing/2014/main" id="{FCA7CB46-DDA1-41BD-B3EC-23E02CEA8D31}"/>
              </a:ext>
            </a:extLst>
          </p:cNvPr>
          <p:cNvSpPr txBox="1"/>
          <p:nvPr/>
        </p:nvSpPr>
        <p:spPr>
          <a:xfrm>
            <a:off x="-685800" y="990869"/>
            <a:ext cx="10951029" cy="2062103"/>
          </a:xfrm>
          <a:prstGeom prst="rect">
            <a:avLst/>
          </a:prstGeom>
          <a:noFill/>
        </p:spPr>
        <p:txBody>
          <a:bodyPr wrap="square" rtlCol="0">
            <a:spAutoFit/>
          </a:bodyPr>
          <a:lstStyle/>
          <a:p>
            <a:r>
              <a:rPr lang="ja-JP" altLang="en-US" sz="2000" dirty="0">
                <a:latin typeface="Noto Sans JP Bold" panose="020B0800000000000000" pitchFamily="34" charset="-128"/>
                <a:ea typeface="Noto Sans JP Bold" panose="020B0800000000000000" pitchFamily="34" charset="-128"/>
              </a:rPr>
              <a:t>方策</a:t>
            </a:r>
            <a:r>
              <a:rPr lang="en-US" altLang="ja-JP" sz="2000" dirty="0">
                <a:latin typeface="Noto Sans JP Bold" panose="020B0800000000000000" pitchFamily="34" charset="-128"/>
                <a:ea typeface="Noto Sans JP Bold" panose="020B0800000000000000" pitchFamily="34" charset="-128"/>
              </a:rPr>
              <a:t>(policy)</a:t>
            </a:r>
          </a:p>
          <a:p>
            <a:pPr marL="285750" indent="-285750">
              <a:buFont typeface="Arial" panose="020B0604020202020204" pitchFamily="34" charset="0"/>
              <a:buChar char="•"/>
            </a:pPr>
            <a:r>
              <a:rPr lang="ja-JP" altLang="en-US" dirty="0">
                <a:latin typeface="Noto Sans JP Light" panose="020B0300000000000000" pitchFamily="34" charset="-128"/>
                <a:ea typeface="Noto Sans JP Light" panose="020B0300000000000000" pitchFamily="34" charset="-128"/>
              </a:rPr>
              <a:t>強化学習では、多くの場合、行動の結果や報酬は確率的に変化するものとして与えられる。</a:t>
            </a:r>
            <a:endParaRPr lang="en-US" altLang="ja-JP" dirty="0">
              <a:latin typeface="Noto Sans JP Light" panose="020B0300000000000000" pitchFamily="34" charset="-128"/>
              <a:ea typeface="Noto Sans JP Light" panose="020B0300000000000000" pitchFamily="34" charset="-128"/>
            </a:endParaRPr>
          </a:p>
          <a:p>
            <a:r>
              <a:rPr lang="ja-JP" altLang="en-US" dirty="0">
                <a:latin typeface="Noto Sans JP Light" panose="020B0300000000000000" pitchFamily="34" charset="-128"/>
                <a:ea typeface="Noto Sans JP Light" panose="020B0300000000000000" pitchFamily="34" charset="-128"/>
              </a:rPr>
              <a:t>　よって、一連の行動を最初に決定しておくよりも、行動の結果を観測してから次の行動を決める方が、</a:t>
            </a:r>
            <a:endParaRPr lang="en-US" altLang="ja-JP" dirty="0">
              <a:latin typeface="Noto Sans JP Light" panose="020B0300000000000000" pitchFamily="34" charset="-128"/>
              <a:ea typeface="Noto Sans JP Light" panose="020B0300000000000000" pitchFamily="34" charset="-128"/>
            </a:endParaRPr>
          </a:p>
          <a:p>
            <a:r>
              <a:rPr lang="ja-JP" altLang="en-US" dirty="0">
                <a:latin typeface="Noto Sans JP Light" panose="020B0300000000000000" pitchFamily="34" charset="-128"/>
                <a:ea typeface="Noto Sans JP Light" panose="020B0300000000000000" pitchFamily="34" charset="-128"/>
              </a:rPr>
              <a:t>　より良い行動を選択できる。</a:t>
            </a:r>
            <a:endParaRPr lang="en-US" altLang="ja-JP" dirty="0">
              <a:latin typeface="Noto Sans JP Light" panose="020B0300000000000000" pitchFamily="34" charset="-128"/>
              <a:ea typeface="Noto Sans JP Light" panose="020B0300000000000000" pitchFamily="34" charset="-128"/>
            </a:endParaRPr>
          </a:p>
          <a:p>
            <a:pPr marL="285750" indent="-285750">
              <a:buFont typeface="Arial" panose="020B0604020202020204" pitchFamily="34" charset="0"/>
              <a:buChar char="•"/>
            </a:pPr>
            <a:r>
              <a:rPr lang="ja-JP" altLang="en-US" dirty="0">
                <a:latin typeface="Noto Sans JP Light" panose="020B0300000000000000" pitchFamily="34" charset="-128"/>
                <a:ea typeface="Noto Sans JP Light" panose="020B0300000000000000" pitchFamily="34" charset="-128"/>
              </a:rPr>
              <a:t>強化学習では、あり得る数多くの方策の中から、最適な方策、すなわち最も多くの報酬をもたらす方策を選択することが目的となる。</a:t>
            </a:r>
            <a:endParaRPr lang="en-US" altLang="ja-JP" dirty="0">
              <a:latin typeface="Noto Sans JP Light" panose="020B0300000000000000" pitchFamily="34" charset="-128"/>
              <a:ea typeface="Noto Sans JP Light" panose="020B0300000000000000" pitchFamily="34" charset="-128"/>
            </a:endParaRPr>
          </a:p>
          <a:p>
            <a:pPr marL="285750" indent="-285750">
              <a:buFont typeface="Arial" panose="020B0604020202020204" pitchFamily="34" charset="0"/>
              <a:buChar char="•"/>
            </a:pPr>
            <a:r>
              <a:rPr lang="ja-JP" altLang="en-US" dirty="0">
                <a:solidFill>
                  <a:srgbClr val="FF0000"/>
                </a:solidFill>
                <a:latin typeface="Noto Sans JP Light" panose="020B0300000000000000" pitchFamily="34" charset="-128"/>
                <a:ea typeface="Noto Sans JP Light" panose="020B0300000000000000" pitchFamily="34" charset="-128"/>
              </a:rPr>
              <a:t>エージェントがどのように行動するかを定めたルールのこと</a:t>
            </a:r>
          </a:p>
        </p:txBody>
      </p:sp>
    </p:spTree>
    <p:extLst>
      <p:ext uri="{BB962C8B-B14F-4D97-AF65-F5344CB8AC3E}">
        <p14:creationId xmlns:p14="http://schemas.microsoft.com/office/powerpoint/2010/main" val="23326474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8F6E0C3-FF4B-4C37-9B6C-2FDC3E27BCF6}"/>
              </a:ext>
            </a:extLst>
          </p:cNvPr>
          <p:cNvSpPr>
            <a:spLocks noGrp="1"/>
          </p:cNvSpPr>
          <p:nvPr>
            <p:ph type="title"/>
          </p:nvPr>
        </p:nvSpPr>
        <p:spPr>
          <a:xfrm>
            <a:off x="-685800" y="365126"/>
            <a:ext cx="10515600" cy="642040"/>
          </a:xfrm>
        </p:spPr>
        <p:txBody>
          <a:bodyPr>
            <a:normAutofit fontScale="90000"/>
          </a:bodyPr>
          <a:lstStyle/>
          <a:p>
            <a:r>
              <a:rPr lang="ja-JP" altLang="en-US" dirty="0">
                <a:latin typeface="Noto Sans JP Bold" panose="020B0800000000000000" pitchFamily="34" charset="-128"/>
                <a:ea typeface="Noto Sans JP Bold" panose="020B0800000000000000" pitchFamily="34" charset="-128"/>
              </a:rPr>
              <a:t>強化学習</a:t>
            </a:r>
            <a:endParaRPr kumimoji="1" lang="ja-JP" altLang="en-US" dirty="0">
              <a:latin typeface="Noto Sans JP Bold" panose="020B0800000000000000" pitchFamily="34" charset="-128"/>
              <a:ea typeface="Noto Sans JP Bold" panose="020B0800000000000000" pitchFamily="34" charset="-128"/>
            </a:endParaRPr>
          </a:p>
        </p:txBody>
      </p:sp>
      <p:sp>
        <p:nvSpPr>
          <p:cNvPr id="26" name="テキスト ボックス 25">
            <a:extLst>
              <a:ext uri="{FF2B5EF4-FFF2-40B4-BE49-F238E27FC236}">
                <a16:creationId xmlns:a16="http://schemas.microsoft.com/office/drawing/2014/main" id="{4A02F38F-19EB-483D-BB5F-B554C994E51B}"/>
              </a:ext>
            </a:extLst>
          </p:cNvPr>
          <p:cNvSpPr txBox="1"/>
          <p:nvPr/>
        </p:nvSpPr>
        <p:spPr>
          <a:xfrm>
            <a:off x="-685800" y="990868"/>
            <a:ext cx="10973007" cy="3447098"/>
          </a:xfrm>
          <a:prstGeom prst="rect">
            <a:avLst/>
          </a:prstGeom>
          <a:noFill/>
        </p:spPr>
        <p:txBody>
          <a:bodyPr wrap="square" rtlCol="0">
            <a:spAutoFit/>
          </a:bodyPr>
          <a:lstStyle/>
          <a:p>
            <a:r>
              <a:rPr lang="ja-JP" altLang="en-US" sz="2000" dirty="0">
                <a:latin typeface="Noto Sans JP Bold" panose="020B0800000000000000" pitchFamily="34" charset="-128"/>
                <a:ea typeface="Noto Sans JP Bold" panose="020B0800000000000000" pitchFamily="34" charset="-128"/>
              </a:rPr>
              <a:t>探索と利用のトレードオフ（</a:t>
            </a:r>
            <a:r>
              <a:rPr lang="en-US" altLang="ja-JP" sz="2000" dirty="0">
                <a:latin typeface="Noto Sans JP Bold" panose="020B0800000000000000" pitchFamily="34" charset="-128"/>
                <a:ea typeface="Noto Sans JP Bold" panose="020B0800000000000000" pitchFamily="34" charset="-128"/>
              </a:rPr>
              <a:t>exploration-exploitation tradeoff</a:t>
            </a:r>
            <a:r>
              <a:rPr lang="ja-JP" altLang="en-US" sz="2000" dirty="0">
                <a:latin typeface="Noto Sans JP Bold" panose="020B0800000000000000" pitchFamily="34" charset="-128"/>
                <a:ea typeface="Noto Sans JP Bold" panose="020B0800000000000000" pitchFamily="34" charset="-128"/>
              </a:rPr>
              <a:t>）</a:t>
            </a:r>
            <a:endParaRPr lang="en-US" altLang="ja-JP" sz="2000" dirty="0">
              <a:latin typeface="Noto Sans JP Bold" panose="020B0800000000000000" pitchFamily="34" charset="-128"/>
              <a:ea typeface="Noto Sans JP Bold" panose="020B0800000000000000" pitchFamily="34" charset="-128"/>
            </a:endParaRPr>
          </a:p>
          <a:p>
            <a:pPr marL="285750" indent="-285750">
              <a:buFont typeface="Arial" panose="020B0604020202020204" pitchFamily="34" charset="0"/>
              <a:buChar char="•"/>
            </a:pPr>
            <a:r>
              <a:rPr lang="ja-JP" altLang="en-US" dirty="0">
                <a:latin typeface="Noto Sans JP Light" panose="020B0300000000000000" pitchFamily="34" charset="-128"/>
                <a:ea typeface="Noto Sans JP Light" panose="020B0300000000000000" pitchFamily="34" charset="-128"/>
              </a:rPr>
              <a:t>「過去の経験から一番いいと思う行動」ばかりをしていたのでは、もっとよい行動を見つけることができない。（</a:t>
            </a:r>
            <a:r>
              <a:rPr lang="ja-JP" altLang="en-US" dirty="0">
                <a:solidFill>
                  <a:srgbClr val="FF0000"/>
                </a:solidFill>
                <a:latin typeface="Noto Sans JP Light" panose="020B0300000000000000" pitchFamily="34" charset="-128"/>
                <a:ea typeface="Noto Sans JP Light" panose="020B0300000000000000" pitchFamily="34" charset="-128"/>
              </a:rPr>
              <a:t>探索</a:t>
            </a:r>
            <a:r>
              <a:rPr lang="ja-JP" altLang="en-US" dirty="0">
                <a:latin typeface="Noto Sans JP Light" panose="020B0300000000000000" pitchFamily="34" charset="-128"/>
                <a:ea typeface="Noto Sans JP Light" panose="020B0300000000000000" pitchFamily="34" charset="-128"/>
              </a:rPr>
              <a:t>（</a:t>
            </a:r>
            <a:r>
              <a:rPr lang="en-US" altLang="ja-JP" dirty="0">
                <a:latin typeface="Noto Sans JP Light" panose="020B0300000000000000" pitchFamily="34" charset="-128"/>
                <a:ea typeface="Noto Sans JP Light" panose="020B0300000000000000" pitchFamily="34" charset="-128"/>
              </a:rPr>
              <a:t>exploration</a:t>
            </a:r>
            <a:r>
              <a:rPr lang="ja-JP" altLang="en-US" dirty="0">
                <a:latin typeface="Noto Sans JP Light" panose="020B0300000000000000" pitchFamily="34" charset="-128"/>
                <a:ea typeface="Noto Sans JP Light" panose="020B0300000000000000" pitchFamily="34" charset="-128"/>
              </a:rPr>
              <a:t>）が足りない）</a:t>
            </a:r>
            <a:endParaRPr lang="en-US" altLang="ja-JP" dirty="0">
              <a:latin typeface="Noto Sans JP Light" panose="020B0300000000000000" pitchFamily="34" charset="-128"/>
              <a:ea typeface="Noto Sans JP Light" panose="020B0300000000000000" pitchFamily="34" charset="-128"/>
            </a:endParaRPr>
          </a:p>
          <a:p>
            <a:endParaRPr lang="en-US" altLang="ja-JP" dirty="0">
              <a:latin typeface="Noto Sans JP Light" panose="020B0300000000000000" pitchFamily="34" charset="-128"/>
              <a:ea typeface="Noto Sans JP Light" panose="020B0300000000000000" pitchFamily="34" charset="-128"/>
            </a:endParaRPr>
          </a:p>
          <a:p>
            <a:r>
              <a:rPr lang="ja-JP" altLang="en-US" dirty="0">
                <a:latin typeface="Noto Sans JP Light" panose="020B0300000000000000" pitchFamily="34" charset="-128"/>
                <a:ea typeface="Noto Sans JP Light" panose="020B0300000000000000" pitchFamily="34" charset="-128"/>
              </a:rPr>
              <a:t>　　もっといいものがあるかも！と「未経験の行動」ばかりをしていたのでは、過去の経験が生かせない。</a:t>
            </a:r>
            <a:endParaRPr lang="en-US" altLang="ja-JP" dirty="0">
              <a:latin typeface="Noto Sans JP Light" panose="020B0300000000000000" pitchFamily="34" charset="-128"/>
              <a:ea typeface="Noto Sans JP Light" panose="020B0300000000000000" pitchFamily="34" charset="-128"/>
            </a:endParaRPr>
          </a:p>
          <a:p>
            <a:r>
              <a:rPr lang="ja-JP" altLang="en-US" dirty="0">
                <a:latin typeface="Noto Sans JP Light" panose="020B0300000000000000" pitchFamily="34" charset="-128"/>
                <a:ea typeface="Noto Sans JP Light" panose="020B0300000000000000" pitchFamily="34" charset="-128"/>
              </a:rPr>
              <a:t>　（</a:t>
            </a:r>
            <a:r>
              <a:rPr lang="ja-JP" altLang="en-US" dirty="0">
                <a:solidFill>
                  <a:srgbClr val="FF0000"/>
                </a:solidFill>
                <a:latin typeface="Noto Sans JP Light" panose="020B0300000000000000" pitchFamily="34" charset="-128"/>
                <a:ea typeface="Noto Sans JP Light" panose="020B0300000000000000" pitchFamily="34" charset="-128"/>
              </a:rPr>
              <a:t>利用</a:t>
            </a:r>
            <a:r>
              <a:rPr lang="ja-JP" altLang="en-US" dirty="0">
                <a:latin typeface="Noto Sans JP Light" panose="020B0300000000000000" pitchFamily="34" charset="-128"/>
                <a:ea typeface="Noto Sans JP Light" panose="020B0300000000000000" pitchFamily="34" charset="-128"/>
              </a:rPr>
              <a:t>（</a:t>
            </a:r>
            <a:r>
              <a:rPr lang="en-US" altLang="ja-JP" dirty="0">
                <a:latin typeface="Noto Sans JP Light" panose="020B0300000000000000" pitchFamily="34" charset="-128"/>
                <a:ea typeface="Noto Sans JP Light" panose="020B0300000000000000" pitchFamily="34" charset="-128"/>
              </a:rPr>
              <a:t>exploitation</a:t>
            </a:r>
            <a:r>
              <a:rPr lang="ja-JP" altLang="en-US" dirty="0">
                <a:latin typeface="Noto Sans JP Light" panose="020B0300000000000000" pitchFamily="34" charset="-128"/>
                <a:ea typeface="Noto Sans JP Light" panose="020B0300000000000000" pitchFamily="34" charset="-128"/>
              </a:rPr>
              <a:t>）が足りない）</a:t>
            </a:r>
            <a:endParaRPr lang="en-US" altLang="ja-JP" dirty="0">
              <a:latin typeface="Noto Sans JP Light" panose="020B0300000000000000" pitchFamily="34" charset="-128"/>
              <a:ea typeface="Noto Sans JP Light" panose="020B0300000000000000" pitchFamily="34" charset="-128"/>
            </a:endParaRPr>
          </a:p>
          <a:p>
            <a:pPr marL="285750" indent="-285750">
              <a:buFont typeface="Arial" panose="020B0604020202020204" pitchFamily="34" charset="0"/>
              <a:buChar char="•"/>
            </a:pPr>
            <a:r>
              <a:rPr lang="ja-JP" altLang="en-US" dirty="0">
                <a:latin typeface="Noto Sans JP Light" panose="020B0300000000000000" pitchFamily="34" charset="-128"/>
                <a:ea typeface="Noto Sans JP Light" panose="020B0300000000000000" pitchFamily="34" charset="-128"/>
              </a:rPr>
              <a:t>学習した最良の行動との差が、探索のコストということになる。</a:t>
            </a:r>
            <a:endParaRPr lang="en-US" altLang="ja-JP" dirty="0">
              <a:latin typeface="Noto Sans JP Light" panose="020B0300000000000000" pitchFamily="34" charset="-128"/>
              <a:ea typeface="Noto Sans JP Light" panose="020B0300000000000000" pitchFamily="34" charset="-128"/>
            </a:endParaRPr>
          </a:p>
          <a:p>
            <a:endParaRPr lang="en-US" altLang="ja-JP" dirty="0">
              <a:latin typeface="Noto Sans JP Light" panose="020B0300000000000000" pitchFamily="34" charset="-128"/>
              <a:ea typeface="Noto Sans JP Light" panose="020B0300000000000000" pitchFamily="34" charset="-128"/>
            </a:endParaRPr>
          </a:p>
          <a:p>
            <a:endParaRPr lang="en-US" altLang="ja-JP" dirty="0">
              <a:latin typeface="Noto Sans JP Light" panose="020B0300000000000000" pitchFamily="34" charset="-128"/>
              <a:ea typeface="Noto Sans JP Light" panose="020B0300000000000000" pitchFamily="34" charset="-128"/>
            </a:endParaRPr>
          </a:p>
          <a:p>
            <a:r>
              <a:rPr lang="ja-JP" altLang="en-US" dirty="0">
                <a:latin typeface="Noto Sans JP Light" panose="020B0300000000000000" pitchFamily="34" charset="-128"/>
                <a:ea typeface="Noto Sans JP Light" panose="020B0300000000000000" pitchFamily="34" charset="-128"/>
              </a:rPr>
              <a:t>環境に対して完全な事前知識があるなら最適な行動をするのは簡単。</a:t>
            </a:r>
            <a:endParaRPr lang="en-US" altLang="ja-JP" dirty="0">
              <a:latin typeface="Noto Sans JP Light" panose="020B0300000000000000" pitchFamily="34" charset="-128"/>
              <a:ea typeface="Noto Sans JP Light" panose="020B0300000000000000" pitchFamily="34" charset="-128"/>
            </a:endParaRPr>
          </a:p>
          <a:p>
            <a:r>
              <a:rPr lang="ja-JP" altLang="en-US" dirty="0">
                <a:latin typeface="Noto Sans JP Light" panose="020B0300000000000000" pitchFamily="34" charset="-128"/>
                <a:ea typeface="Noto Sans JP Light" panose="020B0300000000000000" pitchFamily="34" charset="-128"/>
              </a:rPr>
              <a:t>強化学習では、環境に対する事前知識は不完全と仮定する。不完全な知識を元に行動しながらデータを収集し、最適な行動を見つけていく。</a:t>
            </a:r>
          </a:p>
        </p:txBody>
      </p:sp>
    </p:spTree>
    <p:extLst>
      <p:ext uri="{BB962C8B-B14F-4D97-AF65-F5344CB8AC3E}">
        <p14:creationId xmlns:p14="http://schemas.microsoft.com/office/powerpoint/2010/main" val="19093005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8F6E0C3-FF4B-4C37-9B6C-2FDC3E27BCF6}"/>
              </a:ext>
            </a:extLst>
          </p:cNvPr>
          <p:cNvSpPr>
            <a:spLocks noGrp="1"/>
          </p:cNvSpPr>
          <p:nvPr>
            <p:ph type="title"/>
          </p:nvPr>
        </p:nvSpPr>
        <p:spPr>
          <a:xfrm>
            <a:off x="-685800" y="365126"/>
            <a:ext cx="10515600" cy="642040"/>
          </a:xfrm>
        </p:spPr>
        <p:txBody>
          <a:bodyPr>
            <a:normAutofit fontScale="90000"/>
          </a:bodyPr>
          <a:lstStyle/>
          <a:p>
            <a:r>
              <a:rPr lang="ja-JP" altLang="en-US" dirty="0">
                <a:latin typeface="Noto Sans JP Bold" panose="020B0800000000000000" pitchFamily="34" charset="-128"/>
                <a:ea typeface="Noto Sans JP Bold" panose="020B0800000000000000" pitchFamily="34" charset="-128"/>
              </a:rPr>
              <a:t>強化学習</a:t>
            </a:r>
            <a:endParaRPr kumimoji="1" lang="ja-JP" altLang="en-US" dirty="0">
              <a:latin typeface="Noto Sans JP Bold" panose="020B0800000000000000" pitchFamily="34" charset="-128"/>
              <a:ea typeface="Noto Sans JP Bold" panose="020B0800000000000000" pitchFamily="34" charset="-128"/>
            </a:endParaRPr>
          </a:p>
        </p:txBody>
      </p:sp>
      <p:sp>
        <p:nvSpPr>
          <p:cNvPr id="26" name="テキスト ボックス 25">
            <a:extLst>
              <a:ext uri="{FF2B5EF4-FFF2-40B4-BE49-F238E27FC236}">
                <a16:creationId xmlns:a16="http://schemas.microsoft.com/office/drawing/2014/main" id="{4A02F38F-19EB-483D-BB5F-B554C994E51B}"/>
              </a:ext>
            </a:extLst>
          </p:cNvPr>
          <p:cNvSpPr txBox="1"/>
          <p:nvPr/>
        </p:nvSpPr>
        <p:spPr>
          <a:xfrm>
            <a:off x="-685800" y="990869"/>
            <a:ext cx="9706503" cy="1508105"/>
          </a:xfrm>
          <a:prstGeom prst="rect">
            <a:avLst/>
          </a:prstGeom>
          <a:noFill/>
        </p:spPr>
        <p:txBody>
          <a:bodyPr wrap="none" rtlCol="0">
            <a:spAutoFit/>
          </a:bodyPr>
          <a:lstStyle/>
          <a:p>
            <a:r>
              <a:rPr lang="ja-JP" altLang="en-US" sz="2000" dirty="0">
                <a:latin typeface="Noto Sans JP Bold" panose="020B0800000000000000" pitchFamily="34" charset="-128"/>
                <a:ea typeface="Noto Sans JP Bold" panose="020B0800000000000000" pitchFamily="34" charset="-128"/>
              </a:rPr>
              <a:t>方策反復法</a:t>
            </a:r>
            <a:endParaRPr lang="en-US" altLang="ja-JP" sz="2000" dirty="0">
              <a:latin typeface="Noto Sans JP Bold" panose="020B0800000000000000" pitchFamily="34" charset="-128"/>
              <a:ea typeface="Noto Sans JP Bold" panose="020B0800000000000000" pitchFamily="34" charset="-128"/>
            </a:endParaRPr>
          </a:p>
          <a:p>
            <a:pPr marL="285750" indent="-285750">
              <a:buFont typeface="Arial" panose="020B0604020202020204" pitchFamily="34" charset="0"/>
              <a:buChar char="•"/>
            </a:pPr>
            <a:r>
              <a:rPr lang="ja-JP" altLang="en-US" dirty="0">
                <a:latin typeface="Noto Sans JP Light" panose="020B0300000000000000" pitchFamily="34" charset="-128"/>
                <a:ea typeface="Noto Sans JP Light" panose="020B0300000000000000" pitchFamily="34" charset="-128"/>
              </a:rPr>
              <a:t>早くゴールできた行動を重要と考え、その行動を今後多く取り入れるように方策を更新。</a:t>
            </a:r>
            <a:endParaRPr lang="en-US" altLang="ja-JP" dirty="0">
              <a:latin typeface="Noto Sans JP Light" panose="020B0300000000000000" pitchFamily="34" charset="-128"/>
              <a:ea typeface="Noto Sans JP Light" panose="020B0300000000000000" pitchFamily="34" charset="-128"/>
            </a:endParaRPr>
          </a:p>
          <a:p>
            <a:r>
              <a:rPr lang="ja-JP" altLang="en-US" dirty="0">
                <a:latin typeface="Noto Sans JP Light" panose="020B0300000000000000" pitchFamily="34" charset="-128"/>
                <a:ea typeface="Noto Sans JP Light" panose="020B0300000000000000" pitchFamily="34" charset="-128"/>
              </a:rPr>
              <a:t>     つまり、</a:t>
            </a:r>
            <a:r>
              <a:rPr lang="ja-JP" altLang="en-US" dirty="0">
                <a:solidFill>
                  <a:srgbClr val="FF0000"/>
                </a:solidFill>
                <a:latin typeface="Noto Sans JP Light" panose="020B0300000000000000" pitchFamily="34" charset="-128"/>
                <a:ea typeface="Noto Sans JP Light" panose="020B0300000000000000" pitchFamily="34" charset="-128"/>
              </a:rPr>
              <a:t>うまくいったケースの行動を重視</a:t>
            </a:r>
            <a:r>
              <a:rPr lang="ja-JP" altLang="en-US" dirty="0">
                <a:latin typeface="Noto Sans JP Light" panose="020B0300000000000000" pitchFamily="34" charset="-128"/>
                <a:ea typeface="Noto Sans JP Light" panose="020B0300000000000000" pitchFamily="34" charset="-128"/>
              </a:rPr>
              <a:t>。</a:t>
            </a:r>
            <a:endParaRPr lang="en-US" altLang="ja-JP" dirty="0">
              <a:latin typeface="Noto Sans JP Light" panose="020B0300000000000000" pitchFamily="34" charset="-128"/>
              <a:ea typeface="Noto Sans JP Light" panose="020B0300000000000000" pitchFamily="34" charset="-128"/>
            </a:endParaRPr>
          </a:p>
          <a:p>
            <a:endParaRPr lang="en-US" altLang="ja-JP" dirty="0">
              <a:latin typeface="Noto Sans JP Light" panose="020B0300000000000000" pitchFamily="34" charset="-128"/>
              <a:ea typeface="Noto Sans JP Light" panose="020B0300000000000000" pitchFamily="34" charset="-128"/>
            </a:endParaRPr>
          </a:p>
          <a:p>
            <a:pPr marL="285750" indent="-285750">
              <a:buFont typeface="Arial" panose="020B0604020202020204" pitchFamily="34" charset="0"/>
              <a:buChar char="•"/>
            </a:pPr>
            <a:r>
              <a:rPr lang="ja-JP" altLang="en-US" dirty="0">
                <a:latin typeface="Noto Sans JP Light" panose="020B0300000000000000" pitchFamily="34" charset="-128"/>
                <a:ea typeface="Noto Sans JP Light" panose="020B0300000000000000" pitchFamily="34" charset="-128"/>
              </a:rPr>
              <a:t>方策勾配法では以下の式に従いパラメータ</a:t>
            </a:r>
            <a:r>
              <a:rPr lang="en-US" altLang="ja-JP" b="1" i="1" dirty="0">
                <a:latin typeface="Noto Sans JP Light" panose="020B0300000000000000" pitchFamily="34" charset="-128"/>
                <a:ea typeface="Noto Sans JP Light" panose="020B0300000000000000" pitchFamily="34" charset="-128"/>
              </a:rPr>
              <a:t>θ</a:t>
            </a:r>
            <a:r>
              <a:rPr lang="ja-JP" altLang="en-US" dirty="0">
                <a:latin typeface="Noto Sans JP Light" panose="020B0300000000000000" pitchFamily="34" charset="-128"/>
                <a:ea typeface="Noto Sans JP Light" panose="020B0300000000000000" pitchFamily="34" charset="-128"/>
              </a:rPr>
              <a:t>を更新する。</a:t>
            </a:r>
          </a:p>
        </p:txBody>
      </p:sp>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E9BE7ABC-DC67-424B-988A-B4F2A2A2B9E4}"/>
                  </a:ext>
                </a:extLst>
              </p:cNvPr>
              <p:cNvSpPr txBox="1"/>
              <p:nvPr/>
            </p:nvSpPr>
            <p:spPr>
              <a:xfrm>
                <a:off x="-685800" y="2822702"/>
                <a:ext cx="6590266" cy="737125"/>
              </a:xfrm>
              <a:prstGeom prst="rect">
                <a:avLst/>
              </a:prstGeom>
              <a:noFill/>
            </p:spPr>
            <p:txBody>
              <a:bodyPr wrap="none" rtlCol="0">
                <a:spAutoFit/>
              </a:bodyPr>
              <a:lstStyle/>
              <a:p>
                <a:pPr/>
                <a14:m>
                  <m:oMathPara xmlns:m="http://schemas.openxmlformats.org/officeDocument/2006/math">
                    <m:oMathParaPr>
                      <m:jc m:val="left"/>
                    </m:oMathParaPr>
                    <m:oMath xmlns:m="http://schemas.openxmlformats.org/officeDocument/2006/math">
                      <m:sSub>
                        <m:sSubPr>
                          <m:ctrlPr>
                            <a:rPr lang="en-US" altLang="ja-JP" sz="2000" b="1" i="1">
                              <a:latin typeface="Cambria Math" panose="02040503050406030204" pitchFamily="18" charset="0"/>
                              <a:ea typeface="Noto Sans JP Bold" panose="020B0800000000000000" pitchFamily="34" charset="-128"/>
                            </a:rPr>
                          </m:ctrlPr>
                        </m:sSubPr>
                        <m:e>
                          <m:r>
                            <a:rPr lang="ja-JP" altLang="en-US" sz="2000" b="1" i="1">
                              <a:latin typeface="Cambria Math" panose="02040503050406030204" pitchFamily="18" charset="0"/>
                              <a:ea typeface="Noto Sans JP Bold" panose="020B0800000000000000" pitchFamily="34" charset="-128"/>
                            </a:rPr>
                            <m:t>𝜽</m:t>
                          </m:r>
                        </m:e>
                        <m:sub>
                          <m:sSub>
                            <m:sSubPr>
                              <m:ctrlPr>
                                <a:rPr lang="en-US" altLang="ja-JP" sz="2000" b="1" i="1">
                                  <a:latin typeface="Cambria Math" panose="02040503050406030204" pitchFamily="18" charset="0"/>
                                  <a:ea typeface="Noto Sans JP Bold" panose="020B0800000000000000" pitchFamily="34" charset="-128"/>
                                </a:rPr>
                              </m:ctrlPr>
                            </m:sSubPr>
                            <m:e>
                              <m:r>
                                <a:rPr lang="en-US" altLang="ja-JP" sz="2000" b="1" i="1">
                                  <a:latin typeface="Cambria Math" panose="02040503050406030204" pitchFamily="18" charset="0"/>
                                  <a:ea typeface="Noto Sans JP Bold" panose="020B0800000000000000" pitchFamily="34" charset="-128"/>
                                </a:rPr>
                                <m:t>𝒔</m:t>
                              </m:r>
                            </m:e>
                            <m:sub>
                              <m:r>
                                <a:rPr lang="en-US" altLang="ja-JP" sz="2000" b="1" i="1">
                                  <a:latin typeface="Cambria Math" panose="02040503050406030204" pitchFamily="18" charset="0"/>
                                  <a:ea typeface="Noto Sans JP Bold" panose="020B0800000000000000" pitchFamily="34" charset="-128"/>
                                </a:rPr>
                                <m:t>𝒊</m:t>
                              </m:r>
                            </m:sub>
                          </m:sSub>
                          <m:r>
                            <a:rPr lang="en-US" altLang="ja-JP" sz="2000" b="1" i="1">
                              <a:latin typeface="Cambria Math" panose="02040503050406030204" pitchFamily="18" charset="0"/>
                              <a:ea typeface="Noto Sans JP Bold" panose="020B0800000000000000" pitchFamily="34" charset="-128"/>
                            </a:rPr>
                            <m:t>, </m:t>
                          </m:r>
                          <m:sSub>
                            <m:sSubPr>
                              <m:ctrlPr>
                                <a:rPr lang="en-US" altLang="ja-JP" sz="2000" b="1" i="1">
                                  <a:latin typeface="Cambria Math" panose="02040503050406030204" pitchFamily="18" charset="0"/>
                                  <a:ea typeface="Noto Sans JP Bold" panose="020B0800000000000000" pitchFamily="34" charset="-128"/>
                                </a:rPr>
                              </m:ctrlPr>
                            </m:sSubPr>
                            <m:e>
                              <m:r>
                                <a:rPr lang="en-US" altLang="ja-JP" sz="2000" b="1" i="1">
                                  <a:latin typeface="Cambria Math" panose="02040503050406030204" pitchFamily="18" charset="0"/>
                                  <a:ea typeface="Noto Sans JP Bold" panose="020B0800000000000000" pitchFamily="34" charset="-128"/>
                                </a:rPr>
                                <m:t>𝒂</m:t>
                              </m:r>
                            </m:e>
                            <m:sub>
                              <m:r>
                                <a:rPr lang="en-US" altLang="ja-JP" sz="2000" b="1" i="1">
                                  <a:latin typeface="Cambria Math" panose="02040503050406030204" pitchFamily="18" charset="0"/>
                                  <a:ea typeface="Noto Sans JP Bold" panose="020B0800000000000000" pitchFamily="34" charset="-128"/>
                                </a:rPr>
                                <m:t>𝒋</m:t>
                              </m:r>
                            </m:sub>
                          </m:sSub>
                        </m:sub>
                      </m:sSub>
                    </m:oMath>
                  </m:oMathPara>
                </a14:m>
                <a:endParaRPr lang="en-US" altLang="ja-JP" sz="2000" b="1" dirty="0">
                  <a:latin typeface="Noto Sans JP Bold" panose="020B0800000000000000" pitchFamily="34" charset="-128"/>
                  <a:ea typeface="Noto Sans JP Bold" panose="020B0800000000000000" pitchFamily="34" charset="-128"/>
                </a:endParaRPr>
              </a:p>
              <a:p>
                <a:r>
                  <a:rPr lang="ja-JP" altLang="en-US" dirty="0">
                    <a:latin typeface="Noto Sans JP Light" panose="020B0300000000000000" pitchFamily="34" charset="-128"/>
                    <a:ea typeface="Noto Sans JP Light" panose="020B0300000000000000" pitchFamily="34" charset="-128"/>
                  </a:rPr>
                  <a:t>エージェントがどのように行動するかを定めたルールのこと</a:t>
                </a:r>
                <a:endParaRPr lang="en-US" altLang="ja-JP" dirty="0">
                  <a:latin typeface="Noto Sans JP Light" panose="020B0300000000000000" pitchFamily="34" charset="-128"/>
                  <a:ea typeface="Noto Sans JP Light" panose="020B0300000000000000" pitchFamily="34" charset="-128"/>
                </a:endParaRPr>
              </a:p>
            </p:txBody>
          </p:sp>
        </mc:Choice>
        <mc:Fallback xmlns="">
          <p:sp>
            <p:nvSpPr>
              <p:cNvPr id="12" name="テキスト ボックス 11">
                <a:extLst>
                  <a:ext uri="{FF2B5EF4-FFF2-40B4-BE49-F238E27FC236}">
                    <a16:creationId xmlns:a16="http://schemas.microsoft.com/office/drawing/2014/main" id="{E9BE7ABC-DC67-424B-988A-B4F2A2A2B9E4}"/>
                  </a:ext>
                </a:extLst>
              </p:cNvPr>
              <p:cNvSpPr txBox="1">
                <a:spLocks noRot="1" noChangeAspect="1" noMove="1" noResize="1" noEditPoints="1" noAdjustHandles="1" noChangeArrowheads="1" noChangeShapeType="1" noTextEdit="1"/>
              </p:cNvSpPr>
              <p:nvPr/>
            </p:nvSpPr>
            <p:spPr>
              <a:xfrm>
                <a:off x="-685800" y="2822702"/>
                <a:ext cx="6590266" cy="737125"/>
              </a:xfrm>
              <a:prstGeom prst="rect">
                <a:avLst/>
              </a:prstGeom>
              <a:blipFill>
                <a:blip r:embed="rId2"/>
                <a:stretch>
                  <a:fillRect l="-739" b="-1239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F31A2D66-E9B3-4D27-A2BF-2FC025E5E4FF}"/>
                  </a:ext>
                </a:extLst>
              </p:cNvPr>
              <p:cNvSpPr txBox="1"/>
              <p:nvPr/>
            </p:nvSpPr>
            <p:spPr>
              <a:xfrm>
                <a:off x="-685800" y="3559826"/>
                <a:ext cx="3437031" cy="754630"/>
              </a:xfrm>
              <a:prstGeom prst="rect">
                <a:avLst/>
              </a:prstGeom>
              <a:noFill/>
            </p:spPr>
            <p:txBody>
              <a:bodyPr wrap="none" rtlCol="0">
                <a:spAutoFit/>
              </a:bodyPr>
              <a:lstStyle/>
              <a:p>
                <a:pPr/>
                <a14:m>
                  <m:oMathPara xmlns:m="http://schemas.openxmlformats.org/officeDocument/2006/math">
                    <m:oMathParaPr>
                      <m:jc m:val="left"/>
                    </m:oMathParaPr>
                    <m:oMath xmlns:m="http://schemas.openxmlformats.org/officeDocument/2006/math">
                      <m:r>
                        <a:rPr lang="en-US" altLang="ja-JP" sz="2000" b="1" i="1">
                          <a:latin typeface="Cambria Math" panose="02040503050406030204" pitchFamily="18" charset="0"/>
                          <a:ea typeface="Noto Sans JP Bold" panose="020B0800000000000000" pitchFamily="34" charset="-128"/>
                        </a:rPr>
                        <m:t>𝑵</m:t>
                      </m:r>
                      <m:d>
                        <m:dPr>
                          <m:ctrlPr>
                            <a:rPr lang="en-US" altLang="ja-JP" sz="2000" b="1" i="1">
                              <a:latin typeface="Cambria Math" panose="02040503050406030204" pitchFamily="18" charset="0"/>
                              <a:ea typeface="Noto Sans JP Bold" panose="020B0800000000000000" pitchFamily="34" charset="-128"/>
                            </a:rPr>
                          </m:ctrlPr>
                        </m:dPr>
                        <m:e>
                          <m:sSub>
                            <m:sSubPr>
                              <m:ctrlPr>
                                <a:rPr lang="en-US" altLang="ja-JP" sz="2000" b="1" i="1">
                                  <a:latin typeface="Cambria Math" panose="02040503050406030204" pitchFamily="18" charset="0"/>
                                  <a:ea typeface="Noto Sans JP Bold" panose="020B0800000000000000" pitchFamily="34" charset="-128"/>
                                </a:rPr>
                              </m:ctrlPr>
                            </m:sSubPr>
                            <m:e>
                              <m:r>
                                <a:rPr lang="en-US" altLang="ja-JP" sz="2000" b="1" i="1">
                                  <a:latin typeface="Cambria Math" panose="02040503050406030204" pitchFamily="18" charset="0"/>
                                  <a:ea typeface="Noto Sans JP Bold" panose="020B0800000000000000" pitchFamily="34" charset="-128"/>
                                </a:rPr>
                                <m:t>𝒔</m:t>
                              </m:r>
                            </m:e>
                            <m:sub>
                              <m:r>
                                <a:rPr lang="en-US" altLang="ja-JP" sz="2000" b="1" i="1">
                                  <a:latin typeface="Cambria Math" panose="02040503050406030204" pitchFamily="18" charset="0"/>
                                  <a:ea typeface="Noto Sans JP Bold" panose="020B0800000000000000" pitchFamily="34" charset="-128"/>
                                </a:rPr>
                                <m:t>𝒊</m:t>
                              </m:r>
                            </m:sub>
                          </m:sSub>
                          <m:r>
                            <a:rPr lang="en-US" altLang="ja-JP" sz="2000" b="1" i="1">
                              <a:latin typeface="Cambria Math" panose="02040503050406030204" pitchFamily="18" charset="0"/>
                              <a:ea typeface="Noto Sans JP Bold" panose="020B0800000000000000" pitchFamily="34" charset="-128"/>
                            </a:rPr>
                            <m:t>, </m:t>
                          </m:r>
                          <m:sSub>
                            <m:sSubPr>
                              <m:ctrlPr>
                                <a:rPr lang="en-US" altLang="ja-JP" sz="2000" b="1" i="1">
                                  <a:latin typeface="Cambria Math" panose="02040503050406030204" pitchFamily="18" charset="0"/>
                                  <a:ea typeface="Noto Sans JP Bold" panose="020B0800000000000000" pitchFamily="34" charset="-128"/>
                                </a:rPr>
                              </m:ctrlPr>
                            </m:sSubPr>
                            <m:e>
                              <m:r>
                                <a:rPr lang="en-US" altLang="ja-JP" sz="2000" b="1" i="1">
                                  <a:latin typeface="Cambria Math" panose="02040503050406030204" pitchFamily="18" charset="0"/>
                                  <a:ea typeface="Noto Sans JP Bold" panose="020B0800000000000000" pitchFamily="34" charset="-128"/>
                                </a:rPr>
                                <m:t>𝒂</m:t>
                              </m:r>
                            </m:e>
                            <m:sub>
                              <m:r>
                                <a:rPr lang="en-US" altLang="ja-JP" sz="2000" b="1" i="1">
                                  <a:latin typeface="Cambria Math" panose="02040503050406030204" pitchFamily="18" charset="0"/>
                                  <a:ea typeface="Noto Sans JP Bold" panose="020B0800000000000000" pitchFamily="34" charset="-128"/>
                                </a:rPr>
                                <m:t>𝒋</m:t>
                              </m:r>
                            </m:sub>
                          </m:sSub>
                        </m:e>
                      </m:d>
                    </m:oMath>
                  </m:oMathPara>
                </a14:m>
                <a:endParaRPr lang="en-US" altLang="ja-JP" sz="2000" b="1" dirty="0">
                  <a:latin typeface="Noto Sans JP Bold" panose="020B0800000000000000" pitchFamily="34" charset="-128"/>
                  <a:ea typeface="Noto Sans JP Bold" panose="020B0800000000000000" pitchFamily="34" charset="-128"/>
                </a:endParaRPr>
              </a:p>
              <a:p>
                <a:r>
                  <a:rPr lang="ja-JP" altLang="en-US" dirty="0">
                    <a:latin typeface="Noto Sans JP Light" panose="020B0300000000000000" pitchFamily="34" charset="-128"/>
                    <a:ea typeface="Noto Sans JP Light" panose="020B0300000000000000" pitchFamily="34" charset="-128"/>
                  </a:rPr>
                  <a:t>状態</a:t>
                </a:r>
                <a14:m>
                  <m:oMath xmlns:m="http://schemas.openxmlformats.org/officeDocument/2006/math">
                    <m:sSub>
                      <m:sSubPr>
                        <m:ctrlPr>
                          <a:rPr lang="en-US" altLang="ja-JP" i="1">
                            <a:latin typeface="Cambria Math" panose="02040503050406030204" pitchFamily="18" charset="0"/>
                            <a:ea typeface="Noto Sans JP Light" panose="020B0300000000000000" pitchFamily="34" charset="-128"/>
                          </a:rPr>
                        </m:ctrlPr>
                      </m:sSubPr>
                      <m:e>
                        <m:r>
                          <a:rPr lang="en-US" altLang="ja-JP" i="1">
                            <a:latin typeface="Cambria Math" panose="02040503050406030204" pitchFamily="18" charset="0"/>
                            <a:ea typeface="Noto Sans JP Light" panose="020B0300000000000000" pitchFamily="34" charset="-128"/>
                          </a:rPr>
                          <m:t>𝑠</m:t>
                        </m:r>
                      </m:e>
                      <m:sub>
                        <m:r>
                          <a:rPr lang="en-US" altLang="ja-JP" i="1">
                            <a:latin typeface="Cambria Math" panose="02040503050406030204" pitchFamily="18" charset="0"/>
                            <a:ea typeface="Noto Sans JP Light" panose="020B0300000000000000" pitchFamily="34" charset="-128"/>
                          </a:rPr>
                          <m:t>𝑖</m:t>
                        </m:r>
                      </m:sub>
                    </m:sSub>
                  </m:oMath>
                </a14:m>
                <a:r>
                  <a:rPr lang="ja-JP" altLang="en-US" dirty="0">
                    <a:latin typeface="Noto Sans JP Light" panose="020B0300000000000000" pitchFamily="34" charset="-128"/>
                    <a:ea typeface="Noto Sans JP Light" panose="020B0300000000000000" pitchFamily="34" charset="-128"/>
                  </a:rPr>
                  <a:t>で行動</a:t>
                </a:r>
                <a14:m>
                  <m:oMath xmlns:m="http://schemas.openxmlformats.org/officeDocument/2006/math">
                    <m:sSub>
                      <m:sSubPr>
                        <m:ctrlPr>
                          <a:rPr lang="en-US" altLang="ja-JP" i="1">
                            <a:latin typeface="Cambria Math" panose="02040503050406030204" pitchFamily="18" charset="0"/>
                            <a:ea typeface="Noto Sans JP Light" panose="020B0300000000000000" pitchFamily="34" charset="-128"/>
                          </a:rPr>
                        </m:ctrlPr>
                      </m:sSubPr>
                      <m:e>
                        <m:r>
                          <a:rPr lang="en-US" altLang="ja-JP" i="1">
                            <a:latin typeface="Cambria Math" panose="02040503050406030204" pitchFamily="18" charset="0"/>
                            <a:ea typeface="Noto Sans JP Light" panose="020B0300000000000000" pitchFamily="34" charset="-128"/>
                          </a:rPr>
                          <m:t>𝑎</m:t>
                        </m:r>
                      </m:e>
                      <m:sub>
                        <m:r>
                          <a:rPr lang="en-US" altLang="ja-JP" i="1">
                            <a:latin typeface="Cambria Math" panose="02040503050406030204" pitchFamily="18" charset="0"/>
                            <a:ea typeface="Noto Sans JP Light" panose="020B0300000000000000" pitchFamily="34" charset="-128"/>
                          </a:rPr>
                          <m:t>𝑗</m:t>
                        </m:r>
                      </m:sub>
                    </m:sSub>
                  </m:oMath>
                </a14:m>
                <a:r>
                  <a:rPr lang="ja-JP" altLang="en-US" dirty="0">
                    <a:latin typeface="Noto Sans JP Light" panose="020B0300000000000000" pitchFamily="34" charset="-128"/>
                    <a:ea typeface="Noto Sans JP Light" panose="020B0300000000000000" pitchFamily="34" charset="-128"/>
                  </a:rPr>
                  <a:t>を採用した回数</a:t>
                </a:r>
                <a:endParaRPr lang="en-US" altLang="ja-JP" dirty="0">
                  <a:latin typeface="Noto Sans JP Light" panose="020B0300000000000000" pitchFamily="34" charset="-128"/>
                  <a:ea typeface="Noto Sans JP Light" panose="020B0300000000000000" pitchFamily="34" charset="-128"/>
                </a:endParaRPr>
              </a:p>
            </p:txBody>
          </p:sp>
        </mc:Choice>
        <mc:Fallback xmlns="">
          <p:sp>
            <p:nvSpPr>
              <p:cNvPr id="13" name="テキスト ボックス 12">
                <a:extLst>
                  <a:ext uri="{FF2B5EF4-FFF2-40B4-BE49-F238E27FC236}">
                    <a16:creationId xmlns:a16="http://schemas.microsoft.com/office/drawing/2014/main" id="{F31A2D66-E9B3-4D27-A2BF-2FC025E5E4FF}"/>
                  </a:ext>
                </a:extLst>
              </p:cNvPr>
              <p:cNvSpPr txBox="1">
                <a:spLocks noRot="1" noChangeAspect="1" noMove="1" noResize="1" noEditPoints="1" noAdjustHandles="1" noChangeArrowheads="1" noChangeShapeType="1" noTextEdit="1"/>
              </p:cNvSpPr>
              <p:nvPr/>
            </p:nvSpPr>
            <p:spPr>
              <a:xfrm>
                <a:off x="-685800" y="3559826"/>
                <a:ext cx="3437031" cy="754630"/>
              </a:xfrm>
              <a:prstGeom prst="rect">
                <a:avLst/>
              </a:prstGeom>
              <a:blipFill>
                <a:blip r:embed="rId3"/>
                <a:stretch>
                  <a:fillRect l="-1418" b="-967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97E38DD6-098E-486B-909F-FA309397DF4A}"/>
                  </a:ext>
                </a:extLst>
              </p:cNvPr>
              <p:cNvSpPr txBox="1"/>
              <p:nvPr/>
            </p:nvSpPr>
            <p:spPr>
              <a:xfrm>
                <a:off x="-685800" y="4314457"/>
                <a:ext cx="4255973" cy="750655"/>
              </a:xfrm>
              <a:prstGeom prst="rect">
                <a:avLst/>
              </a:prstGeom>
              <a:noFill/>
            </p:spPr>
            <p:txBody>
              <a:bodyPr wrap="none" rtlCol="0">
                <a:spAutoFit/>
              </a:bodyPr>
              <a:lstStyle/>
              <a:p>
                <a:pPr/>
                <a14:m>
                  <m:oMathPara xmlns:m="http://schemas.openxmlformats.org/officeDocument/2006/math">
                    <m:oMathParaPr>
                      <m:jc m:val="left"/>
                    </m:oMathParaPr>
                    <m:oMath xmlns:m="http://schemas.openxmlformats.org/officeDocument/2006/math">
                      <m:r>
                        <a:rPr lang="en-US" altLang="ja-JP" sz="2000" b="1" i="1">
                          <a:latin typeface="Cambria Math" panose="02040503050406030204" pitchFamily="18" charset="0"/>
                          <a:ea typeface="Noto Sans JP Bold" panose="020B0800000000000000" pitchFamily="34" charset="-128"/>
                        </a:rPr>
                        <m:t>𝑷</m:t>
                      </m:r>
                      <m:d>
                        <m:dPr>
                          <m:ctrlPr>
                            <a:rPr lang="en-US" altLang="ja-JP" sz="2000" b="1" i="1">
                              <a:latin typeface="Cambria Math" panose="02040503050406030204" pitchFamily="18" charset="0"/>
                              <a:ea typeface="Noto Sans JP Bold" panose="020B0800000000000000" pitchFamily="34" charset="-128"/>
                            </a:rPr>
                          </m:ctrlPr>
                        </m:dPr>
                        <m:e>
                          <m:sSub>
                            <m:sSubPr>
                              <m:ctrlPr>
                                <a:rPr lang="en-US" altLang="ja-JP" sz="2000" b="1" i="1">
                                  <a:latin typeface="Cambria Math" panose="02040503050406030204" pitchFamily="18" charset="0"/>
                                  <a:ea typeface="Noto Sans JP Bold" panose="020B0800000000000000" pitchFamily="34" charset="-128"/>
                                </a:rPr>
                              </m:ctrlPr>
                            </m:sSubPr>
                            <m:e>
                              <m:r>
                                <a:rPr lang="en-US" altLang="ja-JP" sz="2000" b="1" i="1">
                                  <a:latin typeface="Cambria Math" panose="02040503050406030204" pitchFamily="18" charset="0"/>
                                  <a:ea typeface="Noto Sans JP Bold" panose="020B0800000000000000" pitchFamily="34" charset="-128"/>
                                </a:rPr>
                                <m:t>𝒔</m:t>
                              </m:r>
                            </m:e>
                            <m:sub>
                              <m:r>
                                <a:rPr lang="en-US" altLang="ja-JP" sz="2000" b="1" i="1">
                                  <a:latin typeface="Cambria Math" panose="02040503050406030204" pitchFamily="18" charset="0"/>
                                  <a:ea typeface="Noto Sans JP Bold" panose="020B0800000000000000" pitchFamily="34" charset="-128"/>
                                </a:rPr>
                                <m:t>𝒊</m:t>
                              </m:r>
                            </m:sub>
                          </m:sSub>
                          <m:r>
                            <a:rPr lang="en-US" altLang="ja-JP" sz="2000" b="1" i="1">
                              <a:latin typeface="Cambria Math" panose="02040503050406030204" pitchFamily="18" charset="0"/>
                              <a:ea typeface="Noto Sans JP Bold" panose="020B0800000000000000" pitchFamily="34" charset="-128"/>
                            </a:rPr>
                            <m:t>, </m:t>
                          </m:r>
                          <m:sSub>
                            <m:sSubPr>
                              <m:ctrlPr>
                                <a:rPr lang="en-US" altLang="ja-JP" sz="2000" b="1" i="1">
                                  <a:latin typeface="Cambria Math" panose="02040503050406030204" pitchFamily="18" charset="0"/>
                                  <a:ea typeface="Noto Sans JP Bold" panose="020B0800000000000000" pitchFamily="34" charset="-128"/>
                                </a:rPr>
                              </m:ctrlPr>
                            </m:sSubPr>
                            <m:e>
                              <m:r>
                                <a:rPr lang="en-US" altLang="ja-JP" sz="2000" b="1" i="1">
                                  <a:latin typeface="Cambria Math" panose="02040503050406030204" pitchFamily="18" charset="0"/>
                                  <a:ea typeface="Noto Sans JP Bold" panose="020B0800000000000000" pitchFamily="34" charset="-128"/>
                                </a:rPr>
                                <m:t>𝒂</m:t>
                              </m:r>
                            </m:e>
                            <m:sub>
                              <m:r>
                                <a:rPr lang="en-US" altLang="ja-JP" sz="2000" b="1" i="1">
                                  <a:latin typeface="Cambria Math" panose="02040503050406030204" pitchFamily="18" charset="0"/>
                                  <a:ea typeface="Noto Sans JP Bold" panose="020B0800000000000000" pitchFamily="34" charset="-128"/>
                                </a:rPr>
                                <m:t>𝒋</m:t>
                              </m:r>
                            </m:sub>
                          </m:sSub>
                        </m:e>
                      </m:d>
                    </m:oMath>
                  </m:oMathPara>
                </a14:m>
                <a:endParaRPr lang="en-US" altLang="ja-JP" sz="2000" b="1" dirty="0">
                  <a:latin typeface="Noto Sans JP Bold" panose="020B0800000000000000" pitchFamily="34" charset="-128"/>
                  <a:ea typeface="Noto Sans JP Bold" panose="020B0800000000000000" pitchFamily="34" charset="-128"/>
                </a:endParaRPr>
              </a:p>
              <a:p>
                <a:r>
                  <a:rPr lang="ja-JP" altLang="en-US" dirty="0">
                    <a:latin typeface="Noto Sans JP Light" panose="020B0300000000000000" pitchFamily="34" charset="-128"/>
                    <a:ea typeface="Noto Sans JP Light" panose="020B0300000000000000" pitchFamily="34" charset="-128"/>
                  </a:rPr>
                  <a:t>現在の方策で状態</a:t>
                </a:r>
                <a14:m>
                  <m:oMath xmlns:m="http://schemas.openxmlformats.org/officeDocument/2006/math">
                    <m:sSub>
                      <m:sSubPr>
                        <m:ctrlPr>
                          <a:rPr lang="en-US" altLang="ja-JP" i="1">
                            <a:latin typeface="Cambria Math" panose="02040503050406030204" pitchFamily="18" charset="0"/>
                            <a:ea typeface="Noto Sans JP Light" panose="020B0300000000000000" pitchFamily="34" charset="-128"/>
                          </a:rPr>
                        </m:ctrlPr>
                      </m:sSubPr>
                      <m:e>
                        <m:r>
                          <a:rPr lang="en-US" altLang="ja-JP" i="1">
                            <a:latin typeface="Cambria Math" panose="02040503050406030204" pitchFamily="18" charset="0"/>
                            <a:ea typeface="Noto Sans JP Light" panose="020B0300000000000000" pitchFamily="34" charset="-128"/>
                          </a:rPr>
                          <m:t>𝑠</m:t>
                        </m:r>
                      </m:e>
                      <m:sub>
                        <m:r>
                          <a:rPr lang="en-US" altLang="ja-JP" i="1">
                            <a:latin typeface="Cambria Math" panose="02040503050406030204" pitchFamily="18" charset="0"/>
                            <a:ea typeface="Noto Sans JP Light" panose="020B0300000000000000" pitchFamily="34" charset="-128"/>
                          </a:rPr>
                          <m:t>𝑖</m:t>
                        </m:r>
                      </m:sub>
                    </m:sSub>
                  </m:oMath>
                </a14:m>
                <a:r>
                  <a:rPr lang="ja-JP" altLang="en-US" dirty="0">
                    <a:latin typeface="Noto Sans JP Light" panose="020B0300000000000000" pitchFamily="34" charset="-128"/>
                    <a:ea typeface="Noto Sans JP Light" panose="020B0300000000000000" pitchFamily="34" charset="-128"/>
                  </a:rPr>
                  <a:t>で行動</a:t>
                </a:r>
                <a14:m>
                  <m:oMath xmlns:m="http://schemas.openxmlformats.org/officeDocument/2006/math">
                    <m:sSub>
                      <m:sSubPr>
                        <m:ctrlPr>
                          <a:rPr lang="en-US" altLang="ja-JP" i="1">
                            <a:latin typeface="Cambria Math" panose="02040503050406030204" pitchFamily="18" charset="0"/>
                            <a:ea typeface="Noto Sans JP Light" panose="020B0300000000000000" pitchFamily="34" charset="-128"/>
                          </a:rPr>
                        </m:ctrlPr>
                      </m:sSubPr>
                      <m:e>
                        <m:r>
                          <a:rPr lang="en-US" altLang="ja-JP" i="1">
                            <a:latin typeface="Cambria Math" panose="02040503050406030204" pitchFamily="18" charset="0"/>
                            <a:ea typeface="Noto Sans JP Light" panose="020B0300000000000000" pitchFamily="34" charset="-128"/>
                          </a:rPr>
                          <m:t>𝑎</m:t>
                        </m:r>
                      </m:e>
                      <m:sub>
                        <m:r>
                          <a:rPr lang="en-US" altLang="ja-JP" i="1">
                            <a:latin typeface="Cambria Math" panose="02040503050406030204" pitchFamily="18" charset="0"/>
                            <a:ea typeface="Noto Sans JP Light" panose="020B0300000000000000" pitchFamily="34" charset="-128"/>
                          </a:rPr>
                          <m:t>𝑗</m:t>
                        </m:r>
                      </m:sub>
                    </m:sSub>
                  </m:oMath>
                </a14:m>
                <a:r>
                  <a:rPr lang="ja-JP" altLang="en-US" dirty="0">
                    <a:latin typeface="Noto Sans JP Light" panose="020B0300000000000000" pitchFamily="34" charset="-128"/>
                    <a:ea typeface="Noto Sans JP Light" panose="020B0300000000000000" pitchFamily="34" charset="-128"/>
                  </a:rPr>
                  <a:t>を取る確率</a:t>
                </a:r>
                <a:endParaRPr lang="en-US" altLang="ja-JP" dirty="0">
                  <a:latin typeface="Noto Sans JP Light" panose="020B0300000000000000" pitchFamily="34" charset="-128"/>
                  <a:ea typeface="Noto Sans JP Light" panose="020B0300000000000000" pitchFamily="34" charset="-128"/>
                </a:endParaRPr>
              </a:p>
            </p:txBody>
          </p:sp>
        </mc:Choice>
        <mc:Fallback xmlns="">
          <p:sp>
            <p:nvSpPr>
              <p:cNvPr id="14" name="テキスト ボックス 13">
                <a:extLst>
                  <a:ext uri="{FF2B5EF4-FFF2-40B4-BE49-F238E27FC236}">
                    <a16:creationId xmlns:a16="http://schemas.microsoft.com/office/drawing/2014/main" id="{97E38DD6-098E-486B-909F-FA309397DF4A}"/>
                  </a:ext>
                </a:extLst>
              </p:cNvPr>
              <p:cNvSpPr txBox="1">
                <a:spLocks noRot="1" noChangeAspect="1" noMove="1" noResize="1" noEditPoints="1" noAdjustHandles="1" noChangeArrowheads="1" noChangeShapeType="1" noTextEdit="1"/>
              </p:cNvSpPr>
              <p:nvPr/>
            </p:nvSpPr>
            <p:spPr>
              <a:xfrm>
                <a:off x="-685800" y="4314457"/>
                <a:ext cx="4255973" cy="750655"/>
              </a:xfrm>
              <a:prstGeom prst="rect">
                <a:avLst/>
              </a:prstGeom>
              <a:blipFill>
                <a:blip r:embed="rId4"/>
                <a:stretch>
                  <a:fillRect l="-1144" r="-715" b="-1056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1948AF06-7302-4E3D-B043-E66CDE9877B4}"/>
                  </a:ext>
                </a:extLst>
              </p:cNvPr>
              <p:cNvSpPr txBox="1"/>
              <p:nvPr/>
            </p:nvSpPr>
            <p:spPr>
              <a:xfrm>
                <a:off x="-685800" y="5065111"/>
                <a:ext cx="4516044" cy="677108"/>
              </a:xfrm>
              <a:prstGeom prst="rect">
                <a:avLst/>
              </a:prstGeom>
              <a:noFill/>
            </p:spPr>
            <p:txBody>
              <a:bodyPr wrap="none" rtlCol="0">
                <a:spAutoFit/>
              </a:bodyPr>
              <a:lstStyle/>
              <a:p>
                <a:pPr/>
                <a14:m>
                  <m:oMathPara xmlns:m="http://schemas.openxmlformats.org/officeDocument/2006/math">
                    <m:oMathParaPr>
                      <m:jc m:val="left"/>
                    </m:oMathParaPr>
                    <m:oMath xmlns:m="http://schemas.openxmlformats.org/officeDocument/2006/math">
                      <m:r>
                        <a:rPr lang="en-US" altLang="ja-JP" sz="2000" b="1" i="1">
                          <a:latin typeface="Cambria Math" panose="02040503050406030204" pitchFamily="18" charset="0"/>
                          <a:ea typeface="Noto Sans JP Bold" panose="020B0800000000000000" pitchFamily="34" charset="-128"/>
                        </a:rPr>
                        <m:t>𝑵</m:t>
                      </m:r>
                      <m:d>
                        <m:dPr>
                          <m:ctrlPr>
                            <a:rPr lang="en-US" altLang="ja-JP" sz="2000" b="1" i="1">
                              <a:latin typeface="Cambria Math" panose="02040503050406030204" pitchFamily="18" charset="0"/>
                              <a:ea typeface="Noto Sans JP Bold" panose="020B0800000000000000" pitchFamily="34" charset="-128"/>
                            </a:rPr>
                          </m:ctrlPr>
                        </m:dPr>
                        <m:e>
                          <m:sSub>
                            <m:sSubPr>
                              <m:ctrlPr>
                                <a:rPr lang="en-US" altLang="ja-JP" sz="2000" b="1" i="1">
                                  <a:latin typeface="Cambria Math" panose="02040503050406030204" pitchFamily="18" charset="0"/>
                                  <a:ea typeface="Noto Sans JP Bold" panose="020B0800000000000000" pitchFamily="34" charset="-128"/>
                                </a:rPr>
                              </m:ctrlPr>
                            </m:sSubPr>
                            <m:e>
                              <m:r>
                                <a:rPr lang="en-US" altLang="ja-JP" sz="2000" b="1" i="1">
                                  <a:latin typeface="Cambria Math" panose="02040503050406030204" pitchFamily="18" charset="0"/>
                                  <a:ea typeface="Noto Sans JP Bold" panose="020B0800000000000000" pitchFamily="34" charset="-128"/>
                                </a:rPr>
                                <m:t>𝒔</m:t>
                              </m:r>
                            </m:e>
                            <m:sub>
                              <m:r>
                                <a:rPr lang="en-US" altLang="ja-JP" sz="2000" b="1" i="1">
                                  <a:latin typeface="Cambria Math" panose="02040503050406030204" pitchFamily="18" charset="0"/>
                                  <a:ea typeface="Noto Sans JP Bold" panose="020B0800000000000000" pitchFamily="34" charset="-128"/>
                                </a:rPr>
                                <m:t>𝒊</m:t>
                              </m:r>
                            </m:sub>
                          </m:sSub>
                          <m:r>
                            <a:rPr lang="en-US" altLang="ja-JP" sz="2000" b="1" i="1">
                              <a:latin typeface="Cambria Math" panose="02040503050406030204" pitchFamily="18" charset="0"/>
                              <a:ea typeface="Noto Sans JP Bold" panose="020B0800000000000000" pitchFamily="34" charset="-128"/>
                            </a:rPr>
                            <m:t>, </m:t>
                          </m:r>
                          <m:r>
                            <a:rPr lang="en-US" altLang="ja-JP" sz="2000" b="1" i="1">
                              <a:latin typeface="Cambria Math" panose="02040503050406030204" pitchFamily="18" charset="0"/>
                              <a:ea typeface="Noto Sans JP Bold" panose="020B0800000000000000" pitchFamily="34" charset="-128"/>
                            </a:rPr>
                            <m:t>𝒂</m:t>
                          </m:r>
                        </m:e>
                      </m:d>
                    </m:oMath>
                  </m:oMathPara>
                </a14:m>
                <a:endParaRPr lang="en-US" altLang="ja-JP" sz="2000" b="1" dirty="0">
                  <a:latin typeface="Noto Sans JP Bold" panose="020B0800000000000000" pitchFamily="34" charset="-128"/>
                  <a:ea typeface="Noto Sans JP Bold" panose="020B0800000000000000" pitchFamily="34" charset="-128"/>
                </a:endParaRPr>
              </a:p>
              <a:p>
                <a:r>
                  <a:rPr lang="ja-JP" altLang="en-US" dirty="0">
                    <a:latin typeface="Noto Sans JP Light" panose="020B0300000000000000" pitchFamily="34" charset="-128"/>
                    <a:ea typeface="Noto Sans JP Light" panose="020B0300000000000000" pitchFamily="34" charset="-128"/>
                  </a:rPr>
                  <a:t>状態</a:t>
                </a:r>
                <a14:m>
                  <m:oMath xmlns:m="http://schemas.openxmlformats.org/officeDocument/2006/math">
                    <m:sSub>
                      <m:sSubPr>
                        <m:ctrlPr>
                          <a:rPr lang="en-US" altLang="ja-JP" i="1">
                            <a:latin typeface="Cambria Math" panose="02040503050406030204" pitchFamily="18" charset="0"/>
                            <a:ea typeface="Noto Sans JP Light" panose="020B0300000000000000" pitchFamily="34" charset="-128"/>
                          </a:rPr>
                        </m:ctrlPr>
                      </m:sSubPr>
                      <m:e>
                        <m:r>
                          <a:rPr lang="en-US" altLang="ja-JP" i="1">
                            <a:latin typeface="Cambria Math" panose="02040503050406030204" pitchFamily="18" charset="0"/>
                            <a:ea typeface="Noto Sans JP Light" panose="020B0300000000000000" pitchFamily="34" charset="-128"/>
                          </a:rPr>
                          <m:t>𝑠</m:t>
                        </m:r>
                      </m:e>
                      <m:sub>
                        <m:r>
                          <a:rPr lang="en-US" altLang="ja-JP" i="1">
                            <a:latin typeface="Cambria Math" panose="02040503050406030204" pitchFamily="18" charset="0"/>
                            <a:ea typeface="Noto Sans JP Light" panose="020B0300000000000000" pitchFamily="34" charset="-128"/>
                          </a:rPr>
                          <m:t>𝑖</m:t>
                        </m:r>
                      </m:sub>
                    </m:sSub>
                  </m:oMath>
                </a14:m>
                <a:r>
                  <a:rPr lang="ja-JP" altLang="en-US" dirty="0">
                    <a:latin typeface="Noto Sans JP Light" panose="020B0300000000000000" pitchFamily="34" charset="-128"/>
                    <a:ea typeface="Noto Sans JP Light" panose="020B0300000000000000" pitchFamily="34" charset="-128"/>
                  </a:rPr>
                  <a:t>でなんらかの行動をした回数の合計</a:t>
                </a:r>
                <a:endParaRPr lang="en-US" altLang="ja-JP" dirty="0">
                  <a:latin typeface="Noto Sans JP Light" panose="020B0300000000000000" pitchFamily="34" charset="-128"/>
                  <a:ea typeface="Noto Sans JP Light" panose="020B0300000000000000" pitchFamily="34" charset="-128"/>
                </a:endParaRPr>
              </a:p>
            </p:txBody>
          </p:sp>
        </mc:Choice>
        <mc:Fallback xmlns="">
          <p:sp>
            <p:nvSpPr>
              <p:cNvPr id="15" name="テキスト ボックス 14">
                <a:extLst>
                  <a:ext uri="{FF2B5EF4-FFF2-40B4-BE49-F238E27FC236}">
                    <a16:creationId xmlns:a16="http://schemas.microsoft.com/office/drawing/2014/main" id="{1948AF06-7302-4E3D-B043-E66CDE9877B4}"/>
                  </a:ext>
                </a:extLst>
              </p:cNvPr>
              <p:cNvSpPr txBox="1">
                <a:spLocks noRot="1" noChangeAspect="1" noMove="1" noResize="1" noEditPoints="1" noAdjustHandles="1" noChangeArrowheads="1" noChangeShapeType="1" noTextEdit="1"/>
              </p:cNvSpPr>
              <p:nvPr/>
            </p:nvSpPr>
            <p:spPr>
              <a:xfrm>
                <a:off x="-685800" y="5065111"/>
                <a:ext cx="4516044" cy="677108"/>
              </a:xfrm>
              <a:prstGeom prst="rect">
                <a:avLst/>
              </a:prstGeom>
              <a:blipFill>
                <a:blip r:embed="rId5"/>
                <a:stretch>
                  <a:fillRect l="-1080" r="-675" b="-1441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01B51C2D-508E-4C59-B290-E0608AAA99D9}"/>
                  </a:ext>
                </a:extLst>
              </p:cNvPr>
              <p:cNvSpPr txBox="1"/>
              <p:nvPr/>
            </p:nvSpPr>
            <p:spPr>
              <a:xfrm>
                <a:off x="4791921" y="4285681"/>
                <a:ext cx="5495287" cy="91140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ja-JP" sz="2400" i="1">
                              <a:latin typeface="Cambria Math" panose="02040503050406030204" pitchFamily="18" charset="0"/>
                            </a:rPr>
                          </m:ctrlPr>
                        </m:sSubPr>
                        <m:e>
                          <m:r>
                            <a:rPr lang="ja-JP" altLang="en-US" sz="2400" i="1">
                              <a:latin typeface="Cambria Math" panose="02040503050406030204" pitchFamily="18" charset="0"/>
                            </a:rPr>
                            <m:t>𝜃</m:t>
                          </m:r>
                        </m:e>
                        <m:sub>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𝑠</m:t>
                              </m:r>
                            </m:e>
                            <m:sub>
                              <m:r>
                                <a:rPr lang="en-US" altLang="ja-JP" sz="2400" i="1">
                                  <a:latin typeface="Cambria Math" panose="02040503050406030204" pitchFamily="18" charset="0"/>
                                </a:rPr>
                                <m:t>𝑖</m:t>
                              </m:r>
                            </m:sub>
                          </m:sSub>
                          <m:r>
                            <a:rPr lang="en-US" altLang="ja-JP" sz="2400" i="1">
                              <a:latin typeface="Cambria Math" panose="02040503050406030204" pitchFamily="18" charset="0"/>
                            </a:rPr>
                            <m:t>, </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𝑎</m:t>
                              </m:r>
                            </m:e>
                            <m:sub>
                              <m:r>
                                <a:rPr lang="en-US" altLang="ja-JP" sz="2400" i="1">
                                  <a:latin typeface="Cambria Math" panose="02040503050406030204" pitchFamily="18" charset="0"/>
                                </a:rPr>
                                <m:t>𝑗</m:t>
                              </m:r>
                            </m:sub>
                          </m:sSub>
                        </m:sub>
                      </m:sSub>
                      <m:r>
                        <a:rPr lang="en-US" altLang="ja-JP" sz="2400" i="1">
                          <a:latin typeface="Cambria Math" panose="02040503050406030204" pitchFamily="18" charset="0"/>
                        </a:rPr>
                        <m:t>=</m:t>
                      </m:r>
                      <m:sSub>
                        <m:sSubPr>
                          <m:ctrlPr>
                            <a:rPr lang="en-US" altLang="ja-JP" sz="2400" i="1">
                              <a:latin typeface="Cambria Math" panose="02040503050406030204" pitchFamily="18" charset="0"/>
                            </a:rPr>
                          </m:ctrlPr>
                        </m:sSubPr>
                        <m:e>
                          <m:r>
                            <a:rPr lang="ja-JP" altLang="en-US" sz="2400" i="1">
                              <a:latin typeface="Cambria Math" panose="02040503050406030204" pitchFamily="18" charset="0"/>
                            </a:rPr>
                            <m:t>𝜃</m:t>
                          </m:r>
                        </m:e>
                        <m:sub>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𝑠</m:t>
                              </m:r>
                            </m:e>
                            <m:sub>
                              <m:r>
                                <a:rPr lang="en-US" altLang="ja-JP" sz="2400" i="1">
                                  <a:latin typeface="Cambria Math" panose="02040503050406030204" pitchFamily="18" charset="0"/>
                                </a:rPr>
                                <m:t>𝑖</m:t>
                              </m:r>
                            </m:sub>
                          </m:sSub>
                          <m:r>
                            <a:rPr lang="en-US" altLang="ja-JP" sz="2400" i="1">
                              <a:latin typeface="Cambria Math" panose="02040503050406030204" pitchFamily="18" charset="0"/>
                            </a:rPr>
                            <m:t>, </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𝑎</m:t>
                              </m:r>
                            </m:e>
                            <m:sub>
                              <m:r>
                                <a:rPr lang="en-US" altLang="ja-JP" sz="2400" i="1">
                                  <a:latin typeface="Cambria Math" panose="02040503050406030204" pitchFamily="18" charset="0"/>
                                </a:rPr>
                                <m:t>𝑗</m:t>
                              </m:r>
                            </m:sub>
                          </m:sSub>
                        </m:sub>
                      </m:sSub>
                      <m:r>
                        <a:rPr lang="en-US" altLang="ja-JP" sz="2400" i="1">
                          <a:latin typeface="Cambria Math" panose="02040503050406030204" pitchFamily="18" charset="0"/>
                        </a:rPr>
                        <m:t>+</m:t>
                      </m:r>
                      <m:r>
                        <a:rPr lang="ja-JP" altLang="en-US" sz="2400" i="1">
                          <a:latin typeface="Cambria Math" panose="02040503050406030204" pitchFamily="18" charset="0"/>
                        </a:rPr>
                        <m:t>𝜂</m:t>
                      </m:r>
                      <m:r>
                        <a:rPr lang="ja-JP" altLang="en-US" sz="2400" i="1">
                          <a:latin typeface="Cambria Math" panose="02040503050406030204" pitchFamily="18" charset="0"/>
                        </a:rPr>
                        <m:t>∙∆</m:t>
                      </m:r>
                      <m:sSub>
                        <m:sSubPr>
                          <m:ctrlPr>
                            <a:rPr lang="en-US" altLang="ja-JP" sz="2400" i="1">
                              <a:latin typeface="Cambria Math" panose="02040503050406030204" pitchFamily="18" charset="0"/>
                            </a:rPr>
                          </m:ctrlPr>
                        </m:sSubPr>
                        <m:e>
                          <m:r>
                            <a:rPr lang="ja-JP" altLang="en-US" sz="2400" i="1">
                              <a:latin typeface="Cambria Math" panose="02040503050406030204" pitchFamily="18" charset="0"/>
                            </a:rPr>
                            <m:t>𝜃</m:t>
                          </m:r>
                        </m:e>
                        <m:sub>
                          <m:r>
                            <a:rPr lang="en-US" altLang="ja-JP" sz="2400" i="1">
                              <a:latin typeface="Cambria Math" panose="02040503050406030204" pitchFamily="18" charset="0"/>
                            </a:rPr>
                            <m:t>𝑠</m:t>
                          </m:r>
                          <m:r>
                            <a:rPr lang="en-US" altLang="ja-JP" sz="2400" i="1">
                              <a:latin typeface="Cambria Math" panose="02040503050406030204" pitchFamily="18" charset="0"/>
                            </a:rPr>
                            <m:t>, </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𝑎</m:t>
                              </m:r>
                            </m:e>
                            <m:sub>
                              <m:r>
                                <a:rPr lang="en-US" altLang="ja-JP" sz="2400" i="1">
                                  <a:latin typeface="Cambria Math" panose="02040503050406030204" pitchFamily="18" charset="0"/>
                                </a:rPr>
                                <m:t>𝑗</m:t>
                              </m:r>
                            </m:sub>
                          </m:sSub>
                        </m:sub>
                      </m:sSub>
                    </m:oMath>
                  </m:oMathPara>
                </a14:m>
                <a:endParaRPr lang="en-US" altLang="ja-JP" sz="2400" dirty="0"/>
              </a:p>
              <a:p>
                <a:pPr/>
                <a14:m>
                  <m:oMathPara xmlns:m="http://schemas.openxmlformats.org/officeDocument/2006/math">
                    <m:oMathParaPr>
                      <m:jc m:val="centerGroup"/>
                    </m:oMathParaPr>
                    <m:oMath xmlns:m="http://schemas.openxmlformats.org/officeDocument/2006/math">
                      <m:r>
                        <a:rPr lang="en-US" altLang="ja-JP" sz="2400" i="1">
                          <a:latin typeface="Cambria Math" panose="02040503050406030204" pitchFamily="18" charset="0"/>
                          <a:ea typeface="Cambria Math" panose="02040503050406030204" pitchFamily="18" charset="0"/>
                        </a:rPr>
                        <m:t>∆</m:t>
                      </m:r>
                      <m:sSub>
                        <m:sSubPr>
                          <m:ctrlPr>
                            <a:rPr lang="en-US" altLang="ja-JP" sz="2400" i="1">
                              <a:latin typeface="Cambria Math" panose="02040503050406030204" pitchFamily="18" charset="0"/>
                              <a:ea typeface="Cambria Math" panose="02040503050406030204" pitchFamily="18" charset="0"/>
                            </a:rPr>
                          </m:ctrlPr>
                        </m:sSubPr>
                        <m:e>
                          <m:r>
                            <a:rPr lang="ja-JP" altLang="en-US" sz="2400" i="1">
                              <a:latin typeface="Cambria Math" panose="02040503050406030204" pitchFamily="18" charset="0"/>
                              <a:ea typeface="Cambria Math" panose="02040503050406030204" pitchFamily="18" charset="0"/>
                            </a:rPr>
                            <m:t>𝜃</m:t>
                          </m:r>
                        </m:e>
                        <m:sub>
                          <m:r>
                            <a:rPr lang="en-US" altLang="ja-JP" sz="2400" i="1">
                              <a:latin typeface="Cambria Math" panose="02040503050406030204" pitchFamily="18" charset="0"/>
                              <a:ea typeface="Cambria Math" panose="02040503050406030204" pitchFamily="18" charset="0"/>
                            </a:rPr>
                            <m:t>𝑠</m:t>
                          </m:r>
                          <m:r>
                            <a:rPr lang="en-US" altLang="ja-JP" sz="2400" i="1">
                              <a:latin typeface="Cambria Math" panose="02040503050406030204" pitchFamily="18" charset="0"/>
                              <a:ea typeface="Cambria Math" panose="02040503050406030204" pitchFamily="18" charset="0"/>
                            </a:rPr>
                            <m:t>, </m:t>
                          </m:r>
                          <m:sSub>
                            <m:sSubPr>
                              <m:ctrlPr>
                                <a:rPr lang="en-US" altLang="ja-JP" sz="2400" i="1">
                                  <a:latin typeface="Cambria Math" panose="02040503050406030204" pitchFamily="18" charset="0"/>
                                  <a:ea typeface="Cambria Math" panose="02040503050406030204" pitchFamily="18" charset="0"/>
                                </a:rPr>
                              </m:ctrlPr>
                            </m:sSubPr>
                            <m:e>
                              <m:r>
                                <a:rPr lang="en-US" altLang="ja-JP" sz="2400" i="1">
                                  <a:latin typeface="Cambria Math" panose="02040503050406030204" pitchFamily="18" charset="0"/>
                                  <a:ea typeface="Cambria Math" panose="02040503050406030204" pitchFamily="18" charset="0"/>
                                </a:rPr>
                                <m:t>𝑎</m:t>
                              </m:r>
                            </m:e>
                            <m:sub>
                              <m:r>
                                <a:rPr lang="en-US" altLang="ja-JP" sz="2400" i="1">
                                  <a:latin typeface="Cambria Math" panose="02040503050406030204" pitchFamily="18" charset="0"/>
                                  <a:ea typeface="Cambria Math" panose="02040503050406030204" pitchFamily="18" charset="0"/>
                                </a:rPr>
                                <m:t>𝑗</m:t>
                              </m:r>
                            </m:sub>
                          </m:sSub>
                        </m:sub>
                      </m:sSub>
                      <m:r>
                        <a:rPr lang="en-US" altLang="ja-JP" sz="2400" i="1">
                          <a:latin typeface="Cambria Math" panose="02040503050406030204" pitchFamily="18" charset="0"/>
                          <a:ea typeface="Cambria Math" panose="02040503050406030204" pitchFamily="18" charset="0"/>
                        </a:rPr>
                        <m:t>=</m:t>
                      </m:r>
                      <m:f>
                        <m:fPr>
                          <m:type m:val="lin"/>
                          <m:ctrlPr>
                            <a:rPr lang="en-US" altLang="ja-JP" sz="2400" i="1">
                              <a:latin typeface="Cambria Math" panose="02040503050406030204" pitchFamily="18" charset="0"/>
                              <a:ea typeface="Cambria Math" panose="02040503050406030204" pitchFamily="18" charset="0"/>
                            </a:rPr>
                          </m:ctrlPr>
                        </m:fPr>
                        <m:num>
                          <m:d>
                            <m:dPr>
                              <m:begChr m:val="{"/>
                              <m:endChr m:val="}"/>
                              <m:ctrlPr>
                                <a:rPr lang="en-US" altLang="ja-JP" sz="2400" i="1">
                                  <a:latin typeface="Cambria Math" panose="02040503050406030204" pitchFamily="18" charset="0"/>
                                  <a:ea typeface="Cambria Math" panose="02040503050406030204" pitchFamily="18" charset="0"/>
                                </a:rPr>
                              </m:ctrlPr>
                            </m:dPr>
                            <m:e>
                              <m:r>
                                <a:rPr lang="en-US" altLang="ja-JP" sz="2400" i="1">
                                  <a:latin typeface="Cambria Math" panose="02040503050406030204" pitchFamily="18" charset="0"/>
                                  <a:ea typeface="Cambria Math" panose="02040503050406030204" pitchFamily="18" charset="0"/>
                                </a:rPr>
                                <m:t>𝑁</m:t>
                              </m:r>
                              <m:d>
                                <m:dPr>
                                  <m:ctrlPr>
                                    <a:rPr lang="en-US" altLang="ja-JP" sz="2400" i="1">
                                      <a:latin typeface="Cambria Math" panose="02040503050406030204" pitchFamily="18" charset="0"/>
                                      <a:ea typeface="Cambria Math" panose="02040503050406030204" pitchFamily="18" charset="0"/>
                                    </a:rPr>
                                  </m:ctrlPr>
                                </m:dPr>
                                <m:e>
                                  <m:sSub>
                                    <m:sSubPr>
                                      <m:ctrlPr>
                                        <a:rPr lang="en-US" altLang="ja-JP" sz="2400" i="1">
                                          <a:latin typeface="Cambria Math" panose="02040503050406030204" pitchFamily="18" charset="0"/>
                                          <a:ea typeface="Cambria Math" panose="02040503050406030204" pitchFamily="18" charset="0"/>
                                        </a:rPr>
                                      </m:ctrlPr>
                                    </m:sSubPr>
                                    <m:e>
                                      <m:r>
                                        <a:rPr lang="en-US" altLang="ja-JP" sz="2400" i="1">
                                          <a:latin typeface="Cambria Math" panose="02040503050406030204" pitchFamily="18" charset="0"/>
                                          <a:ea typeface="Cambria Math" panose="02040503050406030204" pitchFamily="18" charset="0"/>
                                        </a:rPr>
                                        <m:t>𝑠</m:t>
                                      </m:r>
                                    </m:e>
                                    <m:sub>
                                      <m:r>
                                        <a:rPr lang="en-US" altLang="ja-JP" sz="2400" i="1">
                                          <a:latin typeface="Cambria Math" panose="02040503050406030204" pitchFamily="18" charset="0"/>
                                          <a:ea typeface="Cambria Math" panose="02040503050406030204" pitchFamily="18" charset="0"/>
                                        </a:rPr>
                                        <m:t>𝑖</m:t>
                                      </m:r>
                                    </m:sub>
                                  </m:sSub>
                                  <m:r>
                                    <a:rPr lang="en-US" altLang="ja-JP" sz="2400" i="1">
                                      <a:latin typeface="Cambria Math" panose="02040503050406030204" pitchFamily="18" charset="0"/>
                                      <a:ea typeface="Cambria Math" panose="02040503050406030204" pitchFamily="18" charset="0"/>
                                    </a:rPr>
                                    <m:t>, </m:t>
                                  </m:r>
                                  <m:sSub>
                                    <m:sSubPr>
                                      <m:ctrlPr>
                                        <a:rPr lang="en-US" altLang="ja-JP" sz="2400" i="1">
                                          <a:latin typeface="Cambria Math" panose="02040503050406030204" pitchFamily="18" charset="0"/>
                                          <a:ea typeface="Cambria Math" panose="02040503050406030204" pitchFamily="18" charset="0"/>
                                        </a:rPr>
                                      </m:ctrlPr>
                                    </m:sSubPr>
                                    <m:e>
                                      <m:r>
                                        <a:rPr lang="en-US" altLang="ja-JP" sz="2400" i="1">
                                          <a:latin typeface="Cambria Math" panose="02040503050406030204" pitchFamily="18" charset="0"/>
                                          <a:ea typeface="Cambria Math" panose="02040503050406030204" pitchFamily="18" charset="0"/>
                                        </a:rPr>
                                        <m:t>𝑎</m:t>
                                      </m:r>
                                    </m:e>
                                    <m:sub>
                                      <m:r>
                                        <a:rPr lang="en-US" altLang="ja-JP" sz="2400" i="1">
                                          <a:latin typeface="Cambria Math" panose="02040503050406030204" pitchFamily="18" charset="0"/>
                                          <a:ea typeface="Cambria Math" panose="02040503050406030204" pitchFamily="18" charset="0"/>
                                        </a:rPr>
                                        <m:t>𝑗</m:t>
                                      </m:r>
                                    </m:sub>
                                  </m:sSub>
                                </m:e>
                              </m:d>
                              <m:r>
                                <a:rPr lang="en-US" altLang="ja-JP" sz="2400" i="1">
                                  <a:latin typeface="Cambria Math" panose="02040503050406030204" pitchFamily="18" charset="0"/>
                                  <a:ea typeface="Cambria Math" panose="02040503050406030204" pitchFamily="18" charset="0"/>
                                </a:rPr>
                                <m:t>−</m:t>
                              </m:r>
                              <m:r>
                                <a:rPr lang="en-US" altLang="ja-JP" sz="2400" i="1">
                                  <a:latin typeface="Cambria Math" panose="02040503050406030204" pitchFamily="18" charset="0"/>
                                  <a:ea typeface="Cambria Math" panose="02040503050406030204" pitchFamily="18" charset="0"/>
                                </a:rPr>
                                <m:t>𝑃</m:t>
                              </m:r>
                              <m:d>
                                <m:dPr>
                                  <m:ctrlPr>
                                    <a:rPr lang="en-US" altLang="ja-JP" sz="2400" i="1">
                                      <a:latin typeface="Cambria Math" panose="02040503050406030204" pitchFamily="18" charset="0"/>
                                      <a:ea typeface="Cambria Math" panose="02040503050406030204" pitchFamily="18" charset="0"/>
                                    </a:rPr>
                                  </m:ctrlPr>
                                </m:dPr>
                                <m:e>
                                  <m:sSub>
                                    <m:sSubPr>
                                      <m:ctrlPr>
                                        <a:rPr lang="en-US" altLang="ja-JP" sz="2400" i="1">
                                          <a:latin typeface="Cambria Math" panose="02040503050406030204" pitchFamily="18" charset="0"/>
                                          <a:ea typeface="Cambria Math" panose="02040503050406030204" pitchFamily="18" charset="0"/>
                                        </a:rPr>
                                      </m:ctrlPr>
                                    </m:sSubPr>
                                    <m:e>
                                      <m:r>
                                        <a:rPr lang="en-US" altLang="ja-JP" sz="2400" i="1">
                                          <a:latin typeface="Cambria Math" panose="02040503050406030204" pitchFamily="18" charset="0"/>
                                          <a:ea typeface="Cambria Math" panose="02040503050406030204" pitchFamily="18" charset="0"/>
                                        </a:rPr>
                                        <m:t>𝑠</m:t>
                                      </m:r>
                                    </m:e>
                                    <m:sub>
                                      <m:r>
                                        <a:rPr lang="en-US" altLang="ja-JP" sz="2400" i="1">
                                          <a:latin typeface="Cambria Math" panose="02040503050406030204" pitchFamily="18" charset="0"/>
                                          <a:ea typeface="Cambria Math" panose="02040503050406030204" pitchFamily="18" charset="0"/>
                                        </a:rPr>
                                        <m:t>𝑎</m:t>
                                      </m:r>
                                    </m:sub>
                                  </m:sSub>
                                  <m:r>
                                    <a:rPr lang="en-US" altLang="ja-JP" sz="2400" i="1">
                                      <a:latin typeface="Cambria Math" panose="02040503050406030204" pitchFamily="18" charset="0"/>
                                      <a:ea typeface="Cambria Math" panose="02040503050406030204" pitchFamily="18" charset="0"/>
                                    </a:rPr>
                                    <m:t>, </m:t>
                                  </m:r>
                                  <m:sSub>
                                    <m:sSubPr>
                                      <m:ctrlPr>
                                        <a:rPr lang="en-US" altLang="ja-JP" sz="2400" i="1">
                                          <a:latin typeface="Cambria Math" panose="02040503050406030204" pitchFamily="18" charset="0"/>
                                          <a:ea typeface="Cambria Math" panose="02040503050406030204" pitchFamily="18" charset="0"/>
                                        </a:rPr>
                                      </m:ctrlPr>
                                    </m:sSubPr>
                                    <m:e>
                                      <m:r>
                                        <a:rPr lang="en-US" altLang="ja-JP" sz="2400" i="1">
                                          <a:latin typeface="Cambria Math" panose="02040503050406030204" pitchFamily="18" charset="0"/>
                                          <a:ea typeface="Cambria Math" panose="02040503050406030204" pitchFamily="18" charset="0"/>
                                        </a:rPr>
                                        <m:t>𝑎</m:t>
                                      </m:r>
                                    </m:e>
                                    <m:sub>
                                      <m:r>
                                        <a:rPr lang="en-US" altLang="ja-JP" sz="2400" i="1">
                                          <a:latin typeface="Cambria Math" panose="02040503050406030204" pitchFamily="18" charset="0"/>
                                          <a:ea typeface="Cambria Math" panose="02040503050406030204" pitchFamily="18" charset="0"/>
                                        </a:rPr>
                                        <m:t>𝑗</m:t>
                                      </m:r>
                                    </m:sub>
                                  </m:sSub>
                                </m:e>
                              </m:d>
                              <m:r>
                                <a:rPr lang="en-US" altLang="ja-JP" sz="2400" i="1">
                                  <a:latin typeface="Cambria Math" panose="02040503050406030204" pitchFamily="18" charset="0"/>
                                  <a:ea typeface="Cambria Math" panose="02040503050406030204" pitchFamily="18" charset="0"/>
                                </a:rPr>
                                <m:t>𝑁</m:t>
                              </m:r>
                              <m:d>
                                <m:dPr>
                                  <m:ctrlPr>
                                    <a:rPr lang="en-US" altLang="ja-JP" sz="2400" i="1">
                                      <a:latin typeface="Cambria Math" panose="02040503050406030204" pitchFamily="18" charset="0"/>
                                      <a:ea typeface="Cambria Math" panose="02040503050406030204" pitchFamily="18" charset="0"/>
                                    </a:rPr>
                                  </m:ctrlPr>
                                </m:dPr>
                                <m:e>
                                  <m:sSub>
                                    <m:sSubPr>
                                      <m:ctrlPr>
                                        <a:rPr lang="en-US" altLang="ja-JP" sz="2400" i="1">
                                          <a:latin typeface="Cambria Math" panose="02040503050406030204" pitchFamily="18" charset="0"/>
                                          <a:ea typeface="Cambria Math" panose="02040503050406030204" pitchFamily="18" charset="0"/>
                                        </a:rPr>
                                      </m:ctrlPr>
                                    </m:sSubPr>
                                    <m:e>
                                      <m:r>
                                        <a:rPr lang="en-US" altLang="ja-JP" sz="2400" i="1">
                                          <a:latin typeface="Cambria Math" panose="02040503050406030204" pitchFamily="18" charset="0"/>
                                          <a:ea typeface="Cambria Math" panose="02040503050406030204" pitchFamily="18" charset="0"/>
                                        </a:rPr>
                                        <m:t>𝑠</m:t>
                                      </m:r>
                                    </m:e>
                                    <m:sub>
                                      <m:r>
                                        <a:rPr lang="en-US" altLang="ja-JP" sz="2400" i="1">
                                          <a:latin typeface="Cambria Math" panose="02040503050406030204" pitchFamily="18" charset="0"/>
                                          <a:ea typeface="Cambria Math" panose="02040503050406030204" pitchFamily="18" charset="0"/>
                                        </a:rPr>
                                        <m:t>𝑖</m:t>
                                      </m:r>
                                    </m:sub>
                                  </m:sSub>
                                  <m:r>
                                    <a:rPr lang="en-US" altLang="ja-JP" sz="2400" i="1">
                                      <a:latin typeface="Cambria Math" panose="02040503050406030204" pitchFamily="18" charset="0"/>
                                      <a:ea typeface="Cambria Math" panose="02040503050406030204" pitchFamily="18" charset="0"/>
                                    </a:rPr>
                                    <m:t>, </m:t>
                                  </m:r>
                                  <m:r>
                                    <a:rPr lang="en-US" altLang="ja-JP" sz="2400" i="1">
                                      <a:latin typeface="Cambria Math" panose="02040503050406030204" pitchFamily="18" charset="0"/>
                                      <a:ea typeface="Cambria Math" panose="02040503050406030204" pitchFamily="18" charset="0"/>
                                    </a:rPr>
                                    <m:t>𝑎</m:t>
                                  </m:r>
                                </m:e>
                              </m:d>
                            </m:e>
                          </m:d>
                        </m:num>
                        <m:den>
                          <m:r>
                            <a:rPr lang="en-US" altLang="ja-JP" sz="2400" i="1">
                              <a:latin typeface="Cambria Math" panose="02040503050406030204" pitchFamily="18" charset="0"/>
                              <a:ea typeface="Cambria Math" panose="02040503050406030204" pitchFamily="18" charset="0"/>
                            </a:rPr>
                            <m:t>𝑇</m:t>
                          </m:r>
                        </m:den>
                      </m:f>
                    </m:oMath>
                  </m:oMathPara>
                </a14:m>
                <a:endParaRPr lang="en-US" altLang="ja-JP" sz="2400" dirty="0"/>
              </a:p>
            </p:txBody>
          </p:sp>
        </mc:Choice>
        <mc:Fallback xmlns="">
          <p:sp>
            <p:nvSpPr>
              <p:cNvPr id="4" name="テキスト ボックス 3">
                <a:extLst>
                  <a:ext uri="{FF2B5EF4-FFF2-40B4-BE49-F238E27FC236}">
                    <a16:creationId xmlns:a16="http://schemas.microsoft.com/office/drawing/2014/main" id="{01B51C2D-508E-4C59-B290-E0608AAA99D9}"/>
                  </a:ext>
                </a:extLst>
              </p:cNvPr>
              <p:cNvSpPr txBox="1">
                <a:spLocks noRot="1" noChangeAspect="1" noMove="1" noResize="1" noEditPoints="1" noAdjustHandles="1" noChangeArrowheads="1" noChangeShapeType="1" noTextEdit="1"/>
              </p:cNvSpPr>
              <p:nvPr/>
            </p:nvSpPr>
            <p:spPr>
              <a:xfrm>
                <a:off x="4791921" y="4285681"/>
                <a:ext cx="5495287" cy="911403"/>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39754025-765A-4B0D-BCE8-6BD32B9DE915}"/>
                  </a:ext>
                </a:extLst>
              </p:cNvPr>
              <p:cNvSpPr txBox="1"/>
              <p:nvPr/>
            </p:nvSpPr>
            <p:spPr>
              <a:xfrm>
                <a:off x="-685800" y="5815766"/>
                <a:ext cx="3877985" cy="677108"/>
              </a:xfrm>
              <a:prstGeom prst="rect">
                <a:avLst/>
              </a:prstGeom>
              <a:noFill/>
            </p:spPr>
            <p:txBody>
              <a:bodyPr wrap="none" rtlCol="0">
                <a:spAutoFit/>
              </a:bodyPr>
              <a:lstStyle/>
              <a:p>
                <a:pPr/>
                <a14:m>
                  <m:oMathPara xmlns:m="http://schemas.openxmlformats.org/officeDocument/2006/math">
                    <m:oMathParaPr>
                      <m:jc m:val="left"/>
                    </m:oMathParaPr>
                    <m:oMath xmlns:m="http://schemas.openxmlformats.org/officeDocument/2006/math">
                      <m:r>
                        <a:rPr lang="en-US" altLang="ja-JP" sz="2000" b="1" i="1">
                          <a:latin typeface="Cambria Math" panose="02040503050406030204" pitchFamily="18" charset="0"/>
                          <a:ea typeface="Noto Sans JP Bold" panose="020B0800000000000000" pitchFamily="34" charset="-128"/>
                        </a:rPr>
                        <m:t>𝑻</m:t>
                      </m:r>
                    </m:oMath>
                  </m:oMathPara>
                </a14:m>
                <a:endParaRPr lang="en-US" altLang="ja-JP" sz="2000" b="1" dirty="0">
                  <a:latin typeface="Noto Sans JP Bold" panose="020B0800000000000000" pitchFamily="34" charset="-128"/>
                  <a:ea typeface="Noto Sans JP Bold" panose="020B0800000000000000" pitchFamily="34" charset="-128"/>
                </a:endParaRPr>
              </a:p>
              <a:p>
                <a:r>
                  <a:rPr lang="ja-JP" altLang="en-US" dirty="0">
                    <a:latin typeface="Noto Sans JP Light" panose="020B0300000000000000" pitchFamily="34" charset="-128"/>
                    <a:ea typeface="Noto Sans JP Light" panose="020B0300000000000000" pitchFamily="34" charset="-128"/>
                  </a:rPr>
                  <a:t>ゴールまでにかかった総ステップ数</a:t>
                </a:r>
                <a:endParaRPr lang="en-US" altLang="ja-JP" dirty="0">
                  <a:latin typeface="Noto Sans JP Light" panose="020B0300000000000000" pitchFamily="34" charset="-128"/>
                  <a:ea typeface="Noto Sans JP Light" panose="020B0300000000000000" pitchFamily="34" charset="-128"/>
                </a:endParaRPr>
              </a:p>
            </p:txBody>
          </p:sp>
        </mc:Choice>
        <mc:Fallback xmlns="">
          <p:sp>
            <p:nvSpPr>
              <p:cNvPr id="16" name="テキスト ボックス 15">
                <a:extLst>
                  <a:ext uri="{FF2B5EF4-FFF2-40B4-BE49-F238E27FC236}">
                    <a16:creationId xmlns:a16="http://schemas.microsoft.com/office/drawing/2014/main" id="{39754025-765A-4B0D-BCE8-6BD32B9DE915}"/>
                  </a:ext>
                </a:extLst>
              </p:cNvPr>
              <p:cNvSpPr txBox="1">
                <a:spLocks noRot="1" noChangeAspect="1" noMove="1" noResize="1" noEditPoints="1" noAdjustHandles="1" noChangeArrowheads="1" noChangeShapeType="1" noTextEdit="1"/>
              </p:cNvSpPr>
              <p:nvPr/>
            </p:nvSpPr>
            <p:spPr>
              <a:xfrm>
                <a:off x="-685800" y="5815766"/>
                <a:ext cx="3877985" cy="677108"/>
              </a:xfrm>
              <a:prstGeom prst="rect">
                <a:avLst/>
              </a:prstGeom>
              <a:blipFill>
                <a:blip r:embed="rId7"/>
                <a:stretch>
                  <a:fillRect l="-1256" r="-785" b="-13514"/>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40121454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8F6E0C3-FF4B-4C37-9B6C-2FDC3E27BCF6}"/>
              </a:ext>
            </a:extLst>
          </p:cNvPr>
          <p:cNvSpPr>
            <a:spLocks noGrp="1"/>
          </p:cNvSpPr>
          <p:nvPr>
            <p:ph type="title"/>
          </p:nvPr>
        </p:nvSpPr>
        <p:spPr>
          <a:xfrm>
            <a:off x="-685800" y="365126"/>
            <a:ext cx="10515600" cy="642040"/>
          </a:xfrm>
        </p:spPr>
        <p:txBody>
          <a:bodyPr>
            <a:normAutofit fontScale="90000"/>
          </a:bodyPr>
          <a:lstStyle/>
          <a:p>
            <a:r>
              <a:rPr lang="ja-JP" altLang="en-US" dirty="0">
                <a:latin typeface="Noto Sans JP Bold" panose="020B0800000000000000" pitchFamily="34" charset="-128"/>
                <a:ea typeface="Noto Sans JP Bold" panose="020B0800000000000000" pitchFamily="34" charset="-128"/>
              </a:rPr>
              <a:t>強化学習</a:t>
            </a:r>
            <a:endParaRPr kumimoji="1" lang="ja-JP" altLang="en-US" dirty="0">
              <a:latin typeface="Noto Sans JP Bold" panose="020B0800000000000000" pitchFamily="34" charset="-128"/>
              <a:ea typeface="Noto Sans JP Bold" panose="020B0800000000000000" pitchFamily="34" charset="-128"/>
            </a:endParaRPr>
          </a:p>
        </p:txBody>
      </p:sp>
      <p:sp>
        <p:nvSpPr>
          <p:cNvPr id="26" name="テキスト ボックス 25">
            <a:extLst>
              <a:ext uri="{FF2B5EF4-FFF2-40B4-BE49-F238E27FC236}">
                <a16:creationId xmlns:a16="http://schemas.microsoft.com/office/drawing/2014/main" id="{4A02F38F-19EB-483D-BB5F-B554C994E51B}"/>
              </a:ext>
            </a:extLst>
          </p:cNvPr>
          <p:cNvSpPr txBox="1"/>
          <p:nvPr/>
        </p:nvSpPr>
        <p:spPr>
          <a:xfrm>
            <a:off x="-685800" y="990868"/>
            <a:ext cx="8893629" cy="1785104"/>
          </a:xfrm>
          <a:prstGeom prst="rect">
            <a:avLst/>
          </a:prstGeom>
          <a:noFill/>
        </p:spPr>
        <p:txBody>
          <a:bodyPr wrap="square" rtlCol="0">
            <a:spAutoFit/>
          </a:bodyPr>
          <a:lstStyle/>
          <a:p>
            <a:r>
              <a:rPr lang="ja-JP" altLang="en-US" sz="2000" dirty="0">
                <a:latin typeface="Noto Sans JP Bold" panose="020B0800000000000000" pitchFamily="34" charset="-128"/>
                <a:ea typeface="Noto Sans JP Bold" panose="020B0800000000000000" pitchFamily="34" charset="-128"/>
              </a:rPr>
              <a:t>価値反復法</a:t>
            </a:r>
            <a:endParaRPr lang="en-US" altLang="ja-JP" sz="2000" dirty="0">
              <a:latin typeface="Noto Sans JP Bold" panose="020B0800000000000000" pitchFamily="34" charset="-128"/>
              <a:ea typeface="Noto Sans JP Bold" panose="020B0800000000000000" pitchFamily="34" charset="-128"/>
            </a:endParaRPr>
          </a:p>
          <a:p>
            <a:pPr marL="285750" indent="-285750">
              <a:buFont typeface="Arial" panose="020B0604020202020204" pitchFamily="34" charset="0"/>
              <a:buChar char="•"/>
            </a:pPr>
            <a:r>
              <a:rPr lang="ja-JP" altLang="en-US" dirty="0">
                <a:latin typeface="Noto Sans JP Light" panose="020B0300000000000000" pitchFamily="34" charset="-128"/>
                <a:ea typeface="Noto Sans JP Light" panose="020B0300000000000000" pitchFamily="34" charset="-128"/>
              </a:rPr>
              <a:t>お金の代わりに報酬という概念を使用する。</a:t>
            </a:r>
            <a:endParaRPr lang="en-US" altLang="ja-JP" dirty="0">
              <a:latin typeface="Noto Sans JP Light" panose="020B0300000000000000" pitchFamily="34" charset="-128"/>
              <a:ea typeface="Noto Sans JP Light" panose="020B0300000000000000" pitchFamily="34" charset="-128"/>
            </a:endParaRPr>
          </a:p>
          <a:p>
            <a:endParaRPr lang="en-US" altLang="ja-JP" dirty="0">
              <a:latin typeface="Noto Sans JP Light" panose="020B0300000000000000" pitchFamily="34" charset="-128"/>
              <a:ea typeface="Noto Sans JP Light" panose="020B0300000000000000" pitchFamily="34" charset="-128"/>
            </a:endParaRPr>
          </a:p>
          <a:p>
            <a:r>
              <a:rPr lang="ja-JP" altLang="en-US" dirty="0">
                <a:latin typeface="Noto Sans JP Light" panose="020B0300000000000000" pitchFamily="34" charset="-128"/>
                <a:ea typeface="Noto Sans JP Light" panose="020B0300000000000000" pitchFamily="34" charset="-128"/>
              </a:rPr>
              <a:t>　迷路はゴールした時、</a:t>
            </a:r>
            <a:endParaRPr lang="en-US" altLang="ja-JP" dirty="0">
              <a:latin typeface="Noto Sans JP Light" panose="020B0300000000000000" pitchFamily="34" charset="-128"/>
              <a:ea typeface="Noto Sans JP Light" panose="020B0300000000000000" pitchFamily="34" charset="-128"/>
            </a:endParaRPr>
          </a:p>
          <a:p>
            <a:r>
              <a:rPr lang="ja-JP" altLang="en-US" dirty="0">
                <a:latin typeface="Noto Sans JP Light" panose="020B0300000000000000" pitchFamily="34" charset="-128"/>
                <a:ea typeface="Noto Sans JP Light" panose="020B0300000000000000" pitchFamily="34" charset="-128"/>
              </a:rPr>
              <a:t>　ロボットは転ばずに歩けている間、</a:t>
            </a:r>
            <a:r>
              <a:rPr lang="en-US" altLang="ja-JP" dirty="0">
                <a:latin typeface="Noto Sans JP Light" panose="020B0300000000000000" pitchFamily="34" charset="-128"/>
                <a:ea typeface="Noto Sans JP Light" panose="020B0300000000000000" pitchFamily="34" charset="-128"/>
              </a:rPr>
              <a:t>1</a:t>
            </a:r>
            <a:r>
              <a:rPr lang="ja-JP" altLang="en-US" dirty="0">
                <a:latin typeface="Noto Sans JP Light" panose="020B0300000000000000" pitchFamily="34" charset="-128"/>
                <a:ea typeface="Noto Sans JP Light" panose="020B0300000000000000" pitchFamily="34" charset="-128"/>
              </a:rPr>
              <a:t>ステップ毎</a:t>
            </a:r>
            <a:endParaRPr lang="en-US" altLang="ja-JP" dirty="0">
              <a:latin typeface="Noto Sans JP Light" panose="020B0300000000000000" pitchFamily="34" charset="-128"/>
              <a:ea typeface="Noto Sans JP Light" panose="020B0300000000000000" pitchFamily="34" charset="-128"/>
            </a:endParaRPr>
          </a:p>
          <a:p>
            <a:r>
              <a:rPr lang="ja-JP" altLang="en-US" dirty="0">
                <a:latin typeface="Noto Sans JP Light" panose="020B0300000000000000" pitchFamily="34" charset="-128"/>
                <a:ea typeface="Noto Sans JP Light" panose="020B0300000000000000" pitchFamily="34" charset="-128"/>
              </a:rPr>
              <a:t>　囲碁であれば勝った時</a:t>
            </a:r>
            <a:endParaRPr lang="en-US" altLang="ja-JP" dirty="0">
              <a:latin typeface="Noto Sans JP Light" panose="020B0300000000000000" pitchFamily="34" charset="-128"/>
              <a:ea typeface="Noto Sans JP Light" panose="020B0300000000000000" pitchFamily="34" charset="-128"/>
            </a:endParaRPr>
          </a:p>
        </p:txBody>
      </p:sp>
      <p:sp>
        <p:nvSpPr>
          <p:cNvPr id="3" name="右中かっこ 2">
            <a:extLst>
              <a:ext uri="{FF2B5EF4-FFF2-40B4-BE49-F238E27FC236}">
                <a16:creationId xmlns:a16="http://schemas.microsoft.com/office/drawing/2014/main" id="{0851B68F-8C1A-4685-BC7C-6FF87530EA77}"/>
              </a:ext>
            </a:extLst>
          </p:cNvPr>
          <p:cNvSpPr/>
          <p:nvPr/>
        </p:nvSpPr>
        <p:spPr>
          <a:xfrm>
            <a:off x="4791920" y="1861458"/>
            <a:ext cx="248166" cy="914515"/>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ja-JP" altLang="en-US"/>
          </a:p>
        </p:txBody>
      </p:sp>
      <p:sp>
        <p:nvSpPr>
          <p:cNvPr id="5" name="テキスト ボックス 4">
            <a:extLst>
              <a:ext uri="{FF2B5EF4-FFF2-40B4-BE49-F238E27FC236}">
                <a16:creationId xmlns:a16="http://schemas.microsoft.com/office/drawing/2014/main" id="{9B6208D2-6157-45A9-BA15-40AD0150B2C8}"/>
              </a:ext>
            </a:extLst>
          </p:cNvPr>
          <p:cNvSpPr txBox="1"/>
          <p:nvPr/>
        </p:nvSpPr>
        <p:spPr>
          <a:xfrm>
            <a:off x="5285014" y="2136585"/>
            <a:ext cx="1569660" cy="369332"/>
          </a:xfrm>
          <a:prstGeom prst="rect">
            <a:avLst/>
          </a:prstGeom>
          <a:noFill/>
        </p:spPr>
        <p:txBody>
          <a:bodyPr wrap="none" rtlCol="0">
            <a:spAutoFit/>
          </a:bodyPr>
          <a:lstStyle/>
          <a:p>
            <a:r>
              <a:rPr lang="ja-JP" altLang="en-US" dirty="0">
                <a:solidFill>
                  <a:srgbClr val="FF0000"/>
                </a:solidFill>
                <a:latin typeface="Noto Sans JP Light" panose="020B0300000000000000" pitchFamily="34" charset="-128"/>
                <a:ea typeface="Noto Sans JP Light" panose="020B0300000000000000" pitchFamily="34" charset="-128"/>
              </a:rPr>
              <a:t>報酬を与える</a:t>
            </a:r>
          </a:p>
        </p:txBody>
      </p:sp>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E5455262-D7FB-4EBB-AB23-1D6173BD7AF0}"/>
                  </a:ext>
                </a:extLst>
              </p:cNvPr>
              <p:cNvSpPr txBox="1"/>
              <p:nvPr/>
            </p:nvSpPr>
            <p:spPr>
              <a:xfrm>
                <a:off x="-685800" y="2953155"/>
                <a:ext cx="10515600" cy="677108"/>
              </a:xfrm>
              <a:prstGeom prst="rect">
                <a:avLst/>
              </a:prstGeom>
              <a:noFill/>
            </p:spPr>
            <p:txBody>
              <a:bodyPr wrap="square" rtlCol="0">
                <a:spAutoFit/>
              </a:bodyPr>
              <a:lstStyle/>
              <a:p>
                <a:r>
                  <a:rPr lang="ja-JP" altLang="en-US" sz="2000" dirty="0">
                    <a:latin typeface="Noto Sans JP Bold" panose="020B0800000000000000" pitchFamily="34" charset="-128"/>
                    <a:ea typeface="Noto Sans JP Bold" panose="020B0800000000000000" pitchFamily="34" charset="-128"/>
                  </a:rPr>
                  <a:t>即時報酬</a:t>
                </a:r>
                <a14:m>
                  <m:oMath xmlns:m="http://schemas.openxmlformats.org/officeDocument/2006/math">
                    <m:sSub>
                      <m:sSubPr>
                        <m:ctrlPr>
                          <a:rPr lang="en-US" altLang="ja-JP" sz="2000" b="1" i="1">
                            <a:latin typeface="Cambria Math" panose="02040503050406030204" pitchFamily="18" charset="0"/>
                            <a:ea typeface="Noto Sans JP Bold" panose="020B0800000000000000" pitchFamily="34" charset="-128"/>
                          </a:rPr>
                        </m:ctrlPr>
                      </m:sSubPr>
                      <m:e>
                        <m:r>
                          <a:rPr lang="en-US" altLang="ja-JP" sz="2000" b="1" i="1">
                            <a:latin typeface="Cambria Math" panose="02040503050406030204" pitchFamily="18" charset="0"/>
                            <a:ea typeface="Noto Sans JP Bold" panose="020B0800000000000000" pitchFamily="34" charset="-128"/>
                          </a:rPr>
                          <m:t>𝑹</m:t>
                        </m:r>
                      </m:e>
                      <m:sub>
                        <m:r>
                          <a:rPr lang="en-US" altLang="ja-JP" sz="2000" b="1" i="1">
                            <a:latin typeface="Cambria Math" panose="02040503050406030204" pitchFamily="18" charset="0"/>
                            <a:ea typeface="Noto Sans JP Bold" panose="020B0800000000000000" pitchFamily="34" charset="-128"/>
                          </a:rPr>
                          <m:t>𝒕</m:t>
                        </m:r>
                      </m:sub>
                    </m:sSub>
                  </m:oMath>
                </a14:m>
                <a:endParaRPr lang="en-US" altLang="ja-JP" sz="2000" b="1" dirty="0">
                  <a:latin typeface="Noto Sans JP Bold" panose="020B0800000000000000" pitchFamily="34" charset="-128"/>
                  <a:ea typeface="Noto Sans JP Bold" panose="020B0800000000000000" pitchFamily="34" charset="-128"/>
                </a:endParaRPr>
              </a:p>
              <a:p>
                <a:r>
                  <a:rPr lang="ja-JP" altLang="en-US" dirty="0">
                    <a:latin typeface="Noto Sans JP Light" panose="020B0300000000000000" pitchFamily="34" charset="-128"/>
                    <a:ea typeface="Noto Sans JP Light" panose="020B0300000000000000" pitchFamily="34" charset="-128"/>
                  </a:rPr>
                  <a:t>とある時刻に貰える報酬</a:t>
                </a:r>
              </a:p>
            </p:txBody>
          </p:sp>
        </mc:Choice>
        <mc:Fallback xmlns="">
          <p:sp>
            <p:nvSpPr>
              <p:cNvPr id="17" name="テキスト ボックス 16">
                <a:extLst>
                  <a:ext uri="{FF2B5EF4-FFF2-40B4-BE49-F238E27FC236}">
                    <a16:creationId xmlns:a16="http://schemas.microsoft.com/office/drawing/2014/main" id="{E5455262-D7FB-4EBB-AB23-1D6173BD7AF0}"/>
                  </a:ext>
                </a:extLst>
              </p:cNvPr>
              <p:cNvSpPr txBox="1">
                <a:spLocks noRot="1" noChangeAspect="1" noMove="1" noResize="1" noEditPoints="1" noAdjustHandles="1" noChangeArrowheads="1" noChangeShapeType="1" noTextEdit="1"/>
              </p:cNvSpPr>
              <p:nvPr/>
            </p:nvSpPr>
            <p:spPr>
              <a:xfrm>
                <a:off x="-685800" y="2953155"/>
                <a:ext cx="10515600" cy="677108"/>
              </a:xfrm>
              <a:prstGeom prst="rect">
                <a:avLst/>
              </a:prstGeom>
              <a:blipFill>
                <a:blip r:embed="rId2"/>
                <a:stretch>
                  <a:fillRect l="-579" t="-3571" b="-125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8" name="テキスト ボックス 17">
                <a:extLst>
                  <a:ext uri="{FF2B5EF4-FFF2-40B4-BE49-F238E27FC236}">
                    <a16:creationId xmlns:a16="http://schemas.microsoft.com/office/drawing/2014/main" id="{2ACF92B6-40C7-4BF4-AA9A-0A698142C697}"/>
                  </a:ext>
                </a:extLst>
              </p:cNvPr>
              <p:cNvSpPr txBox="1"/>
              <p:nvPr/>
            </p:nvSpPr>
            <p:spPr>
              <a:xfrm>
                <a:off x="-685800" y="3643660"/>
                <a:ext cx="10515600" cy="954107"/>
              </a:xfrm>
              <a:prstGeom prst="rect">
                <a:avLst/>
              </a:prstGeom>
              <a:noFill/>
            </p:spPr>
            <p:txBody>
              <a:bodyPr wrap="square" rtlCol="0">
                <a:spAutoFit/>
              </a:bodyPr>
              <a:lstStyle/>
              <a:p>
                <a:r>
                  <a:rPr lang="ja-JP" altLang="en-US" sz="2000" b="1" dirty="0">
                    <a:latin typeface="Noto Sans JP Bold" panose="020B0800000000000000" pitchFamily="34" charset="-128"/>
                    <a:ea typeface="Noto Sans JP Bold" panose="020B0800000000000000" pitchFamily="34" charset="-128"/>
                  </a:rPr>
                  <a:t>報酬和</a:t>
                </a:r>
                <a14:m>
                  <m:oMath xmlns:m="http://schemas.openxmlformats.org/officeDocument/2006/math">
                    <m:sSub>
                      <m:sSubPr>
                        <m:ctrlPr>
                          <a:rPr lang="en-US" altLang="ja-JP" sz="2000" b="1" i="1">
                            <a:latin typeface="Cambria Math" panose="02040503050406030204" pitchFamily="18" charset="0"/>
                            <a:ea typeface="Noto Sans JP Bold" panose="020B0800000000000000" pitchFamily="34" charset="-128"/>
                          </a:rPr>
                        </m:ctrlPr>
                      </m:sSubPr>
                      <m:e>
                        <m:r>
                          <a:rPr lang="en-US" altLang="ja-JP" sz="2000" b="1" i="1">
                            <a:latin typeface="Cambria Math" panose="02040503050406030204" pitchFamily="18" charset="0"/>
                            <a:ea typeface="Noto Sans JP Bold" panose="020B0800000000000000" pitchFamily="34" charset="-128"/>
                          </a:rPr>
                          <m:t>𝑮</m:t>
                        </m:r>
                      </m:e>
                      <m:sub>
                        <m:r>
                          <a:rPr lang="en-US" altLang="ja-JP" sz="2000" b="1" i="1">
                            <a:latin typeface="Cambria Math" panose="02040503050406030204" pitchFamily="18" charset="0"/>
                            <a:ea typeface="Noto Sans JP Bold" panose="020B0800000000000000" pitchFamily="34" charset="-128"/>
                          </a:rPr>
                          <m:t>𝒕</m:t>
                        </m:r>
                      </m:sub>
                    </m:sSub>
                  </m:oMath>
                </a14:m>
                <a:endParaRPr lang="en-US" altLang="ja-JP" sz="2000" b="1" dirty="0">
                  <a:latin typeface="Noto Sans JP Bold" panose="020B0800000000000000" pitchFamily="34" charset="-128"/>
                  <a:ea typeface="Noto Sans JP Bold" panose="020B0800000000000000" pitchFamily="34" charset="-128"/>
                </a:endParaRPr>
              </a:p>
              <a:p>
                <a:r>
                  <a:rPr lang="ja-JP" altLang="en-US" dirty="0">
                    <a:latin typeface="Noto Sans JP Light" panose="020B0300000000000000" pitchFamily="34" charset="-128"/>
                    <a:ea typeface="Noto Sans JP Light" panose="020B0300000000000000" pitchFamily="34" charset="-128"/>
                  </a:rPr>
                  <a:t>今後未来に渡って得られるだろう報酬の合計</a:t>
                </a:r>
                <a:endParaRPr lang="en-US" altLang="ja-JP" dirty="0">
                  <a:latin typeface="Noto Sans JP Light" panose="020B0300000000000000" pitchFamily="34" charset="-128"/>
                  <a:ea typeface="Noto Sans JP Light" panose="020B0300000000000000" pitchFamily="34" charset="-128"/>
                </a:endParaRPr>
              </a:p>
              <a:p>
                <a:pPr/>
                <a14:m>
                  <m:oMathPara xmlns:m="http://schemas.openxmlformats.org/officeDocument/2006/math">
                    <m:oMathParaPr>
                      <m:jc m:val="centerGroup"/>
                    </m:oMathParaPr>
                    <m:oMath xmlns:m="http://schemas.openxmlformats.org/officeDocument/2006/math">
                      <m:sSub>
                        <m:sSubPr>
                          <m:ctrlPr>
                            <a:rPr lang="en-US" altLang="ja-JP" i="1">
                              <a:latin typeface="Cambria Math" panose="02040503050406030204" pitchFamily="18" charset="0"/>
                              <a:ea typeface="Noto Sans JP Light" panose="020B0300000000000000" pitchFamily="34" charset="-128"/>
                            </a:rPr>
                          </m:ctrlPr>
                        </m:sSubPr>
                        <m:e>
                          <m:r>
                            <a:rPr lang="en-US" altLang="ja-JP" i="1">
                              <a:latin typeface="Cambria Math" panose="02040503050406030204" pitchFamily="18" charset="0"/>
                              <a:ea typeface="Noto Sans JP Light" panose="020B0300000000000000" pitchFamily="34" charset="-128"/>
                            </a:rPr>
                            <m:t>𝐺</m:t>
                          </m:r>
                        </m:e>
                        <m:sub>
                          <m:r>
                            <a:rPr lang="en-US" altLang="ja-JP" i="1">
                              <a:latin typeface="Cambria Math" panose="02040503050406030204" pitchFamily="18" charset="0"/>
                              <a:ea typeface="Noto Sans JP Light" panose="020B0300000000000000" pitchFamily="34" charset="-128"/>
                            </a:rPr>
                            <m:t>𝑡</m:t>
                          </m:r>
                        </m:sub>
                      </m:sSub>
                      <m:r>
                        <a:rPr lang="en-US" altLang="ja-JP" i="1">
                          <a:latin typeface="Cambria Math" panose="02040503050406030204" pitchFamily="18" charset="0"/>
                          <a:ea typeface="Noto Sans JP Light" panose="020B0300000000000000" pitchFamily="34" charset="-128"/>
                        </a:rPr>
                        <m:t>=</m:t>
                      </m:r>
                      <m:sSub>
                        <m:sSubPr>
                          <m:ctrlPr>
                            <a:rPr lang="en-US" altLang="ja-JP" i="1">
                              <a:latin typeface="Cambria Math" panose="02040503050406030204" pitchFamily="18" charset="0"/>
                              <a:ea typeface="Noto Sans JP Light" panose="020B0300000000000000" pitchFamily="34" charset="-128"/>
                            </a:rPr>
                          </m:ctrlPr>
                        </m:sSubPr>
                        <m:e>
                          <m:r>
                            <a:rPr lang="en-US" altLang="ja-JP" i="1">
                              <a:latin typeface="Cambria Math" panose="02040503050406030204" pitchFamily="18" charset="0"/>
                              <a:ea typeface="Noto Sans JP Light" panose="020B0300000000000000" pitchFamily="34" charset="-128"/>
                            </a:rPr>
                            <m:t>𝑅</m:t>
                          </m:r>
                        </m:e>
                        <m:sub>
                          <m:r>
                            <a:rPr lang="en-US" altLang="ja-JP" i="1">
                              <a:latin typeface="Cambria Math" panose="02040503050406030204" pitchFamily="18" charset="0"/>
                              <a:ea typeface="Noto Sans JP Light" panose="020B0300000000000000" pitchFamily="34" charset="-128"/>
                            </a:rPr>
                            <m:t>𝑡</m:t>
                          </m:r>
                          <m:r>
                            <a:rPr lang="en-US" altLang="ja-JP" i="1">
                              <a:latin typeface="Cambria Math" panose="02040503050406030204" pitchFamily="18" charset="0"/>
                              <a:ea typeface="Noto Sans JP Light" panose="020B0300000000000000" pitchFamily="34" charset="-128"/>
                            </a:rPr>
                            <m:t>+1</m:t>
                          </m:r>
                        </m:sub>
                      </m:sSub>
                      <m:r>
                        <a:rPr lang="en-US" altLang="ja-JP" i="1">
                          <a:latin typeface="Cambria Math" panose="02040503050406030204" pitchFamily="18" charset="0"/>
                          <a:ea typeface="Noto Sans JP Light" panose="020B0300000000000000" pitchFamily="34" charset="-128"/>
                        </a:rPr>
                        <m:t>+</m:t>
                      </m:r>
                      <m:sSub>
                        <m:sSubPr>
                          <m:ctrlPr>
                            <a:rPr lang="en-US" altLang="ja-JP" i="1">
                              <a:latin typeface="Cambria Math" panose="02040503050406030204" pitchFamily="18" charset="0"/>
                              <a:ea typeface="Noto Sans JP Light" panose="020B0300000000000000" pitchFamily="34" charset="-128"/>
                            </a:rPr>
                          </m:ctrlPr>
                        </m:sSubPr>
                        <m:e>
                          <m:r>
                            <a:rPr lang="en-US" altLang="ja-JP" i="1">
                              <a:latin typeface="Cambria Math" panose="02040503050406030204" pitchFamily="18" charset="0"/>
                              <a:ea typeface="Noto Sans JP Light" panose="020B0300000000000000" pitchFamily="34" charset="-128"/>
                            </a:rPr>
                            <m:t>𝑅</m:t>
                          </m:r>
                        </m:e>
                        <m:sub>
                          <m:r>
                            <a:rPr lang="en-US" altLang="ja-JP" i="1">
                              <a:latin typeface="Cambria Math" panose="02040503050406030204" pitchFamily="18" charset="0"/>
                              <a:ea typeface="Noto Sans JP Light" panose="020B0300000000000000" pitchFamily="34" charset="-128"/>
                            </a:rPr>
                            <m:t>𝑡</m:t>
                          </m:r>
                          <m:r>
                            <a:rPr lang="en-US" altLang="ja-JP" i="1">
                              <a:latin typeface="Cambria Math" panose="02040503050406030204" pitchFamily="18" charset="0"/>
                              <a:ea typeface="Noto Sans JP Light" panose="020B0300000000000000" pitchFamily="34" charset="-128"/>
                            </a:rPr>
                            <m:t>+2</m:t>
                          </m:r>
                        </m:sub>
                      </m:sSub>
                      <m:r>
                        <a:rPr lang="en-US" altLang="ja-JP" i="1">
                          <a:latin typeface="Cambria Math" panose="02040503050406030204" pitchFamily="18" charset="0"/>
                          <a:ea typeface="Noto Sans JP Light" panose="020B0300000000000000" pitchFamily="34" charset="-128"/>
                        </a:rPr>
                        <m:t>+</m:t>
                      </m:r>
                      <m:sSub>
                        <m:sSubPr>
                          <m:ctrlPr>
                            <a:rPr lang="en-US" altLang="ja-JP" i="1">
                              <a:latin typeface="Cambria Math" panose="02040503050406030204" pitchFamily="18" charset="0"/>
                              <a:ea typeface="Noto Sans JP Light" panose="020B0300000000000000" pitchFamily="34" charset="-128"/>
                            </a:rPr>
                          </m:ctrlPr>
                        </m:sSubPr>
                        <m:e>
                          <m:r>
                            <a:rPr lang="en-US" altLang="ja-JP" i="1">
                              <a:latin typeface="Cambria Math" panose="02040503050406030204" pitchFamily="18" charset="0"/>
                              <a:ea typeface="Noto Sans JP Light" panose="020B0300000000000000" pitchFamily="34" charset="-128"/>
                            </a:rPr>
                            <m:t>𝑅</m:t>
                          </m:r>
                        </m:e>
                        <m:sub>
                          <m:r>
                            <a:rPr lang="en-US" altLang="ja-JP" i="1">
                              <a:latin typeface="Cambria Math" panose="02040503050406030204" pitchFamily="18" charset="0"/>
                              <a:ea typeface="Noto Sans JP Light" panose="020B0300000000000000" pitchFamily="34" charset="-128"/>
                            </a:rPr>
                            <m:t>𝑡</m:t>
                          </m:r>
                          <m:r>
                            <a:rPr lang="en-US" altLang="ja-JP" i="1">
                              <a:latin typeface="Cambria Math" panose="02040503050406030204" pitchFamily="18" charset="0"/>
                              <a:ea typeface="Noto Sans JP Light" panose="020B0300000000000000" pitchFamily="34" charset="-128"/>
                            </a:rPr>
                            <m:t>+3</m:t>
                          </m:r>
                        </m:sub>
                      </m:sSub>
                      <m:r>
                        <a:rPr lang="en-US" altLang="ja-JP" i="1">
                          <a:latin typeface="Cambria Math" panose="02040503050406030204" pitchFamily="18" charset="0"/>
                          <a:ea typeface="Noto Sans JP Light" panose="020B0300000000000000" pitchFamily="34" charset="-128"/>
                        </a:rPr>
                        <m:t>+…</m:t>
                      </m:r>
                    </m:oMath>
                  </m:oMathPara>
                </a14:m>
                <a:endParaRPr lang="en-US" altLang="ja-JP" dirty="0">
                  <a:latin typeface="Noto Sans JP Light" panose="020B0300000000000000" pitchFamily="34" charset="-128"/>
                  <a:ea typeface="Noto Sans JP Light" panose="020B0300000000000000" pitchFamily="34" charset="-128"/>
                </a:endParaRPr>
              </a:p>
            </p:txBody>
          </p:sp>
        </mc:Choice>
        <mc:Fallback xmlns="">
          <p:sp>
            <p:nvSpPr>
              <p:cNvPr id="18" name="テキスト ボックス 17">
                <a:extLst>
                  <a:ext uri="{FF2B5EF4-FFF2-40B4-BE49-F238E27FC236}">
                    <a16:creationId xmlns:a16="http://schemas.microsoft.com/office/drawing/2014/main" id="{2ACF92B6-40C7-4BF4-AA9A-0A698142C697}"/>
                  </a:ext>
                </a:extLst>
              </p:cNvPr>
              <p:cNvSpPr txBox="1">
                <a:spLocks noRot="1" noChangeAspect="1" noMove="1" noResize="1" noEditPoints="1" noAdjustHandles="1" noChangeArrowheads="1" noChangeShapeType="1" noTextEdit="1"/>
              </p:cNvSpPr>
              <p:nvPr/>
            </p:nvSpPr>
            <p:spPr>
              <a:xfrm>
                <a:off x="-685800" y="3643660"/>
                <a:ext cx="10515600" cy="954107"/>
              </a:xfrm>
              <a:prstGeom prst="rect">
                <a:avLst/>
              </a:prstGeom>
              <a:blipFill>
                <a:blip r:embed="rId3"/>
                <a:stretch>
                  <a:fillRect l="-579" t="-3205"/>
                </a:stretch>
              </a:blipFill>
            </p:spPr>
            <p:txBody>
              <a:bodyPr/>
              <a:lstStyle/>
              <a:p>
                <a:r>
                  <a:rPr lang="ja-JP" altLang="en-US">
                    <a:noFill/>
                  </a:rPr>
                  <a:t> </a:t>
                </a:r>
              </a:p>
            </p:txBody>
          </p:sp>
        </mc:Fallback>
      </mc:AlternateContent>
      <p:sp>
        <p:nvSpPr>
          <p:cNvPr id="19" name="テキスト ボックス 18">
            <a:extLst>
              <a:ext uri="{FF2B5EF4-FFF2-40B4-BE49-F238E27FC236}">
                <a16:creationId xmlns:a16="http://schemas.microsoft.com/office/drawing/2014/main" id="{B1152C37-B285-421E-917E-BAB3928A0D35}"/>
              </a:ext>
            </a:extLst>
          </p:cNvPr>
          <p:cNvSpPr txBox="1"/>
          <p:nvPr/>
        </p:nvSpPr>
        <p:spPr>
          <a:xfrm>
            <a:off x="-685800" y="4616826"/>
            <a:ext cx="10515600" cy="677108"/>
          </a:xfrm>
          <a:prstGeom prst="rect">
            <a:avLst/>
          </a:prstGeom>
          <a:noFill/>
        </p:spPr>
        <p:txBody>
          <a:bodyPr wrap="square" rtlCol="0">
            <a:spAutoFit/>
          </a:bodyPr>
          <a:lstStyle/>
          <a:p>
            <a:r>
              <a:rPr lang="ja-JP" altLang="en-US" sz="2000" b="1" dirty="0">
                <a:latin typeface="Noto Sans JP Bold" panose="020B0800000000000000" pitchFamily="34" charset="-128"/>
                <a:ea typeface="Noto Sans JP Bold" panose="020B0800000000000000" pitchFamily="34" charset="-128"/>
              </a:rPr>
              <a:t>時間割引</a:t>
            </a:r>
            <a:endParaRPr lang="en-US" altLang="ja-JP" sz="2000" b="1" dirty="0">
              <a:latin typeface="Noto Sans JP Bold" panose="020B0800000000000000" pitchFamily="34" charset="-128"/>
              <a:ea typeface="Noto Sans JP Bold" panose="020B0800000000000000" pitchFamily="34" charset="-128"/>
            </a:endParaRPr>
          </a:p>
          <a:p>
            <a:r>
              <a:rPr lang="ja-JP" altLang="en-US" dirty="0">
                <a:latin typeface="Noto Sans JP Light" panose="020B0300000000000000" pitchFamily="34" charset="-128"/>
                <a:ea typeface="Noto Sans JP Light" panose="020B0300000000000000" pitchFamily="34" charset="-128"/>
              </a:rPr>
              <a:t>未来の報酬を割り引いて考えること</a:t>
            </a:r>
          </a:p>
        </p:txBody>
      </p:sp>
      <mc:AlternateContent xmlns:mc="http://schemas.openxmlformats.org/markup-compatibility/2006" xmlns:a14="http://schemas.microsoft.com/office/drawing/2010/main">
        <mc:Choice Requires="a14">
          <p:sp>
            <p:nvSpPr>
              <p:cNvPr id="20" name="テキスト ボックス 19">
                <a:extLst>
                  <a:ext uri="{FF2B5EF4-FFF2-40B4-BE49-F238E27FC236}">
                    <a16:creationId xmlns:a16="http://schemas.microsoft.com/office/drawing/2014/main" id="{DE211A30-0766-425D-88B7-E655869E7F3D}"/>
                  </a:ext>
                </a:extLst>
              </p:cNvPr>
              <p:cNvSpPr txBox="1"/>
              <p:nvPr/>
            </p:nvSpPr>
            <p:spPr>
              <a:xfrm>
                <a:off x="-685800" y="5364001"/>
                <a:ext cx="10515600" cy="1254767"/>
              </a:xfrm>
              <a:prstGeom prst="rect">
                <a:avLst/>
              </a:prstGeom>
              <a:noFill/>
            </p:spPr>
            <p:txBody>
              <a:bodyPr wrap="square" rtlCol="0">
                <a:spAutoFit/>
              </a:bodyPr>
              <a:lstStyle/>
              <a:p>
                <a:r>
                  <a:rPr lang="ja-JP" altLang="en-US" sz="2000" b="1" dirty="0">
                    <a:latin typeface="Noto Sans JP Bold" panose="020B0800000000000000" pitchFamily="34" charset="-128"/>
                    <a:ea typeface="Noto Sans JP Bold" panose="020B0800000000000000" pitchFamily="34" charset="-128"/>
                  </a:rPr>
                  <a:t>割引報酬和</a:t>
                </a:r>
                <a14:m>
                  <m:oMath xmlns:m="http://schemas.openxmlformats.org/officeDocument/2006/math">
                    <m:sSub>
                      <m:sSubPr>
                        <m:ctrlPr>
                          <a:rPr lang="en-US" altLang="ja-JP" sz="2000" b="1" i="1">
                            <a:latin typeface="Cambria Math" panose="02040503050406030204" pitchFamily="18" charset="0"/>
                            <a:ea typeface="Noto Sans JP Bold" panose="020B0800000000000000" pitchFamily="34" charset="-128"/>
                          </a:rPr>
                        </m:ctrlPr>
                      </m:sSubPr>
                      <m:e>
                        <m:r>
                          <a:rPr lang="en-US" altLang="ja-JP" sz="2000" b="1" i="1">
                            <a:latin typeface="Cambria Math" panose="02040503050406030204" pitchFamily="18" charset="0"/>
                            <a:ea typeface="Noto Sans JP Bold" panose="020B0800000000000000" pitchFamily="34" charset="-128"/>
                          </a:rPr>
                          <m:t>𝑮</m:t>
                        </m:r>
                      </m:e>
                      <m:sub>
                        <m:r>
                          <a:rPr lang="en-US" altLang="ja-JP" sz="2000" b="1" i="1">
                            <a:latin typeface="Cambria Math" panose="02040503050406030204" pitchFamily="18" charset="0"/>
                            <a:ea typeface="Noto Sans JP Bold" panose="020B0800000000000000" pitchFamily="34" charset="-128"/>
                          </a:rPr>
                          <m:t>𝒕</m:t>
                        </m:r>
                      </m:sub>
                    </m:sSub>
                  </m:oMath>
                </a14:m>
                <a:endParaRPr lang="en-US" altLang="ja-JP" sz="2000" b="1" dirty="0">
                  <a:latin typeface="Noto Sans JP Bold" panose="020B0800000000000000" pitchFamily="34" charset="-128"/>
                  <a:ea typeface="Noto Sans JP Bold" panose="020B0800000000000000" pitchFamily="34" charset="-128"/>
                </a:endParaRPr>
              </a:p>
              <a:p>
                <a:r>
                  <a:rPr lang="ja-JP" altLang="en-US" dirty="0">
                    <a:latin typeface="Noto Sans JP Light" panose="020B0300000000000000" pitchFamily="34" charset="-128"/>
                    <a:ea typeface="Noto Sans JP Light" panose="020B0300000000000000" pitchFamily="34" charset="-128"/>
                  </a:rPr>
                  <a:t>時間割引率を考慮した報酬和</a:t>
                </a:r>
                <a:endParaRPr lang="en-US" altLang="ja-JP" dirty="0">
                  <a:latin typeface="Noto Sans JP Light" panose="020B0300000000000000" pitchFamily="34" charset="-128"/>
                  <a:ea typeface="Noto Sans JP Light" panose="020B0300000000000000" pitchFamily="34" charset="-128"/>
                </a:endParaRPr>
              </a:p>
              <a:p>
                <a:r>
                  <a:rPr lang="ja-JP" altLang="en-US" dirty="0">
                    <a:latin typeface="Noto Sans JP Light" panose="020B0300000000000000" pitchFamily="34" charset="-128"/>
                    <a:ea typeface="Noto Sans JP Light" panose="020B0300000000000000" pitchFamily="34" charset="-128"/>
                  </a:rPr>
                  <a:t>将来にわたる報酬の合計を利率や複利交換を考慮</a:t>
                </a:r>
                <a:endParaRPr lang="en-US" altLang="ja-JP" dirty="0">
                  <a:latin typeface="Noto Sans JP Light" panose="020B0300000000000000" pitchFamily="34" charset="-128"/>
                  <a:ea typeface="Noto Sans JP Light" panose="020B0300000000000000" pitchFamily="34" charset="-128"/>
                </a:endParaRPr>
              </a:p>
              <a:p>
                <a:pPr/>
                <a14:m>
                  <m:oMathPara xmlns:m="http://schemas.openxmlformats.org/officeDocument/2006/math">
                    <m:oMathParaPr>
                      <m:jc m:val="centerGroup"/>
                    </m:oMathParaPr>
                    <m:oMath xmlns:m="http://schemas.openxmlformats.org/officeDocument/2006/math">
                      <m:sSub>
                        <m:sSubPr>
                          <m:ctrlPr>
                            <a:rPr lang="en-US" altLang="ja-JP" i="1">
                              <a:latin typeface="Cambria Math" panose="02040503050406030204" pitchFamily="18" charset="0"/>
                              <a:ea typeface="Noto Sans JP Light" panose="020B0300000000000000" pitchFamily="34" charset="-128"/>
                            </a:rPr>
                          </m:ctrlPr>
                        </m:sSubPr>
                        <m:e>
                          <m:r>
                            <a:rPr lang="en-US" altLang="ja-JP" i="1">
                              <a:latin typeface="Cambria Math" panose="02040503050406030204" pitchFamily="18" charset="0"/>
                              <a:ea typeface="Noto Sans JP Light" panose="020B0300000000000000" pitchFamily="34" charset="-128"/>
                            </a:rPr>
                            <m:t>𝐺</m:t>
                          </m:r>
                        </m:e>
                        <m:sub>
                          <m:r>
                            <a:rPr lang="en-US" altLang="ja-JP" i="1">
                              <a:latin typeface="Cambria Math" panose="02040503050406030204" pitchFamily="18" charset="0"/>
                              <a:ea typeface="Noto Sans JP Light" panose="020B0300000000000000" pitchFamily="34" charset="-128"/>
                            </a:rPr>
                            <m:t>𝑡</m:t>
                          </m:r>
                        </m:sub>
                      </m:sSub>
                      <m:r>
                        <a:rPr lang="en-US" altLang="ja-JP" i="1">
                          <a:latin typeface="Cambria Math" panose="02040503050406030204" pitchFamily="18" charset="0"/>
                          <a:ea typeface="Noto Sans JP Light" panose="020B0300000000000000" pitchFamily="34" charset="-128"/>
                        </a:rPr>
                        <m:t>=</m:t>
                      </m:r>
                      <m:sSub>
                        <m:sSubPr>
                          <m:ctrlPr>
                            <a:rPr lang="en-US" altLang="ja-JP" i="1">
                              <a:latin typeface="Cambria Math" panose="02040503050406030204" pitchFamily="18" charset="0"/>
                              <a:ea typeface="Noto Sans JP Light" panose="020B0300000000000000" pitchFamily="34" charset="-128"/>
                            </a:rPr>
                          </m:ctrlPr>
                        </m:sSubPr>
                        <m:e>
                          <m:r>
                            <a:rPr lang="en-US" altLang="ja-JP" i="1">
                              <a:latin typeface="Cambria Math" panose="02040503050406030204" pitchFamily="18" charset="0"/>
                              <a:ea typeface="Noto Sans JP Light" panose="020B0300000000000000" pitchFamily="34" charset="-128"/>
                            </a:rPr>
                            <m:t>𝑅</m:t>
                          </m:r>
                        </m:e>
                        <m:sub>
                          <m:r>
                            <a:rPr lang="en-US" altLang="ja-JP" i="1">
                              <a:latin typeface="Cambria Math" panose="02040503050406030204" pitchFamily="18" charset="0"/>
                              <a:ea typeface="Noto Sans JP Light" panose="020B0300000000000000" pitchFamily="34" charset="-128"/>
                            </a:rPr>
                            <m:t>𝑡</m:t>
                          </m:r>
                          <m:r>
                            <a:rPr lang="en-US" altLang="ja-JP" i="1">
                              <a:latin typeface="Cambria Math" panose="02040503050406030204" pitchFamily="18" charset="0"/>
                              <a:ea typeface="Noto Sans JP Light" panose="020B0300000000000000" pitchFamily="34" charset="-128"/>
                            </a:rPr>
                            <m:t>+1</m:t>
                          </m:r>
                        </m:sub>
                      </m:sSub>
                      <m:r>
                        <a:rPr lang="en-US" altLang="ja-JP" i="1">
                          <a:latin typeface="Cambria Math" panose="02040503050406030204" pitchFamily="18" charset="0"/>
                          <a:ea typeface="Noto Sans JP Light" panose="020B0300000000000000" pitchFamily="34" charset="-128"/>
                        </a:rPr>
                        <m:t>+</m:t>
                      </m:r>
                      <m:sSub>
                        <m:sSubPr>
                          <m:ctrlPr>
                            <a:rPr lang="en-US" altLang="ja-JP" i="1">
                              <a:latin typeface="Cambria Math" panose="02040503050406030204" pitchFamily="18" charset="0"/>
                              <a:ea typeface="Noto Sans JP Light" panose="020B0300000000000000" pitchFamily="34" charset="-128"/>
                            </a:rPr>
                          </m:ctrlPr>
                        </m:sSubPr>
                        <m:e>
                          <m:r>
                            <a:rPr lang="ja-JP" altLang="en-US" i="1">
                              <a:latin typeface="Cambria Math" panose="02040503050406030204" pitchFamily="18" charset="0"/>
                              <a:ea typeface="Noto Sans JP Light" panose="020B0300000000000000" pitchFamily="34" charset="-128"/>
                            </a:rPr>
                            <m:t>𝛾</m:t>
                          </m:r>
                          <m:r>
                            <a:rPr lang="en-US" altLang="ja-JP" i="1">
                              <a:latin typeface="Cambria Math" panose="02040503050406030204" pitchFamily="18" charset="0"/>
                              <a:ea typeface="Noto Sans JP Light" panose="020B0300000000000000" pitchFamily="34" charset="-128"/>
                            </a:rPr>
                            <m:t>𝑅</m:t>
                          </m:r>
                        </m:e>
                        <m:sub>
                          <m:r>
                            <a:rPr lang="en-US" altLang="ja-JP" i="1">
                              <a:latin typeface="Cambria Math" panose="02040503050406030204" pitchFamily="18" charset="0"/>
                              <a:ea typeface="Noto Sans JP Light" panose="020B0300000000000000" pitchFamily="34" charset="-128"/>
                            </a:rPr>
                            <m:t>𝑡</m:t>
                          </m:r>
                          <m:r>
                            <a:rPr lang="en-US" altLang="ja-JP" i="1">
                              <a:latin typeface="Cambria Math" panose="02040503050406030204" pitchFamily="18" charset="0"/>
                              <a:ea typeface="Noto Sans JP Light" panose="020B0300000000000000" pitchFamily="34" charset="-128"/>
                            </a:rPr>
                            <m:t>+2</m:t>
                          </m:r>
                        </m:sub>
                      </m:sSub>
                      <m:r>
                        <a:rPr lang="en-US" altLang="ja-JP" i="1">
                          <a:latin typeface="Cambria Math" panose="02040503050406030204" pitchFamily="18" charset="0"/>
                          <a:ea typeface="Noto Sans JP Light" panose="020B0300000000000000" pitchFamily="34" charset="-128"/>
                        </a:rPr>
                        <m:t>+</m:t>
                      </m:r>
                      <m:sSup>
                        <m:sSupPr>
                          <m:ctrlPr>
                            <a:rPr lang="en-US" altLang="ja-JP" i="1">
                              <a:latin typeface="Cambria Math" panose="02040503050406030204" pitchFamily="18" charset="0"/>
                              <a:ea typeface="Noto Sans JP Light" panose="020B0300000000000000" pitchFamily="34" charset="-128"/>
                            </a:rPr>
                          </m:ctrlPr>
                        </m:sSupPr>
                        <m:e>
                          <m:r>
                            <a:rPr lang="ja-JP" altLang="en-US" i="1">
                              <a:latin typeface="Cambria Math" panose="02040503050406030204" pitchFamily="18" charset="0"/>
                              <a:ea typeface="Noto Sans JP Light" panose="020B0300000000000000" pitchFamily="34" charset="-128"/>
                            </a:rPr>
                            <m:t>𝛾</m:t>
                          </m:r>
                        </m:e>
                        <m:sup>
                          <m:r>
                            <a:rPr lang="en-US" altLang="ja-JP" i="1">
                              <a:latin typeface="Cambria Math" panose="02040503050406030204" pitchFamily="18" charset="0"/>
                              <a:ea typeface="Noto Sans JP Light" panose="020B0300000000000000" pitchFamily="34" charset="-128"/>
                            </a:rPr>
                            <m:t>2</m:t>
                          </m:r>
                        </m:sup>
                      </m:sSup>
                      <m:sSub>
                        <m:sSubPr>
                          <m:ctrlPr>
                            <a:rPr lang="en-US" altLang="ja-JP" i="1">
                              <a:latin typeface="Cambria Math" panose="02040503050406030204" pitchFamily="18" charset="0"/>
                              <a:ea typeface="Noto Sans JP Light" panose="020B0300000000000000" pitchFamily="34" charset="-128"/>
                            </a:rPr>
                          </m:ctrlPr>
                        </m:sSubPr>
                        <m:e>
                          <m:r>
                            <a:rPr lang="en-US" altLang="ja-JP" i="1">
                              <a:latin typeface="Cambria Math" panose="02040503050406030204" pitchFamily="18" charset="0"/>
                              <a:ea typeface="Noto Sans JP Light" panose="020B0300000000000000" pitchFamily="34" charset="-128"/>
                            </a:rPr>
                            <m:t>𝑅</m:t>
                          </m:r>
                        </m:e>
                        <m:sub>
                          <m:r>
                            <a:rPr lang="en-US" altLang="ja-JP" i="1">
                              <a:latin typeface="Cambria Math" panose="02040503050406030204" pitchFamily="18" charset="0"/>
                              <a:ea typeface="Noto Sans JP Light" panose="020B0300000000000000" pitchFamily="34" charset="-128"/>
                            </a:rPr>
                            <m:t>𝑡</m:t>
                          </m:r>
                          <m:r>
                            <a:rPr lang="en-US" altLang="ja-JP" i="1">
                              <a:latin typeface="Cambria Math" panose="02040503050406030204" pitchFamily="18" charset="0"/>
                              <a:ea typeface="Noto Sans JP Light" panose="020B0300000000000000" pitchFamily="34" charset="-128"/>
                            </a:rPr>
                            <m:t>+3</m:t>
                          </m:r>
                        </m:sub>
                      </m:sSub>
                      <m:r>
                        <a:rPr lang="en-US" altLang="ja-JP" i="1">
                          <a:latin typeface="Cambria Math" panose="02040503050406030204" pitchFamily="18" charset="0"/>
                          <a:ea typeface="Noto Sans JP Light" panose="020B0300000000000000" pitchFamily="34" charset="-128"/>
                        </a:rPr>
                        <m:t>+…</m:t>
                      </m:r>
                    </m:oMath>
                  </m:oMathPara>
                </a14:m>
                <a:endParaRPr lang="en-US" altLang="ja-JP" dirty="0">
                  <a:latin typeface="Noto Sans JP Light" panose="020B0300000000000000" pitchFamily="34" charset="-128"/>
                  <a:ea typeface="Noto Sans JP Light" panose="020B0300000000000000" pitchFamily="34" charset="-128"/>
                </a:endParaRPr>
              </a:p>
            </p:txBody>
          </p:sp>
        </mc:Choice>
        <mc:Fallback xmlns="">
          <p:sp>
            <p:nvSpPr>
              <p:cNvPr id="20" name="テキスト ボックス 19">
                <a:extLst>
                  <a:ext uri="{FF2B5EF4-FFF2-40B4-BE49-F238E27FC236}">
                    <a16:creationId xmlns:a16="http://schemas.microsoft.com/office/drawing/2014/main" id="{DE211A30-0766-425D-88B7-E655869E7F3D}"/>
                  </a:ext>
                </a:extLst>
              </p:cNvPr>
              <p:cNvSpPr txBox="1">
                <a:spLocks noRot="1" noChangeAspect="1" noMove="1" noResize="1" noEditPoints="1" noAdjustHandles="1" noChangeArrowheads="1" noChangeShapeType="1" noTextEdit="1"/>
              </p:cNvSpPr>
              <p:nvPr/>
            </p:nvSpPr>
            <p:spPr>
              <a:xfrm>
                <a:off x="-685800" y="5364001"/>
                <a:ext cx="10515600" cy="1254767"/>
              </a:xfrm>
              <a:prstGeom prst="rect">
                <a:avLst/>
              </a:prstGeom>
              <a:blipFill>
                <a:blip r:embed="rId4"/>
                <a:stretch>
                  <a:fillRect l="-579" t="-242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1" name="テキスト ボックス 20">
                <a:extLst>
                  <a:ext uri="{FF2B5EF4-FFF2-40B4-BE49-F238E27FC236}">
                    <a16:creationId xmlns:a16="http://schemas.microsoft.com/office/drawing/2014/main" id="{1B886030-EC4C-472E-9BF1-FBB4859ED27C}"/>
                  </a:ext>
                </a:extLst>
              </p:cNvPr>
              <p:cNvSpPr txBox="1"/>
              <p:nvPr/>
            </p:nvSpPr>
            <p:spPr>
              <a:xfrm>
                <a:off x="6854674" y="5910881"/>
                <a:ext cx="2022626" cy="711926"/>
              </a:xfrm>
              <a:prstGeom prst="rect">
                <a:avLst/>
              </a:prstGeom>
              <a:noFill/>
            </p:spPr>
            <p:txBody>
              <a:bodyPr wrap="square" rtlCol="0">
                <a:spAutoFit/>
              </a:bodyPr>
              <a:lstStyle/>
              <a:p>
                <a:r>
                  <a:rPr lang="ja-JP" altLang="en-US" sz="2000" dirty="0">
                    <a:latin typeface="Noto Sans JP Bold" panose="020B0800000000000000" pitchFamily="34" charset="-128"/>
                    <a:ea typeface="Noto Sans JP Bold" panose="020B0800000000000000" pitchFamily="34" charset="-128"/>
                  </a:rPr>
                  <a:t>時間割引率：</a:t>
                </a:r>
                <a14:m>
                  <m:oMath xmlns:m="http://schemas.openxmlformats.org/officeDocument/2006/math">
                    <m:r>
                      <a:rPr lang="ja-JP" altLang="en-US" sz="2000" b="1" i="1">
                        <a:latin typeface="Cambria Math" panose="02040503050406030204" pitchFamily="18" charset="0"/>
                        <a:ea typeface="Noto Sans JP Bold" panose="020B0800000000000000" pitchFamily="34" charset="-128"/>
                      </a:rPr>
                      <m:t>𝜸</m:t>
                    </m:r>
                  </m:oMath>
                </a14:m>
                <a:endParaRPr lang="en-US" altLang="ja-JP" sz="2000" dirty="0">
                  <a:latin typeface="Noto Sans JP Bold" panose="020B0800000000000000" pitchFamily="34" charset="-128"/>
                  <a:ea typeface="Noto Sans JP Bold" panose="020B0800000000000000" pitchFamily="34" charset="-128"/>
                </a:endParaRPr>
              </a:p>
              <a:p>
                <a:pPr/>
                <a14:m>
                  <m:oMathPara xmlns:m="http://schemas.openxmlformats.org/officeDocument/2006/math">
                    <m:oMathParaPr>
                      <m:jc m:val="centerGroup"/>
                    </m:oMathParaPr>
                    <m:oMath xmlns:m="http://schemas.openxmlformats.org/officeDocument/2006/math">
                      <m:r>
                        <a:rPr lang="en-US" altLang="ja-JP" sz="2000" i="1">
                          <a:latin typeface="Cambria Math" panose="02040503050406030204" pitchFamily="18" charset="0"/>
                          <a:ea typeface="Noto Sans JP Bold" panose="020B0800000000000000" pitchFamily="34" charset="-128"/>
                        </a:rPr>
                        <m:t>0</m:t>
                      </m:r>
                      <m:r>
                        <a:rPr lang="en-US" altLang="ja-JP" sz="2000" i="1">
                          <a:latin typeface="Cambria Math" panose="02040503050406030204" pitchFamily="18" charset="0"/>
                          <a:ea typeface="Cambria Math" panose="02040503050406030204" pitchFamily="18" charset="0"/>
                        </a:rPr>
                        <m:t>≤</m:t>
                      </m:r>
                      <m:r>
                        <a:rPr lang="ja-JP" altLang="en-US" sz="2000" i="1">
                          <a:latin typeface="Cambria Math" panose="02040503050406030204" pitchFamily="18" charset="0"/>
                          <a:ea typeface="Cambria Math" panose="02040503050406030204" pitchFamily="18" charset="0"/>
                        </a:rPr>
                        <m:t>𝛾</m:t>
                      </m:r>
                      <m:r>
                        <a:rPr lang="en-US" altLang="ja-JP" sz="2000" i="1">
                          <a:latin typeface="Cambria Math" panose="02040503050406030204" pitchFamily="18" charset="0"/>
                          <a:ea typeface="Cambria Math" panose="02040503050406030204" pitchFamily="18" charset="0"/>
                        </a:rPr>
                        <m:t>&lt;1</m:t>
                      </m:r>
                    </m:oMath>
                  </m:oMathPara>
                </a14:m>
                <a:endParaRPr lang="en-US" altLang="ja-JP" sz="2000" dirty="0">
                  <a:latin typeface="Noto Sans JP Bold" panose="020B0800000000000000" pitchFamily="34" charset="-128"/>
                  <a:ea typeface="Noto Sans JP Bold" panose="020B0800000000000000" pitchFamily="34" charset="-128"/>
                </a:endParaRPr>
              </a:p>
            </p:txBody>
          </p:sp>
        </mc:Choice>
        <mc:Fallback xmlns="">
          <p:sp>
            <p:nvSpPr>
              <p:cNvPr id="21" name="テキスト ボックス 20">
                <a:extLst>
                  <a:ext uri="{FF2B5EF4-FFF2-40B4-BE49-F238E27FC236}">
                    <a16:creationId xmlns:a16="http://schemas.microsoft.com/office/drawing/2014/main" id="{1B886030-EC4C-472E-9BF1-FBB4859ED27C}"/>
                  </a:ext>
                </a:extLst>
              </p:cNvPr>
              <p:cNvSpPr txBox="1">
                <a:spLocks noRot="1" noChangeAspect="1" noMove="1" noResize="1" noEditPoints="1" noAdjustHandles="1" noChangeArrowheads="1" noChangeShapeType="1" noTextEdit="1"/>
              </p:cNvSpPr>
              <p:nvPr/>
            </p:nvSpPr>
            <p:spPr>
              <a:xfrm>
                <a:off x="6854674" y="5910881"/>
                <a:ext cx="2022626" cy="711926"/>
              </a:xfrm>
              <a:prstGeom prst="rect">
                <a:avLst/>
              </a:prstGeom>
              <a:blipFill>
                <a:blip r:embed="rId5"/>
                <a:stretch>
                  <a:fillRect l="-3012" t="-4310" b="-2586"/>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41832278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8F6E0C3-FF4B-4C37-9B6C-2FDC3E27BCF6}"/>
              </a:ext>
            </a:extLst>
          </p:cNvPr>
          <p:cNvSpPr>
            <a:spLocks noGrp="1"/>
          </p:cNvSpPr>
          <p:nvPr>
            <p:ph type="title"/>
          </p:nvPr>
        </p:nvSpPr>
        <p:spPr>
          <a:xfrm>
            <a:off x="-685800" y="365126"/>
            <a:ext cx="11353800" cy="642040"/>
          </a:xfrm>
        </p:spPr>
        <p:txBody>
          <a:bodyPr>
            <a:normAutofit fontScale="90000"/>
          </a:bodyPr>
          <a:lstStyle/>
          <a:p>
            <a:r>
              <a:rPr kumimoji="1" lang="ja-JP" altLang="en-US" dirty="0">
                <a:latin typeface="Noto Sans JP Bold" panose="020B0800000000000000" pitchFamily="34" charset="-128"/>
                <a:ea typeface="Noto Sans JP Bold" panose="020B0800000000000000" pitchFamily="34" charset="-128"/>
              </a:rPr>
              <a:t>多腕バンディット問題（</a:t>
            </a:r>
            <a:r>
              <a:rPr kumimoji="1" lang="en-US" altLang="ja-JP" dirty="0">
                <a:latin typeface="Noto Sans JP Bold" panose="020B0800000000000000" pitchFamily="34" charset="-128"/>
                <a:ea typeface="Noto Sans JP Bold" panose="020B0800000000000000" pitchFamily="34" charset="-128"/>
              </a:rPr>
              <a:t>Multi-armed Bandit</a:t>
            </a:r>
            <a:r>
              <a:rPr kumimoji="1" lang="ja-JP" altLang="en-US" dirty="0">
                <a:latin typeface="Noto Sans JP Bold" panose="020B0800000000000000" pitchFamily="34" charset="-128"/>
                <a:ea typeface="Noto Sans JP Bold" panose="020B0800000000000000" pitchFamily="34" charset="-128"/>
              </a:rPr>
              <a:t>）</a:t>
            </a:r>
          </a:p>
        </p:txBody>
      </p:sp>
      <p:sp>
        <p:nvSpPr>
          <p:cNvPr id="26" name="テキスト ボックス 25">
            <a:extLst>
              <a:ext uri="{FF2B5EF4-FFF2-40B4-BE49-F238E27FC236}">
                <a16:creationId xmlns:a16="http://schemas.microsoft.com/office/drawing/2014/main" id="{4A02F38F-19EB-483D-BB5F-B554C994E51B}"/>
              </a:ext>
            </a:extLst>
          </p:cNvPr>
          <p:cNvSpPr txBox="1"/>
          <p:nvPr/>
        </p:nvSpPr>
        <p:spPr>
          <a:xfrm>
            <a:off x="-685800" y="990869"/>
            <a:ext cx="8893629" cy="954107"/>
          </a:xfrm>
          <a:prstGeom prst="rect">
            <a:avLst/>
          </a:prstGeom>
          <a:noFill/>
        </p:spPr>
        <p:txBody>
          <a:bodyPr wrap="square" rtlCol="0">
            <a:spAutoFit/>
          </a:bodyPr>
          <a:lstStyle/>
          <a:p>
            <a:r>
              <a:rPr lang="ja-JP" altLang="en-US" sz="2000" dirty="0">
                <a:latin typeface="Noto Sans JP Bold" panose="020B0800000000000000" pitchFamily="34" charset="-128"/>
                <a:ea typeface="Noto Sans JP Bold" panose="020B0800000000000000" pitchFamily="34" charset="-128"/>
              </a:rPr>
              <a:t>多腕バンディット問題</a:t>
            </a:r>
            <a:endParaRPr lang="en-US" altLang="ja-JP" sz="2000" dirty="0">
              <a:latin typeface="Noto Sans JP Bold" panose="020B0800000000000000" pitchFamily="34" charset="-128"/>
              <a:ea typeface="Noto Sans JP Bold" panose="020B0800000000000000" pitchFamily="34" charset="-128"/>
            </a:endParaRPr>
          </a:p>
          <a:p>
            <a:pPr marL="285750" indent="-285750">
              <a:buFont typeface="Arial" panose="020B0604020202020204" pitchFamily="34" charset="0"/>
              <a:buChar char="•"/>
            </a:pPr>
            <a:r>
              <a:rPr lang="ja-JP" altLang="en-US" dirty="0">
                <a:latin typeface="Noto Sans JP Light" panose="020B0300000000000000" pitchFamily="34" charset="-128"/>
                <a:ea typeface="Noto Sans JP Light" panose="020B0300000000000000" pitchFamily="34" charset="-128"/>
              </a:rPr>
              <a:t>遅延報酬はなく即時報酬だけ</a:t>
            </a:r>
            <a:endParaRPr lang="en-US" altLang="ja-JP" dirty="0">
              <a:latin typeface="Noto Sans JP Light" panose="020B0300000000000000" pitchFamily="34" charset="-128"/>
              <a:ea typeface="Noto Sans JP Light" panose="020B0300000000000000" pitchFamily="34" charset="-128"/>
            </a:endParaRPr>
          </a:p>
          <a:p>
            <a:pPr marL="285750" indent="-285750">
              <a:buFont typeface="Arial" panose="020B0604020202020204" pitchFamily="34" charset="0"/>
              <a:buChar char="•"/>
            </a:pPr>
            <a:r>
              <a:rPr lang="ja-JP" altLang="en-US" dirty="0">
                <a:latin typeface="Noto Sans JP Light" panose="020B0300000000000000" pitchFamily="34" charset="-128"/>
                <a:ea typeface="Noto Sans JP Light" panose="020B0300000000000000" pitchFamily="34" charset="-128"/>
              </a:rPr>
              <a:t>環境は行動によって変化しない</a:t>
            </a:r>
            <a:endParaRPr lang="en-US" altLang="ja-JP" dirty="0">
              <a:latin typeface="Noto Sans JP Light" panose="020B0300000000000000" pitchFamily="34" charset="-128"/>
              <a:ea typeface="Noto Sans JP Light" panose="020B0300000000000000" pitchFamily="34" charset="-128"/>
            </a:endParaRPr>
          </a:p>
        </p:txBody>
      </p:sp>
      <p:sp>
        <p:nvSpPr>
          <p:cNvPr id="17" name="テキスト ボックス 16">
            <a:extLst>
              <a:ext uri="{FF2B5EF4-FFF2-40B4-BE49-F238E27FC236}">
                <a16:creationId xmlns:a16="http://schemas.microsoft.com/office/drawing/2014/main" id="{E5455262-D7FB-4EBB-AB23-1D6173BD7AF0}"/>
              </a:ext>
            </a:extLst>
          </p:cNvPr>
          <p:cNvSpPr txBox="1"/>
          <p:nvPr/>
        </p:nvSpPr>
        <p:spPr>
          <a:xfrm>
            <a:off x="-685800" y="2169921"/>
            <a:ext cx="10515600" cy="677108"/>
          </a:xfrm>
          <a:prstGeom prst="rect">
            <a:avLst/>
          </a:prstGeom>
          <a:noFill/>
        </p:spPr>
        <p:txBody>
          <a:bodyPr wrap="square" rtlCol="0">
            <a:spAutoFit/>
          </a:bodyPr>
          <a:lstStyle/>
          <a:p>
            <a:r>
              <a:rPr lang="ja-JP" altLang="en-US" sz="2000" b="1" dirty="0">
                <a:latin typeface="Noto Sans JP Bold" panose="020B0800000000000000" pitchFamily="34" charset="-128"/>
                <a:ea typeface="Noto Sans JP Bold" panose="020B0800000000000000" pitchFamily="34" charset="-128"/>
              </a:rPr>
              <a:t>問題設定</a:t>
            </a:r>
            <a:endParaRPr lang="en-US" altLang="ja-JP" sz="2000" b="1" dirty="0">
              <a:latin typeface="Noto Sans JP Bold" panose="020B0800000000000000" pitchFamily="34" charset="-128"/>
              <a:ea typeface="Noto Sans JP Bold" panose="020B0800000000000000" pitchFamily="34" charset="-128"/>
            </a:endParaRPr>
          </a:p>
          <a:p>
            <a:r>
              <a:rPr lang="ja-JP" altLang="en-US" dirty="0">
                <a:latin typeface="Noto Sans JP Light" panose="020B0300000000000000" pitchFamily="34" charset="-128"/>
                <a:ea typeface="Noto Sans JP Light" panose="020B0300000000000000" pitchFamily="34" charset="-128"/>
              </a:rPr>
              <a:t>スロットマシンがいくつかある。どのスロットマシンで遊ぶのが良いか？</a:t>
            </a:r>
          </a:p>
        </p:txBody>
      </p:sp>
      <p:sp>
        <p:nvSpPr>
          <p:cNvPr id="18" name="テキスト ボックス 17">
            <a:extLst>
              <a:ext uri="{FF2B5EF4-FFF2-40B4-BE49-F238E27FC236}">
                <a16:creationId xmlns:a16="http://schemas.microsoft.com/office/drawing/2014/main" id="{2ACF92B6-40C7-4BF4-AA9A-0A698142C697}"/>
              </a:ext>
            </a:extLst>
          </p:cNvPr>
          <p:cNvSpPr txBox="1"/>
          <p:nvPr/>
        </p:nvSpPr>
        <p:spPr>
          <a:xfrm>
            <a:off x="-685800" y="3071975"/>
            <a:ext cx="10515600" cy="1477328"/>
          </a:xfrm>
          <a:prstGeom prst="rect">
            <a:avLst/>
          </a:prstGeom>
          <a:noFill/>
        </p:spPr>
        <p:txBody>
          <a:bodyPr wrap="square" rtlCol="0">
            <a:spAutoFit/>
          </a:bodyPr>
          <a:lstStyle/>
          <a:p>
            <a:r>
              <a:rPr lang="ja-JP" altLang="en-US" dirty="0">
                <a:latin typeface="Noto Sans JP Light" panose="020B0300000000000000" pitchFamily="34" charset="-128"/>
                <a:ea typeface="Noto Sans JP Light" panose="020B0300000000000000" pitchFamily="34" charset="-128"/>
              </a:rPr>
              <a:t>エージェント：プレイヤー</a:t>
            </a:r>
            <a:endParaRPr lang="en-US" altLang="ja-JP" dirty="0">
              <a:latin typeface="Noto Sans JP Light" panose="020B0300000000000000" pitchFamily="34" charset="-128"/>
              <a:ea typeface="Noto Sans JP Light" panose="020B0300000000000000" pitchFamily="34" charset="-128"/>
            </a:endParaRPr>
          </a:p>
          <a:p>
            <a:r>
              <a:rPr lang="ja-JP" altLang="en-US" dirty="0">
                <a:latin typeface="Noto Sans JP Light" panose="020B0300000000000000" pitchFamily="34" charset="-128"/>
                <a:ea typeface="Noto Sans JP Light" panose="020B0300000000000000" pitchFamily="34" charset="-128"/>
              </a:rPr>
              <a:t>環境　　　　：スロットマシン</a:t>
            </a:r>
            <a:endParaRPr lang="en-US" altLang="ja-JP" dirty="0">
              <a:latin typeface="Noto Sans JP Light" panose="020B0300000000000000" pitchFamily="34" charset="-128"/>
              <a:ea typeface="Noto Sans JP Light" panose="020B0300000000000000" pitchFamily="34" charset="-128"/>
            </a:endParaRPr>
          </a:p>
          <a:p>
            <a:r>
              <a:rPr lang="ja-JP" altLang="en-US" dirty="0">
                <a:latin typeface="Noto Sans JP Light" panose="020B0300000000000000" pitchFamily="34" charset="-128"/>
                <a:ea typeface="Noto Sans JP Light" panose="020B0300000000000000" pitchFamily="34" charset="-128"/>
              </a:rPr>
              <a:t>行動　　　　：</a:t>
            </a:r>
            <a:r>
              <a:rPr lang="en-US" altLang="ja-JP" dirty="0" err="1">
                <a:latin typeface="Noto Sans JP Light" panose="020B0300000000000000" pitchFamily="34" charset="-128"/>
                <a:ea typeface="Noto Sans JP Light" panose="020B0300000000000000" pitchFamily="34" charset="-128"/>
              </a:rPr>
              <a:t>i</a:t>
            </a:r>
            <a:r>
              <a:rPr lang="ja-JP" altLang="en-US" dirty="0">
                <a:latin typeface="Noto Sans JP Light" panose="020B0300000000000000" pitchFamily="34" charset="-128"/>
                <a:ea typeface="Noto Sans JP Light" panose="020B0300000000000000" pitchFamily="34" charset="-128"/>
              </a:rPr>
              <a:t>番目のスロットマシンを選んでレバーを引く</a:t>
            </a:r>
            <a:endParaRPr lang="en-US" altLang="ja-JP" dirty="0">
              <a:latin typeface="Noto Sans JP Light" panose="020B0300000000000000" pitchFamily="34" charset="-128"/>
              <a:ea typeface="Noto Sans JP Light" panose="020B0300000000000000" pitchFamily="34" charset="-128"/>
            </a:endParaRPr>
          </a:p>
          <a:p>
            <a:r>
              <a:rPr lang="ja-JP" altLang="en-US" dirty="0">
                <a:latin typeface="Noto Sans JP Light" panose="020B0300000000000000" pitchFamily="34" charset="-128"/>
                <a:ea typeface="Noto Sans JP Light" panose="020B0300000000000000" pitchFamily="34" charset="-128"/>
              </a:rPr>
              <a:t>報酬　　　　：スロットマシンの払戻し額</a:t>
            </a:r>
            <a:endParaRPr lang="en-US" altLang="ja-JP" dirty="0">
              <a:latin typeface="Noto Sans JP Light" panose="020B0300000000000000" pitchFamily="34" charset="-128"/>
              <a:ea typeface="Noto Sans JP Light" panose="020B0300000000000000" pitchFamily="34" charset="-128"/>
            </a:endParaRPr>
          </a:p>
          <a:p>
            <a:r>
              <a:rPr lang="ja-JP" altLang="en-US" dirty="0">
                <a:latin typeface="Noto Sans JP Light" panose="020B0300000000000000" pitchFamily="34" charset="-128"/>
                <a:ea typeface="Noto Sans JP Light" panose="020B0300000000000000" pitchFamily="34" charset="-128"/>
              </a:rPr>
              <a:t>方策　　　　：過去の各マシンの試行回数と当選金額からどのスロットを選ぶか決める関数</a:t>
            </a:r>
            <a:endParaRPr lang="en-US" altLang="ja-JP" dirty="0">
              <a:latin typeface="Noto Sans JP Light" panose="020B0300000000000000" pitchFamily="34" charset="-128"/>
              <a:ea typeface="Noto Sans JP Light" panose="020B0300000000000000" pitchFamily="34" charset="-128"/>
            </a:endParaRPr>
          </a:p>
        </p:txBody>
      </p:sp>
    </p:spTree>
    <p:extLst>
      <p:ext uri="{BB962C8B-B14F-4D97-AF65-F5344CB8AC3E}">
        <p14:creationId xmlns:p14="http://schemas.microsoft.com/office/powerpoint/2010/main" val="42871092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8F6E0C3-FF4B-4C37-9B6C-2FDC3E27BCF6}"/>
              </a:ext>
            </a:extLst>
          </p:cNvPr>
          <p:cNvSpPr>
            <a:spLocks noGrp="1"/>
          </p:cNvSpPr>
          <p:nvPr>
            <p:ph type="title"/>
          </p:nvPr>
        </p:nvSpPr>
        <p:spPr>
          <a:xfrm>
            <a:off x="-685800" y="365126"/>
            <a:ext cx="11353800" cy="642040"/>
          </a:xfrm>
        </p:spPr>
        <p:txBody>
          <a:bodyPr>
            <a:normAutofit fontScale="90000"/>
          </a:bodyPr>
          <a:lstStyle/>
          <a:p>
            <a:r>
              <a:rPr kumimoji="1" lang="ja-JP" altLang="en-US" dirty="0">
                <a:latin typeface="Noto Sans JP Bold" panose="020B0800000000000000" pitchFamily="34" charset="-128"/>
                <a:ea typeface="Noto Sans JP Bold" panose="020B0800000000000000" pitchFamily="34" charset="-128"/>
              </a:rPr>
              <a:t>多腕バンディット問題（</a:t>
            </a:r>
            <a:r>
              <a:rPr kumimoji="1" lang="en-US" altLang="ja-JP" dirty="0">
                <a:latin typeface="Noto Sans JP Bold" panose="020B0800000000000000" pitchFamily="34" charset="-128"/>
                <a:ea typeface="Noto Sans JP Bold" panose="020B0800000000000000" pitchFamily="34" charset="-128"/>
              </a:rPr>
              <a:t>Multi-armed Bandit</a:t>
            </a:r>
            <a:r>
              <a:rPr kumimoji="1" lang="ja-JP" altLang="en-US" dirty="0">
                <a:latin typeface="Noto Sans JP Bold" panose="020B0800000000000000" pitchFamily="34" charset="-128"/>
                <a:ea typeface="Noto Sans JP Bold" panose="020B0800000000000000" pitchFamily="34" charset="-128"/>
              </a:rPr>
              <a:t>）</a:t>
            </a:r>
          </a:p>
        </p:txBody>
      </p:sp>
      <mc:AlternateContent xmlns:mc="http://schemas.openxmlformats.org/markup-compatibility/2006" xmlns:a14="http://schemas.microsoft.com/office/drawing/2010/main">
        <mc:Choice Requires="a14">
          <p:sp>
            <p:nvSpPr>
              <p:cNvPr id="26" name="テキスト ボックス 25">
                <a:extLst>
                  <a:ext uri="{FF2B5EF4-FFF2-40B4-BE49-F238E27FC236}">
                    <a16:creationId xmlns:a16="http://schemas.microsoft.com/office/drawing/2014/main" id="{4A02F38F-19EB-483D-BB5F-B554C994E51B}"/>
                  </a:ext>
                </a:extLst>
              </p:cNvPr>
              <p:cNvSpPr txBox="1"/>
              <p:nvPr/>
            </p:nvSpPr>
            <p:spPr>
              <a:xfrm>
                <a:off x="-685800" y="990868"/>
                <a:ext cx="8893629" cy="1812804"/>
              </a:xfrm>
              <a:prstGeom prst="rect">
                <a:avLst/>
              </a:prstGeom>
              <a:noFill/>
            </p:spPr>
            <p:txBody>
              <a:bodyPr wrap="square" rtlCol="0">
                <a:spAutoFit/>
              </a:bodyPr>
              <a:lstStyle/>
              <a:p>
                <a:r>
                  <a:rPr lang="en-US" altLang="ja-JP" sz="2000" dirty="0">
                    <a:latin typeface="Noto Sans JP Bold" panose="020B0800000000000000" pitchFamily="34" charset="-128"/>
                    <a:ea typeface="Noto Sans JP Bold" panose="020B0800000000000000" pitchFamily="34" charset="-128"/>
                  </a:rPr>
                  <a:t>greedy</a:t>
                </a:r>
                <a:r>
                  <a:rPr lang="ja-JP" altLang="en-US" sz="2000" dirty="0">
                    <a:latin typeface="Noto Sans JP Bold" panose="020B0800000000000000" pitchFamily="34" charset="-128"/>
                    <a:ea typeface="Noto Sans JP Bold" panose="020B0800000000000000" pitchFamily="34" charset="-128"/>
                  </a:rPr>
                  <a:t>アルゴリズム</a:t>
                </a:r>
                <a:endParaRPr lang="en-US" altLang="ja-JP" sz="2000" dirty="0">
                  <a:latin typeface="Noto Sans JP Bold" panose="020B0800000000000000" pitchFamily="34" charset="-128"/>
                  <a:ea typeface="Noto Sans JP Bold" panose="020B0800000000000000" pitchFamily="34" charset="-128"/>
                </a:endParaRPr>
              </a:p>
              <a:p>
                <a:pPr marL="285750" indent="-285750">
                  <a:buFont typeface="Arial" panose="020B0604020202020204" pitchFamily="34" charset="0"/>
                  <a:buChar char="•"/>
                </a:pPr>
                <a:r>
                  <a:rPr lang="ja-JP" altLang="en-US" dirty="0">
                    <a:latin typeface="Noto Sans JP Light" panose="020B0300000000000000" pitchFamily="34" charset="-128"/>
                    <a:ea typeface="Noto Sans JP Light" panose="020B0300000000000000" pitchFamily="34" charset="-128"/>
                  </a:rPr>
                  <a:t>まだ</a:t>
                </a:r>
                <a:r>
                  <a:rPr lang="en-US" altLang="ja-JP" dirty="0">
                    <a:latin typeface="Noto Sans JP Light" panose="020B0300000000000000" pitchFamily="34" charset="-128"/>
                    <a:ea typeface="Noto Sans JP Light" panose="020B0300000000000000" pitchFamily="34" charset="-128"/>
                  </a:rPr>
                  <a:t>n</a:t>
                </a:r>
                <a:r>
                  <a:rPr lang="ja-JP" altLang="en-US" dirty="0">
                    <a:latin typeface="Noto Sans JP Light" panose="020B0300000000000000" pitchFamily="34" charset="-128"/>
                    <a:ea typeface="Noto Sans JP Light" panose="020B0300000000000000" pitchFamily="34" charset="-128"/>
                  </a:rPr>
                  <a:t>回選んだことがない腕がある場合、その腕を選ぶ</a:t>
                </a:r>
                <a:endParaRPr lang="en-US" altLang="ja-JP" dirty="0">
                  <a:latin typeface="Noto Sans JP Light" panose="020B0300000000000000" pitchFamily="34" charset="-128"/>
                  <a:ea typeface="Noto Sans JP Light" panose="020B0300000000000000" pitchFamily="34" charset="-128"/>
                </a:endParaRPr>
              </a:p>
              <a:p>
                <a:pPr marL="285750" indent="-285750">
                  <a:buFont typeface="Arial" panose="020B0604020202020204" pitchFamily="34" charset="0"/>
                  <a:buChar char="•"/>
                </a:pPr>
                <a:r>
                  <a:rPr lang="ja-JP" altLang="en-US" dirty="0">
                    <a:latin typeface="Noto Sans JP Light" panose="020B0300000000000000" pitchFamily="34" charset="-128"/>
                    <a:ea typeface="Noto Sans JP Light" panose="020B0300000000000000" pitchFamily="34" charset="-128"/>
                  </a:rPr>
                  <a:t>それ以外の場合、すべての腕に対して、これまでの報酬の平均を計算する。</a:t>
                </a:r>
                <a:endParaRPr lang="en-US" altLang="ja-JP" dirty="0">
                  <a:latin typeface="Noto Sans JP Light" panose="020B0300000000000000" pitchFamily="34" charset="-128"/>
                  <a:ea typeface="Noto Sans JP Light" panose="020B0300000000000000" pitchFamily="34" charset="-128"/>
                </a:endParaRPr>
              </a:p>
              <a:p>
                <a:pPr/>
                <a14:m>
                  <m:oMathPara xmlns:m="http://schemas.openxmlformats.org/officeDocument/2006/math">
                    <m:oMathParaPr>
                      <m:jc m:val="centerGroup"/>
                    </m:oMathParaPr>
                    <m:oMath xmlns:m="http://schemas.openxmlformats.org/officeDocument/2006/math">
                      <m:sSub>
                        <m:sSubPr>
                          <m:ctrlPr>
                            <a:rPr lang="en-US" altLang="ja-JP" i="1">
                              <a:latin typeface="Cambria Math" panose="02040503050406030204" pitchFamily="18" charset="0"/>
                              <a:ea typeface="Noto Sans JP Light" panose="020B0300000000000000" pitchFamily="34" charset="-128"/>
                            </a:rPr>
                          </m:ctrlPr>
                        </m:sSubPr>
                        <m:e>
                          <m:r>
                            <a:rPr lang="ja-JP" altLang="en-US" i="1">
                              <a:latin typeface="Cambria Math" panose="02040503050406030204" pitchFamily="18" charset="0"/>
                              <a:ea typeface="Noto Sans JP Light" panose="020B0300000000000000" pitchFamily="34" charset="-128"/>
                            </a:rPr>
                            <m:t>𝜇</m:t>
                          </m:r>
                        </m:e>
                        <m:sub>
                          <m:r>
                            <a:rPr lang="en-US" altLang="ja-JP" i="1">
                              <a:latin typeface="Cambria Math" panose="02040503050406030204" pitchFamily="18" charset="0"/>
                              <a:ea typeface="Noto Sans JP Light" panose="020B0300000000000000" pitchFamily="34" charset="-128"/>
                            </a:rPr>
                            <m:t>𝑖</m:t>
                          </m:r>
                        </m:sub>
                      </m:sSub>
                      <m:r>
                        <a:rPr lang="en-US" altLang="ja-JP" i="1">
                          <a:latin typeface="Cambria Math" panose="02040503050406030204" pitchFamily="18" charset="0"/>
                          <a:ea typeface="Noto Sans JP Light" panose="020B0300000000000000" pitchFamily="34" charset="-128"/>
                        </a:rPr>
                        <m:t>=</m:t>
                      </m:r>
                      <m:f>
                        <m:fPr>
                          <m:ctrlPr>
                            <a:rPr lang="en-US" altLang="ja-JP" i="1">
                              <a:latin typeface="Cambria Math" panose="02040503050406030204" pitchFamily="18" charset="0"/>
                              <a:ea typeface="Noto Sans JP Light" panose="020B0300000000000000" pitchFamily="34" charset="-128"/>
                            </a:rPr>
                          </m:ctrlPr>
                        </m:fPr>
                        <m:num>
                          <m:r>
                            <a:rPr lang="ja-JP" altLang="en-US" i="1">
                              <a:latin typeface="Cambria Math" panose="02040503050406030204" pitchFamily="18" charset="0"/>
                              <a:ea typeface="Noto Sans JP Light" panose="020B0300000000000000" pitchFamily="34" charset="-128"/>
                            </a:rPr>
                            <m:t>これまで腕</m:t>
                          </m:r>
                          <m:r>
                            <a:rPr lang="en-US" altLang="ja-JP" i="1">
                              <a:latin typeface="Cambria Math" panose="02040503050406030204" pitchFamily="18" charset="0"/>
                              <a:ea typeface="Noto Sans JP Light" panose="020B0300000000000000" pitchFamily="34" charset="-128"/>
                            </a:rPr>
                            <m:t>𝑖</m:t>
                          </m:r>
                          <m:r>
                            <a:rPr lang="ja-JP" altLang="en-US" i="1">
                              <a:latin typeface="Cambria Math" panose="02040503050406030204" pitchFamily="18" charset="0"/>
                              <a:ea typeface="Noto Sans JP Light" panose="020B0300000000000000" pitchFamily="34" charset="-128"/>
                            </a:rPr>
                            <m:t>から得られた報酬の和</m:t>
                          </m:r>
                        </m:num>
                        <m:den>
                          <m:r>
                            <a:rPr lang="ja-JP" altLang="en-US" i="1">
                              <a:latin typeface="Cambria Math" panose="02040503050406030204" pitchFamily="18" charset="0"/>
                              <a:ea typeface="Noto Sans JP Light" panose="020B0300000000000000" pitchFamily="34" charset="-128"/>
                            </a:rPr>
                            <m:t>これまで腕</m:t>
                          </m:r>
                          <m:r>
                            <a:rPr lang="en-US" altLang="ja-JP" i="1">
                              <a:latin typeface="Cambria Math" panose="02040503050406030204" pitchFamily="18" charset="0"/>
                              <a:ea typeface="Noto Sans JP Light" panose="020B0300000000000000" pitchFamily="34" charset="-128"/>
                            </a:rPr>
                            <m:t>𝑖</m:t>
                          </m:r>
                          <m:r>
                            <a:rPr lang="ja-JP" altLang="en-US" i="1">
                              <a:latin typeface="Cambria Math" panose="02040503050406030204" pitchFamily="18" charset="0"/>
                              <a:ea typeface="Noto Sans JP Light" panose="020B0300000000000000" pitchFamily="34" charset="-128"/>
                            </a:rPr>
                            <m:t>をプレイした回数</m:t>
                          </m:r>
                        </m:den>
                      </m:f>
                    </m:oMath>
                  </m:oMathPara>
                </a14:m>
                <a:endParaRPr lang="en-US" altLang="ja-JP" dirty="0">
                  <a:latin typeface="Noto Sans JP Light" panose="020B0300000000000000" pitchFamily="34" charset="-128"/>
                  <a:ea typeface="Noto Sans JP Light" panose="020B0300000000000000" pitchFamily="34" charset="-128"/>
                </a:endParaRPr>
              </a:p>
              <a:p>
                <a14:m>
                  <m:oMath xmlns:m="http://schemas.openxmlformats.org/officeDocument/2006/math">
                    <m:sSub>
                      <m:sSubPr>
                        <m:ctrlPr>
                          <a:rPr lang="en-US" altLang="ja-JP" i="1">
                            <a:latin typeface="Cambria Math" panose="02040503050406030204" pitchFamily="18" charset="0"/>
                            <a:ea typeface="Noto Sans JP Light" panose="020B0300000000000000" pitchFamily="34" charset="-128"/>
                          </a:rPr>
                        </m:ctrlPr>
                      </m:sSubPr>
                      <m:e>
                        <m:r>
                          <a:rPr lang="ja-JP" altLang="en-US" i="1">
                            <a:latin typeface="Cambria Math" panose="02040503050406030204" pitchFamily="18" charset="0"/>
                            <a:ea typeface="Noto Sans JP Light" panose="020B0300000000000000" pitchFamily="34" charset="-128"/>
                          </a:rPr>
                          <m:t>𝜇</m:t>
                        </m:r>
                      </m:e>
                      <m:sub>
                        <m:r>
                          <a:rPr lang="en-US" altLang="ja-JP" i="1">
                            <a:latin typeface="Cambria Math" panose="02040503050406030204" pitchFamily="18" charset="0"/>
                            <a:ea typeface="Noto Sans JP Light" panose="020B0300000000000000" pitchFamily="34" charset="-128"/>
                          </a:rPr>
                          <m:t>𝑖</m:t>
                        </m:r>
                      </m:sub>
                    </m:sSub>
                    <m:r>
                      <a:rPr lang="ja-JP" altLang="en-US" i="1">
                        <a:latin typeface="Cambria Math" panose="02040503050406030204" pitchFamily="18" charset="0"/>
                        <a:ea typeface="Noto Sans JP Light" panose="020B0300000000000000" pitchFamily="34" charset="-128"/>
                      </a:rPr>
                      <m:t>が</m:t>
                    </m:r>
                  </m:oMath>
                </a14:m>
                <a:r>
                  <a:rPr lang="ja-JP" altLang="en-US" dirty="0">
                    <a:latin typeface="Noto Sans JP Light" panose="020B0300000000000000" pitchFamily="34" charset="-128"/>
                    <a:ea typeface="Noto Sans JP Light" panose="020B0300000000000000" pitchFamily="34" charset="-128"/>
                  </a:rPr>
                  <a:t>最大の腕を選ぶ</a:t>
                </a:r>
                <a:endParaRPr lang="en-US" altLang="ja-JP" dirty="0">
                  <a:latin typeface="Noto Sans JP Light" panose="020B0300000000000000" pitchFamily="34" charset="-128"/>
                  <a:ea typeface="Noto Sans JP Light" panose="020B0300000000000000" pitchFamily="34" charset="-128"/>
                </a:endParaRPr>
              </a:p>
            </p:txBody>
          </p:sp>
        </mc:Choice>
        <mc:Fallback xmlns="">
          <p:sp>
            <p:nvSpPr>
              <p:cNvPr id="26" name="テキスト ボックス 25">
                <a:extLst>
                  <a:ext uri="{FF2B5EF4-FFF2-40B4-BE49-F238E27FC236}">
                    <a16:creationId xmlns:a16="http://schemas.microsoft.com/office/drawing/2014/main" id="{4A02F38F-19EB-483D-BB5F-B554C994E51B}"/>
                  </a:ext>
                </a:extLst>
              </p:cNvPr>
              <p:cNvSpPr txBox="1">
                <a:spLocks noRot="1" noChangeAspect="1" noMove="1" noResize="1" noEditPoints="1" noAdjustHandles="1" noChangeArrowheads="1" noChangeShapeType="1" noTextEdit="1"/>
              </p:cNvSpPr>
              <p:nvPr/>
            </p:nvSpPr>
            <p:spPr>
              <a:xfrm>
                <a:off x="-685800" y="990868"/>
                <a:ext cx="8893629" cy="1812804"/>
              </a:xfrm>
              <a:prstGeom prst="rect">
                <a:avLst/>
              </a:prstGeom>
              <a:blipFill>
                <a:blip r:embed="rId2"/>
                <a:stretch>
                  <a:fillRect l="-685" t="-2020" b="-471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AA51985C-F94B-4346-8EA1-04E2C8BCF7AA}"/>
                  </a:ext>
                </a:extLst>
              </p:cNvPr>
              <p:cNvSpPr txBox="1"/>
              <p:nvPr/>
            </p:nvSpPr>
            <p:spPr>
              <a:xfrm>
                <a:off x="-685800" y="3009413"/>
                <a:ext cx="8893629" cy="1246623"/>
              </a:xfrm>
              <a:prstGeom prst="rect">
                <a:avLst/>
              </a:prstGeom>
              <a:noFill/>
            </p:spPr>
            <p:txBody>
              <a:bodyPr wrap="square" rtlCol="0">
                <a:spAutoFit/>
              </a:bodyPr>
              <a:lstStyle/>
              <a:p>
                <a:r>
                  <a:rPr lang="el-GR" altLang="ja-JP" sz="2000" dirty="0">
                    <a:latin typeface="Noto Sans JP Bold" panose="020B0800000000000000" pitchFamily="34" charset="-128"/>
                    <a:ea typeface="Noto Sans JP Bold" panose="020B0800000000000000" pitchFamily="34" charset="-128"/>
                  </a:rPr>
                  <a:t>ε</a:t>
                </a:r>
                <a:r>
                  <a:rPr lang="en-US" altLang="ja-JP" sz="2000" dirty="0">
                    <a:latin typeface="Noto Sans JP Bold" panose="020B0800000000000000" pitchFamily="34" charset="-128"/>
                    <a:ea typeface="Noto Sans JP Bold" panose="020B0800000000000000" pitchFamily="34" charset="-128"/>
                  </a:rPr>
                  <a:t> - greedy</a:t>
                </a:r>
                <a:r>
                  <a:rPr lang="ja-JP" altLang="en-US" sz="2000" dirty="0">
                    <a:latin typeface="Noto Sans JP Bold" panose="020B0800000000000000" pitchFamily="34" charset="-128"/>
                    <a:ea typeface="Noto Sans JP Bold" panose="020B0800000000000000" pitchFamily="34" charset="-128"/>
                  </a:rPr>
                  <a:t>アルゴリズム</a:t>
                </a:r>
                <a:endParaRPr lang="en-US" altLang="ja-JP" sz="2000" dirty="0">
                  <a:latin typeface="Noto Sans JP Bold" panose="020B0800000000000000" pitchFamily="34" charset="-128"/>
                  <a:ea typeface="Noto Sans JP Bold" panose="020B0800000000000000" pitchFamily="34" charset="-128"/>
                </a:endParaRPr>
              </a:p>
              <a:p>
                <a:r>
                  <a:rPr lang="ja-JP" altLang="en-US" dirty="0">
                    <a:latin typeface="Noto Sans JP Light" panose="020B0300000000000000" pitchFamily="34" charset="-128"/>
                    <a:ea typeface="Noto Sans JP Light" panose="020B0300000000000000" pitchFamily="34" charset="-128"/>
                  </a:rPr>
                  <a:t>まだ選んだことがない腕がある場合、その腕から一つ選ぶ。</a:t>
                </a:r>
                <a:endParaRPr lang="en-US" altLang="ja-JP" dirty="0">
                  <a:latin typeface="Noto Sans JP Light" panose="020B0300000000000000" pitchFamily="34" charset="-128"/>
                  <a:ea typeface="Noto Sans JP Light" panose="020B0300000000000000" pitchFamily="34" charset="-128"/>
                </a:endParaRPr>
              </a:p>
              <a:p>
                <a:pPr marL="285750" indent="-285750">
                  <a:buFont typeface="Arial" panose="020B0604020202020204" pitchFamily="34" charset="0"/>
                  <a:buChar char="•"/>
                </a:pPr>
                <a:r>
                  <a:rPr lang="ja-JP" altLang="en-US" dirty="0">
                    <a:latin typeface="Noto Sans JP Light" panose="020B0300000000000000" pitchFamily="34" charset="-128"/>
                    <a:ea typeface="Noto Sans JP Light" panose="020B0300000000000000" pitchFamily="34" charset="-128"/>
                  </a:rPr>
                  <a:t>確率</a:t>
                </a:r>
                <a14:m>
                  <m:oMath xmlns:m="http://schemas.openxmlformats.org/officeDocument/2006/math">
                    <m:r>
                      <a:rPr lang="ja-JP" altLang="en-US" i="1">
                        <a:latin typeface="Cambria Math" panose="02040503050406030204" pitchFamily="18" charset="0"/>
                        <a:ea typeface="Noto Sans JP Light" panose="020B0300000000000000" pitchFamily="34" charset="-128"/>
                      </a:rPr>
                      <m:t>𝜀</m:t>
                    </m:r>
                  </m:oMath>
                </a14:m>
                <a:r>
                  <a:rPr lang="ja-JP" altLang="en-US" dirty="0">
                    <a:latin typeface="Noto Sans JP Light" panose="020B0300000000000000" pitchFamily="34" charset="-128"/>
                    <a:ea typeface="Noto Sans JP Light" panose="020B0300000000000000" pitchFamily="34" charset="-128"/>
                  </a:rPr>
                  <a:t>で、すべての腕からランダムに一つ選ぶ。</a:t>
                </a:r>
                <a:endParaRPr lang="en-US" altLang="ja-JP" dirty="0">
                  <a:latin typeface="Noto Sans JP Light" panose="020B0300000000000000" pitchFamily="34" charset="-128"/>
                  <a:ea typeface="Noto Sans JP Light" panose="020B0300000000000000" pitchFamily="34" charset="-128"/>
                </a:endParaRPr>
              </a:p>
              <a:p>
                <a:pPr marL="285750" indent="-285750">
                  <a:buFont typeface="Arial" panose="020B0604020202020204" pitchFamily="34" charset="0"/>
                  <a:buChar char="•"/>
                </a:pPr>
                <a:r>
                  <a:rPr lang="ja-JP" altLang="en-US" dirty="0">
                    <a:latin typeface="Noto Sans JP Light" panose="020B0300000000000000" pitchFamily="34" charset="-128"/>
                    <a:ea typeface="Noto Sans JP Light" panose="020B0300000000000000" pitchFamily="34" charset="-128"/>
                  </a:rPr>
                  <a:t>確率</a:t>
                </a:r>
                <a14:m>
                  <m:oMath xmlns:m="http://schemas.openxmlformats.org/officeDocument/2006/math">
                    <m:r>
                      <a:rPr lang="en-US" altLang="ja-JP" i="1">
                        <a:latin typeface="Cambria Math" panose="02040503050406030204" pitchFamily="18" charset="0"/>
                        <a:ea typeface="Noto Sans JP Light" panose="020B0300000000000000" pitchFamily="34" charset="-128"/>
                      </a:rPr>
                      <m:t>1−</m:t>
                    </m:r>
                    <m:r>
                      <a:rPr lang="ja-JP" altLang="en-US" i="1">
                        <a:latin typeface="Cambria Math" panose="02040503050406030204" pitchFamily="18" charset="0"/>
                        <a:ea typeface="Noto Sans JP Light" panose="020B0300000000000000" pitchFamily="34" charset="-128"/>
                      </a:rPr>
                      <m:t>𝜀</m:t>
                    </m:r>
                    <m:r>
                      <a:rPr lang="ja-JP" altLang="en-US" i="1">
                        <a:latin typeface="Cambria Math" panose="02040503050406030204" pitchFamily="18" charset="0"/>
                        <a:ea typeface="Noto Sans JP Light" panose="020B0300000000000000" pitchFamily="34" charset="-128"/>
                      </a:rPr>
                      <m:t>で</m:t>
                    </m:r>
                  </m:oMath>
                </a14:m>
                <a:r>
                  <a:rPr lang="ja-JP" altLang="en-US" dirty="0" err="1">
                    <a:latin typeface="Noto Sans JP Light" panose="020B0300000000000000" pitchFamily="34" charset="-128"/>
                    <a:ea typeface="Noto Sans JP Light" panose="020B0300000000000000" pitchFamily="34" charset="-128"/>
                  </a:rPr>
                  <a:t>、</a:t>
                </a:r>
                <a:r>
                  <a:rPr lang="ja-JP" altLang="en-US" dirty="0">
                    <a:latin typeface="Noto Sans JP Light" panose="020B0300000000000000" pitchFamily="34" charset="-128"/>
                    <a:ea typeface="Noto Sans JP Light" panose="020B0300000000000000" pitchFamily="34" charset="-128"/>
                  </a:rPr>
                  <a:t>これまでの報酬の平均</a:t>
                </a:r>
                <a14:m>
                  <m:oMath xmlns:m="http://schemas.openxmlformats.org/officeDocument/2006/math">
                    <m:sSub>
                      <m:sSubPr>
                        <m:ctrlPr>
                          <a:rPr lang="en-US" altLang="ja-JP" i="1">
                            <a:latin typeface="Cambria Math" panose="02040503050406030204" pitchFamily="18" charset="0"/>
                            <a:ea typeface="Noto Sans JP Light" panose="020B0300000000000000" pitchFamily="34" charset="-128"/>
                          </a:rPr>
                        </m:ctrlPr>
                      </m:sSubPr>
                      <m:e>
                        <m:r>
                          <a:rPr lang="ja-JP" altLang="en-US" i="1">
                            <a:latin typeface="Cambria Math" panose="02040503050406030204" pitchFamily="18" charset="0"/>
                            <a:ea typeface="Noto Sans JP Light" panose="020B0300000000000000" pitchFamily="34" charset="-128"/>
                          </a:rPr>
                          <m:t>𝜇</m:t>
                        </m:r>
                      </m:e>
                      <m:sub>
                        <m:r>
                          <a:rPr lang="en-US" altLang="ja-JP" i="1">
                            <a:latin typeface="Cambria Math" panose="02040503050406030204" pitchFamily="18" charset="0"/>
                            <a:ea typeface="Noto Sans JP Light" panose="020B0300000000000000" pitchFamily="34" charset="-128"/>
                          </a:rPr>
                          <m:t>𝑖</m:t>
                        </m:r>
                      </m:sub>
                    </m:sSub>
                    <m:r>
                      <a:rPr lang="ja-JP" altLang="en-US" i="1">
                        <a:latin typeface="Cambria Math" panose="02040503050406030204" pitchFamily="18" charset="0"/>
                        <a:ea typeface="Noto Sans JP Light" panose="020B0300000000000000" pitchFamily="34" charset="-128"/>
                      </a:rPr>
                      <m:t>が</m:t>
                    </m:r>
                  </m:oMath>
                </a14:m>
                <a:r>
                  <a:rPr lang="ja-JP" altLang="en-US" dirty="0">
                    <a:latin typeface="Noto Sans JP Light" panose="020B0300000000000000" pitchFamily="34" charset="-128"/>
                    <a:ea typeface="Noto Sans JP Light" panose="020B0300000000000000" pitchFamily="34" charset="-128"/>
                  </a:rPr>
                  <a:t>最大の腕を選ぶ。</a:t>
                </a:r>
                <a:endParaRPr lang="en-US" altLang="ja-JP" dirty="0">
                  <a:latin typeface="Noto Sans JP Light" panose="020B0300000000000000" pitchFamily="34" charset="-128"/>
                  <a:ea typeface="Noto Sans JP Light" panose="020B0300000000000000" pitchFamily="34" charset="-128"/>
                </a:endParaRPr>
              </a:p>
            </p:txBody>
          </p:sp>
        </mc:Choice>
        <mc:Fallback xmlns="">
          <p:sp>
            <p:nvSpPr>
              <p:cNvPr id="6" name="テキスト ボックス 5">
                <a:extLst>
                  <a:ext uri="{FF2B5EF4-FFF2-40B4-BE49-F238E27FC236}">
                    <a16:creationId xmlns:a16="http://schemas.microsoft.com/office/drawing/2014/main" id="{AA51985C-F94B-4346-8EA1-04E2C8BCF7AA}"/>
                  </a:ext>
                </a:extLst>
              </p:cNvPr>
              <p:cNvSpPr txBox="1">
                <a:spLocks noRot="1" noChangeAspect="1" noMove="1" noResize="1" noEditPoints="1" noAdjustHandles="1" noChangeArrowheads="1" noChangeShapeType="1" noTextEdit="1"/>
              </p:cNvSpPr>
              <p:nvPr/>
            </p:nvSpPr>
            <p:spPr>
              <a:xfrm>
                <a:off x="-685800" y="3009413"/>
                <a:ext cx="8893629" cy="1246623"/>
              </a:xfrm>
              <a:prstGeom prst="rect">
                <a:avLst/>
              </a:prstGeom>
              <a:blipFill>
                <a:blip r:embed="rId3"/>
                <a:stretch>
                  <a:fillRect l="-685" t="-2941" b="-6373"/>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2871399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E461F3C-80F4-41CA-8C95-C315C9D91B05}"/>
              </a:ext>
            </a:extLst>
          </p:cNvPr>
          <p:cNvSpPr txBox="1">
            <a:spLocks/>
          </p:cNvSpPr>
          <p:nvPr/>
        </p:nvSpPr>
        <p:spPr>
          <a:xfrm>
            <a:off x="-1" y="481427"/>
            <a:ext cx="9144000" cy="642040"/>
          </a:xfrm>
          <a:prstGeom prst="rect">
            <a:avLst/>
          </a:prstGeom>
        </p:spPr>
        <p:txBody>
          <a:bodyPr>
            <a:no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4800" b="1" dirty="0">
                <a:latin typeface="Noto Sans JP Bold" panose="020B0800000000000000" pitchFamily="34" charset="-128"/>
                <a:ea typeface="Noto Sans JP Bold" panose="020B0800000000000000" pitchFamily="34" charset="-128"/>
              </a:rPr>
              <a:t>強化学習の種類</a:t>
            </a:r>
          </a:p>
        </p:txBody>
      </p:sp>
      <p:sp>
        <p:nvSpPr>
          <p:cNvPr id="6" name="正方形/長方形 5">
            <a:extLst>
              <a:ext uri="{FF2B5EF4-FFF2-40B4-BE49-F238E27FC236}">
                <a16:creationId xmlns:a16="http://schemas.microsoft.com/office/drawing/2014/main" id="{9D3A2322-FFDF-4065-8564-1815853E67EE}"/>
              </a:ext>
            </a:extLst>
          </p:cNvPr>
          <p:cNvSpPr/>
          <p:nvPr/>
        </p:nvSpPr>
        <p:spPr>
          <a:xfrm>
            <a:off x="-1" y="-1175"/>
            <a:ext cx="9144000" cy="366301"/>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7" name="コンテンツ プレースホルダー 4">
            <a:extLst>
              <a:ext uri="{FF2B5EF4-FFF2-40B4-BE49-F238E27FC236}">
                <a16:creationId xmlns:a16="http://schemas.microsoft.com/office/drawing/2014/main" id="{DA83059E-40F6-4183-B2D2-053C076AEF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4912" y="1452113"/>
            <a:ext cx="7265418" cy="511395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0241305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8F6E0C3-FF4B-4C37-9B6C-2FDC3E27BCF6}"/>
              </a:ext>
            </a:extLst>
          </p:cNvPr>
          <p:cNvSpPr>
            <a:spLocks noGrp="1"/>
          </p:cNvSpPr>
          <p:nvPr>
            <p:ph type="title"/>
          </p:nvPr>
        </p:nvSpPr>
        <p:spPr>
          <a:xfrm>
            <a:off x="-685800" y="365126"/>
            <a:ext cx="10515600" cy="642040"/>
          </a:xfrm>
        </p:spPr>
        <p:txBody>
          <a:bodyPr>
            <a:normAutofit fontScale="90000"/>
          </a:bodyPr>
          <a:lstStyle/>
          <a:p>
            <a:r>
              <a:rPr kumimoji="1" lang="ja-JP" altLang="en-US" dirty="0">
                <a:latin typeface="Noto Sans JP Bold" panose="020B0800000000000000" pitchFamily="34" charset="-128"/>
                <a:ea typeface="Noto Sans JP Bold" panose="020B0800000000000000" pitchFamily="34" charset="-128"/>
              </a:rPr>
              <a:t>価値</a:t>
            </a:r>
          </a:p>
        </p:txBody>
      </p:sp>
      <mc:AlternateContent xmlns:mc="http://schemas.openxmlformats.org/markup-compatibility/2006" xmlns:a14="http://schemas.microsoft.com/office/drawing/2010/main">
        <mc:Choice Requires="a14">
          <p:sp>
            <p:nvSpPr>
              <p:cNvPr id="26" name="テキスト ボックス 25">
                <a:extLst>
                  <a:ext uri="{FF2B5EF4-FFF2-40B4-BE49-F238E27FC236}">
                    <a16:creationId xmlns:a16="http://schemas.microsoft.com/office/drawing/2014/main" id="{4A02F38F-19EB-483D-BB5F-B554C994E51B}"/>
                  </a:ext>
                </a:extLst>
              </p:cNvPr>
              <p:cNvSpPr txBox="1"/>
              <p:nvPr/>
            </p:nvSpPr>
            <p:spPr>
              <a:xfrm>
                <a:off x="-685800" y="990868"/>
                <a:ext cx="6781627" cy="3447098"/>
              </a:xfrm>
              <a:prstGeom prst="rect">
                <a:avLst/>
              </a:prstGeom>
              <a:noFill/>
            </p:spPr>
            <p:txBody>
              <a:bodyPr wrap="square" rtlCol="0">
                <a:spAutoFit/>
              </a:bodyPr>
              <a:lstStyle/>
              <a:p>
                <a:r>
                  <a:rPr lang="ja-JP" altLang="en-US" sz="2000" dirty="0">
                    <a:latin typeface="Noto Sans JP Bold" panose="020B0800000000000000" pitchFamily="34" charset="-128"/>
                    <a:ea typeface="Noto Sans JP Bold" panose="020B0800000000000000" pitchFamily="34" charset="-128"/>
                  </a:rPr>
                  <a:t>行動価値</a:t>
                </a:r>
                <a:endParaRPr lang="en-US" altLang="ja-JP" sz="2000" dirty="0">
                  <a:latin typeface="Noto Sans JP Bold" panose="020B0800000000000000" pitchFamily="34" charset="-128"/>
                  <a:ea typeface="Noto Sans JP Bold" panose="020B0800000000000000" pitchFamily="34" charset="-128"/>
                </a:endParaRPr>
              </a:p>
              <a:p>
                <a:pPr marL="285750" indent="-285750">
                  <a:buFont typeface="Arial" panose="020B0604020202020204" pitchFamily="34" charset="0"/>
                  <a:buChar char="•"/>
                </a:pPr>
                <a:r>
                  <a:rPr lang="ja-JP" altLang="en-US" dirty="0">
                    <a:latin typeface="Noto Sans JP Light" panose="020B0300000000000000" pitchFamily="34" charset="-128"/>
                    <a:ea typeface="Noto Sans JP Light" panose="020B0300000000000000" pitchFamily="34" charset="-128"/>
                  </a:rPr>
                  <a:t>方策</a:t>
                </a:r>
                <a:r>
                  <a:rPr lang="en-US" altLang="ja-JP" dirty="0">
                    <a:latin typeface="Noto Sans JP Light" panose="020B0300000000000000" pitchFamily="34" charset="-128"/>
                    <a:ea typeface="Noto Sans JP Light" panose="020B0300000000000000" pitchFamily="34" charset="-128"/>
                  </a:rPr>
                  <a:t>π</a:t>
                </a:r>
                <a:r>
                  <a:rPr lang="ja-JP" altLang="en-US" dirty="0">
                    <a:latin typeface="Noto Sans JP Light" panose="020B0300000000000000" pitchFamily="34" charset="-128"/>
                    <a:ea typeface="Noto Sans JP Light" panose="020B0300000000000000" pitchFamily="34" charset="-128"/>
                  </a:rPr>
                  <a:t>の基で、行動価値は</a:t>
                </a:r>
                <a:r>
                  <a:rPr lang="ja-JP" altLang="en-US" dirty="0">
                    <a:solidFill>
                      <a:srgbClr val="FF0000"/>
                    </a:solidFill>
                    <a:latin typeface="Noto Sans JP Light" panose="020B0300000000000000" pitchFamily="34" charset="-128"/>
                    <a:ea typeface="Noto Sans JP Light" panose="020B0300000000000000" pitchFamily="34" charset="-128"/>
                  </a:rPr>
                  <a:t>行動価値関数</a:t>
                </a:r>
                <a14:m>
                  <m:oMath xmlns:m="http://schemas.openxmlformats.org/officeDocument/2006/math">
                    <m:sSup>
                      <m:sSupPr>
                        <m:ctrlPr>
                          <a:rPr lang="en-US" altLang="ja-JP" i="1">
                            <a:solidFill>
                              <a:srgbClr val="FF0000"/>
                            </a:solidFill>
                            <a:latin typeface="Cambria Math" panose="02040503050406030204" pitchFamily="18" charset="0"/>
                            <a:ea typeface="Noto Sans JP Light" panose="020B0300000000000000" pitchFamily="34" charset="-128"/>
                          </a:rPr>
                        </m:ctrlPr>
                      </m:sSupPr>
                      <m:e>
                        <m:r>
                          <a:rPr lang="en-US" altLang="ja-JP" i="1">
                            <a:solidFill>
                              <a:srgbClr val="FF0000"/>
                            </a:solidFill>
                            <a:latin typeface="Cambria Math" panose="02040503050406030204" pitchFamily="18" charset="0"/>
                            <a:ea typeface="Noto Sans JP Light" panose="020B0300000000000000" pitchFamily="34" charset="-128"/>
                          </a:rPr>
                          <m:t>𝑄</m:t>
                        </m:r>
                      </m:e>
                      <m:sup>
                        <m:r>
                          <a:rPr lang="ja-JP" altLang="en-US" i="1">
                            <a:solidFill>
                              <a:srgbClr val="FF0000"/>
                            </a:solidFill>
                            <a:latin typeface="Cambria Math" panose="02040503050406030204" pitchFamily="18" charset="0"/>
                            <a:ea typeface="Noto Sans JP Light" panose="020B0300000000000000" pitchFamily="34" charset="-128"/>
                          </a:rPr>
                          <m:t>𝜋</m:t>
                        </m:r>
                      </m:sup>
                    </m:sSup>
                    <m:d>
                      <m:dPr>
                        <m:ctrlPr>
                          <a:rPr lang="en-US" altLang="ja-JP" i="1">
                            <a:solidFill>
                              <a:srgbClr val="FF0000"/>
                            </a:solidFill>
                            <a:latin typeface="Cambria Math" panose="02040503050406030204" pitchFamily="18" charset="0"/>
                            <a:ea typeface="Noto Sans JP Light" panose="020B0300000000000000" pitchFamily="34" charset="-128"/>
                          </a:rPr>
                        </m:ctrlPr>
                      </m:dPr>
                      <m:e>
                        <m:r>
                          <a:rPr lang="en-US" altLang="ja-JP" i="1">
                            <a:solidFill>
                              <a:srgbClr val="FF0000"/>
                            </a:solidFill>
                            <a:latin typeface="Cambria Math" panose="02040503050406030204" pitchFamily="18" charset="0"/>
                            <a:ea typeface="Noto Sans JP Light" panose="020B0300000000000000" pitchFamily="34" charset="-128"/>
                          </a:rPr>
                          <m:t>𝑠</m:t>
                        </m:r>
                        <m:r>
                          <a:rPr lang="en-US" altLang="ja-JP" i="1">
                            <a:solidFill>
                              <a:srgbClr val="FF0000"/>
                            </a:solidFill>
                            <a:latin typeface="Cambria Math" panose="02040503050406030204" pitchFamily="18" charset="0"/>
                            <a:ea typeface="Noto Sans JP Light" panose="020B0300000000000000" pitchFamily="34" charset="-128"/>
                          </a:rPr>
                          <m:t>, </m:t>
                        </m:r>
                        <m:r>
                          <a:rPr lang="en-US" altLang="ja-JP" i="1">
                            <a:solidFill>
                              <a:srgbClr val="FF0000"/>
                            </a:solidFill>
                            <a:latin typeface="Cambria Math" panose="02040503050406030204" pitchFamily="18" charset="0"/>
                            <a:ea typeface="Noto Sans JP Light" panose="020B0300000000000000" pitchFamily="34" charset="-128"/>
                          </a:rPr>
                          <m:t>𝑎</m:t>
                        </m:r>
                      </m:e>
                    </m:d>
                    <m:r>
                      <a:rPr lang="ja-JP" altLang="en-US" i="1">
                        <a:latin typeface="Cambria Math" panose="02040503050406030204" pitchFamily="18" charset="0"/>
                        <a:ea typeface="Noto Sans JP Light" panose="020B0300000000000000" pitchFamily="34" charset="-128"/>
                      </a:rPr>
                      <m:t>で</m:t>
                    </m:r>
                  </m:oMath>
                </a14:m>
                <a:r>
                  <a:rPr lang="ja-JP" altLang="en-US" dirty="0">
                    <a:latin typeface="Noto Sans JP Light" panose="020B0300000000000000" pitchFamily="34" charset="-128"/>
                    <a:ea typeface="Noto Sans JP Light" panose="020B0300000000000000" pitchFamily="34" charset="-128"/>
                  </a:rPr>
                  <a:t>表される。</a:t>
                </a:r>
                <a:endParaRPr lang="en-US" altLang="ja-JP" dirty="0">
                  <a:latin typeface="Noto Sans JP Light" panose="020B0300000000000000" pitchFamily="34" charset="-128"/>
                  <a:ea typeface="Noto Sans JP Light" panose="020B0300000000000000" pitchFamily="34" charset="-128"/>
                </a:endParaRPr>
              </a:p>
              <a:p>
                <a:endParaRPr lang="en-US" altLang="ja-JP" dirty="0">
                  <a:latin typeface="Noto Sans JP Light" panose="020B0300000000000000" pitchFamily="34" charset="-128"/>
                  <a:ea typeface="Noto Sans JP Light" panose="020B0300000000000000" pitchFamily="34" charset="-128"/>
                </a:endParaRPr>
              </a:p>
              <a:p>
                <a:r>
                  <a:rPr lang="ja-JP" altLang="en-US" dirty="0">
                    <a:latin typeface="Noto Sans JP Light" panose="020B0300000000000000" pitchFamily="34" charset="-128"/>
                    <a:ea typeface="Noto Sans JP Light" panose="020B0300000000000000" pitchFamily="34" charset="-128"/>
                  </a:rPr>
                  <a:t>例</a:t>
                </a:r>
                <a:r>
                  <a:rPr lang="en-US" altLang="ja-JP" dirty="0">
                    <a:latin typeface="Noto Sans JP Light" panose="020B0300000000000000" pitchFamily="34" charset="-128"/>
                    <a:ea typeface="Noto Sans JP Light" panose="020B0300000000000000" pitchFamily="34" charset="-128"/>
                  </a:rPr>
                  <a:t>1.</a:t>
                </a:r>
              </a:p>
              <a:p>
                <a:pPr/>
                <a14:m>
                  <m:oMathPara xmlns:m="http://schemas.openxmlformats.org/officeDocument/2006/math">
                    <m:oMathParaPr>
                      <m:jc m:val="centerGroup"/>
                    </m:oMathParaPr>
                    <m:oMath xmlns:m="http://schemas.openxmlformats.org/officeDocument/2006/math">
                      <m:sSup>
                        <m:sSupPr>
                          <m:ctrlPr>
                            <a:rPr lang="en-US" altLang="ja-JP" sz="2000" i="1">
                              <a:latin typeface="Cambria Math" panose="02040503050406030204" pitchFamily="18" charset="0"/>
                              <a:ea typeface="Noto Sans JP Light" panose="020B0300000000000000" pitchFamily="34" charset="-128"/>
                            </a:rPr>
                          </m:ctrlPr>
                        </m:sSupPr>
                        <m:e>
                          <m:r>
                            <a:rPr lang="en-US" altLang="ja-JP" sz="2000" i="1">
                              <a:latin typeface="Cambria Math" panose="02040503050406030204" pitchFamily="18" charset="0"/>
                              <a:ea typeface="Noto Sans JP Light" panose="020B0300000000000000" pitchFamily="34" charset="-128"/>
                            </a:rPr>
                            <m:t>𝑄</m:t>
                          </m:r>
                        </m:e>
                        <m:sup>
                          <m:r>
                            <a:rPr lang="ja-JP" altLang="en-US" sz="2000" i="1">
                              <a:latin typeface="Cambria Math" panose="02040503050406030204" pitchFamily="18" charset="0"/>
                              <a:ea typeface="Noto Sans JP Light" panose="020B0300000000000000" pitchFamily="34" charset="-128"/>
                            </a:rPr>
                            <m:t>𝜋</m:t>
                          </m:r>
                        </m:sup>
                      </m:sSup>
                      <m:d>
                        <m:dPr>
                          <m:ctrlPr>
                            <a:rPr lang="en-US" altLang="ja-JP" sz="2000" i="1">
                              <a:latin typeface="Cambria Math" panose="02040503050406030204" pitchFamily="18" charset="0"/>
                              <a:ea typeface="Noto Sans JP Light" panose="020B0300000000000000" pitchFamily="34" charset="-128"/>
                            </a:rPr>
                          </m:ctrlPr>
                        </m:dPr>
                        <m:e>
                          <m:r>
                            <a:rPr lang="en-US" altLang="ja-JP" sz="2000" i="1">
                              <a:latin typeface="Cambria Math" panose="02040503050406030204" pitchFamily="18" charset="0"/>
                              <a:ea typeface="Noto Sans JP Light" panose="020B0300000000000000" pitchFamily="34" charset="-128"/>
                            </a:rPr>
                            <m:t>𝑠</m:t>
                          </m:r>
                          <m:r>
                            <a:rPr lang="en-US" altLang="ja-JP" sz="2000" i="1">
                              <a:latin typeface="Cambria Math" panose="02040503050406030204" pitchFamily="18" charset="0"/>
                              <a:ea typeface="Noto Sans JP Light" panose="020B0300000000000000" pitchFamily="34" charset="-128"/>
                            </a:rPr>
                            <m:t>=7, </m:t>
                          </m:r>
                          <m:r>
                            <a:rPr lang="en-US" altLang="ja-JP" sz="2000" i="1">
                              <a:latin typeface="Cambria Math" panose="02040503050406030204" pitchFamily="18" charset="0"/>
                              <a:ea typeface="Noto Sans JP Light" panose="020B0300000000000000" pitchFamily="34" charset="-128"/>
                            </a:rPr>
                            <m:t>𝑎</m:t>
                          </m:r>
                          <m:r>
                            <a:rPr lang="en-US" altLang="ja-JP" sz="2000" i="1">
                              <a:latin typeface="Cambria Math" panose="02040503050406030204" pitchFamily="18" charset="0"/>
                              <a:ea typeface="Noto Sans JP Light" panose="020B0300000000000000" pitchFamily="34" charset="-128"/>
                            </a:rPr>
                            <m:t>=1</m:t>
                          </m:r>
                        </m:e>
                      </m:d>
                      <m:r>
                        <a:rPr lang="en-US" altLang="ja-JP" sz="2000" i="1">
                          <a:latin typeface="Cambria Math" panose="02040503050406030204" pitchFamily="18" charset="0"/>
                          <a:ea typeface="Noto Sans JP Light" panose="020B0300000000000000" pitchFamily="34" charset="-128"/>
                        </a:rPr>
                        <m:t>=</m:t>
                      </m:r>
                      <m:sSub>
                        <m:sSubPr>
                          <m:ctrlPr>
                            <a:rPr lang="en-US" altLang="ja-JP" sz="2000" i="1">
                              <a:latin typeface="Cambria Math" panose="02040503050406030204" pitchFamily="18" charset="0"/>
                              <a:ea typeface="Noto Sans JP Light" panose="020B0300000000000000" pitchFamily="34" charset="-128"/>
                            </a:rPr>
                          </m:ctrlPr>
                        </m:sSubPr>
                        <m:e>
                          <m:r>
                            <a:rPr lang="en-US" altLang="ja-JP" sz="2000" i="1">
                              <a:latin typeface="Cambria Math" panose="02040503050406030204" pitchFamily="18" charset="0"/>
                              <a:ea typeface="Noto Sans JP Light" panose="020B0300000000000000" pitchFamily="34" charset="-128"/>
                            </a:rPr>
                            <m:t>𝑅</m:t>
                          </m:r>
                        </m:e>
                        <m:sub>
                          <m:r>
                            <a:rPr lang="en-US" altLang="ja-JP" sz="2000" i="1">
                              <a:latin typeface="Cambria Math" panose="02040503050406030204" pitchFamily="18" charset="0"/>
                              <a:ea typeface="Noto Sans JP Light" panose="020B0300000000000000" pitchFamily="34" charset="-128"/>
                            </a:rPr>
                            <m:t>𝑡</m:t>
                          </m:r>
                          <m:r>
                            <a:rPr lang="en-US" altLang="ja-JP" sz="2000" i="1">
                              <a:latin typeface="Cambria Math" panose="02040503050406030204" pitchFamily="18" charset="0"/>
                              <a:ea typeface="Noto Sans JP Light" panose="020B0300000000000000" pitchFamily="34" charset="-128"/>
                            </a:rPr>
                            <m:t>+1</m:t>
                          </m:r>
                        </m:sub>
                      </m:sSub>
                      <m:r>
                        <a:rPr lang="en-US" altLang="ja-JP" sz="2000" i="1">
                          <a:latin typeface="Cambria Math" panose="02040503050406030204" pitchFamily="18" charset="0"/>
                          <a:ea typeface="Noto Sans JP Light" panose="020B0300000000000000" pitchFamily="34" charset="-128"/>
                        </a:rPr>
                        <m:t>=1</m:t>
                      </m:r>
                    </m:oMath>
                  </m:oMathPara>
                </a14:m>
                <a:endParaRPr lang="en-US" altLang="ja-JP" sz="2000" dirty="0">
                  <a:latin typeface="Noto Sans JP Light" panose="020B0300000000000000" pitchFamily="34" charset="-128"/>
                  <a:ea typeface="Noto Sans JP Light" panose="020B0300000000000000" pitchFamily="34" charset="-128"/>
                </a:endParaRPr>
              </a:p>
              <a:p>
                <a:r>
                  <a:rPr lang="ja-JP" altLang="en-US" dirty="0">
                    <a:ea typeface="Noto Sans JP Light" panose="020B0300000000000000" pitchFamily="34" charset="-128"/>
                  </a:rPr>
                  <a:t>状態</a:t>
                </a:r>
                <a14:m>
                  <m:oMath xmlns:m="http://schemas.openxmlformats.org/officeDocument/2006/math">
                    <m:r>
                      <a:rPr lang="ja-JP" altLang="en-US" i="1">
                        <a:latin typeface="Cambria Math" panose="02040503050406030204" pitchFamily="18" charset="0"/>
                        <a:ea typeface="Noto Sans JP Light" panose="020B0300000000000000" pitchFamily="34" charset="-128"/>
                      </a:rPr>
                      <m:t>：</m:t>
                    </m:r>
                    <m:r>
                      <a:rPr lang="en-US" altLang="ja-JP" i="1">
                        <a:latin typeface="Cambria Math" panose="02040503050406030204" pitchFamily="18" charset="0"/>
                        <a:ea typeface="Noto Sans JP Light" panose="020B0300000000000000" pitchFamily="34" charset="-128"/>
                      </a:rPr>
                      <m:t>𝑠</m:t>
                    </m:r>
                    <m:r>
                      <a:rPr lang="en-US" altLang="ja-JP" i="1">
                        <a:latin typeface="Cambria Math" panose="02040503050406030204" pitchFamily="18" charset="0"/>
                        <a:ea typeface="Noto Sans JP Light" panose="020B0300000000000000" pitchFamily="34" charset="-128"/>
                      </a:rPr>
                      <m:t>=7</m:t>
                    </m:r>
                  </m:oMath>
                </a14:m>
                <a:endParaRPr lang="en-US" altLang="ja-JP" dirty="0">
                  <a:latin typeface="Noto Sans JP Light" panose="020B0300000000000000" pitchFamily="34" charset="-128"/>
                  <a:ea typeface="Noto Sans JP Light" panose="020B0300000000000000" pitchFamily="34" charset="-128"/>
                </a:endParaRPr>
              </a:p>
              <a:p>
                <a:pPr/>
                <a14:m>
                  <m:oMathPara xmlns:m="http://schemas.openxmlformats.org/officeDocument/2006/math">
                    <m:oMathParaPr>
                      <m:jc m:val="left"/>
                    </m:oMathParaPr>
                    <m:oMath xmlns:m="http://schemas.openxmlformats.org/officeDocument/2006/math">
                      <m:r>
                        <a:rPr lang="ja-JP" altLang="en-US" i="1" dirty="0">
                          <a:latin typeface="Cambria Math" panose="02040503050406030204" pitchFamily="18" charset="0"/>
                          <a:ea typeface="Noto Sans JP Light" panose="020B0300000000000000" pitchFamily="34" charset="-128"/>
                        </a:rPr>
                        <m:t>行動：</m:t>
                      </m:r>
                      <m:r>
                        <a:rPr lang="en-US" altLang="ja-JP" i="1">
                          <a:latin typeface="Cambria Math" panose="02040503050406030204" pitchFamily="18" charset="0"/>
                          <a:ea typeface="Noto Sans JP Light" panose="020B0300000000000000" pitchFamily="34" charset="-128"/>
                        </a:rPr>
                        <m:t>𝑎</m:t>
                      </m:r>
                      <m:r>
                        <a:rPr lang="en-US" altLang="ja-JP" i="1">
                          <a:latin typeface="Cambria Math" panose="02040503050406030204" pitchFamily="18" charset="0"/>
                          <a:ea typeface="Noto Sans JP Light" panose="020B0300000000000000" pitchFamily="34" charset="-128"/>
                        </a:rPr>
                        <m:t>=1</m:t>
                      </m:r>
                    </m:oMath>
                  </m:oMathPara>
                </a14:m>
                <a:endParaRPr lang="en-US" altLang="ja-JP" dirty="0">
                  <a:latin typeface="Noto Sans JP Light" panose="020B0300000000000000" pitchFamily="34" charset="-128"/>
                  <a:ea typeface="Noto Sans JP Light" panose="020B0300000000000000" pitchFamily="34" charset="-128"/>
                </a:endParaRPr>
              </a:p>
              <a:p>
                <a:endParaRPr lang="en-US" altLang="ja-JP" dirty="0">
                  <a:latin typeface="Noto Sans JP Light" panose="020B0300000000000000" pitchFamily="34" charset="-128"/>
                  <a:ea typeface="Noto Sans JP Light" panose="020B0300000000000000" pitchFamily="34" charset="-128"/>
                </a:endParaRPr>
              </a:p>
              <a:p>
                <a:r>
                  <a:rPr lang="ja-JP" altLang="en-US" dirty="0">
                    <a:latin typeface="Noto Sans JP Light" panose="020B0300000000000000" pitchFamily="34" charset="-128"/>
                    <a:ea typeface="Noto Sans JP Light" panose="020B0300000000000000" pitchFamily="34" charset="-128"/>
                  </a:rPr>
                  <a:t>ゴールするまでの最低ステップ</a:t>
                </a:r>
                <a:endParaRPr lang="en-US" altLang="ja-JP" dirty="0">
                  <a:latin typeface="Noto Sans JP Light" panose="020B0300000000000000" pitchFamily="34" charset="-128"/>
                  <a:ea typeface="Noto Sans JP Light" panose="020B0300000000000000" pitchFamily="34" charset="-128"/>
                </a:endParaRPr>
              </a:p>
              <a:p>
                <a:r>
                  <a:rPr lang="en-US" altLang="ja-JP" dirty="0">
                    <a:latin typeface="Noto Sans JP Light" panose="020B0300000000000000" pitchFamily="34" charset="-128"/>
                    <a:ea typeface="Noto Sans JP Light" panose="020B0300000000000000" pitchFamily="34" charset="-128"/>
                  </a:rPr>
                  <a:t>S7</a:t>
                </a:r>
                <a:r>
                  <a:rPr lang="ja-JP" altLang="en-US" dirty="0">
                    <a:latin typeface="Noto Sans JP Light" panose="020B0300000000000000" pitchFamily="34" charset="-128"/>
                    <a:ea typeface="Noto Sans JP Light" panose="020B0300000000000000" pitchFamily="34" charset="-128"/>
                  </a:rPr>
                  <a:t>　→　</a:t>
                </a:r>
                <a:r>
                  <a:rPr lang="en-US" altLang="ja-JP" dirty="0">
                    <a:latin typeface="Noto Sans JP Light" panose="020B0300000000000000" pitchFamily="34" charset="-128"/>
                    <a:ea typeface="Noto Sans JP Light" panose="020B0300000000000000" pitchFamily="34" charset="-128"/>
                  </a:rPr>
                  <a:t>S8</a:t>
                </a:r>
              </a:p>
              <a:p>
                <a:endParaRPr lang="en-US" altLang="ja-JP" dirty="0">
                  <a:latin typeface="Noto Sans JP Light" panose="020B0300000000000000" pitchFamily="34" charset="-128"/>
                  <a:ea typeface="Noto Sans JP Light" panose="020B0300000000000000" pitchFamily="34" charset="-128"/>
                </a:endParaRPr>
              </a:p>
              <a:p>
                <a:r>
                  <a:rPr lang="ja-JP" altLang="en-US" dirty="0">
                    <a:latin typeface="Noto Sans JP Light" panose="020B0300000000000000" pitchFamily="34" charset="-128"/>
                    <a:ea typeface="Noto Sans JP Light" panose="020B0300000000000000" pitchFamily="34" charset="-128"/>
                  </a:rPr>
                  <a:t>次のステップでゴールにたどり着き、報酬</a:t>
                </a:r>
                <a14:m>
                  <m:oMath xmlns:m="http://schemas.openxmlformats.org/officeDocument/2006/math">
                    <m:sSub>
                      <m:sSubPr>
                        <m:ctrlPr>
                          <a:rPr lang="en-US" altLang="ja-JP" i="1">
                            <a:latin typeface="Cambria Math" panose="02040503050406030204" pitchFamily="18" charset="0"/>
                            <a:ea typeface="Noto Sans JP Light" panose="020B0300000000000000" pitchFamily="34" charset="-128"/>
                          </a:rPr>
                        </m:ctrlPr>
                      </m:sSubPr>
                      <m:e>
                        <m:r>
                          <a:rPr lang="en-US" altLang="ja-JP" i="1">
                            <a:latin typeface="Cambria Math" panose="02040503050406030204" pitchFamily="18" charset="0"/>
                            <a:ea typeface="Noto Sans JP Light" panose="020B0300000000000000" pitchFamily="34" charset="-128"/>
                          </a:rPr>
                          <m:t>𝑅</m:t>
                        </m:r>
                      </m:e>
                      <m:sub>
                        <m:r>
                          <a:rPr lang="en-US" altLang="ja-JP" i="1">
                            <a:latin typeface="Cambria Math" panose="02040503050406030204" pitchFamily="18" charset="0"/>
                            <a:ea typeface="Noto Sans JP Light" panose="020B0300000000000000" pitchFamily="34" charset="-128"/>
                          </a:rPr>
                          <m:t>𝑡</m:t>
                        </m:r>
                        <m:r>
                          <a:rPr lang="en-US" altLang="ja-JP" i="1">
                            <a:latin typeface="Cambria Math" panose="02040503050406030204" pitchFamily="18" charset="0"/>
                            <a:ea typeface="Noto Sans JP Light" panose="020B0300000000000000" pitchFamily="34" charset="-128"/>
                          </a:rPr>
                          <m:t>+1</m:t>
                        </m:r>
                      </m:sub>
                    </m:sSub>
                    <m:r>
                      <a:rPr lang="en-US" altLang="ja-JP" i="1">
                        <a:latin typeface="Cambria Math" panose="02040503050406030204" pitchFamily="18" charset="0"/>
                        <a:ea typeface="Noto Sans JP Light" panose="020B0300000000000000" pitchFamily="34" charset="-128"/>
                      </a:rPr>
                      <m:t>=1</m:t>
                    </m:r>
                  </m:oMath>
                </a14:m>
                <a:r>
                  <a:rPr lang="ja-JP" altLang="en-US" dirty="0">
                    <a:latin typeface="Noto Sans JP Light" panose="020B0300000000000000" pitchFamily="34" charset="-128"/>
                    <a:ea typeface="Noto Sans JP Light" panose="020B0300000000000000" pitchFamily="34" charset="-128"/>
                  </a:rPr>
                  <a:t>を手にする。</a:t>
                </a:r>
                <a:endParaRPr lang="en-US" altLang="ja-JP" dirty="0">
                  <a:latin typeface="Noto Sans JP Light" panose="020B0300000000000000" pitchFamily="34" charset="-128"/>
                  <a:ea typeface="Noto Sans JP Light" panose="020B0300000000000000" pitchFamily="34" charset="-128"/>
                </a:endParaRPr>
              </a:p>
            </p:txBody>
          </p:sp>
        </mc:Choice>
        <mc:Fallback xmlns="">
          <p:sp>
            <p:nvSpPr>
              <p:cNvPr id="26" name="テキスト ボックス 25">
                <a:extLst>
                  <a:ext uri="{FF2B5EF4-FFF2-40B4-BE49-F238E27FC236}">
                    <a16:creationId xmlns:a16="http://schemas.microsoft.com/office/drawing/2014/main" id="{4A02F38F-19EB-483D-BB5F-B554C994E51B}"/>
                  </a:ext>
                </a:extLst>
              </p:cNvPr>
              <p:cNvSpPr txBox="1">
                <a:spLocks noRot="1" noChangeAspect="1" noMove="1" noResize="1" noEditPoints="1" noAdjustHandles="1" noChangeArrowheads="1" noChangeShapeType="1" noTextEdit="1"/>
              </p:cNvSpPr>
              <p:nvPr/>
            </p:nvSpPr>
            <p:spPr>
              <a:xfrm>
                <a:off x="-685800" y="990868"/>
                <a:ext cx="6781627" cy="3447098"/>
              </a:xfrm>
              <a:prstGeom prst="rect">
                <a:avLst/>
              </a:prstGeom>
              <a:blipFill>
                <a:blip r:embed="rId2"/>
                <a:stretch>
                  <a:fillRect l="-898" t="-1062" r="-719" b="-3009"/>
                </a:stretch>
              </a:blipFill>
            </p:spPr>
            <p:txBody>
              <a:bodyPr/>
              <a:lstStyle/>
              <a:p>
                <a:r>
                  <a:rPr lang="ja-JP" altLang="en-US">
                    <a:noFill/>
                  </a:rPr>
                  <a:t> </a:t>
                </a:r>
              </a:p>
            </p:txBody>
          </p:sp>
        </mc:Fallback>
      </mc:AlternateContent>
      <p:grpSp>
        <p:nvGrpSpPr>
          <p:cNvPr id="11" name="グループ化 10">
            <a:extLst>
              <a:ext uri="{FF2B5EF4-FFF2-40B4-BE49-F238E27FC236}">
                <a16:creationId xmlns:a16="http://schemas.microsoft.com/office/drawing/2014/main" id="{503CCE70-A0DE-4317-80D1-885005E25D77}"/>
              </a:ext>
            </a:extLst>
          </p:cNvPr>
          <p:cNvGrpSpPr/>
          <p:nvPr/>
        </p:nvGrpSpPr>
        <p:grpSpPr>
          <a:xfrm>
            <a:off x="6385976" y="686147"/>
            <a:ext cx="3883478" cy="3894175"/>
            <a:chOff x="3132362" y="465363"/>
            <a:chExt cx="5927273" cy="5943600"/>
          </a:xfrm>
        </p:grpSpPr>
        <p:sp>
          <p:nvSpPr>
            <p:cNvPr id="12" name="楕円 11">
              <a:extLst>
                <a:ext uri="{FF2B5EF4-FFF2-40B4-BE49-F238E27FC236}">
                  <a16:creationId xmlns:a16="http://schemas.microsoft.com/office/drawing/2014/main" id="{C0C96305-C7A7-4A89-B12F-0066F3072FA9}"/>
                </a:ext>
              </a:extLst>
            </p:cNvPr>
            <p:cNvSpPr/>
            <p:nvPr/>
          </p:nvSpPr>
          <p:spPr>
            <a:xfrm>
              <a:off x="5457222" y="4782076"/>
              <a:ext cx="1257299" cy="1257297"/>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grpSp>
          <p:nvGrpSpPr>
            <p:cNvPr id="13" name="グループ化 12">
              <a:extLst>
                <a:ext uri="{FF2B5EF4-FFF2-40B4-BE49-F238E27FC236}">
                  <a16:creationId xmlns:a16="http://schemas.microsoft.com/office/drawing/2014/main" id="{3B69CCB0-2D1E-4C18-AC51-89FB33D74F4E}"/>
                </a:ext>
              </a:extLst>
            </p:cNvPr>
            <p:cNvGrpSpPr/>
            <p:nvPr/>
          </p:nvGrpSpPr>
          <p:grpSpPr>
            <a:xfrm>
              <a:off x="3132362" y="465363"/>
              <a:ext cx="5927273" cy="5943600"/>
              <a:chOff x="3132362" y="465363"/>
              <a:chExt cx="5927273" cy="5943600"/>
            </a:xfrm>
          </p:grpSpPr>
          <p:grpSp>
            <p:nvGrpSpPr>
              <p:cNvPr id="14" name="グループ化 13">
                <a:extLst>
                  <a:ext uri="{FF2B5EF4-FFF2-40B4-BE49-F238E27FC236}">
                    <a16:creationId xmlns:a16="http://schemas.microsoft.com/office/drawing/2014/main" id="{3FF410ED-36EB-4BE6-9FE2-9E7628F437CA}"/>
                  </a:ext>
                </a:extLst>
              </p:cNvPr>
              <p:cNvGrpSpPr/>
              <p:nvPr/>
            </p:nvGrpSpPr>
            <p:grpSpPr>
              <a:xfrm>
                <a:off x="3132362" y="465363"/>
                <a:ext cx="5927273" cy="5943600"/>
                <a:chOff x="3132362" y="465363"/>
                <a:chExt cx="5927273" cy="5943600"/>
              </a:xfrm>
            </p:grpSpPr>
            <p:grpSp>
              <p:nvGrpSpPr>
                <p:cNvPr id="30" name="グループ化 29">
                  <a:extLst>
                    <a:ext uri="{FF2B5EF4-FFF2-40B4-BE49-F238E27FC236}">
                      <a16:creationId xmlns:a16="http://schemas.microsoft.com/office/drawing/2014/main" id="{09D461D1-E413-4717-A625-B34692A8C3F1}"/>
                    </a:ext>
                  </a:extLst>
                </p:cNvPr>
                <p:cNvGrpSpPr/>
                <p:nvPr/>
              </p:nvGrpSpPr>
              <p:grpSpPr>
                <a:xfrm>
                  <a:off x="3132362" y="465363"/>
                  <a:ext cx="5927273" cy="5927272"/>
                  <a:chOff x="3132362" y="465363"/>
                  <a:chExt cx="5927273" cy="5927272"/>
                </a:xfrm>
              </p:grpSpPr>
              <p:sp>
                <p:nvSpPr>
                  <p:cNvPr id="36" name="正方形/長方形 35">
                    <a:extLst>
                      <a:ext uri="{FF2B5EF4-FFF2-40B4-BE49-F238E27FC236}">
                        <a16:creationId xmlns:a16="http://schemas.microsoft.com/office/drawing/2014/main" id="{C4F78BAA-C511-42A9-ADEB-E3566928B690}"/>
                      </a:ext>
                    </a:extLst>
                  </p:cNvPr>
                  <p:cNvSpPr/>
                  <p:nvPr/>
                </p:nvSpPr>
                <p:spPr>
                  <a:xfrm>
                    <a:off x="3132364" y="465364"/>
                    <a:ext cx="5927271" cy="5927271"/>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cxnSp>
                <p:nvCxnSpPr>
                  <p:cNvPr id="37" name="直線コネクタ 36">
                    <a:extLst>
                      <a:ext uri="{FF2B5EF4-FFF2-40B4-BE49-F238E27FC236}">
                        <a16:creationId xmlns:a16="http://schemas.microsoft.com/office/drawing/2014/main" id="{880E07A1-9567-4341-9EB3-B11E33EBFDDF}"/>
                      </a:ext>
                    </a:extLst>
                  </p:cNvPr>
                  <p:cNvCxnSpPr/>
                  <p:nvPr/>
                </p:nvCxnSpPr>
                <p:spPr>
                  <a:xfrm>
                    <a:off x="5061869" y="465364"/>
                    <a:ext cx="0" cy="5927271"/>
                  </a:xfrm>
                  <a:prstGeom prst="line">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8" name="直線コネクタ 37">
                    <a:extLst>
                      <a:ext uri="{FF2B5EF4-FFF2-40B4-BE49-F238E27FC236}">
                        <a16:creationId xmlns:a16="http://schemas.microsoft.com/office/drawing/2014/main" id="{DD700302-EEA1-40D3-B518-D5678C9ABB72}"/>
                      </a:ext>
                    </a:extLst>
                  </p:cNvPr>
                  <p:cNvCxnSpPr/>
                  <p:nvPr/>
                </p:nvCxnSpPr>
                <p:spPr>
                  <a:xfrm>
                    <a:off x="7157369" y="465363"/>
                    <a:ext cx="0" cy="5927271"/>
                  </a:xfrm>
                  <a:prstGeom prst="line">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9" name="直線コネクタ 38">
                    <a:extLst>
                      <a:ext uri="{FF2B5EF4-FFF2-40B4-BE49-F238E27FC236}">
                        <a16:creationId xmlns:a16="http://schemas.microsoft.com/office/drawing/2014/main" id="{C712DD8F-50C3-4722-B476-8B9D0B219F2D}"/>
                      </a:ext>
                    </a:extLst>
                  </p:cNvPr>
                  <p:cNvCxnSpPr>
                    <a:cxnSpLocks/>
                  </p:cNvCxnSpPr>
                  <p:nvPr/>
                </p:nvCxnSpPr>
                <p:spPr>
                  <a:xfrm rot="16200000">
                    <a:off x="6096000" y="1458002"/>
                    <a:ext cx="0" cy="5927271"/>
                  </a:xfrm>
                  <a:prstGeom prst="line">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0" name="直線コネクタ 39">
                    <a:extLst>
                      <a:ext uri="{FF2B5EF4-FFF2-40B4-BE49-F238E27FC236}">
                        <a16:creationId xmlns:a16="http://schemas.microsoft.com/office/drawing/2014/main" id="{FDD4D01D-F7CE-428D-8AA8-9B9685D3A060}"/>
                      </a:ext>
                    </a:extLst>
                  </p:cNvPr>
                  <p:cNvCxnSpPr>
                    <a:cxnSpLocks/>
                  </p:cNvCxnSpPr>
                  <p:nvPr/>
                </p:nvCxnSpPr>
                <p:spPr>
                  <a:xfrm rot="16200000">
                    <a:off x="6095998" y="-527273"/>
                    <a:ext cx="0" cy="5927271"/>
                  </a:xfrm>
                  <a:prstGeom prst="line">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grpSp>
              <p:nvGrpSpPr>
                <p:cNvPr id="31" name="グループ化 30">
                  <a:extLst>
                    <a:ext uri="{FF2B5EF4-FFF2-40B4-BE49-F238E27FC236}">
                      <a16:creationId xmlns:a16="http://schemas.microsoft.com/office/drawing/2014/main" id="{F48DD14B-2B4B-4D31-B372-20D63986B8F5}"/>
                    </a:ext>
                  </a:extLst>
                </p:cNvPr>
                <p:cNvGrpSpPr/>
                <p:nvPr/>
              </p:nvGrpSpPr>
              <p:grpSpPr>
                <a:xfrm>
                  <a:off x="5048248" y="2397579"/>
                  <a:ext cx="4011386" cy="2024058"/>
                  <a:chOff x="5048248" y="2397579"/>
                  <a:chExt cx="4011386" cy="2024058"/>
                </a:xfrm>
              </p:grpSpPr>
              <p:cxnSp>
                <p:nvCxnSpPr>
                  <p:cNvPr id="33" name="直線コネクタ 32">
                    <a:extLst>
                      <a:ext uri="{FF2B5EF4-FFF2-40B4-BE49-F238E27FC236}">
                        <a16:creationId xmlns:a16="http://schemas.microsoft.com/office/drawing/2014/main" id="{9D080480-0312-4891-A627-971422B96779}"/>
                      </a:ext>
                    </a:extLst>
                  </p:cNvPr>
                  <p:cNvCxnSpPr/>
                  <p:nvPr/>
                </p:nvCxnSpPr>
                <p:spPr>
                  <a:xfrm>
                    <a:off x="5048248" y="2436362"/>
                    <a:ext cx="2095500"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815C2069-14AB-444B-9833-13C4D9C70861}"/>
                      </a:ext>
                    </a:extLst>
                  </p:cNvPr>
                  <p:cNvCxnSpPr>
                    <a:cxnSpLocks/>
                  </p:cNvCxnSpPr>
                  <p:nvPr/>
                </p:nvCxnSpPr>
                <p:spPr>
                  <a:xfrm>
                    <a:off x="7157369" y="2397579"/>
                    <a:ext cx="0" cy="2024058"/>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5" name="直線コネクタ 34">
                    <a:extLst>
                      <a:ext uri="{FF2B5EF4-FFF2-40B4-BE49-F238E27FC236}">
                        <a16:creationId xmlns:a16="http://schemas.microsoft.com/office/drawing/2014/main" id="{D3D9BBC7-6AB2-4093-ABD3-599C468D9A94}"/>
                      </a:ext>
                    </a:extLst>
                  </p:cNvPr>
                  <p:cNvCxnSpPr>
                    <a:cxnSpLocks/>
                  </p:cNvCxnSpPr>
                  <p:nvPr/>
                </p:nvCxnSpPr>
                <p:spPr>
                  <a:xfrm>
                    <a:off x="7143748" y="4421637"/>
                    <a:ext cx="1915886"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grpSp>
            <p:cxnSp>
              <p:nvCxnSpPr>
                <p:cNvPr id="32" name="直線コネクタ 31">
                  <a:extLst>
                    <a:ext uri="{FF2B5EF4-FFF2-40B4-BE49-F238E27FC236}">
                      <a16:creationId xmlns:a16="http://schemas.microsoft.com/office/drawing/2014/main" id="{E4599EF1-447A-49D4-8677-9E0E00DE7307}"/>
                    </a:ext>
                  </a:extLst>
                </p:cNvPr>
                <p:cNvCxnSpPr>
                  <a:cxnSpLocks/>
                </p:cNvCxnSpPr>
                <p:nvPr/>
              </p:nvCxnSpPr>
              <p:spPr>
                <a:xfrm>
                  <a:off x="5059146" y="4384905"/>
                  <a:ext cx="0" cy="2024058"/>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15" name="テキスト ボックス 14">
                <a:extLst>
                  <a:ext uri="{FF2B5EF4-FFF2-40B4-BE49-F238E27FC236}">
                    <a16:creationId xmlns:a16="http://schemas.microsoft.com/office/drawing/2014/main" id="{6D6E794F-3149-4561-928E-00994EA18EE7}"/>
                  </a:ext>
                </a:extLst>
              </p:cNvPr>
              <p:cNvSpPr txBox="1"/>
              <p:nvPr/>
            </p:nvSpPr>
            <p:spPr>
              <a:xfrm>
                <a:off x="3661047" y="1142846"/>
                <a:ext cx="1023181" cy="892530"/>
              </a:xfrm>
              <a:prstGeom prst="rect">
                <a:avLst/>
              </a:prstGeom>
              <a:noFill/>
            </p:spPr>
            <p:txBody>
              <a:bodyPr wrap="none" rtlCol="0">
                <a:spAutoFit/>
              </a:bodyPr>
              <a:lstStyle/>
              <a:p>
                <a:r>
                  <a:rPr lang="en-US" altLang="ja-JP" sz="3200" dirty="0">
                    <a:latin typeface="Noto Sans JP Bold" panose="020B0800000000000000" pitchFamily="34" charset="-128"/>
                    <a:ea typeface="Noto Sans JP Bold" panose="020B0800000000000000" pitchFamily="34" charset="-128"/>
                  </a:rPr>
                  <a:t>S0</a:t>
                </a:r>
                <a:endParaRPr lang="ja-JP" altLang="en-US" sz="3200" dirty="0">
                  <a:latin typeface="Noto Sans JP Bold" panose="020B0800000000000000" pitchFamily="34" charset="-128"/>
                  <a:ea typeface="Noto Sans JP Bold" panose="020B0800000000000000" pitchFamily="34" charset="-128"/>
                </a:endParaRPr>
              </a:p>
            </p:txBody>
          </p:sp>
          <p:sp>
            <p:nvSpPr>
              <p:cNvPr id="16" name="テキスト ボックス 15">
                <a:extLst>
                  <a:ext uri="{FF2B5EF4-FFF2-40B4-BE49-F238E27FC236}">
                    <a16:creationId xmlns:a16="http://schemas.microsoft.com/office/drawing/2014/main" id="{A4E50E5F-81BE-4C46-92E5-D1DB57DE3E06}"/>
                  </a:ext>
                </a:extLst>
              </p:cNvPr>
              <p:cNvSpPr txBox="1"/>
              <p:nvPr/>
            </p:nvSpPr>
            <p:spPr>
              <a:xfrm>
                <a:off x="5588474" y="1168679"/>
                <a:ext cx="1023181" cy="892530"/>
              </a:xfrm>
              <a:prstGeom prst="rect">
                <a:avLst/>
              </a:prstGeom>
              <a:noFill/>
            </p:spPr>
            <p:txBody>
              <a:bodyPr wrap="none" rtlCol="0">
                <a:spAutoFit/>
              </a:bodyPr>
              <a:lstStyle/>
              <a:p>
                <a:r>
                  <a:rPr lang="en-US" altLang="ja-JP" sz="3200" dirty="0">
                    <a:latin typeface="Noto Sans JP Bold" panose="020B0800000000000000" pitchFamily="34" charset="-128"/>
                    <a:ea typeface="Noto Sans JP Bold" panose="020B0800000000000000" pitchFamily="34" charset="-128"/>
                  </a:rPr>
                  <a:t>S1</a:t>
                </a:r>
                <a:endParaRPr lang="ja-JP" altLang="en-US" sz="3200" dirty="0">
                  <a:latin typeface="Noto Sans JP Bold" panose="020B0800000000000000" pitchFamily="34" charset="-128"/>
                  <a:ea typeface="Noto Sans JP Bold" panose="020B0800000000000000" pitchFamily="34" charset="-128"/>
                </a:endParaRPr>
              </a:p>
            </p:txBody>
          </p:sp>
          <p:sp>
            <p:nvSpPr>
              <p:cNvPr id="22" name="テキスト ボックス 21">
                <a:extLst>
                  <a:ext uri="{FF2B5EF4-FFF2-40B4-BE49-F238E27FC236}">
                    <a16:creationId xmlns:a16="http://schemas.microsoft.com/office/drawing/2014/main" id="{F1265E38-C2D3-4E2B-BCA4-341C5B65A997}"/>
                  </a:ext>
                </a:extLst>
              </p:cNvPr>
              <p:cNvSpPr txBox="1"/>
              <p:nvPr/>
            </p:nvSpPr>
            <p:spPr>
              <a:xfrm>
                <a:off x="7683141" y="1174106"/>
                <a:ext cx="1023181" cy="892530"/>
              </a:xfrm>
              <a:prstGeom prst="rect">
                <a:avLst/>
              </a:prstGeom>
              <a:noFill/>
            </p:spPr>
            <p:txBody>
              <a:bodyPr wrap="none" rtlCol="0">
                <a:spAutoFit/>
              </a:bodyPr>
              <a:lstStyle/>
              <a:p>
                <a:r>
                  <a:rPr lang="en-US" altLang="ja-JP" sz="3200" dirty="0">
                    <a:latin typeface="Noto Sans JP Bold" panose="020B0800000000000000" pitchFamily="34" charset="-128"/>
                    <a:ea typeface="Noto Sans JP Bold" panose="020B0800000000000000" pitchFamily="34" charset="-128"/>
                  </a:rPr>
                  <a:t>S2</a:t>
                </a:r>
                <a:endParaRPr lang="ja-JP" altLang="en-US" sz="3200" dirty="0">
                  <a:latin typeface="Noto Sans JP Bold" panose="020B0800000000000000" pitchFamily="34" charset="-128"/>
                  <a:ea typeface="Noto Sans JP Bold" panose="020B0800000000000000" pitchFamily="34" charset="-128"/>
                </a:endParaRPr>
              </a:p>
            </p:txBody>
          </p:sp>
          <p:sp>
            <p:nvSpPr>
              <p:cNvPr id="23" name="テキスト ボックス 22">
                <a:extLst>
                  <a:ext uri="{FF2B5EF4-FFF2-40B4-BE49-F238E27FC236}">
                    <a16:creationId xmlns:a16="http://schemas.microsoft.com/office/drawing/2014/main" id="{35D173A2-AED7-41F9-A6D7-9ECF9D72AA31}"/>
                  </a:ext>
                </a:extLst>
              </p:cNvPr>
              <p:cNvSpPr txBox="1"/>
              <p:nvPr/>
            </p:nvSpPr>
            <p:spPr>
              <a:xfrm>
                <a:off x="3658136" y="3145104"/>
                <a:ext cx="1023181" cy="892530"/>
              </a:xfrm>
              <a:prstGeom prst="rect">
                <a:avLst/>
              </a:prstGeom>
              <a:noFill/>
            </p:spPr>
            <p:txBody>
              <a:bodyPr wrap="none" rtlCol="0">
                <a:spAutoFit/>
              </a:bodyPr>
              <a:lstStyle/>
              <a:p>
                <a:r>
                  <a:rPr lang="en-US" altLang="ja-JP" sz="3200" dirty="0">
                    <a:latin typeface="Noto Sans JP Bold" panose="020B0800000000000000" pitchFamily="34" charset="-128"/>
                    <a:ea typeface="Noto Sans JP Bold" panose="020B0800000000000000" pitchFamily="34" charset="-128"/>
                  </a:rPr>
                  <a:t>S3</a:t>
                </a:r>
                <a:endParaRPr lang="ja-JP" altLang="en-US" sz="3200" dirty="0">
                  <a:latin typeface="Noto Sans JP Bold" panose="020B0800000000000000" pitchFamily="34" charset="-128"/>
                  <a:ea typeface="Noto Sans JP Bold" panose="020B0800000000000000" pitchFamily="34" charset="-128"/>
                </a:endParaRPr>
              </a:p>
            </p:txBody>
          </p:sp>
          <p:sp>
            <p:nvSpPr>
              <p:cNvPr id="24" name="テキスト ボックス 23">
                <a:extLst>
                  <a:ext uri="{FF2B5EF4-FFF2-40B4-BE49-F238E27FC236}">
                    <a16:creationId xmlns:a16="http://schemas.microsoft.com/office/drawing/2014/main" id="{B02CD47A-2E3E-4A7E-8F20-7F5C9C9A143E}"/>
                  </a:ext>
                </a:extLst>
              </p:cNvPr>
              <p:cNvSpPr txBox="1"/>
              <p:nvPr/>
            </p:nvSpPr>
            <p:spPr>
              <a:xfrm>
                <a:off x="5588474" y="3113844"/>
                <a:ext cx="1023181" cy="892530"/>
              </a:xfrm>
              <a:prstGeom prst="rect">
                <a:avLst/>
              </a:prstGeom>
              <a:noFill/>
            </p:spPr>
            <p:txBody>
              <a:bodyPr wrap="none" rtlCol="0">
                <a:spAutoFit/>
              </a:bodyPr>
              <a:lstStyle/>
              <a:p>
                <a:r>
                  <a:rPr lang="en-US" altLang="ja-JP" sz="3200" dirty="0">
                    <a:latin typeface="Noto Sans JP Bold" panose="020B0800000000000000" pitchFamily="34" charset="-128"/>
                    <a:ea typeface="Noto Sans JP Bold" panose="020B0800000000000000" pitchFamily="34" charset="-128"/>
                  </a:rPr>
                  <a:t>S4</a:t>
                </a:r>
                <a:endParaRPr lang="ja-JP" altLang="en-US" sz="3200" dirty="0">
                  <a:latin typeface="Noto Sans JP Bold" panose="020B0800000000000000" pitchFamily="34" charset="-128"/>
                  <a:ea typeface="Noto Sans JP Bold" panose="020B0800000000000000" pitchFamily="34" charset="-128"/>
                </a:endParaRPr>
              </a:p>
            </p:txBody>
          </p:sp>
          <p:sp>
            <p:nvSpPr>
              <p:cNvPr id="25" name="テキスト ボックス 24">
                <a:extLst>
                  <a:ext uri="{FF2B5EF4-FFF2-40B4-BE49-F238E27FC236}">
                    <a16:creationId xmlns:a16="http://schemas.microsoft.com/office/drawing/2014/main" id="{A374DB5D-2A6B-48E9-B75E-9DD77715F8E7}"/>
                  </a:ext>
                </a:extLst>
              </p:cNvPr>
              <p:cNvSpPr txBox="1"/>
              <p:nvPr/>
            </p:nvSpPr>
            <p:spPr>
              <a:xfrm>
                <a:off x="7683141" y="3136610"/>
                <a:ext cx="1023181" cy="892530"/>
              </a:xfrm>
              <a:prstGeom prst="rect">
                <a:avLst/>
              </a:prstGeom>
              <a:noFill/>
            </p:spPr>
            <p:txBody>
              <a:bodyPr wrap="none" rtlCol="0">
                <a:spAutoFit/>
              </a:bodyPr>
              <a:lstStyle/>
              <a:p>
                <a:r>
                  <a:rPr lang="en-US" altLang="ja-JP" sz="3200" dirty="0">
                    <a:latin typeface="Noto Sans JP Bold" panose="020B0800000000000000" pitchFamily="34" charset="-128"/>
                    <a:ea typeface="Noto Sans JP Bold" panose="020B0800000000000000" pitchFamily="34" charset="-128"/>
                  </a:rPr>
                  <a:t>S5</a:t>
                </a:r>
                <a:endParaRPr lang="ja-JP" altLang="en-US" sz="3200" dirty="0">
                  <a:latin typeface="Noto Sans JP Bold" panose="020B0800000000000000" pitchFamily="34" charset="-128"/>
                  <a:ea typeface="Noto Sans JP Bold" panose="020B0800000000000000" pitchFamily="34" charset="-128"/>
                </a:endParaRPr>
              </a:p>
            </p:txBody>
          </p:sp>
          <p:sp>
            <p:nvSpPr>
              <p:cNvPr id="27" name="テキスト ボックス 26">
                <a:extLst>
                  <a:ext uri="{FF2B5EF4-FFF2-40B4-BE49-F238E27FC236}">
                    <a16:creationId xmlns:a16="http://schemas.microsoft.com/office/drawing/2014/main" id="{DD646F09-BA46-49C6-A783-1820CC316050}"/>
                  </a:ext>
                </a:extLst>
              </p:cNvPr>
              <p:cNvSpPr txBox="1"/>
              <p:nvPr/>
            </p:nvSpPr>
            <p:spPr>
              <a:xfrm>
                <a:off x="3658136" y="5113396"/>
                <a:ext cx="1023181" cy="892530"/>
              </a:xfrm>
              <a:prstGeom prst="rect">
                <a:avLst/>
              </a:prstGeom>
              <a:noFill/>
            </p:spPr>
            <p:txBody>
              <a:bodyPr wrap="none" rtlCol="0">
                <a:spAutoFit/>
              </a:bodyPr>
              <a:lstStyle/>
              <a:p>
                <a:r>
                  <a:rPr lang="en-US" altLang="ja-JP" sz="3200" dirty="0">
                    <a:latin typeface="Noto Sans JP Bold" panose="020B0800000000000000" pitchFamily="34" charset="-128"/>
                    <a:ea typeface="Noto Sans JP Bold" panose="020B0800000000000000" pitchFamily="34" charset="-128"/>
                  </a:rPr>
                  <a:t>S6</a:t>
                </a:r>
                <a:endParaRPr lang="ja-JP" altLang="en-US" sz="3200" dirty="0">
                  <a:latin typeface="Noto Sans JP Bold" panose="020B0800000000000000" pitchFamily="34" charset="-128"/>
                  <a:ea typeface="Noto Sans JP Bold" panose="020B0800000000000000" pitchFamily="34" charset="-128"/>
                </a:endParaRPr>
              </a:p>
            </p:txBody>
          </p:sp>
          <p:sp>
            <p:nvSpPr>
              <p:cNvPr id="28" name="テキスト ボックス 27">
                <a:extLst>
                  <a:ext uri="{FF2B5EF4-FFF2-40B4-BE49-F238E27FC236}">
                    <a16:creationId xmlns:a16="http://schemas.microsoft.com/office/drawing/2014/main" id="{AD89EF4D-2215-4376-82AB-390FDA9399EB}"/>
                  </a:ext>
                </a:extLst>
              </p:cNvPr>
              <p:cNvSpPr txBox="1"/>
              <p:nvPr/>
            </p:nvSpPr>
            <p:spPr>
              <a:xfrm>
                <a:off x="5588474" y="5113396"/>
                <a:ext cx="1023181" cy="892530"/>
              </a:xfrm>
              <a:prstGeom prst="rect">
                <a:avLst/>
              </a:prstGeom>
              <a:noFill/>
            </p:spPr>
            <p:txBody>
              <a:bodyPr wrap="none" rtlCol="0">
                <a:spAutoFit/>
              </a:bodyPr>
              <a:lstStyle/>
              <a:p>
                <a:r>
                  <a:rPr lang="en-US" altLang="ja-JP" sz="3200" dirty="0">
                    <a:latin typeface="Noto Sans JP Bold" panose="020B0800000000000000" pitchFamily="34" charset="-128"/>
                    <a:ea typeface="Noto Sans JP Bold" panose="020B0800000000000000" pitchFamily="34" charset="-128"/>
                  </a:rPr>
                  <a:t>S7</a:t>
                </a:r>
                <a:endParaRPr lang="ja-JP" altLang="en-US" sz="3200" dirty="0">
                  <a:latin typeface="Noto Sans JP Bold" panose="020B0800000000000000" pitchFamily="34" charset="-128"/>
                  <a:ea typeface="Noto Sans JP Bold" panose="020B0800000000000000" pitchFamily="34" charset="-128"/>
                </a:endParaRPr>
              </a:p>
            </p:txBody>
          </p:sp>
          <p:sp>
            <p:nvSpPr>
              <p:cNvPr id="29" name="テキスト ボックス 28">
                <a:extLst>
                  <a:ext uri="{FF2B5EF4-FFF2-40B4-BE49-F238E27FC236}">
                    <a16:creationId xmlns:a16="http://schemas.microsoft.com/office/drawing/2014/main" id="{52FA0CD0-2F99-4425-B0A0-63E36448E4D0}"/>
                  </a:ext>
                </a:extLst>
              </p:cNvPr>
              <p:cNvSpPr txBox="1"/>
              <p:nvPr/>
            </p:nvSpPr>
            <p:spPr>
              <a:xfrm>
                <a:off x="7683141" y="5104546"/>
                <a:ext cx="1023181" cy="892530"/>
              </a:xfrm>
              <a:prstGeom prst="rect">
                <a:avLst/>
              </a:prstGeom>
              <a:noFill/>
            </p:spPr>
            <p:txBody>
              <a:bodyPr wrap="none" rtlCol="0">
                <a:spAutoFit/>
              </a:bodyPr>
              <a:lstStyle/>
              <a:p>
                <a:r>
                  <a:rPr lang="en-US" altLang="ja-JP" sz="3200" dirty="0">
                    <a:latin typeface="Noto Sans JP Bold" panose="020B0800000000000000" pitchFamily="34" charset="-128"/>
                    <a:ea typeface="Noto Sans JP Bold" panose="020B0800000000000000" pitchFamily="34" charset="-128"/>
                  </a:rPr>
                  <a:t>S8</a:t>
                </a:r>
                <a:endParaRPr lang="ja-JP" altLang="en-US" sz="3200" dirty="0">
                  <a:latin typeface="Noto Sans JP Bold" panose="020B0800000000000000" pitchFamily="34" charset="-128"/>
                  <a:ea typeface="Noto Sans JP Bold" panose="020B0800000000000000" pitchFamily="34" charset="-128"/>
                </a:endParaRPr>
              </a:p>
            </p:txBody>
          </p:sp>
        </p:grpSp>
      </p:grpSp>
      <p:sp>
        <p:nvSpPr>
          <p:cNvPr id="4" name="テキスト ボックス 3">
            <a:extLst>
              <a:ext uri="{FF2B5EF4-FFF2-40B4-BE49-F238E27FC236}">
                <a16:creationId xmlns:a16="http://schemas.microsoft.com/office/drawing/2014/main" id="{E1F79592-C7A4-4AF3-9E3B-0D103F716818}"/>
              </a:ext>
            </a:extLst>
          </p:cNvPr>
          <p:cNvSpPr txBox="1"/>
          <p:nvPr/>
        </p:nvSpPr>
        <p:spPr>
          <a:xfrm>
            <a:off x="7207055" y="4922664"/>
            <a:ext cx="2241319" cy="1569660"/>
          </a:xfrm>
          <a:prstGeom prst="rect">
            <a:avLst/>
          </a:prstGeom>
          <a:noFill/>
        </p:spPr>
        <p:txBody>
          <a:bodyPr wrap="none" rtlCol="0">
            <a:spAutoFit/>
          </a:bodyPr>
          <a:lstStyle/>
          <a:p>
            <a:r>
              <a:rPr lang="en-US" altLang="ja-JP" sz="2400" dirty="0"/>
              <a:t>action = 0</a:t>
            </a:r>
            <a:r>
              <a:rPr lang="ja-JP" altLang="en-US" sz="2400" dirty="0"/>
              <a:t>：上</a:t>
            </a:r>
            <a:endParaRPr lang="en-US" altLang="ja-JP" sz="2400" dirty="0"/>
          </a:p>
          <a:p>
            <a:r>
              <a:rPr lang="en-US" altLang="ja-JP" sz="2400" dirty="0"/>
              <a:t>action = 1</a:t>
            </a:r>
            <a:r>
              <a:rPr lang="ja-JP" altLang="en-US" sz="2400" dirty="0"/>
              <a:t>：右</a:t>
            </a:r>
            <a:endParaRPr lang="en-US" altLang="ja-JP" sz="2400" dirty="0"/>
          </a:p>
          <a:p>
            <a:r>
              <a:rPr lang="en-US" altLang="ja-JP" sz="2400" dirty="0"/>
              <a:t>action = 2</a:t>
            </a:r>
            <a:r>
              <a:rPr lang="ja-JP" altLang="en-US" sz="2400" dirty="0"/>
              <a:t>：下</a:t>
            </a:r>
            <a:endParaRPr lang="en-US" altLang="ja-JP" sz="2400" dirty="0"/>
          </a:p>
          <a:p>
            <a:r>
              <a:rPr lang="en-US" altLang="ja-JP" sz="2400" dirty="0"/>
              <a:t>action = 3</a:t>
            </a:r>
            <a:r>
              <a:rPr lang="ja-JP" altLang="en-US" sz="2400" dirty="0"/>
              <a:t>：左</a:t>
            </a:r>
          </a:p>
        </p:txBody>
      </p:sp>
      <p:cxnSp>
        <p:nvCxnSpPr>
          <p:cNvPr id="8" name="直線矢印コネクタ 7">
            <a:extLst>
              <a:ext uri="{FF2B5EF4-FFF2-40B4-BE49-F238E27FC236}">
                <a16:creationId xmlns:a16="http://schemas.microsoft.com/office/drawing/2014/main" id="{994E40CD-7134-410A-B540-7DB7E80BE7FE}"/>
              </a:ext>
            </a:extLst>
          </p:cNvPr>
          <p:cNvCxnSpPr>
            <a:cxnSpLocks/>
            <a:stCxn id="12" idx="6"/>
          </p:cNvCxnSpPr>
          <p:nvPr/>
        </p:nvCxnSpPr>
        <p:spPr>
          <a:xfrm>
            <a:off x="8732963" y="3926287"/>
            <a:ext cx="715410" cy="0"/>
          </a:xfrm>
          <a:prstGeom prst="straightConnector1">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157122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8F6E0C3-FF4B-4C37-9B6C-2FDC3E27BCF6}"/>
              </a:ext>
            </a:extLst>
          </p:cNvPr>
          <p:cNvSpPr>
            <a:spLocks noGrp="1"/>
          </p:cNvSpPr>
          <p:nvPr>
            <p:ph type="title"/>
          </p:nvPr>
        </p:nvSpPr>
        <p:spPr>
          <a:xfrm>
            <a:off x="-685800" y="365126"/>
            <a:ext cx="10515600" cy="642040"/>
          </a:xfrm>
        </p:spPr>
        <p:txBody>
          <a:bodyPr>
            <a:normAutofit fontScale="90000"/>
          </a:bodyPr>
          <a:lstStyle/>
          <a:p>
            <a:r>
              <a:rPr kumimoji="1" lang="ja-JP" altLang="en-US" dirty="0">
                <a:latin typeface="Noto Sans JP Bold" panose="020B0800000000000000" pitchFamily="34" charset="-128"/>
                <a:ea typeface="Noto Sans JP Bold" panose="020B0800000000000000" pitchFamily="34" charset="-128"/>
              </a:rPr>
              <a:t>価値</a:t>
            </a:r>
          </a:p>
        </p:txBody>
      </p:sp>
      <mc:AlternateContent xmlns:mc="http://schemas.openxmlformats.org/markup-compatibility/2006" xmlns:a14="http://schemas.microsoft.com/office/drawing/2010/main">
        <mc:Choice Requires="a14">
          <p:sp>
            <p:nvSpPr>
              <p:cNvPr id="26" name="テキスト ボックス 25">
                <a:extLst>
                  <a:ext uri="{FF2B5EF4-FFF2-40B4-BE49-F238E27FC236}">
                    <a16:creationId xmlns:a16="http://schemas.microsoft.com/office/drawing/2014/main" id="{4A02F38F-19EB-483D-BB5F-B554C994E51B}"/>
                  </a:ext>
                </a:extLst>
              </p:cNvPr>
              <p:cNvSpPr txBox="1"/>
              <p:nvPr/>
            </p:nvSpPr>
            <p:spPr>
              <a:xfrm>
                <a:off x="-685800" y="990869"/>
                <a:ext cx="6781627" cy="4001095"/>
              </a:xfrm>
              <a:prstGeom prst="rect">
                <a:avLst/>
              </a:prstGeom>
              <a:noFill/>
            </p:spPr>
            <p:txBody>
              <a:bodyPr wrap="square" rtlCol="0">
                <a:spAutoFit/>
              </a:bodyPr>
              <a:lstStyle/>
              <a:p>
                <a:r>
                  <a:rPr lang="ja-JP" altLang="en-US" sz="2000" dirty="0">
                    <a:latin typeface="Noto Sans JP Bold" panose="020B0800000000000000" pitchFamily="34" charset="-128"/>
                    <a:ea typeface="Noto Sans JP Bold" panose="020B0800000000000000" pitchFamily="34" charset="-128"/>
                  </a:rPr>
                  <a:t>行動価値</a:t>
                </a:r>
                <a:endParaRPr lang="en-US" altLang="ja-JP" sz="2000" dirty="0">
                  <a:latin typeface="Noto Sans JP Bold" panose="020B0800000000000000" pitchFamily="34" charset="-128"/>
                  <a:ea typeface="Noto Sans JP Bold" panose="020B0800000000000000" pitchFamily="34" charset="-128"/>
                </a:endParaRPr>
              </a:p>
              <a:p>
                <a:pPr marL="285750" indent="-285750">
                  <a:buFont typeface="Arial" panose="020B0604020202020204" pitchFamily="34" charset="0"/>
                  <a:buChar char="•"/>
                </a:pPr>
                <a:r>
                  <a:rPr lang="ja-JP" altLang="en-US" dirty="0">
                    <a:latin typeface="Noto Sans JP Light" panose="020B0300000000000000" pitchFamily="34" charset="-128"/>
                    <a:ea typeface="Noto Sans JP Light" panose="020B0300000000000000" pitchFamily="34" charset="-128"/>
                  </a:rPr>
                  <a:t>方策</a:t>
                </a:r>
                <a:r>
                  <a:rPr lang="en-US" altLang="ja-JP" dirty="0">
                    <a:latin typeface="Noto Sans JP Light" panose="020B0300000000000000" pitchFamily="34" charset="-128"/>
                    <a:ea typeface="Noto Sans JP Light" panose="020B0300000000000000" pitchFamily="34" charset="-128"/>
                  </a:rPr>
                  <a:t>π</a:t>
                </a:r>
                <a:r>
                  <a:rPr lang="ja-JP" altLang="en-US" dirty="0">
                    <a:latin typeface="Noto Sans JP Light" panose="020B0300000000000000" pitchFamily="34" charset="-128"/>
                    <a:ea typeface="Noto Sans JP Light" panose="020B0300000000000000" pitchFamily="34" charset="-128"/>
                  </a:rPr>
                  <a:t>の基で、行動価値は</a:t>
                </a:r>
                <a:r>
                  <a:rPr lang="ja-JP" altLang="en-US" dirty="0">
                    <a:solidFill>
                      <a:srgbClr val="FF0000"/>
                    </a:solidFill>
                    <a:latin typeface="Noto Sans JP Light" panose="020B0300000000000000" pitchFamily="34" charset="-128"/>
                    <a:ea typeface="Noto Sans JP Light" panose="020B0300000000000000" pitchFamily="34" charset="-128"/>
                  </a:rPr>
                  <a:t>行動価値関数</a:t>
                </a:r>
                <a14:m>
                  <m:oMath xmlns:m="http://schemas.openxmlformats.org/officeDocument/2006/math">
                    <m:sSup>
                      <m:sSupPr>
                        <m:ctrlPr>
                          <a:rPr lang="en-US" altLang="ja-JP" i="1">
                            <a:solidFill>
                              <a:srgbClr val="FF0000"/>
                            </a:solidFill>
                            <a:latin typeface="Cambria Math" panose="02040503050406030204" pitchFamily="18" charset="0"/>
                            <a:ea typeface="Noto Sans JP Light" panose="020B0300000000000000" pitchFamily="34" charset="-128"/>
                          </a:rPr>
                        </m:ctrlPr>
                      </m:sSupPr>
                      <m:e>
                        <m:r>
                          <a:rPr lang="en-US" altLang="ja-JP" i="1">
                            <a:solidFill>
                              <a:srgbClr val="FF0000"/>
                            </a:solidFill>
                            <a:latin typeface="Cambria Math" panose="02040503050406030204" pitchFamily="18" charset="0"/>
                            <a:ea typeface="Noto Sans JP Light" panose="020B0300000000000000" pitchFamily="34" charset="-128"/>
                          </a:rPr>
                          <m:t>𝑄</m:t>
                        </m:r>
                      </m:e>
                      <m:sup>
                        <m:r>
                          <a:rPr lang="ja-JP" altLang="en-US" i="1">
                            <a:solidFill>
                              <a:srgbClr val="FF0000"/>
                            </a:solidFill>
                            <a:latin typeface="Cambria Math" panose="02040503050406030204" pitchFamily="18" charset="0"/>
                            <a:ea typeface="Noto Sans JP Light" panose="020B0300000000000000" pitchFamily="34" charset="-128"/>
                          </a:rPr>
                          <m:t>𝜋</m:t>
                        </m:r>
                      </m:sup>
                    </m:sSup>
                    <m:d>
                      <m:dPr>
                        <m:ctrlPr>
                          <a:rPr lang="en-US" altLang="ja-JP" i="1">
                            <a:solidFill>
                              <a:srgbClr val="FF0000"/>
                            </a:solidFill>
                            <a:latin typeface="Cambria Math" panose="02040503050406030204" pitchFamily="18" charset="0"/>
                            <a:ea typeface="Noto Sans JP Light" panose="020B0300000000000000" pitchFamily="34" charset="-128"/>
                          </a:rPr>
                        </m:ctrlPr>
                      </m:dPr>
                      <m:e>
                        <m:r>
                          <a:rPr lang="en-US" altLang="ja-JP" i="1">
                            <a:solidFill>
                              <a:srgbClr val="FF0000"/>
                            </a:solidFill>
                            <a:latin typeface="Cambria Math" panose="02040503050406030204" pitchFamily="18" charset="0"/>
                            <a:ea typeface="Noto Sans JP Light" panose="020B0300000000000000" pitchFamily="34" charset="-128"/>
                          </a:rPr>
                          <m:t>𝑠</m:t>
                        </m:r>
                        <m:r>
                          <a:rPr lang="en-US" altLang="ja-JP" i="1">
                            <a:solidFill>
                              <a:srgbClr val="FF0000"/>
                            </a:solidFill>
                            <a:latin typeface="Cambria Math" panose="02040503050406030204" pitchFamily="18" charset="0"/>
                            <a:ea typeface="Noto Sans JP Light" panose="020B0300000000000000" pitchFamily="34" charset="-128"/>
                          </a:rPr>
                          <m:t>, </m:t>
                        </m:r>
                        <m:r>
                          <a:rPr lang="en-US" altLang="ja-JP" i="1">
                            <a:solidFill>
                              <a:srgbClr val="FF0000"/>
                            </a:solidFill>
                            <a:latin typeface="Cambria Math" panose="02040503050406030204" pitchFamily="18" charset="0"/>
                            <a:ea typeface="Noto Sans JP Light" panose="020B0300000000000000" pitchFamily="34" charset="-128"/>
                          </a:rPr>
                          <m:t>𝑎</m:t>
                        </m:r>
                      </m:e>
                    </m:d>
                    <m:r>
                      <a:rPr lang="ja-JP" altLang="en-US" i="1">
                        <a:latin typeface="Cambria Math" panose="02040503050406030204" pitchFamily="18" charset="0"/>
                        <a:ea typeface="Noto Sans JP Light" panose="020B0300000000000000" pitchFamily="34" charset="-128"/>
                      </a:rPr>
                      <m:t>で</m:t>
                    </m:r>
                  </m:oMath>
                </a14:m>
                <a:r>
                  <a:rPr lang="ja-JP" altLang="en-US" dirty="0">
                    <a:latin typeface="Noto Sans JP Light" panose="020B0300000000000000" pitchFamily="34" charset="-128"/>
                    <a:ea typeface="Noto Sans JP Light" panose="020B0300000000000000" pitchFamily="34" charset="-128"/>
                  </a:rPr>
                  <a:t>表される。</a:t>
                </a:r>
                <a:endParaRPr lang="en-US" altLang="ja-JP" dirty="0">
                  <a:latin typeface="Noto Sans JP Light" panose="020B0300000000000000" pitchFamily="34" charset="-128"/>
                  <a:ea typeface="Noto Sans JP Light" panose="020B0300000000000000" pitchFamily="34" charset="-128"/>
                </a:endParaRPr>
              </a:p>
              <a:p>
                <a:endParaRPr lang="en-US" altLang="ja-JP" dirty="0">
                  <a:latin typeface="Noto Sans JP Light" panose="020B0300000000000000" pitchFamily="34" charset="-128"/>
                  <a:ea typeface="Noto Sans JP Light" panose="020B0300000000000000" pitchFamily="34" charset="-128"/>
                </a:endParaRPr>
              </a:p>
              <a:p>
                <a:r>
                  <a:rPr lang="ja-JP" altLang="en-US" dirty="0">
                    <a:latin typeface="Noto Sans JP Light" panose="020B0300000000000000" pitchFamily="34" charset="-128"/>
                    <a:ea typeface="Noto Sans JP Light" panose="020B0300000000000000" pitchFamily="34" charset="-128"/>
                  </a:rPr>
                  <a:t>例</a:t>
                </a:r>
                <a:r>
                  <a:rPr lang="en-US" altLang="ja-JP" dirty="0">
                    <a:latin typeface="Noto Sans JP Light" panose="020B0300000000000000" pitchFamily="34" charset="-128"/>
                    <a:ea typeface="Noto Sans JP Light" panose="020B0300000000000000" pitchFamily="34" charset="-128"/>
                  </a:rPr>
                  <a:t>2.</a:t>
                </a:r>
              </a:p>
              <a:p>
                <a:pPr/>
                <a14:m>
                  <m:oMathPara xmlns:m="http://schemas.openxmlformats.org/officeDocument/2006/math">
                    <m:oMathParaPr>
                      <m:jc m:val="centerGroup"/>
                    </m:oMathParaPr>
                    <m:oMath xmlns:m="http://schemas.openxmlformats.org/officeDocument/2006/math">
                      <m:sSup>
                        <m:sSupPr>
                          <m:ctrlPr>
                            <a:rPr lang="en-US" altLang="ja-JP" sz="2000" i="1">
                              <a:latin typeface="Cambria Math" panose="02040503050406030204" pitchFamily="18" charset="0"/>
                              <a:ea typeface="Noto Sans JP Light" panose="020B0300000000000000" pitchFamily="34" charset="-128"/>
                            </a:rPr>
                          </m:ctrlPr>
                        </m:sSupPr>
                        <m:e>
                          <m:r>
                            <a:rPr lang="en-US" altLang="ja-JP" sz="2000" i="1">
                              <a:latin typeface="Cambria Math" panose="02040503050406030204" pitchFamily="18" charset="0"/>
                              <a:ea typeface="Noto Sans JP Light" panose="020B0300000000000000" pitchFamily="34" charset="-128"/>
                            </a:rPr>
                            <m:t>𝑄</m:t>
                          </m:r>
                        </m:e>
                        <m:sup>
                          <m:r>
                            <a:rPr lang="ja-JP" altLang="en-US" sz="2000" i="1">
                              <a:latin typeface="Cambria Math" panose="02040503050406030204" pitchFamily="18" charset="0"/>
                              <a:ea typeface="Noto Sans JP Light" panose="020B0300000000000000" pitchFamily="34" charset="-128"/>
                            </a:rPr>
                            <m:t>𝜋</m:t>
                          </m:r>
                        </m:sup>
                      </m:sSup>
                      <m:d>
                        <m:dPr>
                          <m:ctrlPr>
                            <a:rPr lang="en-US" altLang="ja-JP" sz="2000" i="1">
                              <a:latin typeface="Cambria Math" panose="02040503050406030204" pitchFamily="18" charset="0"/>
                              <a:ea typeface="Noto Sans JP Light" panose="020B0300000000000000" pitchFamily="34" charset="-128"/>
                            </a:rPr>
                          </m:ctrlPr>
                        </m:dPr>
                        <m:e>
                          <m:r>
                            <a:rPr lang="en-US" altLang="ja-JP" sz="2000" i="1">
                              <a:latin typeface="Cambria Math" panose="02040503050406030204" pitchFamily="18" charset="0"/>
                              <a:ea typeface="Noto Sans JP Light" panose="020B0300000000000000" pitchFamily="34" charset="-128"/>
                            </a:rPr>
                            <m:t>𝑠</m:t>
                          </m:r>
                          <m:r>
                            <a:rPr lang="en-US" altLang="ja-JP" sz="2000" i="1">
                              <a:latin typeface="Cambria Math" panose="02040503050406030204" pitchFamily="18" charset="0"/>
                              <a:ea typeface="Noto Sans JP Light" panose="020B0300000000000000" pitchFamily="34" charset="-128"/>
                            </a:rPr>
                            <m:t>=7, </m:t>
                          </m:r>
                          <m:r>
                            <a:rPr lang="en-US" altLang="ja-JP" sz="2000" i="1">
                              <a:latin typeface="Cambria Math" panose="02040503050406030204" pitchFamily="18" charset="0"/>
                              <a:ea typeface="Noto Sans JP Light" panose="020B0300000000000000" pitchFamily="34" charset="-128"/>
                            </a:rPr>
                            <m:t>𝑎</m:t>
                          </m:r>
                          <m:r>
                            <a:rPr lang="en-US" altLang="ja-JP" sz="2000" i="1">
                              <a:latin typeface="Cambria Math" panose="02040503050406030204" pitchFamily="18" charset="0"/>
                              <a:ea typeface="Noto Sans JP Light" panose="020B0300000000000000" pitchFamily="34" charset="-128"/>
                            </a:rPr>
                            <m:t>=0</m:t>
                          </m:r>
                        </m:e>
                      </m:d>
                      <m:r>
                        <a:rPr lang="en-US" altLang="ja-JP" sz="2000" i="1">
                          <a:latin typeface="Cambria Math" panose="02040503050406030204" pitchFamily="18" charset="0"/>
                          <a:ea typeface="Noto Sans JP Light" panose="020B0300000000000000" pitchFamily="34" charset="-128"/>
                        </a:rPr>
                        <m:t>=</m:t>
                      </m:r>
                      <m:sSup>
                        <m:sSupPr>
                          <m:ctrlPr>
                            <a:rPr lang="en-US" altLang="ja-JP" sz="2000" i="1">
                              <a:latin typeface="Cambria Math" panose="02040503050406030204" pitchFamily="18" charset="0"/>
                              <a:ea typeface="Noto Sans JP Light" panose="020B0300000000000000" pitchFamily="34" charset="-128"/>
                            </a:rPr>
                          </m:ctrlPr>
                        </m:sSupPr>
                        <m:e>
                          <m:r>
                            <a:rPr lang="ja-JP" altLang="en-US" sz="2000" i="1">
                              <a:latin typeface="Cambria Math" panose="02040503050406030204" pitchFamily="18" charset="0"/>
                              <a:ea typeface="Noto Sans JP Light" panose="020B0300000000000000" pitchFamily="34" charset="-128"/>
                            </a:rPr>
                            <m:t>𝛾</m:t>
                          </m:r>
                        </m:e>
                        <m:sup>
                          <m:r>
                            <a:rPr lang="en-US" altLang="ja-JP" sz="2000" i="1">
                              <a:latin typeface="Cambria Math" panose="02040503050406030204" pitchFamily="18" charset="0"/>
                              <a:ea typeface="Noto Sans JP Light" panose="020B0300000000000000" pitchFamily="34" charset="-128"/>
                            </a:rPr>
                            <m:t>2</m:t>
                          </m:r>
                        </m:sup>
                      </m:sSup>
                      <m:r>
                        <a:rPr lang="en-US" altLang="ja-JP" sz="2000" i="1">
                          <a:latin typeface="Cambria Math" panose="02040503050406030204" pitchFamily="18" charset="0"/>
                          <a:ea typeface="Cambria Math" panose="02040503050406030204" pitchFamily="18" charset="0"/>
                        </a:rPr>
                        <m:t>∗1</m:t>
                      </m:r>
                    </m:oMath>
                  </m:oMathPara>
                </a14:m>
                <a:endParaRPr lang="en-US" altLang="ja-JP" sz="2000" i="1" dirty="0">
                  <a:latin typeface="Cambria Math" panose="02040503050406030204" pitchFamily="18" charset="0"/>
                  <a:ea typeface="Noto Sans JP Light" panose="020B0300000000000000" pitchFamily="34" charset="-128"/>
                </a:endParaRPr>
              </a:p>
              <a:p>
                <a:r>
                  <a:rPr lang="ja-JP" altLang="en-US" dirty="0">
                    <a:ea typeface="Noto Sans JP Light" panose="020B0300000000000000" pitchFamily="34" charset="-128"/>
                  </a:rPr>
                  <a:t>状態</a:t>
                </a:r>
                <a14:m>
                  <m:oMath xmlns:m="http://schemas.openxmlformats.org/officeDocument/2006/math">
                    <m:r>
                      <a:rPr lang="ja-JP" altLang="en-US" i="1">
                        <a:latin typeface="Cambria Math" panose="02040503050406030204" pitchFamily="18" charset="0"/>
                        <a:ea typeface="Noto Sans JP Light" panose="020B0300000000000000" pitchFamily="34" charset="-128"/>
                      </a:rPr>
                      <m:t>：</m:t>
                    </m:r>
                    <m:r>
                      <a:rPr lang="en-US" altLang="ja-JP" i="1">
                        <a:latin typeface="Cambria Math" panose="02040503050406030204" pitchFamily="18" charset="0"/>
                        <a:ea typeface="Noto Sans JP Light" panose="020B0300000000000000" pitchFamily="34" charset="-128"/>
                      </a:rPr>
                      <m:t>𝑠</m:t>
                    </m:r>
                    <m:r>
                      <a:rPr lang="en-US" altLang="ja-JP" i="1">
                        <a:latin typeface="Cambria Math" panose="02040503050406030204" pitchFamily="18" charset="0"/>
                        <a:ea typeface="Noto Sans JP Light" panose="020B0300000000000000" pitchFamily="34" charset="-128"/>
                      </a:rPr>
                      <m:t>=7</m:t>
                    </m:r>
                  </m:oMath>
                </a14:m>
                <a:endParaRPr lang="en-US" altLang="ja-JP" dirty="0">
                  <a:latin typeface="Noto Sans JP Light" panose="020B0300000000000000" pitchFamily="34" charset="-128"/>
                  <a:ea typeface="Noto Sans JP Light" panose="020B0300000000000000" pitchFamily="34" charset="-128"/>
                </a:endParaRPr>
              </a:p>
              <a:p>
                <a:r>
                  <a:rPr lang="ja-JP" altLang="en-US" dirty="0">
                    <a:ea typeface="Noto Sans JP Light" panose="020B0300000000000000" pitchFamily="34" charset="-128"/>
                  </a:rPr>
                  <a:t>行動</a:t>
                </a:r>
                <a14:m>
                  <m:oMath xmlns:m="http://schemas.openxmlformats.org/officeDocument/2006/math">
                    <m:r>
                      <a:rPr lang="ja-JP" altLang="en-US" i="1">
                        <a:latin typeface="Cambria Math" panose="02040503050406030204" pitchFamily="18" charset="0"/>
                        <a:ea typeface="Noto Sans JP Light" panose="020B0300000000000000" pitchFamily="34" charset="-128"/>
                      </a:rPr>
                      <m:t>：</m:t>
                    </m:r>
                    <m:r>
                      <a:rPr lang="en-US" altLang="ja-JP" i="1">
                        <a:latin typeface="Cambria Math" panose="02040503050406030204" pitchFamily="18" charset="0"/>
                        <a:ea typeface="Noto Sans JP Light" panose="020B0300000000000000" pitchFamily="34" charset="-128"/>
                      </a:rPr>
                      <m:t>𝑎</m:t>
                    </m:r>
                    <m:r>
                      <a:rPr lang="en-US" altLang="ja-JP" i="1">
                        <a:latin typeface="Cambria Math" panose="02040503050406030204" pitchFamily="18" charset="0"/>
                        <a:ea typeface="Noto Sans JP Light" panose="020B0300000000000000" pitchFamily="34" charset="-128"/>
                      </a:rPr>
                      <m:t>=0</m:t>
                    </m:r>
                  </m:oMath>
                </a14:m>
                <a:endParaRPr lang="en-US" altLang="ja-JP" dirty="0">
                  <a:latin typeface="Noto Sans JP Light" panose="020B0300000000000000" pitchFamily="34" charset="-128"/>
                  <a:ea typeface="Noto Sans JP Light" panose="020B0300000000000000" pitchFamily="34" charset="-128"/>
                </a:endParaRPr>
              </a:p>
              <a:p>
                <a:endParaRPr lang="en-US" altLang="ja-JP" dirty="0">
                  <a:latin typeface="Noto Sans JP Light" panose="020B0300000000000000" pitchFamily="34" charset="-128"/>
                  <a:ea typeface="Noto Sans JP Light" panose="020B0300000000000000" pitchFamily="34" charset="-128"/>
                </a:endParaRPr>
              </a:p>
              <a:p>
                <a:r>
                  <a:rPr lang="ja-JP" altLang="en-US" dirty="0">
                    <a:latin typeface="Noto Sans JP Light" panose="020B0300000000000000" pitchFamily="34" charset="-128"/>
                    <a:ea typeface="Noto Sans JP Light" panose="020B0300000000000000" pitchFamily="34" charset="-128"/>
                  </a:rPr>
                  <a:t>ゴールするまでの最低ステップ</a:t>
                </a:r>
                <a:endParaRPr lang="en-US" altLang="ja-JP" dirty="0">
                  <a:latin typeface="Noto Sans JP Light" panose="020B0300000000000000" pitchFamily="34" charset="-128"/>
                  <a:ea typeface="Noto Sans JP Light" panose="020B0300000000000000" pitchFamily="34" charset="-128"/>
                </a:endParaRPr>
              </a:p>
              <a:p>
                <a:r>
                  <a:rPr lang="en-US" altLang="ja-JP" dirty="0">
                    <a:latin typeface="Noto Sans JP Light" panose="020B0300000000000000" pitchFamily="34" charset="-128"/>
                    <a:ea typeface="Noto Sans JP Light" panose="020B0300000000000000" pitchFamily="34" charset="-128"/>
                  </a:rPr>
                  <a:t>S7</a:t>
                </a:r>
                <a:r>
                  <a:rPr lang="ja-JP" altLang="en-US" dirty="0">
                    <a:latin typeface="Noto Sans JP Light" panose="020B0300000000000000" pitchFamily="34" charset="-128"/>
                    <a:ea typeface="Noto Sans JP Light" panose="020B0300000000000000" pitchFamily="34" charset="-128"/>
                  </a:rPr>
                  <a:t>　→　</a:t>
                </a:r>
                <a:r>
                  <a:rPr lang="en-US" altLang="ja-JP" dirty="0">
                    <a:latin typeface="Noto Sans JP Light" panose="020B0300000000000000" pitchFamily="34" charset="-128"/>
                    <a:ea typeface="Noto Sans JP Light" panose="020B0300000000000000" pitchFamily="34" charset="-128"/>
                  </a:rPr>
                  <a:t>S4</a:t>
                </a:r>
                <a:r>
                  <a:rPr lang="ja-JP" altLang="en-US" dirty="0">
                    <a:latin typeface="Noto Sans JP Light" panose="020B0300000000000000" pitchFamily="34" charset="-128"/>
                    <a:ea typeface="Noto Sans JP Light" panose="020B0300000000000000" pitchFamily="34" charset="-128"/>
                  </a:rPr>
                  <a:t>　→　</a:t>
                </a:r>
                <a:r>
                  <a:rPr lang="en-US" altLang="ja-JP" dirty="0">
                    <a:latin typeface="Noto Sans JP Light" panose="020B0300000000000000" pitchFamily="34" charset="-128"/>
                    <a:ea typeface="Noto Sans JP Light" panose="020B0300000000000000" pitchFamily="34" charset="-128"/>
                  </a:rPr>
                  <a:t>S7</a:t>
                </a:r>
                <a:r>
                  <a:rPr lang="ja-JP" altLang="en-US" dirty="0">
                    <a:latin typeface="Noto Sans JP Light" panose="020B0300000000000000" pitchFamily="34" charset="-128"/>
                    <a:ea typeface="Noto Sans JP Light" panose="020B0300000000000000" pitchFamily="34" charset="-128"/>
                  </a:rPr>
                  <a:t>　→　</a:t>
                </a:r>
                <a:r>
                  <a:rPr lang="en-US" altLang="ja-JP" dirty="0">
                    <a:latin typeface="Noto Sans JP Light" panose="020B0300000000000000" pitchFamily="34" charset="-128"/>
                    <a:ea typeface="Noto Sans JP Light" panose="020B0300000000000000" pitchFamily="34" charset="-128"/>
                  </a:rPr>
                  <a:t>S8</a:t>
                </a:r>
              </a:p>
              <a:p>
                <a:endParaRPr lang="en-US" altLang="ja-JP" dirty="0">
                  <a:latin typeface="Noto Sans JP Light" panose="020B0300000000000000" pitchFamily="34" charset="-128"/>
                  <a:ea typeface="Noto Sans JP Light" panose="020B0300000000000000" pitchFamily="34" charset="-128"/>
                </a:endParaRPr>
              </a:p>
              <a:p>
                <a:r>
                  <a:rPr lang="ja-JP" altLang="en-US" dirty="0">
                    <a:latin typeface="Noto Sans JP Light" panose="020B0300000000000000" pitchFamily="34" charset="-128"/>
                    <a:ea typeface="Noto Sans JP Light" panose="020B0300000000000000" pitchFamily="34" charset="-128"/>
                  </a:rPr>
                  <a:t>ゴールにたどり着くためには、例</a:t>
                </a:r>
                <a:r>
                  <a:rPr lang="en-US" altLang="ja-JP" dirty="0">
                    <a:latin typeface="Noto Sans JP Light" panose="020B0300000000000000" pitchFamily="34" charset="-128"/>
                    <a:ea typeface="Noto Sans JP Light" panose="020B0300000000000000" pitchFamily="34" charset="-128"/>
                  </a:rPr>
                  <a:t>1</a:t>
                </a:r>
                <a:r>
                  <a:rPr lang="ja-JP" altLang="en-US" dirty="0">
                    <a:latin typeface="Noto Sans JP Light" panose="020B0300000000000000" pitchFamily="34" charset="-128"/>
                    <a:ea typeface="Noto Sans JP Light" panose="020B0300000000000000" pitchFamily="34" charset="-128"/>
                  </a:rPr>
                  <a:t>の場合より</a:t>
                </a:r>
                <a:r>
                  <a:rPr lang="en-US" altLang="ja-JP" dirty="0">
                    <a:latin typeface="Noto Sans JP Light" panose="020B0300000000000000" pitchFamily="34" charset="-128"/>
                    <a:ea typeface="Noto Sans JP Light" panose="020B0300000000000000" pitchFamily="34" charset="-128"/>
                  </a:rPr>
                  <a:t>2</a:t>
                </a:r>
                <a:r>
                  <a:rPr lang="ja-JP" altLang="en-US" dirty="0">
                    <a:latin typeface="Noto Sans JP Light" panose="020B0300000000000000" pitchFamily="34" charset="-128"/>
                    <a:ea typeface="Noto Sans JP Light" panose="020B0300000000000000" pitchFamily="34" charset="-128"/>
                  </a:rPr>
                  <a:t>ステップ余分にかかるので、その</a:t>
                </a:r>
                <a:r>
                  <a:rPr lang="en-US" altLang="ja-JP" dirty="0">
                    <a:latin typeface="Noto Sans JP Light" panose="020B0300000000000000" pitchFamily="34" charset="-128"/>
                    <a:ea typeface="Noto Sans JP Light" panose="020B0300000000000000" pitchFamily="34" charset="-128"/>
                  </a:rPr>
                  <a:t>2</a:t>
                </a:r>
                <a:r>
                  <a:rPr lang="ja-JP" altLang="en-US" dirty="0">
                    <a:latin typeface="Noto Sans JP Light" panose="020B0300000000000000" pitchFamily="34" charset="-128"/>
                    <a:ea typeface="Noto Sans JP Light" panose="020B0300000000000000" pitchFamily="34" charset="-128"/>
                  </a:rPr>
                  <a:t>ステップの時間分だけ割り引いた報酬の価値がその行動にあると考える。</a:t>
                </a:r>
                <a:endParaRPr lang="en-US" altLang="ja-JP" dirty="0">
                  <a:latin typeface="Noto Sans JP Light" panose="020B0300000000000000" pitchFamily="34" charset="-128"/>
                  <a:ea typeface="Noto Sans JP Light" panose="020B0300000000000000" pitchFamily="34" charset="-128"/>
                </a:endParaRPr>
              </a:p>
            </p:txBody>
          </p:sp>
        </mc:Choice>
        <mc:Fallback xmlns="">
          <p:sp>
            <p:nvSpPr>
              <p:cNvPr id="26" name="テキスト ボックス 25">
                <a:extLst>
                  <a:ext uri="{FF2B5EF4-FFF2-40B4-BE49-F238E27FC236}">
                    <a16:creationId xmlns:a16="http://schemas.microsoft.com/office/drawing/2014/main" id="{4A02F38F-19EB-483D-BB5F-B554C994E51B}"/>
                  </a:ext>
                </a:extLst>
              </p:cNvPr>
              <p:cNvSpPr txBox="1">
                <a:spLocks noRot="1" noChangeAspect="1" noMove="1" noResize="1" noEditPoints="1" noAdjustHandles="1" noChangeArrowheads="1" noChangeShapeType="1" noTextEdit="1"/>
              </p:cNvSpPr>
              <p:nvPr/>
            </p:nvSpPr>
            <p:spPr>
              <a:xfrm>
                <a:off x="-685800" y="990869"/>
                <a:ext cx="6781627" cy="4001095"/>
              </a:xfrm>
              <a:prstGeom prst="rect">
                <a:avLst/>
              </a:prstGeom>
              <a:blipFill>
                <a:blip r:embed="rId2"/>
                <a:stretch>
                  <a:fillRect l="-898" t="-915" r="-629" b="-2287"/>
                </a:stretch>
              </a:blipFill>
            </p:spPr>
            <p:txBody>
              <a:bodyPr/>
              <a:lstStyle/>
              <a:p>
                <a:r>
                  <a:rPr lang="ja-JP" altLang="en-US">
                    <a:noFill/>
                  </a:rPr>
                  <a:t> </a:t>
                </a:r>
              </a:p>
            </p:txBody>
          </p:sp>
        </mc:Fallback>
      </mc:AlternateContent>
      <p:grpSp>
        <p:nvGrpSpPr>
          <p:cNvPr id="11" name="グループ化 10">
            <a:extLst>
              <a:ext uri="{FF2B5EF4-FFF2-40B4-BE49-F238E27FC236}">
                <a16:creationId xmlns:a16="http://schemas.microsoft.com/office/drawing/2014/main" id="{503CCE70-A0DE-4317-80D1-885005E25D77}"/>
              </a:ext>
            </a:extLst>
          </p:cNvPr>
          <p:cNvGrpSpPr/>
          <p:nvPr/>
        </p:nvGrpSpPr>
        <p:grpSpPr>
          <a:xfrm>
            <a:off x="6385976" y="686147"/>
            <a:ext cx="3883478" cy="3894175"/>
            <a:chOff x="3132362" y="465363"/>
            <a:chExt cx="5927273" cy="5943600"/>
          </a:xfrm>
        </p:grpSpPr>
        <p:sp>
          <p:nvSpPr>
            <p:cNvPr id="12" name="楕円 11">
              <a:extLst>
                <a:ext uri="{FF2B5EF4-FFF2-40B4-BE49-F238E27FC236}">
                  <a16:creationId xmlns:a16="http://schemas.microsoft.com/office/drawing/2014/main" id="{C0C96305-C7A7-4A89-B12F-0066F3072FA9}"/>
                </a:ext>
              </a:extLst>
            </p:cNvPr>
            <p:cNvSpPr/>
            <p:nvPr/>
          </p:nvSpPr>
          <p:spPr>
            <a:xfrm>
              <a:off x="5457222" y="4782076"/>
              <a:ext cx="1257299" cy="1257297"/>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grpSp>
          <p:nvGrpSpPr>
            <p:cNvPr id="13" name="グループ化 12">
              <a:extLst>
                <a:ext uri="{FF2B5EF4-FFF2-40B4-BE49-F238E27FC236}">
                  <a16:creationId xmlns:a16="http://schemas.microsoft.com/office/drawing/2014/main" id="{3B69CCB0-2D1E-4C18-AC51-89FB33D74F4E}"/>
                </a:ext>
              </a:extLst>
            </p:cNvPr>
            <p:cNvGrpSpPr/>
            <p:nvPr/>
          </p:nvGrpSpPr>
          <p:grpSpPr>
            <a:xfrm>
              <a:off x="3132362" y="465363"/>
              <a:ext cx="5927273" cy="5943600"/>
              <a:chOff x="3132362" y="465363"/>
              <a:chExt cx="5927273" cy="5943600"/>
            </a:xfrm>
          </p:grpSpPr>
          <p:grpSp>
            <p:nvGrpSpPr>
              <p:cNvPr id="14" name="グループ化 13">
                <a:extLst>
                  <a:ext uri="{FF2B5EF4-FFF2-40B4-BE49-F238E27FC236}">
                    <a16:creationId xmlns:a16="http://schemas.microsoft.com/office/drawing/2014/main" id="{3FF410ED-36EB-4BE6-9FE2-9E7628F437CA}"/>
                  </a:ext>
                </a:extLst>
              </p:cNvPr>
              <p:cNvGrpSpPr/>
              <p:nvPr/>
            </p:nvGrpSpPr>
            <p:grpSpPr>
              <a:xfrm>
                <a:off x="3132362" y="465363"/>
                <a:ext cx="5927273" cy="5943600"/>
                <a:chOff x="3132362" y="465363"/>
                <a:chExt cx="5927273" cy="5943600"/>
              </a:xfrm>
            </p:grpSpPr>
            <p:grpSp>
              <p:nvGrpSpPr>
                <p:cNvPr id="30" name="グループ化 29">
                  <a:extLst>
                    <a:ext uri="{FF2B5EF4-FFF2-40B4-BE49-F238E27FC236}">
                      <a16:creationId xmlns:a16="http://schemas.microsoft.com/office/drawing/2014/main" id="{09D461D1-E413-4717-A625-B34692A8C3F1}"/>
                    </a:ext>
                  </a:extLst>
                </p:cNvPr>
                <p:cNvGrpSpPr/>
                <p:nvPr/>
              </p:nvGrpSpPr>
              <p:grpSpPr>
                <a:xfrm>
                  <a:off x="3132362" y="465363"/>
                  <a:ext cx="5927273" cy="5927272"/>
                  <a:chOff x="3132362" y="465363"/>
                  <a:chExt cx="5927273" cy="5927272"/>
                </a:xfrm>
              </p:grpSpPr>
              <p:sp>
                <p:nvSpPr>
                  <p:cNvPr id="36" name="正方形/長方形 35">
                    <a:extLst>
                      <a:ext uri="{FF2B5EF4-FFF2-40B4-BE49-F238E27FC236}">
                        <a16:creationId xmlns:a16="http://schemas.microsoft.com/office/drawing/2014/main" id="{C4F78BAA-C511-42A9-ADEB-E3566928B690}"/>
                      </a:ext>
                    </a:extLst>
                  </p:cNvPr>
                  <p:cNvSpPr/>
                  <p:nvPr/>
                </p:nvSpPr>
                <p:spPr>
                  <a:xfrm>
                    <a:off x="3132364" y="465364"/>
                    <a:ext cx="5927271" cy="5927271"/>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cxnSp>
                <p:nvCxnSpPr>
                  <p:cNvPr id="37" name="直線コネクタ 36">
                    <a:extLst>
                      <a:ext uri="{FF2B5EF4-FFF2-40B4-BE49-F238E27FC236}">
                        <a16:creationId xmlns:a16="http://schemas.microsoft.com/office/drawing/2014/main" id="{880E07A1-9567-4341-9EB3-B11E33EBFDDF}"/>
                      </a:ext>
                    </a:extLst>
                  </p:cNvPr>
                  <p:cNvCxnSpPr/>
                  <p:nvPr/>
                </p:nvCxnSpPr>
                <p:spPr>
                  <a:xfrm>
                    <a:off x="5061869" y="465364"/>
                    <a:ext cx="0" cy="5927271"/>
                  </a:xfrm>
                  <a:prstGeom prst="line">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8" name="直線コネクタ 37">
                    <a:extLst>
                      <a:ext uri="{FF2B5EF4-FFF2-40B4-BE49-F238E27FC236}">
                        <a16:creationId xmlns:a16="http://schemas.microsoft.com/office/drawing/2014/main" id="{DD700302-EEA1-40D3-B518-D5678C9ABB72}"/>
                      </a:ext>
                    </a:extLst>
                  </p:cNvPr>
                  <p:cNvCxnSpPr/>
                  <p:nvPr/>
                </p:nvCxnSpPr>
                <p:spPr>
                  <a:xfrm>
                    <a:off x="7157369" y="465363"/>
                    <a:ext cx="0" cy="5927271"/>
                  </a:xfrm>
                  <a:prstGeom prst="line">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9" name="直線コネクタ 38">
                    <a:extLst>
                      <a:ext uri="{FF2B5EF4-FFF2-40B4-BE49-F238E27FC236}">
                        <a16:creationId xmlns:a16="http://schemas.microsoft.com/office/drawing/2014/main" id="{C712DD8F-50C3-4722-B476-8B9D0B219F2D}"/>
                      </a:ext>
                    </a:extLst>
                  </p:cNvPr>
                  <p:cNvCxnSpPr>
                    <a:cxnSpLocks/>
                  </p:cNvCxnSpPr>
                  <p:nvPr/>
                </p:nvCxnSpPr>
                <p:spPr>
                  <a:xfrm rot="16200000">
                    <a:off x="6096000" y="1458002"/>
                    <a:ext cx="0" cy="5927271"/>
                  </a:xfrm>
                  <a:prstGeom prst="line">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0" name="直線コネクタ 39">
                    <a:extLst>
                      <a:ext uri="{FF2B5EF4-FFF2-40B4-BE49-F238E27FC236}">
                        <a16:creationId xmlns:a16="http://schemas.microsoft.com/office/drawing/2014/main" id="{FDD4D01D-F7CE-428D-8AA8-9B9685D3A060}"/>
                      </a:ext>
                    </a:extLst>
                  </p:cNvPr>
                  <p:cNvCxnSpPr>
                    <a:cxnSpLocks/>
                  </p:cNvCxnSpPr>
                  <p:nvPr/>
                </p:nvCxnSpPr>
                <p:spPr>
                  <a:xfrm rot="16200000">
                    <a:off x="6095998" y="-527273"/>
                    <a:ext cx="0" cy="5927271"/>
                  </a:xfrm>
                  <a:prstGeom prst="line">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grpSp>
              <p:nvGrpSpPr>
                <p:cNvPr id="31" name="グループ化 30">
                  <a:extLst>
                    <a:ext uri="{FF2B5EF4-FFF2-40B4-BE49-F238E27FC236}">
                      <a16:creationId xmlns:a16="http://schemas.microsoft.com/office/drawing/2014/main" id="{F48DD14B-2B4B-4D31-B372-20D63986B8F5}"/>
                    </a:ext>
                  </a:extLst>
                </p:cNvPr>
                <p:cNvGrpSpPr/>
                <p:nvPr/>
              </p:nvGrpSpPr>
              <p:grpSpPr>
                <a:xfrm>
                  <a:off x="5048248" y="2397579"/>
                  <a:ext cx="4011386" cy="2024058"/>
                  <a:chOff x="5048248" y="2397579"/>
                  <a:chExt cx="4011386" cy="2024058"/>
                </a:xfrm>
              </p:grpSpPr>
              <p:cxnSp>
                <p:nvCxnSpPr>
                  <p:cNvPr id="33" name="直線コネクタ 32">
                    <a:extLst>
                      <a:ext uri="{FF2B5EF4-FFF2-40B4-BE49-F238E27FC236}">
                        <a16:creationId xmlns:a16="http://schemas.microsoft.com/office/drawing/2014/main" id="{9D080480-0312-4891-A627-971422B96779}"/>
                      </a:ext>
                    </a:extLst>
                  </p:cNvPr>
                  <p:cNvCxnSpPr/>
                  <p:nvPr/>
                </p:nvCxnSpPr>
                <p:spPr>
                  <a:xfrm>
                    <a:off x="5048248" y="2436362"/>
                    <a:ext cx="2095500"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815C2069-14AB-444B-9833-13C4D9C70861}"/>
                      </a:ext>
                    </a:extLst>
                  </p:cNvPr>
                  <p:cNvCxnSpPr>
                    <a:cxnSpLocks/>
                  </p:cNvCxnSpPr>
                  <p:nvPr/>
                </p:nvCxnSpPr>
                <p:spPr>
                  <a:xfrm>
                    <a:off x="7157369" y="2397579"/>
                    <a:ext cx="0" cy="2024058"/>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5" name="直線コネクタ 34">
                    <a:extLst>
                      <a:ext uri="{FF2B5EF4-FFF2-40B4-BE49-F238E27FC236}">
                        <a16:creationId xmlns:a16="http://schemas.microsoft.com/office/drawing/2014/main" id="{D3D9BBC7-6AB2-4093-ABD3-599C468D9A94}"/>
                      </a:ext>
                    </a:extLst>
                  </p:cNvPr>
                  <p:cNvCxnSpPr>
                    <a:cxnSpLocks/>
                  </p:cNvCxnSpPr>
                  <p:nvPr/>
                </p:nvCxnSpPr>
                <p:spPr>
                  <a:xfrm>
                    <a:off x="7143748" y="4421637"/>
                    <a:ext cx="1915886"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grpSp>
            <p:cxnSp>
              <p:nvCxnSpPr>
                <p:cNvPr id="32" name="直線コネクタ 31">
                  <a:extLst>
                    <a:ext uri="{FF2B5EF4-FFF2-40B4-BE49-F238E27FC236}">
                      <a16:creationId xmlns:a16="http://schemas.microsoft.com/office/drawing/2014/main" id="{E4599EF1-447A-49D4-8677-9E0E00DE7307}"/>
                    </a:ext>
                  </a:extLst>
                </p:cNvPr>
                <p:cNvCxnSpPr>
                  <a:cxnSpLocks/>
                </p:cNvCxnSpPr>
                <p:nvPr/>
              </p:nvCxnSpPr>
              <p:spPr>
                <a:xfrm>
                  <a:off x="5059146" y="4384905"/>
                  <a:ext cx="0" cy="2024058"/>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15" name="テキスト ボックス 14">
                <a:extLst>
                  <a:ext uri="{FF2B5EF4-FFF2-40B4-BE49-F238E27FC236}">
                    <a16:creationId xmlns:a16="http://schemas.microsoft.com/office/drawing/2014/main" id="{6D6E794F-3149-4561-928E-00994EA18EE7}"/>
                  </a:ext>
                </a:extLst>
              </p:cNvPr>
              <p:cNvSpPr txBox="1"/>
              <p:nvPr/>
            </p:nvSpPr>
            <p:spPr>
              <a:xfrm>
                <a:off x="3661047" y="1142846"/>
                <a:ext cx="1023181" cy="892530"/>
              </a:xfrm>
              <a:prstGeom prst="rect">
                <a:avLst/>
              </a:prstGeom>
              <a:noFill/>
            </p:spPr>
            <p:txBody>
              <a:bodyPr wrap="none" rtlCol="0">
                <a:spAutoFit/>
              </a:bodyPr>
              <a:lstStyle/>
              <a:p>
                <a:r>
                  <a:rPr lang="en-US" altLang="ja-JP" sz="3200" dirty="0">
                    <a:latin typeface="Noto Sans JP Bold" panose="020B0800000000000000" pitchFamily="34" charset="-128"/>
                    <a:ea typeface="Noto Sans JP Bold" panose="020B0800000000000000" pitchFamily="34" charset="-128"/>
                  </a:rPr>
                  <a:t>S0</a:t>
                </a:r>
                <a:endParaRPr lang="ja-JP" altLang="en-US" sz="3200" dirty="0">
                  <a:latin typeface="Noto Sans JP Bold" panose="020B0800000000000000" pitchFamily="34" charset="-128"/>
                  <a:ea typeface="Noto Sans JP Bold" panose="020B0800000000000000" pitchFamily="34" charset="-128"/>
                </a:endParaRPr>
              </a:p>
            </p:txBody>
          </p:sp>
          <p:sp>
            <p:nvSpPr>
              <p:cNvPr id="16" name="テキスト ボックス 15">
                <a:extLst>
                  <a:ext uri="{FF2B5EF4-FFF2-40B4-BE49-F238E27FC236}">
                    <a16:creationId xmlns:a16="http://schemas.microsoft.com/office/drawing/2014/main" id="{A4E50E5F-81BE-4C46-92E5-D1DB57DE3E06}"/>
                  </a:ext>
                </a:extLst>
              </p:cNvPr>
              <p:cNvSpPr txBox="1"/>
              <p:nvPr/>
            </p:nvSpPr>
            <p:spPr>
              <a:xfrm>
                <a:off x="5588474" y="1168679"/>
                <a:ext cx="1023181" cy="892530"/>
              </a:xfrm>
              <a:prstGeom prst="rect">
                <a:avLst/>
              </a:prstGeom>
              <a:noFill/>
            </p:spPr>
            <p:txBody>
              <a:bodyPr wrap="none" rtlCol="0">
                <a:spAutoFit/>
              </a:bodyPr>
              <a:lstStyle/>
              <a:p>
                <a:r>
                  <a:rPr lang="en-US" altLang="ja-JP" sz="3200" dirty="0">
                    <a:latin typeface="Noto Sans JP Bold" panose="020B0800000000000000" pitchFamily="34" charset="-128"/>
                    <a:ea typeface="Noto Sans JP Bold" panose="020B0800000000000000" pitchFamily="34" charset="-128"/>
                  </a:rPr>
                  <a:t>S1</a:t>
                </a:r>
                <a:endParaRPr lang="ja-JP" altLang="en-US" sz="3200" dirty="0">
                  <a:latin typeface="Noto Sans JP Bold" panose="020B0800000000000000" pitchFamily="34" charset="-128"/>
                  <a:ea typeface="Noto Sans JP Bold" panose="020B0800000000000000" pitchFamily="34" charset="-128"/>
                </a:endParaRPr>
              </a:p>
            </p:txBody>
          </p:sp>
          <p:sp>
            <p:nvSpPr>
              <p:cNvPr id="22" name="テキスト ボックス 21">
                <a:extLst>
                  <a:ext uri="{FF2B5EF4-FFF2-40B4-BE49-F238E27FC236}">
                    <a16:creationId xmlns:a16="http://schemas.microsoft.com/office/drawing/2014/main" id="{F1265E38-C2D3-4E2B-BCA4-341C5B65A997}"/>
                  </a:ext>
                </a:extLst>
              </p:cNvPr>
              <p:cNvSpPr txBox="1"/>
              <p:nvPr/>
            </p:nvSpPr>
            <p:spPr>
              <a:xfrm>
                <a:off x="7683141" y="1174106"/>
                <a:ext cx="1023181" cy="892530"/>
              </a:xfrm>
              <a:prstGeom prst="rect">
                <a:avLst/>
              </a:prstGeom>
              <a:noFill/>
            </p:spPr>
            <p:txBody>
              <a:bodyPr wrap="none" rtlCol="0">
                <a:spAutoFit/>
              </a:bodyPr>
              <a:lstStyle/>
              <a:p>
                <a:r>
                  <a:rPr lang="en-US" altLang="ja-JP" sz="3200" dirty="0">
                    <a:latin typeface="Noto Sans JP Bold" panose="020B0800000000000000" pitchFamily="34" charset="-128"/>
                    <a:ea typeface="Noto Sans JP Bold" panose="020B0800000000000000" pitchFamily="34" charset="-128"/>
                  </a:rPr>
                  <a:t>S2</a:t>
                </a:r>
                <a:endParaRPr lang="ja-JP" altLang="en-US" sz="3200" dirty="0">
                  <a:latin typeface="Noto Sans JP Bold" panose="020B0800000000000000" pitchFamily="34" charset="-128"/>
                  <a:ea typeface="Noto Sans JP Bold" panose="020B0800000000000000" pitchFamily="34" charset="-128"/>
                </a:endParaRPr>
              </a:p>
            </p:txBody>
          </p:sp>
          <p:sp>
            <p:nvSpPr>
              <p:cNvPr id="23" name="テキスト ボックス 22">
                <a:extLst>
                  <a:ext uri="{FF2B5EF4-FFF2-40B4-BE49-F238E27FC236}">
                    <a16:creationId xmlns:a16="http://schemas.microsoft.com/office/drawing/2014/main" id="{35D173A2-AED7-41F9-A6D7-9ECF9D72AA31}"/>
                  </a:ext>
                </a:extLst>
              </p:cNvPr>
              <p:cNvSpPr txBox="1"/>
              <p:nvPr/>
            </p:nvSpPr>
            <p:spPr>
              <a:xfrm>
                <a:off x="3658136" y="3145104"/>
                <a:ext cx="1023181" cy="892530"/>
              </a:xfrm>
              <a:prstGeom prst="rect">
                <a:avLst/>
              </a:prstGeom>
              <a:noFill/>
            </p:spPr>
            <p:txBody>
              <a:bodyPr wrap="none" rtlCol="0">
                <a:spAutoFit/>
              </a:bodyPr>
              <a:lstStyle/>
              <a:p>
                <a:r>
                  <a:rPr lang="en-US" altLang="ja-JP" sz="3200" dirty="0">
                    <a:latin typeface="Noto Sans JP Bold" panose="020B0800000000000000" pitchFamily="34" charset="-128"/>
                    <a:ea typeface="Noto Sans JP Bold" panose="020B0800000000000000" pitchFamily="34" charset="-128"/>
                  </a:rPr>
                  <a:t>S3</a:t>
                </a:r>
                <a:endParaRPr lang="ja-JP" altLang="en-US" sz="3200" dirty="0">
                  <a:latin typeface="Noto Sans JP Bold" panose="020B0800000000000000" pitchFamily="34" charset="-128"/>
                  <a:ea typeface="Noto Sans JP Bold" panose="020B0800000000000000" pitchFamily="34" charset="-128"/>
                </a:endParaRPr>
              </a:p>
            </p:txBody>
          </p:sp>
          <p:sp>
            <p:nvSpPr>
              <p:cNvPr id="24" name="テキスト ボックス 23">
                <a:extLst>
                  <a:ext uri="{FF2B5EF4-FFF2-40B4-BE49-F238E27FC236}">
                    <a16:creationId xmlns:a16="http://schemas.microsoft.com/office/drawing/2014/main" id="{B02CD47A-2E3E-4A7E-8F20-7F5C9C9A143E}"/>
                  </a:ext>
                </a:extLst>
              </p:cNvPr>
              <p:cNvSpPr txBox="1"/>
              <p:nvPr/>
            </p:nvSpPr>
            <p:spPr>
              <a:xfrm>
                <a:off x="5588474" y="3113844"/>
                <a:ext cx="1023181" cy="892530"/>
              </a:xfrm>
              <a:prstGeom prst="rect">
                <a:avLst/>
              </a:prstGeom>
              <a:noFill/>
            </p:spPr>
            <p:txBody>
              <a:bodyPr wrap="none" rtlCol="0">
                <a:spAutoFit/>
              </a:bodyPr>
              <a:lstStyle/>
              <a:p>
                <a:r>
                  <a:rPr lang="en-US" altLang="ja-JP" sz="3200" dirty="0">
                    <a:latin typeface="Noto Sans JP Bold" panose="020B0800000000000000" pitchFamily="34" charset="-128"/>
                    <a:ea typeface="Noto Sans JP Bold" panose="020B0800000000000000" pitchFamily="34" charset="-128"/>
                  </a:rPr>
                  <a:t>S4</a:t>
                </a:r>
                <a:endParaRPr lang="ja-JP" altLang="en-US" sz="3200" dirty="0">
                  <a:latin typeface="Noto Sans JP Bold" panose="020B0800000000000000" pitchFamily="34" charset="-128"/>
                  <a:ea typeface="Noto Sans JP Bold" panose="020B0800000000000000" pitchFamily="34" charset="-128"/>
                </a:endParaRPr>
              </a:p>
            </p:txBody>
          </p:sp>
          <p:sp>
            <p:nvSpPr>
              <p:cNvPr id="25" name="テキスト ボックス 24">
                <a:extLst>
                  <a:ext uri="{FF2B5EF4-FFF2-40B4-BE49-F238E27FC236}">
                    <a16:creationId xmlns:a16="http://schemas.microsoft.com/office/drawing/2014/main" id="{A374DB5D-2A6B-48E9-B75E-9DD77715F8E7}"/>
                  </a:ext>
                </a:extLst>
              </p:cNvPr>
              <p:cNvSpPr txBox="1"/>
              <p:nvPr/>
            </p:nvSpPr>
            <p:spPr>
              <a:xfrm>
                <a:off x="7683141" y="3136610"/>
                <a:ext cx="1023181" cy="892530"/>
              </a:xfrm>
              <a:prstGeom prst="rect">
                <a:avLst/>
              </a:prstGeom>
              <a:noFill/>
            </p:spPr>
            <p:txBody>
              <a:bodyPr wrap="none" rtlCol="0">
                <a:spAutoFit/>
              </a:bodyPr>
              <a:lstStyle/>
              <a:p>
                <a:r>
                  <a:rPr lang="en-US" altLang="ja-JP" sz="3200" dirty="0">
                    <a:latin typeface="Noto Sans JP Bold" panose="020B0800000000000000" pitchFamily="34" charset="-128"/>
                    <a:ea typeface="Noto Sans JP Bold" panose="020B0800000000000000" pitchFamily="34" charset="-128"/>
                  </a:rPr>
                  <a:t>S5</a:t>
                </a:r>
                <a:endParaRPr lang="ja-JP" altLang="en-US" sz="3200" dirty="0">
                  <a:latin typeface="Noto Sans JP Bold" panose="020B0800000000000000" pitchFamily="34" charset="-128"/>
                  <a:ea typeface="Noto Sans JP Bold" panose="020B0800000000000000" pitchFamily="34" charset="-128"/>
                </a:endParaRPr>
              </a:p>
            </p:txBody>
          </p:sp>
          <p:sp>
            <p:nvSpPr>
              <p:cNvPr id="27" name="テキスト ボックス 26">
                <a:extLst>
                  <a:ext uri="{FF2B5EF4-FFF2-40B4-BE49-F238E27FC236}">
                    <a16:creationId xmlns:a16="http://schemas.microsoft.com/office/drawing/2014/main" id="{DD646F09-BA46-49C6-A783-1820CC316050}"/>
                  </a:ext>
                </a:extLst>
              </p:cNvPr>
              <p:cNvSpPr txBox="1"/>
              <p:nvPr/>
            </p:nvSpPr>
            <p:spPr>
              <a:xfrm>
                <a:off x="3658136" y="5113396"/>
                <a:ext cx="1023181" cy="892530"/>
              </a:xfrm>
              <a:prstGeom prst="rect">
                <a:avLst/>
              </a:prstGeom>
              <a:noFill/>
            </p:spPr>
            <p:txBody>
              <a:bodyPr wrap="none" rtlCol="0">
                <a:spAutoFit/>
              </a:bodyPr>
              <a:lstStyle/>
              <a:p>
                <a:r>
                  <a:rPr lang="en-US" altLang="ja-JP" sz="3200" dirty="0">
                    <a:latin typeface="Noto Sans JP Bold" panose="020B0800000000000000" pitchFamily="34" charset="-128"/>
                    <a:ea typeface="Noto Sans JP Bold" panose="020B0800000000000000" pitchFamily="34" charset="-128"/>
                  </a:rPr>
                  <a:t>S6</a:t>
                </a:r>
                <a:endParaRPr lang="ja-JP" altLang="en-US" sz="3200" dirty="0">
                  <a:latin typeface="Noto Sans JP Bold" panose="020B0800000000000000" pitchFamily="34" charset="-128"/>
                  <a:ea typeface="Noto Sans JP Bold" panose="020B0800000000000000" pitchFamily="34" charset="-128"/>
                </a:endParaRPr>
              </a:p>
            </p:txBody>
          </p:sp>
          <p:sp>
            <p:nvSpPr>
              <p:cNvPr id="28" name="テキスト ボックス 27">
                <a:extLst>
                  <a:ext uri="{FF2B5EF4-FFF2-40B4-BE49-F238E27FC236}">
                    <a16:creationId xmlns:a16="http://schemas.microsoft.com/office/drawing/2014/main" id="{AD89EF4D-2215-4376-82AB-390FDA9399EB}"/>
                  </a:ext>
                </a:extLst>
              </p:cNvPr>
              <p:cNvSpPr txBox="1"/>
              <p:nvPr/>
            </p:nvSpPr>
            <p:spPr>
              <a:xfrm>
                <a:off x="5588474" y="5113396"/>
                <a:ext cx="1023181" cy="892530"/>
              </a:xfrm>
              <a:prstGeom prst="rect">
                <a:avLst/>
              </a:prstGeom>
              <a:noFill/>
            </p:spPr>
            <p:txBody>
              <a:bodyPr wrap="none" rtlCol="0">
                <a:spAutoFit/>
              </a:bodyPr>
              <a:lstStyle/>
              <a:p>
                <a:r>
                  <a:rPr lang="en-US" altLang="ja-JP" sz="3200" dirty="0">
                    <a:latin typeface="Noto Sans JP Bold" panose="020B0800000000000000" pitchFamily="34" charset="-128"/>
                    <a:ea typeface="Noto Sans JP Bold" panose="020B0800000000000000" pitchFamily="34" charset="-128"/>
                  </a:rPr>
                  <a:t>S7</a:t>
                </a:r>
                <a:endParaRPr lang="ja-JP" altLang="en-US" sz="3200" dirty="0">
                  <a:latin typeface="Noto Sans JP Bold" panose="020B0800000000000000" pitchFamily="34" charset="-128"/>
                  <a:ea typeface="Noto Sans JP Bold" panose="020B0800000000000000" pitchFamily="34" charset="-128"/>
                </a:endParaRPr>
              </a:p>
            </p:txBody>
          </p:sp>
          <p:sp>
            <p:nvSpPr>
              <p:cNvPr id="29" name="テキスト ボックス 28">
                <a:extLst>
                  <a:ext uri="{FF2B5EF4-FFF2-40B4-BE49-F238E27FC236}">
                    <a16:creationId xmlns:a16="http://schemas.microsoft.com/office/drawing/2014/main" id="{52FA0CD0-2F99-4425-B0A0-63E36448E4D0}"/>
                  </a:ext>
                </a:extLst>
              </p:cNvPr>
              <p:cNvSpPr txBox="1"/>
              <p:nvPr/>
            </p:nvSpPr>
            <p:spPr>
              <a:xfrm>
                <a:off x="7683141" y="5104546"/>
                <a:ext cx="1023181" cy="892530"/>
              </a:xfrm>
              <a:prstGeom prst="rect">
                <a:avLst/>
              </a:prstGeom>
              <a:noFill/>
            </p:spPr>
            <p:txBody>
              <a:bodyPr wrap="none" rtlCol="0">
                <a:spAutoFit/>
              </a:bodyPr>
              <a:lstStyle/>
              <a:p>
                <a:r>
                  <a:rPr lang="en-US" altLang="ja-JP" sz="3200" dirty="0">
                    <a:latin typeface="Noto Sans JP Bold" panose="020B0800000000000000" pitchFamily="34" charset="-128"/>
                    <a:ea typeface="Noto Sans JP Bold" panose="020B0800000000000000" pitchFamily="34" charset="-128"/>
                  </a:rPr>
                  <a:t>S8</a:t>
                </a:r>
                <a:endParaRPr lang="ja-JP" altLang="en-US" sz="3200" dirty="0">
                  <a:latin typeface="Noto Sans JP Bold" panose="020B0800000000000000" pitchFamily="34" charset="-128"/>
                  <a:ea typeface="Noto Sans JP Bold" panose="020B0800000000000000" pitchFamily="34" charset="-128"/>
                </a:endParaRPr>
              </a:p>
            </p:txBody>
          </p:sp>
        </p:grpSp>
      </p:grpSp>
      <p:sp>
        <p:nvSpPr>
          <p:cNvPr id="4" name="テキスト ボックス 3">
            <a:extLst>
              <a:ext uri="{FF2B5EF4-FFF2-40B4-BE49-F238E27FC236}">
                <a16:creationId xmlns:a16="http://schemas.microsoft.com/office/drawing/2014/main" id="{E1F79592-C7A4-4AF3-9E3B-0D103F716818}"/>
              </a:ext>
            </a:extLst>
          </p:cNvPr>
          <p:cNvSpPr txBox="1"/>
          <p:nvPr/>
        </p:nvSpPr>
        <p:spPr>
          <a:xfrm>
            <a:off x="7207055" y="4922664"/>
            <a:ext cx="2241319" cy="1569660"/>
          </a:xfrm>
          <a:prstGeom prst="rect">
            <a:avLst/>
          </a:prstGeom>
          <a:noFill/>
        </p:spPr>
        <p:txBody>
          <a:bodyPr wrap="none" rtlCol="0">
            <a:spAutoFit/>
          </a:bodyPr>
          <a:lstStyle/>
          <a:p>
            <a:r>
              <a:rPr lang="en-US" altLang="ja-JP" sz="2400" dirty="0"/>
              <a:t>action = 0</a:t>
            </a:r>
            <a:r>
              <a:rPr lang="ja-JP" altLang="en-US" sz="2400" dirty="0"/>
              <a:t>：上</a:t>
            </a:r>
            <a:endParaRPr lang="en-US" altLang="ja-JP" sz="2400" dirty="0"/>
          </a:p>
          <a:p>
            <a:r>
              <a:rPr lang="en-US" altLang="ja-JP" sz="2400" dirty="0"/>
              <a:t>action = 1</a:t>
            </a:r>
            <a:r>
              <a:rPr lang="ja-JP" altLang="en-US" sz="2400" dirty="0"/>
              <a:t>：右</a:t>
            </a:r>
            <a:endParaRPr lang="en-US" altLang="ja-JP" sz="2400" dirty="0"/>
          </a:p>
          <a:p>
            <a:r>
              <a:rPr lang="en-US" altLang="ja-JP" sz="2400" dirty="0"/>
              <a:t>action = 2</a:t>
            </a:r>
            <a:r>
              <a:rPr lang="ja-JP" altLang="en-US" sz="2400" dirty="0"/>
              <a:t>：下</a:t>
            </a:r>
            <a:endParaRPr lang="en-US" altLang="ja-JP" sz="2400" dirty="0"/>
          </a:p>
          <a:p>
            <a:r>
              <a:rPr lang="en-US" altLang="ja-JP" sz="2400" dirty="0"/>
              <a:t>action = 3</a:t>
            </a:r>
            <a:r>
              <a:rPr lang="ja-JP" altLang="en-US" sz="2400" dirty="0"/>
              <a:t>：左</a:t>
            </a:r>
          </a:p>
        </p:txBody>
      </p:sp>
      <p:grpSp>
        <p:nvGrpSpPr>
          <p:cNvPr id="19" name="グループ化 18">
            <a:extLst>
              <a:ext uri="{FF2B5EF4-FFF2-40B4-BE49-F238E27FC236}">
                <a16:creationId xmlns:a16="http://schemas.microsoft.com/office/drawing/2014/main" id="{272FDC01-80C9-466F-AB64-D6C9F07792A0}"/>
              </a:ext>
            </a:extLst>
          </p:cNvPr>
          <p:cNvGrpSpPr/>
          <p:nvPr/>
        </p:nvGrpSpPr>
        <p:grpSpPr>
          <a:xfrm>
            <a:off x="3358247" y="2501629"/>
            <a:ext cx="326571" cy="1607193"/>
            <a:chOff x="4800601" y="2501628"/>
            <a:chExt cx="326571" cy="1607193"/>
          </a:xfrm>
        </p:grpSpPr>
        <p:cxnSp>
          <p:nvCxnSpPr>
            <p:cNvPr id="5" name="直線コネクタ 4">
              <a:extLst>
                <a:ext uri="{FF2B5EF4-FFF2-40B4-BE49-F238E27FC236}">
                  <a16:creationId xmlns:a16="http://schemas.microsoft.com/office/drawing/2014/main" id="{177D51C7-1FC0-4DE9-B288-00B93809601B}"/>
                </a:ext>
              </a:extLst>
            </p:cNvPr>
            <p:cNvCxnSpPr>
              <a:cxnSpLocks/>
            </p:cNvCxnSpPr>
            <p:nvPr/>
          </p:nvCxnSpPr>
          <p:spPr>
            <a:xfrm>
              <a:off x="4800601" y="2501628"/>
              <a:ext cx="326571"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7" name="直線矢印コネクタ 6">
              <a:extLst>
                <a:ext uri="{FF2B5EF4-FFF2-40B4-BE49-F238E27FC236}">
                  <a16:creationId xmlns:a16="http://schemas.microsoft.com/office/drawing/2014/main" id="{36A150DB-1A3C-4F1B-9249-562D3A9652DE}"/>
                </a:ext>
              </a:extLst>
            </p:cNvPr>
            <p:cNvCxnSpPr>
              <a:cxnSpLocks/>
            </p:cNvCxnSpPr>
            <p:nvPr/>
          </p:nvCxnSpPr>
          <p:spPr>
            <a:xfrm>
              <a:off x="4963886" y="2517960"/>
              <a:ext cx="0" cy="159086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cxnSp>
        <p:nvCxnSpPr>
          <p:cNvPr id="41" name="直線矢印コネクタ 40">
            <a:extLst>
              <a:ext uri="{FF2B5EF4-FFF2-40B4-BE49-F238E27FC236}">
                <a16:creationId xmlns:a16="http://schemas.microsoft.com/office/drawing/2014/main" id="{C2AB0C84-5E82-436B-AE29-24F97260C981}"/>
              </a:ext>
            </a:extLst>
          </p:cNvPr>
          <p:cNvCxnSpPr>
            <a:cxnSpLocks/>
          </p:cNvCxnSpPr>
          <p:nvPr/>
        </p:nvCxnSpPr>
        <p:spPr>
          <a:xfrm flipV="1">
            <a:off x="8321080" y="2891560"/>
            <a:ext cx="2146" cy="622844"/>
          </a:xfrm>
          <a:prstGeom prst="straightConnector1">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8163243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8F6E0C3-FF4B-4C37-9B6C-2FDC3E27BCF6}"/>
              </a:ext>
            </a:extLst>
          </p:cNvPr>
          <p:cNvSpPr>
            <a:spLocks noGrp="1"/>
          </p:cNvSpPr>
          <p:nvPr>
            <p:ph type="title"/>
          </p:nvPr>
        </p:nvSpPr>
        <p:spPr>
          <a:xfrm>
            <a:off x="-685800" y="365126"/>
            <a:ext cx="10515600" cy="642040"/>
          </a:xfrm>
        </p:spPr>
        <p:txBody>
          <a:bodyPr>
            <a:normAutofit fontScale="90000"/>
          </a:bodyPr>
          <a:lstStyle/>
          <a:p>
            <a:r>
              <a:rPr kumimoji="1" lang="ja-JP" altLang="en-US" dirty="0">
                <a:latin typeface="Noto Sans JP Bold" panose="020B0800000000000000" pitchFamily="34" charset="-128"/>
                <a:ea typeface="Noto Sans JP Bold" panose="020B0800000000000000" pitchFamily="34" charset="-128"/>
              </a:rPr>
              <a:t>価値</a:t>
            </a:r>
          </a:p>
        </p:txBody>
      </p:sp>
      <mc:AlternateContent xmlns:mc="http://schemas.openxmlformats.org/markup-compatibility/2006" xmlns:a14="http://schemas.microsoft.com/office/drawing/2010/main">
        <mc:Choice Requires="a14">
          <p:sp>
            <p:nvSpPr>
              <p:cNvPr id="26" name="テキスト ボックス 25">
                <a:extLst>
                  <a:ext uri="{FF2B5EF4-FFF2-40B4-BE49-F238E27FC236}">
                    <a16:creationId xmlns:a16="http://schemas.microsoft.com/office/drawing/2014/main" id="{4A02F38F-19EB-483D-BB5F-B554C994E51B}"/>
                  </a:ext>
                </a:extLst>
              </p:cNvPr>
              <p:cNvSpPr txBox="1"/>
              <p:nvPr/>
            </p:nvSpPr>
            <p:spPr>
              <a:xfrm>
                <a:off x="-685800" y="990868"/>
                <a:ext cx="6781627" cy="2339102"/>
              </a:xfrm>
              <a:prstGeom prst="rect">
                <a:avLst/>
              </a:prstGeom>
              <a:noFill/>
            </p:spPr>
            <p:txBody>
              <a:bodyPr wrap="square" rtlCol="0">
                <a:spAutoFit/>
              </a:bodyPr>
              <a:lstStyle/>
              <a:p>
                <a:r>
                  <a:rPr lang="ja-JP" altLang="en-US" sz="2000" dirty="0">
                    <a:latin typeface="Noto Sans JP Bold" panose="020B0800000000000000" pitchFamily="34" charset="-128"/>
                    <a:ea typeface="Noto Sans JP Bold" panose="020B0800000000000000" pitchFamily="34" charset="-128"/>
                  </a:rPr>
                  <a:t>状態価値</a:t>
                </a:r>
                <a:endParaRPr lang="en-US" altLang="ja-JP" sz="2000" dirty="0">
                  <a:latin typeface="Noto Sans JP Bold" panose="020B0800000000000000" pitchFamily="34" charset="-128"/>
                  <a:ea typeface="Noto Sans JP Bold" panose="020B0800000000000000" pitchFamily="34" charset="-128"/>
                </a:endParaRPr>
              </a:p>
              <a:p>
                <a:pPr marL="285750" indent="-285750">
                  <a:buFont typeface="Arial" panose="020B0604020202020204" pitchFamily="34" charset="0"/>
                  <a:buChar char="•"/>
                </a:pPr>
                <a:r>
                  <a:rPr lang="ja-JP" altLang="en-US" dirty="0">
                    <a:latin typeface="Noto Sans JP Light" panose="020B0300000000000000" pitchFamily="34" charset="-128"/>
                    <a:ea typeface="Noto Sans JP Light" panose="020B0300000000000000" pitchFamily="34" charset="-128"/>
                  </a:rPr>
                  <a:t>状態</a:t>
                </a:r>
                <a:r>
                  <a:rPr lang="en-US" altLang="ja-JP" dirty="0">
                    <a:latin typeface="Noto Sans JP Light" panose="020B0300000000000000" pitchFamily="34" charset="-128"/>
                    <a:ea typeface="Noto Sans JP Light" panose="020B0300000000000000" pitchFamily="34" charset="-128"/>
                  </a:rPr>
                  <a:t>s</a:t>
                </a:r>
                <a:r>
                  <a:rPr lang="ja-JP" altLang="en-US" dirty="0">
                    <a:latin typeface="Noto Sans JP Light" panose="020B0300000000000000" pitchFamily="34" charset="-128"/>
                    <a:ea typeface="Noto Sans JP Light" panose="020B0300000000000000" pitchFamily="34" charset="-128"/>
                  </a:rPr>
                  <a:t>において方策</a:t>
                </a:r>
                <a:r>
                  <a:rPr lang="en-US" altLang="ja-JP" dirty="0">
                    <a:latin typeface="Noto Sans JP Light" panose="020B0300000000000000" pitchFamily="34" charset="-128"/>
                    <a:ea typeface="Noto Sans JP Light" panose="020B0300000000000000" pitchFamily="34" charset="-128"/>
                  </a:rPr>
                  <a:t>π</a:t>
                </a:r>
                <a:r>
                  <a:rPr lang="ja-JP" altLang="en-US" dirty="0">
                    <a:latin typeface="Noto Sans JP Light" panose="020B0300000000000000" pitchFamily="34" charset="-128"/>
                    <a:ea typeface="Noto Sans JP Light" panose="020B0300000000000000" pitchFamily="34" charset="-128"/>
                  </a:rPr>
                  <a:t>に従って行動することで、その後の将来にわたって得られることが期待される割引報酬和</a:t>
                </a:r>
                <a14:m>
                  <m:oMath xmlns:m="http://schemas.openxmlformats.org/officeDocument/2006/math">
                    <m:sSub>
                      <m:sSubPr>
                        <m:ctrlPr>
                          <a:rPr lang="en-US" altLang="ja-JP" b="1" i="1">
                            <a:latin typeface="Cambria Math" panose="02040503050406030204" pitchFamily="18" charset="0"/>
                            <a:ea typeface="Noto Sans JP Light" panose="020B0300000000000000" pitchFamily="34" charset="-128"/>
                          </a:rPr>
                        </m:ctrlPr>
                      </m:sSubPr>
                      <m:e>
                        <m:r>
                          <a:rPr lang="en-US" altLang="ja-JP" b="1" i="1">
                            <a:latin typeface="Cambria Math" panose="02040503050406030204" pitchFamily="18" charset="0"/>
                            <a:ea typeface="Noto Sans JP Light" panose="020B0300000000000000" pitchFamily="34" charset="-128"/>
                          </a:rPr>
                          <m:t>𝑮</m:t>
                        </m:r>
                      </m:e>
                      <m:sub>
                        <m:r>
                          <a:rPr lang="en-US" altLang="ja-JP" b="1" i="1">
                            <a:latin typeface="Cambria Math" panose="02040503050406030204" pitchFamily="18" charset="0"/>
                            <a:ea typeface="Noto Sans JP Light" panose="020B0300000000000000" pitchFamily="34" charset="-128"/>
                          </a:rPr>
                          <m:t>𝒕</m:t>
                        </m:r>
                      </m:sub>
                    </m:sSub>
                    <m:r>
                      <a:rPr lang="ja-JP" altLang="en-US">
                        <a:latin typeface="Cambria Math" panose="02040503050406030204" pitchFamily="18" charset="0"/>
                        <a:ea typeface="Noto Sans JP Light" panose="020B0300000000000000" pitchFamily="34" charset="-128"/>
                      </a:rPr>
                      <m:t>は</m:t>
                    </m:r>
                  </m:oMath>
                </a14:m>
                <a:r>
                  <a:rPr lang="ja-JP" altLang="en-US" dirty="0">
                    <a:latin typeface="Noto Sans JP Light" panose="020B0300000000000000" pitchFamily="34" charset="-128"/>
                    <a:ea typeface="Noto Sans JP Light" panose="020B0300000000000000" pitchFamily="34" charset="-128"/>
                  </a:rPr>
                  <a:t>、</a:t>
                </a:r>
                <a:r>
                  <a:rPr lang="ja-JP" altLang="en-US" dirty="0">
                    <a:solidFill>
                      <a:srgbClr val="FF0000"/>
                    </a:solidFill>
                    <a:latin typeface="Noto Sans JP Light" panose="020B0300000000000000" pitchFamily="34" charset="-128"/>
                    <a:ea typeface="Noto Sans JP Light" panose="020B0300000000000000" pitchFamily="34" charset="-128"/>
                  </a:rPr>
                  <a:t>状態価値関数</a:t>
                </a:r>
                <a14:m>
                  <m:oMath xmlns:m="http://schemas.openxmlformats.org/officeDocument/2006/math">
                    <m:sSup>
                      <m:sSupPr>
                        <m:ctrlPr>
                          <a:rPr lang="en-US" altLang="ja-JP" i="1">
                            <a:solidFill>
                              <a:srgbClr val="FF0000"/>
                            </a:solidFill>
                            <a:latin typeface="Cambria Math" panose="02040503050406030204" pitchFamily="18" charset="0"/>
                            <a:ea typeface="Noto Sans JP Light" panose="020B0300000000000000" pitchFamily="34" charset="-128"/>
                          </a:rPr>
                        </m:ctrlPr>
                      </m:sSupPr>
                      <m:e>
                        <m:r>
                          <a:rPr lang="en-US" altLang="ja-JP" i="1">
                            <a:solidFill>
                              <a:srgbClr val="FF0000"/>
                            </a:solidFill>
                            <a:latin typeface="Cambria Math" panose="02040503050406030204" pitchFamily="18" charset="0"/>
                            <a:ea typeface="Noto Sans JP Light" panose="020B0300000000000000" pitchFamily="34" charset="-128"/>
                          </a:rPr>
                          <m:t>𝑉</m:t>
                        </m:r>
                      </m:e>
                      <m:sup>
                        <m:r>
                          <a:rPr lang="ja-JP" altLang="en-US" i="1">
                            <a:solidFill>
                              <a:srgbClr val="FF0000"/>
                            </a:solidFill>
                            <a:latin typeface="Cambria Math" panose="02040503050406030204" pitchFamily="18" charset="0"/>
                            <a:ea typeface="Noto Sans JP Light" panose="020B0300000000000000" pitchFamily="34" charset="-128"/>
                          </a:rPr>
                          <m:t>𝜋</m:t>
                        </m:r>
                      </m:sup>
                    </m:sSup>
                    <m:d>
                      <m:dPr>
                        <m:ctrlPr>
                          <a:rPr lang="en-US" altLang="ja-JP" i="1">
                            <a:solidFill>
                              <a:srgbClr val="FF0000"/>
                            </a:solidFill>
                            <a:latin typeface="Cambria Math" panose="02040503050406030204" pitchFamily="18" charset="0"/>
                            <a:ea typeface="Noto Sans JP Light" panose="020B0300000000000000" pitchFamily="34" charset="-128"/>
                          </a:rPr>
                        </m:ctrlPr>
                      </m:dPr>
                      <m:e>
                        <m:r>
                          <a:rPr lang="en-US" altLang="ja-JP" i="1">
                            <a:solidFill>
                              <a:srgbClr val="FF0000"/>
                            </a:solidFill>
                            <a:latin typeface="Cambria Math" panose="02040503050406030204" pitchFamily="18" charset="0"/>
                            <a:ea typeface="Noto Sans JP Light" panose="020B0300000000000000" pitchFamily="34" charset="-128"/>
                          </a:rPr>
                          <m:t>𝑠</m:t>
                        </m:r>
                      </m:e>
                    </m:d>
                    <m:r>
                      <a:rPr lang="ja-JP" altLang="en-US">
                        <a:latin typeface="Cambria Math" panose="02040503050406030204" pitchFamily="18" charset="0"/>
                        <a:ea typeface="Noto Sans JP Light" panose="020B0300000000000000" pitchFamily="34" charset="-128"/>
                      </a:rPr>
                      <m:t>で</m:t>
                    </m:r>
                  </m:oMath>
                </a14:m>
                <a:r>
                  <a:rPr lang="ja-JP" altLang="en-US" dirty="0">
                    <a:latin typeface="Noto Sans JP Light" panose="020B0300000000000000" pitchFamily="34" charset="-128"/>
                    <a:ea typeface="Noto Sans JP Light" panose="020B0300000000000000" pitchFamily="34" charset="-128"/>
                  </a:rPr>
                  <a:t>表される。</a:t>
                </a:r>
                <a:endParaRPr lang="en-US" altLang="ja-JP" dirty="0">
                  <a:latin typeface="Noto Sans JP Light" panose="020B0300000000000000" pitchFamily="34" charset="-128"/>
                  <a:ea typeface="Noto Sans JP Light" panose="020B0300000000000000" pitchFamily="34" charset="-128"/>
                </a:endParaRPr>
              </a:p>
              <a:p>
                <a:endParaRPr lang="en-US" altLang="ja-JP" dirty="0">
                  <a:latin typeface="Noto Sans JP Light" panose="020B0300000000000000" pitchFamily="34" charset="-128"/>
                  <a:ea typeface="Noto Sans JP Light" panose="020B0300000000000000" pitchFamily="34" charset="-128"/>
                </a:endParaRPr>
              </a:p>
              <a:p>
                <a:r>
                  <a:rPr lang="ja-JP" altLang="en-US" dirty="0">
                    <a:latin typeface="Noto Sans JP Light" panose="020B0300000000000000" pitchFamily="34" charset="-128"/>
                    <a:ea typeface="Noto Sans JP Light" panose="020B0300000000000000" pitchFamily="34" charset="-128"/>
                  </a:rPr>
                  <a:t>例</a:t>
                </a:r>
                <a:r>
                  <a:rPr lang="en-US" altLang="ja-JP" dirty="0">
                    <a:latin typeface="Noto Sans JP Light" panose="020B0300000000000000" pitchFamily="34" charset="-128"/>
                    <a:ea typeface="Noto Sans JP Light" panose="020B0300000000000000" pitchFamily="34" charset="-128"/>
                  </a:rPr>
                  <a:t>1.</a:t>
                </a:r>
              </a:p>
              <a:p>
                <a:pPr/>
                <a14:m>
                  <m:oMathPara xmlns:m="http://schemas.openxmlformats.org/officeDocument/2006/math">
                    <m:oMathParaPr>
                      <m:jc m:val="centerGroup"/>
                    </m:oMathParaPr>
                    <m:oMath xmlns:m="http://schemas.openxmlformats.org/officeDocument/2006/math">
                      <m:sSup>
                        <m:sSupPr>
                          <m:ctrlPr>
                            <a:rPr lang="en-US" altLang="ja-JP" i="1">
                              <a:latin typeface="Cambria Math" panose="02040503050406030204" pitchFamily="18" charset="0"/>
                              <a:ea typeface="Noto Sans JP Light" panose="020B0300000000000000" pitchFamily="34" charset="-128"/>
                            </a:rPr>
                          </m:ctrlPr>
                        </m:sSupPr>
                        <m:e>
                          <m:r>
                            <a:rPr lang="en-US" altLang="ja-JP" i="1">
                              <a:latin typeface="Cambria Math" panose="02040503050406030204" pitchFamily="18" charset="0"/>
                              <a:ea typeface="Noto Sans JP Light" panose="020B0300000000000000" pitchFamily="34" charset="-128"/>
                            </a:rPr>
                            <m:t>𝑉</m:t>
                          </m:r>
                        </m:e>
                        <m:sup>
                          <m:r>
                            <a:rPr lang="ja-JP" altLang="en-US" i="1">
                              <a:latin typeface="Cambria Math" panose="02040503050406030204" pitchFamily="18" charset="0"/>
                              <a:ea typeface="Noto Sans JP Light" panose="020B0300000000000000" pitchFamily="34" charset="-128"/>
                            </a:rPr>
                            <m:t>𝜋</m:t>
                          </m:r>
                        </m:sup>
                      </m:sSup>
                      <m:d>
                        <m:dPr>
                          <m:ctrlPr>
                            <a:rPr lang="en-US" altLang="ja-JP" i="1">
                              <a:latin typeface="Cambria Math" panose="02040503050406030204" pitchFamily="18" charset="0"/>
                              <a:ea typeface="Noto Sans JP Light" panose="020B0300000000000000" pitchFamily="34" charset="-128"/>
                            </a:rPr>
                          </m:ctrlPr>
                        </m:dPr>
                        <m:e>
                          <m:r>
                            <a:rPr lang="en-US" altLang="ja-JP" i="1">
                              <a:latin typeface="Cambria Math" panose="02040503050406030204" pitchFamily="18" charset="0"/>
                              <a:ea typeface="Noto Sans JP Light" panose="020B0300000000000000" pitchFamily="34" charset="-128"/>
                            </a:rPr>
                            <m:t>𝑠</m:t>
                          </m:r>
                          <m:r>
                            <a:rPr lang="en-US" altLang="ja-JP" i="1">
                              <a:latin typeface="Cambria Math" panose="02040503050406030204" pitchFamily="18" charset="0"/>
                              <a:ea typeface="Noto Sans JP Light" panose="020B0300000000000000" pitchFamily="34" charset="-128"/>
                            </a:rPr>
                            <m:t>=7</m:t>
                          </m:r>
                        </m:e>
                      </m:d>
                      <m:r>
                        <a:rPr lang="en-US" altLang="ja-JP" i="1">
                          <a:latin typeface="Cambria Math" panose="02040503050406030204" pitchFamily="18" charset="0"/>
                          <a:ea typeface="Noto Sans JP Light" panose="020B0300000000000000" pitchFamily="34" charset="-128"/>
                        </a:rPr>
                        <m:t>=1</m:t>
                      </m:r>
                    </m:oMath>
                  </m:oMathPara>
                </a14:m>
                <a:endParaRPr lang="en-US" altLang="ja-JP" dirty="0">
                  <a:latin typeface="Noto Sans JP Light" panose="020B0300000000000000" pitchFamily="34" charset="-128"/>
                  <a:ea typeface="Noto Sans JP Light" panose="020B0300000000000000" pitchFamily="34" charset="-128"/>
                </a:endParaRPr>
              </a:p>
              <a:p>
                <a:r>
                  <a:rPr lang="ja-JP" altLang="en-US" dirty="0">
                    <a:latin typeface="Noto Sans JP Light" panose="020B0300000000000000" pitchFamily="34" charset="-128"/>
                    <a:ea typeface="Noto Sans JP Light" panose="020B0300000000000000" pitchFamily="34" charset="-128"/>
                  </a:rPr>
                  <a:t>状態：</a:t>
                </a:r>
                <a14:m>
                  <m:oMath xmlns:m="http://schemas.openxmlformats.org/officeDocument/2006/math">
                    <m:r>
                      <a:rPr lang="en-US" altLang="ja-JP" i="1">
                        <a:latin typeface="Cambria Math" panose="02040503050406030204" pitchFamily="18" charset="0"/>
                        <a:ea typeface="Noto Sans JP Light" panose="020B0300000000000000" pitchFamily="34" charset="-128"/>
                      </a:rPr>
                      <m:t>𝑠</m:t>
                    </m:r>
                    <m:r>
                      <a:rPr lang="en-US" altLang="ja-JP" i="1">
                        <a:latin typeface="Cambria Math" panose="02040503050406030204" pitchFamily="18" charset="0"/>
                        <a:ea typeface="Noto Sans JP Light" panose="020B0300000000000000" pitchFamily="34" charset="-128"/>
                      </a:rPr>
                      <m:t>=7</m:t>
                    </m:r>
                  </m:oMath>
                </a14:m>
                <a:endParaRPr lang="en-US" altLang="ja-JP" dirty="0">
                  <a:latin typeface="Noto Sans JP Light" panose="020B0300000000000000" pitchFamily="34" charset="-128"/>
                  <a:ea typeface="Noto Sans JP Light" panose="020B0300000000000000" pitchFamily="34" charset="-128"/>
                </a:endParaRPr>
              </a:p>
            </p:txBody>
          </p:sp>
        </mc:Choice>
        <mc:Fallback xmlns="">
          <p:sp>
            <p:nvSpPr>
              <p:cNvPr id="26" name="テキスト ボックス 25">
                <a:extLst>
                  <a:ext uri="{FF2B5EF4-FFF2-40B4-BE49-F238E27FC236}">
                    <a16:creationId xmlns:a16="http://schemas.microsoft.com/office/drawing/2014/main" id="{4A02F38F-19EB-483D-BB5F-B554C994E51B}"/>
                  </a:ext>
                </a:extLst>
              </p:cNvPr>
              <p:cNvSpPr txBox="1">
                <a:spLocks noRot="1" noChangeAspect="1" noMove="1" noResize="1" noEditPoints="1" noAdjustHandles="1" noChangeArrowheads="1" noChangeShapeType="1" noTextEdit="1"/>
              </p:cNvSpPr>
              <p:nvPr/>
            </p:nvSpPr>
            <p:spPr>
              <a:xfrm>
                <a:off x="-685800" y="990868"/>
                <a:ext cx="6781627" cy="2339102"/>
              </a:xfrm>
              <a:prstGeom prst="rect">
                <a:avLst/>
              </a:prstGeom>
              <a:blipFill>
                <a:blip r:embed="rId2"/>
                <a:stretch>
                  <a:fillRect l="-898" t="-1567" r="-719" b="-3655"/>
                </a:stretch>
              </a:blipFill>
            </p:spPr>
            <p:txBody>
              <a:bodyPr/>
              <a:lstStyle/>
              <a:p>
                <a:r>
                  <a:rPr lang="ja-JP" altLang="en-US">
                    <a:noFill/>
                  </a:rPr>
                  <a:t> </a:t>
                </a:r>
              </a:p>
            </p:txBody>
          </p:sp>
        </mc:Fallback>
      </mc:AlternateContent>
      <p:grpSp>
        <p:nvGrpSpPr>
          <p:cNvPr id="11" name="グループ化 10">
            <a:extLst>
              <a:ext uri="{FF2B5EF4-FFF2-40B4-BE49-F238E27FC236}">
                <a16:creationId xmlns:a16="http://schemas.microsoft.com/office/drawing/2014/main" id="{503CCE70-A0DE-4317-80D1-885005E25D77}"/>
              </a:ext>
            </a:extLst>
          </p:cNvPr>
          <p:cNvGrpSpPr/>
          <p:nvPr/>
        </p:nvGrpSpPr>
        <p:grpSpPr>
          <a:xfrm>
            <a:off x="6385976" y="686147"/>
            <a:ext cx="3883478" cy="3894175"/>
            <a:chOff x="3132362" y="465363"/>
            <a:chExt cx="5927273" cy="5943600"/>
          </a:xfrm>
        </p:grpSpPr>
        <p:sp>
          <p:nvSpPr>
            <p:cNvPr id="12" name="楕円 11">
              <a:extLst>
                <a:ext uri="{FF2B5EF4-FFF2-40B4-BE49-F238E27FC236}">
                  <a16:creationId xmlns:a16="http://schemas.microsoft.com/office/drawing/2014/main" id="{C0C96305-C7A7-4A89-B12F-0066F3072FA9}"/>
                </a:ext>
              </a:extLst>
            </p:cNvPr>
            <p:cNvSpPr/>
            <p:nvPr/>
          </p:nvSpPr>
          <p:spPr>
            <a:xfrm>
              <a:off x="5457222" y="4782076"/>
              <a:ext cx="1257299" cy="1257297"/>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grpSp>
          <p:nvGrpSpPr>
            <p:cNvPr id="13" name="グループ化 12">
              <a:extLst>
                <a:ext uri="{FF2B5EF4-FFF2-40B4-BE49-F238E27FC236}">
                  <a16:creationId xmlns:a16="http://schemas.microsoft.com/office/drawing/2014/main" id="{3B69CCB0-2D1E-4C18-AC51-89FB33D74F4E}"/>
                </a:ext>
              </a:extLst>
            </p:cNvPr>
            <p:cNvGrpSpPr/>
            <p:nvPr/>
          </p:nvGrpSpPr>
          <p:grpSpPr>
            <a:xfrm>
              <a:off x="3132362" y="465363"/>
              <a:ext cx="5927273" cy="5943600"/>
              <a:chOff x="3132362" y="465363"/>
              <a:chExt cx="5927273" cy="5943600"/>
            </a:xfrm>
          </p:grpSpPr>
          <p:grpSp>
            <p:nvGrpSpPr>
              <p:cNvPr id="14" name="グループ化 13">
                <a:extLst>
                  <a:ext uri="{FF2B5EF4-FFF2-40B4-BE49-F238E27FC236}">
                    <a16:creationId xmlns:a16="http://schemas.microsoft.com/office/drawing/2014/main" id="{3FF410ED-36EB-4BE6-9FE2-9E7628F437CA}"/>
                  </a:ext>
                </a:extLst>
              </p:cNvPr>
              <p:cNvGrpSpPr/>
              <p:nvPr/>
            </p:nvGrpSpPr>
            <p:grpSpPr>
              <a:xfrm>
                <a:off x="3132362" y="465363"/>
                <a:ext cx="5927273" cy="5943600"/>
                <a:chOff x="3132362" y="465363"/>
                <a:chExt cx="5927273" cy="5943600"/>
              </a:xfrm>
            </p:grpSpPr>
            <p:grpSp>
              <p:nvGrpSpPr>
                <p:cNvPr id="30" name="グループ化 29">
                  <a:extLst>
                    <a:ext uri="{FF2B5EF4-FFF2-40B4-BE49-F238E27FC236}">
                      <a16:creationId xmlns:a16="http://schemas.microsoft.com/office/drawing/2014/main" id="{09D461D1-E413-4717-A625-B34692A8C3F1}"/>
                    </a:ext>
                  </a:extLst>
                </p:cNvPr>
                <p:cNvGrpSpPr/>
                <p:nvPr/>
              </p:nvGrpSpPr>
              <p:grpSpPr>
                <a:xfrm>
                  <a:off x="3132362" y="465363"/>
                  <a:ext cx="5927273" cy="5927272"/>
                  <a:chOff x="3132362" y="465363"/>
                  <a:chExt cx="5927273" cy="5927272"/>
                </a:xfrm>
              </p:grpSpPr>
              <p:sp>
                <p:nvSpPr>
                  <p:cNvPr id="36" name="正方形/長方形 35">
                    <a:extLst>
                      <a:ext uri="{FF2B5EF4-FFF2-40B4-BE49-F238E27FC236}">
                        <a16:creationId xmlns:a16="http://schemas.microsoft.com/office/drawing/2014/main" id="{C4F78BAA-C511-42A9-ADEB-E3566928B690}"/>
                      </a:ext>
                    </a:extLst>
                  </p:cNvPr>
                  <p:cNvSpPr/>
                  <p:nvPr/>
                </p:nvSpPr>
                <p:spPr>
                  <a:xfrm>
                    <a:off x="3132364" y="465364"/>
                    <a:ext cx="5927271" cy="5927271"/>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cxnSp>
                <p:nvCxnSpPr>
                  <p:cNvPr id="37" name="直線コネクタ 36">
                    <a:extLst>
                      <a:ext uri="{FF2B5EF4-FFF2-40B4-BE49-F238E27FC236}">
                        <a16:creationId xmlns:a16="http://schemas.microsoft.com/office/drawing/2014/main" id="{880E07A1-9567-4341-9EB3-B11E33EBFDDF}"/>
                      </a:ext>
                    </a:extLst>
                  </p:cNvPr>
                  <p:cNvCxnSpPr/>
                  <p:nvPr/>
                </p:nvCxnSpPr>
                <p:spPr>
                  <a:xfrm>
                    <a:off x="5061869" y="465364"/>
                    <a:ext cx="0" cy="5927271"/>
                  </a:xfrm>
                  <a:prstGeom prst="line">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8" name="直線コネクタ 37">
                    <a:extLst>
                      <a:ext uri="{FF2B5EF4-FFF2-40B4-BE49-F238E27FC236}">
                        <a16:creationId xmlns:a16="http://schemas.microsoft.com/office/drawing/2014/main" id="{DD700302-EEA1-40D3-B518-D5678C9ABB72}"/>
                      </a:ext>
                    </a:extLst>
                  </p:cNvPr>
                  <p:cNvCxnSpPr/>
                  <p:nvPr/>
                </p:nvCxnSpPr>
                <p:spPr>
                  <a:xfrm>
                    <a:off x="7157369" y="465363"/>
                    <a:ext cx="0" cy="5927271"/>
                  </a:xfrm>
                  <a:prstGeom prst="line">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9" name="直線コネクタ 38">
                    <a:extLst>
                      <a:ext uri="{FF2B5EF4-FFF2-40B4-BE49-F238E27FC236}">
                        <a16:creationId xmlns:a16="http://schemas.microsoft.com/office/drawing/2014/main" id="{C712DD8F-50C3-4722-B476-8B9D0B219F2D}"/>
                      </a:ext>
                    </a:extLst>
                  </p:cNvPr>
                  <p:cNvCxnSpPr>
                    <a:cxnSpLocks/>
                  </p:cNvCxnSpPr>
                  <p:nvPr/>
                </p:nvCxnSpPr>
                <p:spPr>
                  <a:xfrm rot="16200000">
                    <a:off x="6096000" y="1458002"/>
                    <a:ext cx="0" cy="5927271"/>
                  </a:xfrm>
                  <a:prstGeom prst="line">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0" name="直線コネクタ 39">
                    <a:extLst>
                      <a:ext uri="{FF2B5EF4-FFF2-40B4-BE49-F238E27FC236}">
                        <a16:creationId xmlns:a16="http://schemas.microsoft.com/office/drawing/2014/main" id="{FDD4D01D-F7CE-428D-8AA8-9B9685D3A060}"/>
                      </a:ext>
                    </a:extLst>
                  </p:cNvPr>
                  <p:cNvCxnSpPr>
                    <a:cxnSpLocks/>
                  </p:cNvCxnSpPr>
                  <p:nvPr/>
                </p:nvCxnSpPr>
                <p:spPr>
                  <a:xfrm rot="16200000">
                    <a:off x="6095998" y="-527273"/>
                    <a:ext cx="0" cy="5927271"/>
                  </a:xfrm>
                  <a:prstGeom prst="line">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grpSp>
              <p:nvGrpSpPr>
                <p:cNvPr id="31" name="グループ化 30">
                  <a:extLst>
                    <a:ext uri="{FF2B5EF4-FFF2-40B4-BE49-F238E27FC236}">
                      <a16:creationId xmlns:a16="http://schemas.microsoft.com/office/drawing/2014/main" id="{F48DD14B-2B4B-4D31-B372-20D63986B8F5}"/>
                    </a:ext>
                  </a:extLst>
                </p:cNvPr>
                <p:cNvGrpSpPr/>
                <p:nvPr/>
              </p:nvGrpSpPr>
              <p:grpSpPr>
                <a:xfrm>
                  <a:off x="5048248" y="2397579"/>
                  <a:ext cx="4011386" cy="2024058"/>
                  <a:chOff x="5048248" y="2397579"/>
                  <a:chExt cx="4011386" cy="2024058"/>
                </a:xfrm>
              </p:grpSpPr>
              <p:cxnSp>
                <p:nvCxnSpPr>
                  <p:cNvPr id="33" name="直線コネクタ 32">
                    <a:extLst>
                      <a:ext uri="{FF2B5EF4-FFF2-40B4-BE49-F238E27FC236}">
                        <a16:creationId xmlns:a16="http://schemas.microsoft.com/office/drawing/2014/main" id="{9D080480-0312-4891-A627-971422B96779}"/>
                      </a:ext>
                    </a:extLst>
                  </p:cNvPr>
                  <p:cNvCxnSpPr/>
                  <p:nvPr/>
                </p:nvCxnSpPr>
                <p:spPr>
                  <a:xfrm>
                    <a:off x="5048248" y="2436362"/>
                    <a:ext cx="2095500"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815C2069-14AB-444B-9833-13C4D9C70861}"/>
                      </a:ext>
                    </a:extLst>
                  </p:cNvPr>
                  <p:cNvCxnSpPr>
                    <a:cxnSpLocks/>
                  </p:cNvCxnSpPr>
                  <p:nvPr/>
                </p:nvCxnSpPr>
                <p:spPr>
                  <a:xfrm>
                    <a:off x="7157369" y="2397579"/>
                    <a:ext cx="0" cy="2024058"/>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5" name="直線コネクタ 34">
                    <a:extLst>
                      <a:ext uri="{FF2B5EF4-FFF2-40B4-BE49-F238E27FC236}">
                        <a16:creationId xmlns:a16="http://schemas.microsoft.com/office/drawing/2014/main" id="{D3D9BBC7-6AB2-4093-ABD3-599C468D9A94}"/>
                      </a:ext>
                    </a:extLst>
                  </p:cNvPr>
                  <p:cNvCxnSpPr>
                    <a:cxnSpLocks/>
                  </p:cNvCxnSpPr>
                  <p:nvPr/>
                </p:nvCxnSpPr>
                <p:spPr>
                  <a:xfrm>
                    <a:off x="7143748" y="4421637"/>
                    <a:ext cx="1915886"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grpSp>
            <p:cxnSp>
              <p:nvCxnSpPr>
                <p:cNvPr id="32" name="直線コネクタ 31">
                  <a:extLst>
                    <a:ext uri="{FF2B5EF4-FFF2-40B4-BE49-F238E27FC236}">
                      <a16:creationId xmlns:a16="http://schemas.microsoft.com/office/drawing/2014/main" id="{E4599EF1-447A-49D4-8677-9E0E00DE7307}"/>
                    </a:ext>
                  </a:extLst>
                </p:cNvPr>
                <p:cNvCxnSpPr>
                  <a:cxnSpLocks/>
                </p:cNvCxnSpPr>
                <p:nvPr/>
              </p:nvCxnSpPr>
              <p:spPr>
                <a:xfrm>
                  <a:off x="5059146" y="4384905"/>
                  <a:ext cx="0" cy="2024058"/>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15" name="テキスト ボックス 14">
                <a:extLst>
                  <a:ext uri="{FF2B5EF4-FFF2-40B4-BE49-F238E27FC236}">
                    <a16:creationId xmlns:a16="http://schemas.microsoft.com/office/drawing/2014/main" id="{6D6E794F-3149-4561-928E-00994EA18EE7}"/>
                  </a:ext>
                </a:extLst>
              </p:cNvPr>
              <p:cNvSpPr txBox="1"/>
              <p:nvPr/>
            </p:nvSpPr>
            <p:spPr>
              <a:xfrm>
                <a:off x="3661047" y="1142846"/>
                <a:ext cx="1023181" cy="892530"/>
              </a:xfrm>
              <a:prstGeom prst="rect">
                <a:avLst/>
              </a:prstGeom>
              <a:noFill/>
            </p:spPr>
            <p:txBody>
              <a:bodyPr wrap="none" rtlCol="0">
                <a:spAutoFit/>
              </a:bodyPr>
              <a:lstStyle/>
              <a:p>
                <a:r>
                  <a:rPr lang="en-US" altLang="ja-JP" sz="3200" dirty="0">
                    <a:latin typeface="Noto Sans JP Bold" panose="020B0800000000000000" pitchFamily="34" charset="-128"/>
                    <a:ea typeface="Noto Sans JP Bold" panose="020B0800000000000000" pitchFamily="34" charset="-128"/>
                  </a:rPr>
                  <a:t>S0</a:t>
                </a:r>
                <a:endParaRPr lang="ja-JP" altLang="en-US" sz="3200" dirty="0">
                  <a:latin typeface="Noto Sans JP Bold" panose="020B0800000000000000" pitchFamily="34" charset="-128"/>
                  <a:ea typeface="Noto Sans JP Bold" panose="020B0800000000000000" pitchFamily="34" charset="-128"/>
                </a:endParaRPr>
              </a:p>
            </p:txBody>
          </p:sp>
          <p:sp>
            <p:nvSpPr>
              <p:cNvPr id="16" name="テキスト ボックス 15">
                <a:extLst>
                  <a:ext uri="{FF2B5EF4-FFF2-40B4-BE49-F238E27FC236}">
                    <a16:creationId xmlns:a16="http://schemas.microsoft.com/office/drawing/2014/main" id="{A4E50E5F-81BE-4C46-92E5-D1DB57DE3E06}"/>
                  </a:ext>
                </a:extLst>
              </p:cNvPr>
              <p:cNvSpPr txBox="1"/>
              <p:nvPr/>
            </p:nvSpPr>
            <p:spPr>
              <a:xfrm>
                <a:off x="5588474" y="1168679"/>
                <a:ext cx="1023181" cy="892530"/>
              </a:xfrm>
              <a:prstGeom prst="rect">
                <a:avLst/>
              </a:prstGeom>
              <a:noFill/>
            </p:spPr>
            <p:txBody>
              <a:bodyPr wrap="none" rtlCol="0">
                <a:spAutoFit/>
              </a:bodyPr>
              <a:lstStyle/>
              <a:p>
                <a:r>
                  <a:rPr lang="en-US" altLang="ja-JP" sz="3200" dirty="0">
                    <a:latin typeface="Noto Sans JP Bold" panose="020B0800000000000000" pitchFamily="34" charset="-128"/>
                    <a:ea typeface="Noto Sans JP Bold" panose="020B0800000000000000" pitchFamily="34" charset="-128"/>
                  </a:rPr>
                  <a:t>S1</a:t>
                </a:r>
                <a:endParaRPr lang="ja-JP" altLang="en-US" sz="3200" dirty="0">
                  <a:latin typeface="Noto Sans JP Bold" panose="020B0800000000000000" pitchFamily="34" charset="-128"/>
                  <a:ea typeface="Noto Sans JP Bold" panose="020B0800000000000000" pitchFamily="34" charset="-128"/>
                </a:endParaRPr>
              </a:p>
            </p:txBody>
          </p:sp>
          <p:sp>
            <p:nvSpPr>
              <p:cNvPr id="22" name="テキスト ボックス 21">
                <a:extLst>
                  <a:ext uri="{FF2B5EF4-FFF2-40B4-BE49-F238E27FC236}">
                    <a16:creationId xmlns:a16="http://schemas.microsoft.com/office/drawing/2014/main" id="{F1265E38-C2D3-4E2B-BCA4-341C5B65A997}"/>
                  </a:ext>
                </a:extLst>
              </p:cNvPr>
              <p:cNvSpPr txBox="1"/>
              <p:nvPr/>
            </p:nvSpPr>
            <p:spPr>
              <a:xfrm>
                <a:off x="7683141" y="1174106"/>
                <a:ext cx="1023181" cy="892530"/>
              </a:xfrm>
              <a:prstGeom prst="rect">
                <a:avLst/>
              </a:prstGeom>
              <a:noFill/>
            </p:spPr>
            <p:txBody>
              <a:bodyPr wrap="none" rtlCol="0">
                <a:spAutoFit/>
              </a:bodyPr>
              <a:lstStyle/>
              <a:p>
                <a:r>
                  <a:rPr lang="en-US" altLang="ja-JP" sz="3200" dirty="0">
                    <a:latin typeface="Noto Sans JP Bold" panose="020B0800000000000000" pitchFamily="34" charset="-128"/>
                    <a:ea typeface="Noto Sans JP Bold" panose="020B0800000000000000" pitchFamily="34" charset="-128"/>
                  </a:rPr>
                  <a:t>S2</a:t>
                </a:r>
                <a:endParaRPr lang="ja-JP" altLang="en-US" sz="3200" dirty="0">
                  <a:latin typeface="Noto Sans JP Bold" panose="020B0800000000000000" pitchFamily="34" charset="-128"/>
                  <a:ea typeface="Noto Sans JP Bold" panose="020B0800000000000000" pitchFamily="34" charset="-128"/>
                </a:endParaRPr>
              </a:p>
            </p:txBody>
          </p:sp>
          <p:sp>
            <p:nvSpPr>
              <p:cNvPr id="23" name="テキスト ボックス 22">
                <a:extLst>
                  <a:ext uri="{FF2B5EF4-FFF2-40B4-BE49-F238E27FC236}">
                    <a16:creationId xmlns:a16="http://schemas.microsoft.com/office/drawing/2014/main" id="{35D173A2-AED7-41F9-A6D7-9ECF9D72AA31}"/>
                  </a:ext>
                </a:extLst>
              </p:cNvPr>
              <p:cNvSpPr txBox="1"/>
              <p:nvPr/>
            </p:nvSpPr>
            <p:spPr>
              <a:xfrm>
                <a:off x="3658136" y="3145104"/>
                <a:ext cx="1023181" cy="892530"/>
              </a:xfrm>
              <a:prstGeom prst="rect">
                <a:avLst/>
              </a:prstGeom>
              <a:noFill/>
            </p:spPr>
            <p:txBody>
              <a:bodyPr wrap="none" rtlCol="0">
                <a:spAutoFit/>
              </a:bodyPr>
              <a:lstStyle/>
              <a:p>
                <a:r>
                  <a:rPr lang="en-US" altLang="ja-JP" sz="3200" dirty="0">
                    <a:latin typeface="Noto Sans JP Bold" panose="020B0800000000000000" pitchFamily="34" charset="-128"/>
                    <a:ea typeface="Noto Sans JP Bold" panose="020B0800000000000000" pitchFamily="34" charset="-128"/>
                  </a:rPr>
                  <a:t>S3</a:t>
                </a:r>
                <a:endParaRPr lang="ja-JP" altLang="en-US" sz="3200" dirty="0">
                  <a:latin typeface="Noto Sans JP Bold" panose="020B0800000000000000" pitchFamily="34" charset="-128"/>
                  <a:ea typeface="Noto Sans JP Bold" panose="020B0800000000000000" pitchFamily="34" charset="-128"/>
                </a:endParaRPr>
              </a:p>
            </p:txBody>
          </p:sp>
          <p:sp>
            <p:nvSpPr>
              <p:cNvPr id="24" name="テキスト ボックス 23">
                <a:extLst>
                  <a:ext uri="{FF2B5EF4-FFF2-40B4-BE49-F238E27FC236}">
                    <a16:creationId xmlns:a16="http://schemas.microsoft.com/office/drawing/2014/main" id="{B02CD47A-2E3E-4A7E-8F20-7F5C9C9A143E}"/>
                  </a:ext>
                </a:extLst>
              </p:cNvPr>
              <p:cNvSpPr txBox="1"/>
              <p:nvPr/>
            </p:nvSpPr>
            <p:spPr>
              <a:xfrm>
                <a:off x="5588474" y="3113844"/>
                <a:ext cx="1023181" cy="892530"/>
              </a:xfrm>
              <a:prstGeom prst="rect">
                <a:avLst/>
              </a:prstGeom>
              <a:noFill/>
            </p:spPr>
            <p:txBody>
              <a:bodyPr wrap="none" rtlCol="0">
                <a:spAutoFit/>
              </a:bodyPr>
              <a:lstStyle/>
              <a:p>
                <a:r>
                  <a:rPr lang="en-US" altLang="ja-JP" sz="3200" dirty="0">
                    <a:latin typeface="Noto Sans JP Bold" panose="020B0800000000000000" pitchFamily="34" charset="-128"/>
                    <a:ea typeface="Noto Sans JP Bold" panose="020B0800000000000000" pitchFamily="34" charset="-128"/>
                  </a:rPr>
                  <a:t>S4</a:t>
                </a:r>
                <a:endParaRPr lang="ja-JP" altLang="en-US" sz="3200" dirty="0">
                  <a:latin typeface="Noto Sans JP Bold" panose="020B0800000000000000" pitchFamily="34" charset="-128"/>
                  <a:ea typeface="Noto Sans JP Bold" panose="020B0800000000000000" pitchFamily="34" charset="-128"/>
                </a:endParaRPr>
              </a:p>
            </p:txBody>
          </p:sp>
          <p:sp>
            <p:nvSpPr>
              <p:cNvPr id="25" name="テキスト ボックス 24">
                <a:extLst>
                  <a:ext uri="{FF2B5EF4-FFF2-40B4-BE49-F238E27FC236}">
                    <a16:creationId xmlns:a16="http://schemas.microsoft.com/office/drawing/2014/main" id="{A374DB5D-2A6B-48E9-B75E-9DD77715F8E7}"/>
                  </a:ext>
                </a:extLst>
              </p:cNvPr>
              <p:cNvSpPr txBox="1"/>
              <p:nvPr/>
            </p:nvSpPr>
            <p:spPr>
              <a:xfrm>
                <a:off x="7683141" y="3136610"/>
                <a:ext cx="1023181" cy="892530"/>
              </a:xfrm>
              <a:prstGeom prst="rect">
                <a:avLst/>
              </a:prstGeom>
              <a:noFill/>
            </p:spPr>
            <p:txBody>
              <a:bodyPr wrap="none" rtlCol="0">
                <a:spAutoFit/>
              </a:bodyPr>
              <a:lstStyle/>
              <a:p>
                <a:r>
                  <a:rPr lang="en-US" altLang="ja-JP" sz="3200" dirty="0">
                    <a:latin typeface="Noto Sans JP Bold" panose="020B0800000000000000" pitchFamily="34" charset="-128"/>
                    <a:ea typeface="Noto Sans JP Bold" panose="020B0800000000000000" pitchFamily="34" charset="-128"/>
                  </a:rPr>
                  <a:t>S5</a:t>
                </a:r>
                <a:endParaRPr lang="ja-JP" altLang="en-US" sz="3200" dirty="0">
                  <a:latin typeface="Noto Sans JP Bold" panose="020B0800000000000000" pitchFamily="34" charset="-128"/>
                  <a:ea typeface="Noto Sans JP Bold" panose="020B0800000000000000" pitchFamily="34" charset="-128"/>
                </a:endParaRPr>
              </a:p>
            </p:txBody>
          </p:sp>
          <p:sp>
            <p:nvSpPr>
              <p:cNvPr id="27" name="テキスト ボックス 26">
                <a:extLst>
                  <a:ext uri="{FF2B5EF4-FFF2-40B4-BE49-F238E27FC236}">
                    <a16:creationId xmlns:a16="http://schemas.microsoft.com/office/drawing/2014/main" id="{DD646F09-BA46-49C6-A783-1820CC316050}"/>
                  </a:ext>
                </a:extLst>
              </p:cNvPr>
              <p:cNvSpPr txBox="1"/>
              <p:nvPr/>
            </p:nvSpPr>
            <p:spPr>
              <a:xfrm>
                <a:off x="3658136" y="5113396"/>
                <a:ext cx="1023181" cy="892530"/>
              </a:xfrm>
              <a:prstGeom prst="rect">
                <a:avLst/>
              </a:prstGeom>
              <a:noFill/>
            </p:spPr>
            <p:txBody>
              <a:bodyPr wrap="none" rtlCol="0">
                <a:spAutoFit/>
              </a:bodyPr>
              <a:lstStyle/>
              <a:p>
                <a:r>
                  <a:rPr lang="en-US" altLang="ja-JP" sz="3200" dirty="0">
                    <a:latin typeface="Noto Sans JP Bold" panose="020B0800000000000000" pitchFamily="34" charset="-128"/>
                    <a:ea typeface="Noto Sans JP Bold" panose="020B0800000000000000" pitchFamily="34" charset="-128"/>
                  </a:rPr>
                  <a:t>S6</a:t>
                </a:r>
                <a:endParaRPr lang="ja-JP" altLang="en-US" sz="3200" dirty="0">
                  <a:latin typeface="Noto Sans JP Bold" panose="020B0800000000000000" pitchFamily="34" charset="-128"/>
                  <a:ea typeface="Noto Sans JP Bold" panose="020B0800000000000000" pitchFamily="34" charset="-128"/>
                </a:endParaRPr>
              </a:p>
            </p:txBody>
          </p:sp>
          <p:sp>
            <p:nvSpPr>
              <p:cNvPr id="28" name="テキスト ボックス 27">
                <a:extLst>
                  <a:ext uri="{FF2B5EF4-FFF2-40B4-BE49-F238E27FC236}">
                    <a16:creationId xmlns:a16="http://schemas.microsoft.com/office/drawing/2014/main" id="{AD89EF4D-2215-4376-82AB-390FDA9399EB}"/>
                  </a:ext>
                </a:extLst>
              </p:cNvPr>
              <p:cNvSpPr txBox="1"/>
              <p:nvPr/>
            </p:nvSpPr>
            <p:spPr>
              <a:xfrm>
                <a:off x="5588474" y="5113396"/>
                <a:ext cx="1023181" cy="892530"/>
              </a:xfrm>
              <a:prstGeom prst="rect">
                <a:avLst/>
              </a:prstGeom>
              <a:noFill/>
            </p:spPr>
            <p:txBody>
              <a:bodyPr wrap="none" rtlCol="0">
                <a:spAutoFit/>
              </a:bodyPr>
              <a:lstStyle/>
              <a:p>
                <a:r>
                  <a:rPr lang="en-US" altLang="ja-JP" sz="3200" dirty="0">
                    <a:latin typeface="Noto Sans JP Bold" panose="020B0800000000000000" pitchFamily="34" charset="-128"/>
                    <a:ea typeface="Noto Sans JP Bold" panose="020B0800000000000000" pitchFamily="34" charset="-128"/>
                  </a:rPr>
                  <a:t>S7</a:t>
                </a:r>
                <a:endParaRPr lang="ja-JP" altLang="en-US" sz="3200" dirty="0">
                  <a:latin typeface="Noto Sans JP Bold" panose="020B0800000000000000" pitchFamily="34" charset="-128"/>
                  <a:ea typeface="Noto Sans JP Bold" panose="020B0800000000000000" pitchFamily="34" charset="-128"/>
                </a:endParaRPr>
              </a:p>
            </p:txBody>
          </p:sp>
          <p:sp>
            <p:nvSpPr>
              <p:cNvPr id="29" name="テキスト ボックス 28">
                <a:extLst>
                  <a:ext uri="{FF2B5EF4-FFF2-40B4-BE49-F238E27FC236}">
                    <a16:creationId xmlns:a16="http://schemas.microsoft.com/office/drawing/2014/main" id="{52FA0CD0-2F99-4425-B0A0-63E36448E4D0}"/>
                  </a:ext>
                </a:extLst>
              </p:cNvPr>
              <p:cNvSpPr txBox="1"/>
              <p:nvPr/>
            </p:nvSpPr>
            <p:spPr>
              <a:xfrm>
                <a:off x="7683141" y="5104546"/>
                <a:ext cx="1023181" cy="892530"/>
              </a:xfrm>
              <a:prstGeom prst="rect">
                <a:avLst/>
              </a:prstGeom>
              <a:noFill/>
            </p:spPr>
            <p:txBody>
              <a:bodyPr wrap="none" rtlCol="0">
                <a:spAutoFit/>
              </a:bodyPr>
              <a:lstStyle/>
              <a:p>
                <a:r>
                  <a:rPr lang="en-US" altLang="ja-JP" sz="3200" dirty="0">
                    <a:latin typeface="Noto Sans JP Bold" panose="020B0800000000000000" pitchFamily="34" charset="-128"/>
                    <a:ea typeface="Noto Sans JP Bold" panose="020B0800000000000000" pitchFamily="34" charset="-128"/>
                  </a:rPr>
                  <a:t>S8</a:t>
                </a:r>
                <a:endParaRPr lang="ja-JP" altLang="en-US" sz="3200" dirty="0">
                  <a:latin typeface="Noto Sans JP Bold" panose="020B0800000000000000" pitchFamily="34" charset="-128"/>
                  <a:ea typeface="Noto Sans JP Bold" panose="020B0800000000000000" pitchFamily="34" charset="-128"/>
                </a:endParaRPr>
              </a:p>
            </p:txBody>
          </p:sp>
        </p:grpSp>
      </p:grpSp>
      <p:sp>
        <p:nvSpPr>
          <p:cNvPr id="4" name="テキスト ボックス 3">
            <a:extLst>
              <a:ext uri="{FF2B5EF4-FFF2-40B4-BE49-F238E27FC236}">
                <a16:creationId xmlns:a16="http://schemas.microsoft.com/office/drawing/2014/main" id="{E1F79592-C7A4-4AF3-9E3B-0D103F716818}"/>
              </a:ext>
            </a:extLst>
          </p:cNvPr>
          <p:cNvSpPr txBox="1"/>
          <p:nvPr/>
        </p:nvSpPr>
        <p:spPr>
          <a:xfrm>
            <a:off x="7207055" y="4922664"/>
            <a:ext cx="2241319" cy="1569660"/>
          </a:xfrm>
          <a:prstGeom prst="rect">
            <a:avLst/>
          </a:prstGeom>
          <a:noFill/>
        </p:spPr>
        <p:txBody>
          <a:bodyPr wrap="none" rtlCol="0">
            <a:spAutoFit/>
          </a:bodyPr>
          <a:lstStyle/>
          <a:p>
            <a:r>
              <a:rPr lang="en-US" altLang="ja-JP" sz="2400" dirty="0"/>
              <a:t>action = 0</a:t>
            </a:r>
            <a:r>
              <a:rPr lang="ja-JP" altLang="en-US" sz="2400" dirty="0"/>
              <a:t>：上</a:t>
            </a:r>
            <a:endParaRPr lang="en-US" altLang="ja-JP" sz="2400" dirty="0"/>
          </a:p>
          <a:p>
            <a:r>
              <a:rPr lang="en-US" altLang="ja-JP" sz="2400" dirty="0"/>
              <a:t>action = 1</a:t>
            </a:r>
            <a:r>
              <a:rPr lang="ja-JP" altLang="en-US" sz="2400" dirty="0"/>
              <a:t>：右</a:t>
            </a:r>
            <a:endParaRPr lang="en-US" altLang="ja-JP" sz="2400" dirty="0"/>
          </a:p>
          <a:p>
            <a:r>
              <a:rPr lang="en-US" altLang="ja-JP" sz="2400" dirty="0"/>
              <a:t>action = 2</a:t>
            </a:r>
            <a:r>
              <a:rPr lang="ja-JP" altLang="en-US" sz="2400" dirty="0"/>
              <a:t>：下</a:t>
            </a:r>
            <a:endParaRPr lang="en-US" altLang="ja-JP" sz="2400" dirty="0"/>
          </a:p>
          <a:p>
            <a:r>
              <a:rPr lang="en-US" altLang="ja-JP" sz="2400" dirty="0"/>
              <a:t>action = 3</a:t>
            </a:r>
            <a:r>
              <a:rPr lang="ja-JP" altLang="en-US" sz="2400" dirty="0"/>
              <a:t>：左</a:t>
            </a:r>
          </a:p>
        </p:txBody>
      </p:sp>
      <p:cxnSp>
        <p:nvCxnSpPr>
          <p:cNvPr id="41" name="直線矢印コネクタ 40">
            <a:extLst>
              <a:ext uri="{FF2B5EF4-FFF2-40B4-BE49-F238E27FC236}">
                <a16:creationId xmlns:a16="http://schemas.microsoft.com/office/drawing/2014/main" id="{C2AB0C84-5E82-436B-AE29-24F97260C981}"/>
              </a:ext>
            </a:extLst>
          </p:cNvPr>
          <p:cNvCxnSpPr>
            <a:cxnSpLocks/>
          </p:cNvCxnSpPr>
          <p:nvPr/>
        </p:nvCxnSpPr>
        <p:spPr>
          <a:xfrm flipV="1">
            <a:off x="8321080" y="2891560"/>
            <a:ext cx="2146" cy="622844"/>
          </a:xfrm>
          <a:prstGeom prst="straightConnector1">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5662180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E461F3C-80F4-41CA-8C95-C315C9D91B05}"/>
              </a:ext>
            </a:extLst>
          </p:cNvPr>
          <p:cNvSpPr txBox="1">
            <a:spLocks/>
          </p:cNvSpPr>
          <p:nvPr/>
        </p:nvSpPr>
        <p:spPr>
          <a:xfrm>
            <a:off x="-1" y="481427"/>
            <a:ext cx="9144000" cy="642040"/>
          </a:xfrm>
          <a:prstGeom prst="rect">
            <a:avLst/>
          </a:prstGeom>
        </p:spPr>
        <p:txBody>
          <a:bodyPr>
            <a:no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4800" b="1" dirty="0">
                <a:latin typeface="Noto Sans JP Bold" panose="020B0800000000000000" pitchFamily="34" charset="-128"/>
                <a:ea typeface="Noto Sans JP Bold" panose="020B0800000000000000" pitchFamily="34" charset="-128"/>
              </a:rPr>
              <a:t>方策を最適化するアルゴリズム</a:t>
            </a:r>
          </a:p>
        </p:txBody>
      </p:sp>
      <p:sp>
        <p:nvSpPr>
          <p:cNvPr id="3" name="テキスト ボックス 2">
            <a:extLst>
              <a:ext uri="{FF2B5EF4-FFF2-40B4-BE49-F238E27FC236}">
                <a16:creationId xmlns:a16="http://schemas.microsoft.com/office/drawing/2014/main" id="{B42B96C6-B6DF-44EA-B710-5E884F81C7C2}"/>
              </a:ext>
            </a:extLst>
          </p:cNvPr>
          <p:cNvSpPr txBox="1"/>
          <p:nvPr/>
        </p:nvSpPr>
        <p:spPr>
          <a:xfrm>
            <a:off x="959473" y="1881809"/>
            <a:ext cx="5035353" cy="646331"/>
          </a:xfrm>
          <a:prstGeom prst="rect">
            <a:avLst/>
          </a:prstGeom>
          <a:noFill/>
        </p:spPr>
        <p:txBody>
          <a:bodyPr wrap="none" rtlCol="0">
            <a:spAutoFit/>
          </a:bodyPr>
          <a:lstStyle/>
          <a:p>
            <a:r>
              <a:rPr kumimoji="1" lang="ja-JP" altLang="en-US" sz="3600" dirty="0"/>
              <a:t>大きく</a:t>
            </a:r>
            <a:r>
              <a:rPr kumimoji="1" lang="en-US" altLang="ja-JP" sz="3600" dirty="0"/>
              <a:t>2</a:t>
            </a:r>
            <a:r>
              <a:rPr kumimoji="1" lang="ja-JP" altLang="en-US" sz="3600" dirty="0" err="1"/>
              <a:t>つに</a:t>
            </a:r>
            <a:r>
              <a:rPr kumimoji="1" lang="ja-JP" altLang="en-US" sz="3600" dirty="0"/>
              <a:t>分類すると</a:t>
            </a:r>
          </a:p>
        </p:txBody>
      </p:sp>
      <p:sp>
        <p:nvSpPr>
          <p:cNvPr id="6" name="正方形/長方形 5">
            <a:extLst>
              <a:ext uri="{FF2B5EF4-FFF2-40B4-BE49-F238E27FC236}">
                <a16:creationId xmlns:a16="http://schemas.microsoft.com/office/drawing/2014/main" id="{9D3A2322-FFDF-4065-8564-1815853E67EE}"/>
              </a:ext>
            </a:extLst>
          </p:cNvPr>
          <p:cNvSpPr/>
          <p:nvPr/>
        </p:nvSpPr>
        <p:spPr>
          <a:xfrm>
            <a:off x="-1" y="-1175"/>
            <a:ext cx="9144000" cy="366301"/>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6078AEA9-01D6-4E40-B630-D4E2E42611B8}"/>
              </a:ext>
            </a:extLst>
          </p:cNvPr>
          <p:cNvSpPr txBox="1"/>
          <p:nvPr/>
        </p:nvSpPr>
        <p:spPr>
          <a:xfrm>
            <a:off x="959473" y="2847014"/>
            <a:ext cx="7225055" cy="1200329"/>
          </a:xfrm>
          <a:prstGeom prst="rect">
            <a:avLst/>
          </a:prstGeom>
          <a:noFill/>
        </p:spPr>
        <p:txBody>
          <a:bodyPr wrap="none" rtlCol="0">
            <a:spAutoFit/>
          </a:bodyPr>
          <a:lstStyle/>
          <a:p>
            <a:pPr marL="571500" indent="-571500">
              <a:buFont typeface="Arial" panose="020B0604020202020204" pitchFamily="34" charset="0"/>
              <a:buChar char="•"/>
            </a:pPr>
            <a:r>
              <a:rPr kumimoji="1" lang="ja-JP" altLang="en-US" sz="3600" b="1" dirty="0">
                <a:solidFill>
                  <a:srgbClr val="FF0000"/>
                </a:solidFill>
              </a:rPr>
              <a:t>価値反復に基づくアルゴリズム</a:t>
            </a:r>
            <a:endParaRPr kumimoji="1" lang="en-US" altLang="ja-JP" sz="3600" b="1" dirty="0">
              <a:solidFill>
                <a:srgbClr val="FF0000"/>
              </a:solidFill>
            </a:endParaRPr>
          </a:p>
          <a:p>
            <a:r>
              <a:rPr kumimoji="1" lang="en-US" altLang="ja-JP" sz="3600" dirty="0">
                <a:solidFill>
                  <a:srgbClr val="FF0000"/>
                </a:solidFill>
              </a:rPr>
              <a:t>	</a:t>
            </a:r>
            <a:r>
              <a:rPr kumimoji="1" lang="ja-JP" altLang="en-US" sz="3600" dirty="0">
                <a:solidFill>
                  <a:srgbClr val="FF0000"/>
                </a:solidFill>
              </a:rPr>
              <a:t> </a:t>
            </a:r>
            <a:r>
              <a:rPr kumimoji="1" lang="ja-JP" altLang="en-US" sz="3600" dirty="0"/>
              <a:t>例：</a:t>
            </a:r>
            <a:r>
              <a:rPr kumimoji="1" lang="en-US" altLang="ja-JP" sz="3600" dirty="0"/>
              <a:t>Q-Learning</a:t>
            </a:r>
            <a:r>
              <a:rPr kumimoji="1" lang="ja-JP" altLang="en-US" sz="3600" dirty="0"/>
              <a:t>など</a:t>
            </a:r>
            <a:endParaRPr kumimoji="1" lang="en-US" altLang="ja-JP" sz="3600" dirty="0"/>
          </a:p>
        </p:txBody>
      </p:sp>
      <p:sp>
        <p:nvSpPr>
          <p:cNvPr id="5" name="テキスト ボックス 4">
            <a:extLst>
              <a:ext uri="{FF2B5EF4-FFF2-40B4-BE49-F238E27FC236}">
                <a16:creationId xmlns:a16="http://schemas.microsoft.com/office/drawing/2014/main" id="{82477CDA-983C-4B46-A0C3-E118EBEA4FE8}"/>
              </a:ext>
            </a:extLst>
          </p:cNvPr>
          <p:cNvSpPr txBox="1"/>
          <p:nvPr/>
        </p:nvSpPr>
        <p:spPr>
          <a:xfrm>
            <a:off x="959473" y="4251687"/>
            <a:ext cx="7225055" cy="1200329"/>
          </a:xfrm>
          <a:prstGeom prst="rect">
            <a:avLst/>
          </a:prstGeom>
          <a:noFill/>
        </p:spPr>
        <p:txBody>
          <a:bodyPr wrap="none" rtlCol="0">
            <a:spAutoFit/>
          </a:bodyPr>
          <a:lstStyle/>
          <a:p>
            <a:pPr marL="571500" indent="-571500">
              <a:buFont typeface="Arial" panose="020B0604020202020204" pitchFamily="34" charset="0"/>
              <a:buChar char="•"/>
            </a:pPr>
            <a:r>
              <a:rPr kumimoji="1" lang="ja-JP" altLang="en-US" sz="3600" b="1" dirty="0">
                <a:solidFill>
                  <a:srgbClr val="FF0000"/>
                </a:solidFill>
              </a:rPr>
              <a:t>方策勾配に基づくアルゴリズム</a:t>
            </a:r>
            <a:endParaRPr kumimoji="1" lang="en-US" altLang="ja-JP" sz="3600" b="1" dirty="0">
              <a:solidFill>
                <a:srgbClr val="FF0000"/>
              </a:solidFill>
            </a:endParaRPr>
          </a:p>
          <a:p>
            <a:r>
              <a:rPr kumimoji="1" lang="en-US" altLang="ja-JP" sz="3600" dirty="0">
                <a:solidFill>
                  <a:srgbClr val="FF0000"/>
                </a:solidFill>
              </a:rPr>
              <a:t>	 </a:t>
            </a:r>
            <a:r>
              <a:rPr kumimoji="1" lang="ja-JP" altLang="en-US" sz="3600" dirty="0"/>
              <a:t>例：方策勾配法など</a:t>
            </a:r>
            <a:endParaRPr kumimoji="1" lang="en-US" altLang="ja-JP" sz="3600" dirty="0"/>
          </a:p>
        </p:txBody>
      </p:sp>
    </p:spTree>
    <p:extLst>
      <p:ext uri="{BB962C8B-B14F-4D97-AF65-F5344CB8AC3E}">
        <p14:creationId xmlns:p14="http://schemas.microsoft.com/office/powerpoint/2010/main" val="40279459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E461F3C-80F4-41CA-8C95-C315C9D91B05}"/>
              </a:ext>
            </a:extLst>
          </p:cNvPr>
          <p:cNvSpPr txBox="1">
            <a:spLocks/>
          </p:cNvSpPr>
          <p:nvPr/>
        </p:nvSpPr>
        <p:spPr>
          <a:xfrm>
            <a:off x="-1" y="481427"/>
            <a:ext cx="9144000" cy="642040"/>
          </a:xfrm>
          <a:prstGeom prst="rect">
            <a:avLst/>
          </a:prstGeom>
        </p:spPr>
        <p:txBody>
          <a:bodyPr>
            <a:no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4800" b="1" dirty="0">
                <a:latin typeface="Noto Sans JP Bold" panose="020B0800000000000000" pitchFamily="34" charset="-128"/>
                <a:ea typeface="Noto Sans JP Bold" panose="020B0800000000000000" pitchFamily="34" charset="-128"/>
              </a:rPr>
              <a:t>方策勾配法（</a:t>
            </a:r>
            <a:r>
              <a:rPr lang="en-US" altLang="ja-JP" sz="4800" b="1" dirty="0">
                <a:latin typeface="Noto Sans JP Bold" panose="020B0800000000000000" pitchFamily="34" charset="-128"/>
                <a:ea typeface="Noto Sans JP Bold" panose="020B0800000000000000" pitchFamily="34" charset="-128"/>
              </a:rPr>
              <a:t>PG</a:t>
            </a:r>
            <a:r>
              <a:rPr lang="ja-JP" altLang="en-US" sz="4800" b="1" dirty="0">
                <a:latin typeface="Noto Sans JP Bold" panose="020B0800000000000000" pitchFamily="34" charset="-128"/>
                <a:ea typeface="Noto Sans JP Bold" panose="020B0800000000000000" pitchFamily="34" charset="-128"/>
              </a:rPr>
              <a:t>法）</a:t>
            </a:r>
            <a:r>
              <a:rPr lang="en-US" altLang="ja-JP" sz="4800" b="1" dirty="0">
                <a:latin typeface="Noto Sans JP Bold" panose="020B0800000000000000" pitchFamily="34" charset="-128"/>
                <a:ea typeface="Noto Sans JP Bold" panose="020B0800000000000000" pitchFamily="34" charset="-128"/>
              </a:rPr>
              <a:t>1.</a:t>
            </a:r>
            <a:endParaRPr lang="ja-JP" altLang="en-US" sz="4800" b="1" dirty="0">
              <a:latin typeface="Noto Sans JP Bold" panose="020B0800000000000000" pitchFamily="34" charset="-128"/>
              <a:ea typeface="Noto Sans JP Bold" panose="020B0800000000000000" pitchFamily="34" charset="-128"/>
            </a:endParaRPr>
          </a:p>
        </p:txBody>
      </p:sp>
      <p:sp>
        <p:nvSpPr>
          <p:cNvPr id="3" name="テキスト ボックス 2">
            <a:extLst>
              <a:ext uri="{FF2B5EF4-FFF2-40B4-BE49-F238E27FC236}">
                <a16:creationId xmlns:a16="http://schemas.microsoft.com/office/drawing/2014/main" id="{B42B96C6-B6DF-44EA-B710-5E884F81C7C2}"/>
              </a:ext>
            </a:extLst>
          </p:cNvPr>
          <p:cNvSpPr txBox="1"/>
          <p:nvPr/>
        </p:nvSpPr>
        <p:spPr>
          <a:xfrm>
            <a:off x="906894" y="1450773"/>
            <a:ext cx="7330212" cy="769441"/>
          </a:xfrm>
          <a:prstGeom prst="rect">
            <a:avLst/>
          </a:prstGeom>
          <a:noFill/>
        </p:spPr>
        <p:txBody>
          <a:bodyPr wrap="none" rtlCol="0">
            <a:spAutoFit/>
          </a:bodyPr>
          <a:lstStyle/>
          <a:p>
            <a:r>
              <a:rPr kumimoji="1" lang="en-US" altLang="ja-JP" sz="4400" dirty="0"/>
              <a:t>PG</a:t>
            </a:r>
            <a:r>
              <a:rPr kumimoji="1" lang="ja-JP" altLang="en-US" sz="4400" dirty="0"/>
              <a:t>法</a:t>
            </a:r>
            <a:r>
              <a:rPr kumimoji="1" lang="en-US" altLang="ja-JP" sz="4400" dirty="0"/>
              <a:t> = Policy Gradient method</a:t>
            </a:r>
            <a:endParaRPr kumimoji="1" lang="ja-JP" altLang="en-US" sz="4400" dirty="0"/>
          </a:p>
        </p:txBody>
      </p:sp>
      <p:sp>
        <p:nvSpPr>
          <p:cNvPr id="6" name="正方形/長方形 5">
            <a:extLst>
              <a:ext uri="{FF2B5EF4-FFF2-40B4-BE49-F238E27FC236}">
                <a16:creationId xmlns:a16="http://schemas.microsoft.com/office/drawing/2014/main" id="{9D3A2322-FFDF-4065-8564-1815853E67EE}"/>
              </a:ext>
            </a:extLst>
          </p:cNvPr>
          <p:cNvSpPr/>
          <p:nvPr/>
        </p:nvSpPr>
        <p:spPr>
          <a:xfrm>
            <a:off x="-1" y="-1175"/>
            <a:ext cx="9144000" cy="366301"/>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a:extLst>
              <a:ext uri="{FF2B5EF4-FFF2-40B4-BE49-F238E27FC236}">
                <a16:creationId xmlns:a16="http://schemas.microsoft.com/office/drawing/2014/main" id="{82477CDA-983C-4B46-A0C3-E118EBEA4FE8}"/>
              </a:ext>
            </a:extLst>
          </p:cNvPr>
          <p:cNvSpPr txBox="1"/>
          <p:nvPr/>
        </p:nvSpPr>
        <p:spPr>
          <a:xfrm>
            <a:off x="2827130" y="2220214"/>
            <a:ext cx="1107996" cy="646331"/>
          </a:xfrm>
          <a:prstGeom prst="rect">
            <a:avLst/>
          </a:prstGeom>
          <a:noFill/>
        </p:spPr>
        <p:txBody>
          <a:bodyPr wrap="none" rtlCol="0">
            <a:spAutoFit/>
          </a:bodyPr>
          <a:lstStyle/>
          <a:p>
            <a:r>
              <a:rPr kumimoji="1" lang="ja-JP" altLang="en-US" sz="3600" b="1" dirty="0">
                <a:solidFill>
                  <a:srgbClr val="92D050"/>
                </a:solidFill>
              </a:rPr>
              <a:t>方策</a:t>
            </a:r>
            <a:endParaRPr kumimoji="1" lang="en-US" altLang="ja-JP" sz="3600" b="1" dirty="0">
              <a:solidFill>
                <a:srgbClr val="92D050"/>
              </a:solidFill>
            </a:endParaRPr>
          </a:p>
        </p:txBody>
      </p:sp>
      <p:sp>
        <p:nvSpPr>
          <p:cNvPr id="7" name="テキスト ボックス 6">
            <a:extLst>
              <a:ext uri="{FF2B5EF4-FFF2-40B4-BE49-F238E27FC236}">
                <a16:creationId xmlns:a16="http://schemas.microsoft.com/office/drawing/2014/main" id="{D6E9811E-8D96-4D1A-AEC2-DACC5081692B}"/>
              </a:ext>
            </a:extLst>
          </p:cNvPr>
          <p:cNvSpPr txBox="1"/>
          <p:nvPr/>
        </p:nvSpPr>
        <p:spPr>
          <a:xfrm>
            <a:off x="4563808" y="2220214"/>
            <a:ext cx="1107996" cy="646331"/>
          </a:xfrm>
          <a:prstGeom prst="rect">
            <a:avLst/>
          </a:prstGeom>
          <a:noFill/>
        </p:spPr>
        <p:txBody>
          <a:bodyPr wrap="none" rtlCol="0">
            <a:spAutoFit/>
          </a:bodyPr>
          <a:lstStyle/>
          <a:p>
            <a:r>
              <a:rPr kumimoji="1" lang="ja-JP" altLang="en-US" sz="3600" b="1" dirty="0">
                <a:solidFill>
                  <a:srgbClr val="92D050"/>
                </a:solidFill>
              </a:rPr>
              <a:t>勾配</a:t>
            </a:r>
            <a:endParaRPr kumimoji="1" lang="en-US" altLang="ja-JP" sz="3600" b="1" dirty="0">
              <a:solidFill>
                <a:srgbClr val="92D050"/>
              </a:solidFill>
            </a:endParaRPr>
          </a:p>
        </p:txBody>
      </p:sp>
      <p:sp>
        <p:nvSpPr>
          <p:cNvPr id="8" name="テキスト ボックス 7">
            <a:extLst>
              <a:ext uri="{FF2B5EF4-FFF2-40B4-BE49-F238E27FC236}">
                <a16:creationId xmlns:a16="http://schemas.microsoft.com/office/drawing/2014/main" id="{62B3AC54-2148-4D78-AAF0-265B17833209}"/>
              </a:ext>
            </a:extLst>
          </p:cNvPr>
          <p:cNvSpPr txBox="1"/>
          <p:nvPr/>
        </p:nvSpPr>
        <p:spPr>
          <a:xfrm>
            <a:off x="6631289" y="2220213"/>
            <a:ext cx="646331" cy="646331"/>
          </a:xfrm>
          <a:prstGeom prst="rect">
            <a:avLst/>
          </a:prstGeom>
          <a:noFill/>
        </p:spPr>
        <p:txBody>
          <a:bodyPr wrap="none" rtlCol="0">
            <a:spAutoFit/>
          </a:bodyPr>
          <a:lstStyle/>
          <a:p>
            <a:r>
              <a:rPr kumimoji="1" lang="ja-JP" altLang="en-US" sz="3600" b="1" dirty="0">
                <a:solidFill>
                  <a:srgbClr val="92D050"/>
                </a:solidFill>
              </a:rPr>
              <a:t>法</a:t>
            </a:r>
            <a:endParaRPr kumimoji="1" lang="en-US" altLang="ja-JP" sz="3600" b="1" dirty="0">
              <a:solidFill>
                <a:srgbClr val="92D050"/>
              </a:solidFill>
            </a:endParaRPr>
          </a:p>
        </p:txBody>
      </p:sp>
      <p:sp>
        <p:nvSpPr>
          <p:cNvPr id="9" name="矢印: 下 8">
            <a:extLst>
              <a:ext uri="{FF2B5EF4-FFF2-40B4-BE49-F238E27FC236}">
                <a16:creationId xmlns:a16="http://schemas.microsoft.com/office/drawing/2014/main" id="{B2685BAB-AADC-4444-A7C7-899619182CC3}"/>
              </a:ext>
            </a:extLst>
          </p:cNvPr>
          <p:cNvSpPr/>
          <p:nvPr/>
        </p:nvSpPr>
        <p:spPr>
          <a:xfrm>
            <a:off x="4181381" y="2866545"/>
            <a:ext cx="764853" cy="769441"/>
          </a:xfrm>
          <a:prstGeom prst="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BA787FC8-4C5D-49FD-BCEA-CB602D22F9AB}"/>
              </a:ext>
            </a:extLst>
          </p:cNvPr>
          <p:cNvSpPr txBox="1"/>
          <p:nvPr/>
        </p:nvSpPr>
        <p:spPr>
          <a:xfrm>
            <a:off x="3325504" y="3668290"/>
            <a:ext cx="2492990" cy="646331"/>
          </a:xfrm>
          <a:prstGeom prst="rect">
            <a:avLst/>
          </a:prstGeom>
          <a:noFill/>
        </p:spPr>
        <p:txBody>
          <a:bodyPr wrap="none" rtlCol="0">
            <a:spAutoFit/>
          </a:bodyPr>
          <a:lstStyle/>
          <a:p>
            <a:r>
              <a:rPr kumimoji="1" lang="ja-JP" altLang="en-US" sz="3600" b="1" dirty="0">
                <a:solidFill>
                  <a:srgbClr val="FF0000"/>
                </a:solidFill>
              </a:rPr>
              <a:t>方策勾配法</a:t>
            </a:r>
            <a:endParaRPr kumimoji="1" lang="en-US" altLang="ja-JP" sz="3600" b="1" dirty="0">
              <a:solidFill>
                <a:srgbClr val="FF0000"/>
              </a:solidFill>
            </a:endParaRPr>
          </a:p>
        </p:txBody>
      </p:sp>
    </p:spTree>
    <p:extLst>
      <p:ext uri="{BB962C8B-B14F-4D97-AF65-F5344CB8AC3E}">
        <p14:creationId xmlns:p14="http://schemas.microsoft.com/office/powerpoint/2010/main" val="22896362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E461F3C-80F4-41CA-8C95-C315C9D91B05}"/>
              </a:ext>
            </a:extLst>
          </p:cNvPr>
          <p:cNvSpPr txBox="1">
            <a:spLocks/>
          </p:cNvSpPr>
          <p:nvPr/>
        </p:nvSpPr>
        <p:spPr>
          <a:xfrm>
            <a:off x="-1" y="481427"/>
            <a:ext cx="9144000" cy="642040"/>
          </a:xfrm>
          <a:prstGeom prst="rect">
            <a:avLst/>
          </a:prstGeom>
        </p:spPr>
        <p:txBody>
          <a:bodyPr>
            <a:no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4800" b="1" dirty="0">
                <a:latin typeface="Noto Sans JP Bold" panose="020B0800000000000000" pitchFamily="34" charset="-128"/>
                <a:ea typeface="Noto Sans JP Bold" panose="020B0800000000000000" pitchFamily="34" charset="-128"/>
              </a:rPr>
              <a:t>方策勾配法（</a:t>
            </a:r>
            <a:r>
              <a:rPr lang="en-US" altLang="ja-JP" sz="4800" b="1" dirty="0">
                <a:latin typeface="Noto Sans JP Bold" panose="020B0800000000000000" pitchFamily="34" charset="-128"/>
                <a:ea typeface="Noto Sans JP Bold" panose="020B0800000000000000" pitchFamily="34" charset="-128"/>
              </a:rPr>
              <a:t>PG</a:t>
            </a:r>
            <a:r>
              <a:rPr lang="ja-JP" altLang="en-US" sz="4800" b="1" dirty="0">
                <a:latin typeface="Noto Sans JP Bold" panose="020B0800000000000000" pitchFamily="34" charset="-128"/>
                <a:ea typeface="Noto Sans JP Bold" panose="020B0800000000000000" pitchFamily="34" charset="-128"/>
              </a:rPr>
              <a:t>法）</a:t>
            </a:r>
            <a:r>
              <a:rPr lang="en-US" altLang="ja-JP" sz="4800" b="1" dirty="0">
                <a:latin typeface="Noto Sans JP Bold" panose="020B0800000000000000" pitchFamily="34" charset="-128"/>
                <a:ea typeface="Noto Sans JP Bold" panose="020B0800000000000000" pitchFamily="34" charset="-128"/>
              </a:rPr>
              <a:t>2.</a:t>
            </a:r>
            <a:endParaRPr lang="ja-JP" altLang="en-US" sz="4800" b="1" dirty="0">
              <a:latin typeface="Noto Sans JP Bold" panose="020B0800000000000000" pitchFamily="34" charset="-128"/>
              <a:ea typeface="Noto Sans JP Bold" panose="020B0800000000000000" pitchFamily="34" charset="-128"/>
            </a:endParaRPr>
          </a:p>
        </p:txBody>
      </p:sp>
      <p:sp>
        <p:nvSpPr>
          <p:cNvPr id="3" name="テキスト ボックス 2">
            <a:extLst>
              <a:ext uri="{FF2B5EF4-FFF2-40B4-BE49-F238E27FC236}">
                <a16:creationId xmlns:a16="http://schemas.microsoft.com/office/drawing/2014/main" id="{B42B96C6-B6DF-44EA-B710-5E884F81C7C2}"/>
              </a:ext>
            </a:extLst>
          </p:cNvPr>
          <p:cNvSpPr txBox="1"/>
          <p:nvPr/>
        </p:nvSpPr>
        <p:spPr>
          <a:xfrm>
            <a:off x="1658381" y="2367171"/>
            <a:ext cx="5827236" cy="2123658"/>
          </a:xfrm>
          <a:prstGeom prst="rect">
            <a:avLst/>
          </a:prstGeom>
          <a:noFill/>
        </p:spPr>
        <p:txBody>
          <a:bodyPr wrap="none" rtlCol="0">
            <a:spAutoFit/>
          </a:bodyPr>
          <a:lstStyle/>
          <a:p>
            <a:r>
              <a:rPr kumimoji="1" lang="ja-JP" altLang="en-US" sz="4400" dirty="0"/>
              <a:t>反復試行の中で</a:t>
            </a:r>
            <a:endParaRPr kumimoji="1" lang="en-US" altLang="ja-JP" sz="4400" dirty="0"/>
          </a:p>
          <a:p>
            <a:r>
              <a:rPr kumimoji="1" lang="ja-JP" altLang="en-US" sz="4400" b="1" dirty="0">
                <a:solidFill>
                  <a:srgbClr val="FF0000"/>
                </a:solidFill>
              </a:rPr>
              <a:t>方策を最適化</a:t>
            </a:r>
            <a:r>
              <a:rPr kumimoji="1" lang="ja-JP" altLang="en-US" sz="4400" dirty="0"/>
              <a:t>していく</a:t>
            </a:r>
            <a:endParaRPr kumimoji="1" lang="en-US" altLang="ja-JP" sz="4400" dirty="0"/>
          </a:p>
          <a:p>
            <a:r>
              <a:rPr kumimoji="1" lang="ja-JP" altLang="en-US" sz="4400" dirty="0"/>
              <a:t>アルゴリズム</a:t>
            </a:r>
          </a:p>
        </p:txBody>
      </p:sp>
      <p:sp>
        <p:nvSpPr>
          <p:cNvPr id="6" name="正方形/長方形 5">
            <a:extLst>
              <a:ext uri="{FF2B5EF4-FFF2-40B4-BE49-F238E27FC236}">
                <a16:creationId xmlns:a16="http://schemas.microsoft.com/office/drawing/2014/main" id="{9D3A2322-FFDF-4065-8564-1815853E67EE}"/>
              </a:ext>
            </a:extLst>
          </p:cNvPr>
          <p:cNvSpPr/>
          <p:nvPr/>
        </p:nvSpPr>
        <p:spPr>
          <a:xfrm>
            <a:off x="-1" y="-1175"/>
            <a:ext cx="9144000" cy="366301"/>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0769526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E461F3C-80F4-41CA-8C95-C315C9D91B05}"/>
              </a:ext>
            </a:extLst>
          </p:cNvPr>
          <p:cNvSpPr txBox="1">
            <a:spLocks/>
          </p:cNvSpPr>
          <p:nvPr/>
        </p:nvSpPr>
        <p:spPr>
          <a:xfrm>
            <a:off x="-1" y="481427"/>
            <a:ext cx="9144000" cy="642040"/>
          </a:xfrm>
          <a:prstGeom prst="rect">
            <a:avLst/>
          </a:prstGeom>
        </p:spPr>
        <p:txBody>
          <a:bodyPr>
            <a:no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4800" b="1" dirty="0">
                <a:latin typeface="Noto Sans JP Bold" panose="020B0800000000000000" pitchFamily="34" charset="-128"/>
                <a:ea typeface="Noto Sans JP Bold" panose="020B0800000000000000" pitchFamily="34" charset="-128"/>
              </a:rPr>
              <a:t>方策勾配法（</a:t>
            </a:r>
            <a:r>
              <a:rPr lang="en-US" altLang="ja-JP" sz="4800" b="1" dirty="0">
                <a:latin typeface="Noto Sans JP Bold" panose="020B0800000000000000" pitchFamily="34" charset="-128"/>
                <a:ea typeface="Noto Sans JP Bold" panose="020B0800000000000000" pitchFamily="34" charset="-128"/>
              </a:rPr>
              <a:t>PG</a:t>
            </a:r>
            <a:r>
              <a:rPr lang="ja-JP" altLang="en-US" sz="4800" b="1" dirty="0">
                <a:latin typeface="Noto Sans JP Bold" panose="020B0800000000000000" pitchFamily="34" charset="-128"/>
                <a:ea typeface="Noto Sans JP Bold" panose="020B0800000000000000" pitchFamily="34" charset="-128"/>
              </a:rPr>
              <a:t>法）</a:t>
            </a:r>
            <a:r>
              <a:rPr lang="en-US" altLang="ja-JP" sz="4800" b="1" dirty="0">
                <a:latin typeface="Noto Sans JP Bold" panose="020B0800000000000000" pitchFamily="34" charset="-128"/>
                <a:ea typeface="Noto Sans JP Bold" panose="020B0800000000000000" pitchFamily="34" charset="-128"/>
              </a:rPr>
              <a:t>2.</a:t>
            </a:r>
            <a:endParaRPr lang="ja-JP" altLang="en-US" sz="4800" b="1" dirty="0">
              <a:latin typeface="Noto Sans JP Bold" panose="020B0800000000000000" pitchFamily="34" charset="-128"/>
              <a:ea typeface="Noto Sans JP Bold" panose="020B0800000000000000" pitchFamily="34" charset="-128"/>
            </a:endParaRPr>
          </a:p>
        </p:txBody>
      </p:sp>
      <p:sp>
        <p:nvSpPr>
          <p:cNvPr id="3" name="テキスト ボックス 2">
            <a:extLst>
              <a:ext uri="{FF2B5EF4-FFF2-40B4-BE49-F238E27FC236}">
                <a16:creationId xmlns:a16="http://schemas.microsoft.com/office/drawing/2014/main" id="{B42B96C6-B6DF-44EA-B710-5E884F81C7C2}"/>
              </a:ext>
            </a:extLst>
          </p:cNvPr>
          <p:cNvSpPr txBox="1"/>
          <p:nvPr/>
        </p:nvSpPr>
        <p:spPr>
          <a:xfrm>
            <a:off x="1376252" y="1797328"/>
            <a:ext cx="6391493" cy="769441"/>
          </a:xfrm>
          <a:prstGeom prst="rect">
            <a:avLst/>
          </a:prstGeom>
          <a:noFill/>
        </p:spPr>
        <p:txBody>
          <a:bodyPr wrap="none" rtlCol="0">
            <a:spAutoFit/>
          </a:bodyPr>
          <a:lstStyle/>
          <a:p>
            <a:r>
              <a:rPr kumimoji="1" lang="ja-JP" altLang="en-US" sz="4400" dirty="0"/>
              <a:t>どう最適化していくのか</a:t>
            </a:r>
          </a:p>
        </p:txBody>
      </p:sp>
      <p:sp>
        <p:nvSpPr>
          <p:cNvPr id="6" name="正方形/長方形 5">
            <a:extLst>
              <a:ext uri="{FF2B5EF4-FFF2-40B4-BE49-F238E27FC236}">
                <a16:creationId xmlns:a16="http://schemas.microsoft.com/office/drawing/2014/main" id="{9D3A2322-FFDF-4065-8564-1815853E67EE}"/>
              </a:ext>
            </a:extLst>
          </p:cNvPr>
          <p:cNvSpPr/>
          <p:nvPr/>
        </p:nvSpPr>
        <p:spPr>
          <a:xfrm>
            <a:off x="-1" y="-1175"/>
            <a:ext cx="9144000" cy="366301"/>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a:extLst>
              <a:ext uri="{FF2B5EF4-FFF2-40B4-BE49-F238E27FC236}">
                <a16:creationId xmlns:a16="http://schemas.microsoft.com/office/drawing/2014/main" id="{FFD5B182-26EC-4950-8058-031F74B21B5E}"/>
              </a:ext>
            </a:extLst>
          </p:cNvPr>
          <p:cNvSpPr txBox="1"/>
          <p:nvPr/>
        </p:nvSpPr>
        <p:spPr>
          <a:xfrm>
            <a:off x="1376252" y="3429000"/>
            <a:ext cx="4998484" cy="769441"/>
          </a:xfrm>
          <a:prstGeom prst="rect">
            <a:avLst/>
          </a:prstGeom>
          <a:noFill/>
        </p:spPr>
        <p:txBody>
          <a:bodyPr wrap="none" rtlCol="0">
            <a:spAutoFit/>
          </a:bodyPr>
          <a:lstStyle/>
          <a:p>
            <a:r>
              <a:rPr kumimoji="1" lang="ja-JP" altLang="en-US" sz="4400" dirty="0"/>
              <a:t>方策がパラメータ</a:t>
            </a:r>
            <a:r>
              <a:rPr kumimoji="1" lang="en-US" altLang="ja-JP" sz="4400" dirty="0"/>
              <a:t>θ</a:t>
            </a:r>
            <a:endParaRPr kumimoji="1" lang="ja-JP" altLang="en-US" sz="4400" dirty="0"/>
          </a:p>
        </p:txBody>
      </p:sp>
    </p:spTree>
    <p:extLst>
      <p:ext uri="{BB962C8B-B14F-4D97-AF65-F5344CB8AC3E}">
        <p14:creationId xmlns:p14="http://schemas.microsoft.com/office/powerpoint/2010/main" val="33791772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E461F3C-80F4-41CA-8C95-C315C9D91B05}"/>
              </a:ext>
            </a:extLst>
          </p:cNvPr>
          <p:cNvSpPr txBox="1">
            <a:spLocks/>
          </p:cNvSpPr>
          <p:nvPr/>
        </p:nvSpPr>
        <p:spPr>
          <a:xfrm>
            <a:off x="-1" y="481427"/>
            <a:ext cx="9144000" cy="642040"/>
          </a:xfrm>
          <a:prstGeom prst="rect">
            <a:avLst/>
          </a:prstGeom>
        </p:spPr>
        <p:txBody>
          <a:bodyPr>
            <a:no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4800" b="1" dirty="0">
                <a:latin typeface="Noto Sans JP Bold" panose="020B0800000000000000" pitchFamily="34" charset="-128"/>
                <a:ea typeface="Noto Sans JP Bold" panose="020B0800000000000000" pitchFamily="34" charset="-128"/>
              </a:rPr>
              <a:t>確率的方策勾配法（</a:t>
            </a:r>
            <a:r>
              <a:rPr lang="en-US" altLang="ja-JP" sz="4800" b="1" dirty="0">
                <a:latin typeface="Noto Sans JP Bold" panose="020B0800000000000000" pitchFamily="34" charset="-128"/>
                <a:ea typeface="Noto Sans JP Bold" panose="020B0800000000000000" pitchFamily="34" charset="-128"/>
              </a:rPr>
              <a:t>SPG</a:t>
            </a:r>
            <a:r>
              <a:rPr lang="ja-JP" altLang="en-US" sz="4800" b="1" dirty="0">
                <a:latin typeface="Noto Sans JP Bold" panose="020B0800000000000000" pitchFamily="34" charset="-128"/>
                <a:ea typeface="Noto Sans JP Bold" panose="020B0800000000000000" pitchFamily="34" charset="-128"/>
              </a:rPr>
              <a:t>法）</a:t>
            </a:r>
            <a:r>
              <a:rPr lang="en-US" altLang="ja-JP" sz="4800" b="1" dirty="0">
                <a:latin typeface="Noto Sans JP Bold" panose="020B0800000000000000" pitchFamily="34" charset="-128"/>
                <a:ea typeface="Noto Sans JP Bold" panose="020B0800000000000000" pitchFamily="34" charset="-128"/>
              </a:rPr>
              <a:t>1.</a:t>
            </a:r>
            <a:endParaRPr lang="ja-JP" altLang="en-US" sz="4800" b="1" dirty="0">
              <a:latin typeface="Noto Sans JP Bold" panose="020B0800000000000000" pitchFamily="34" charset="-128"/>
              <a:ea typeface="Noto Sans JP Bold" panose="020B0800000000000000" pitchFamily="34" charset="-128"/>
            </a:endParaRPr>
          </a:p>
        </p:txBody>
      </p:sp>
      <p:sp>
        <p:nvSpPr>
          <p:cNvPr id="3" name="テキスト ボックス 2">
            <a:extLst>
              <a:ext uri="{FF2B5EF4-FFF2-40B4-BE49-F238E27FC236}">
                <a16:creationId xmlns:a16="http://schemas.microsoft.com/office/drawing/2014/main" id="{B42B96C6-B6DF-44EA-B710-5E884F81C7C2}"/>
              </a:ext>
            </a:extLst>
          </p:cNvPr>
          <p:cNvSpPr txBox="1"/>
          <p:nvPr/>
        </p:nvSpPr>
        <p:spPr>
          <a:xfrm>
            <a:off x="343822" y="1496939"/>
            <a:ext cx="8918019" cy="1446550"/>
          </a:xfrm>
          <a:prstGeom prst="rect">
            <a:avLst/>
          </a:prstGeom>
          <a:noFill/>
        </p:spPr>
        <p:txBody>
          <a:bodyPr wrap="none" rtlCol="0">
            <a:spAutoFit/>
          </a:bodyPr>
          <a:lstStyle/>
          <a:p>
            <a:r>
              <a:rPr kumimoji="1" lang="en-US" altLang="ja-JP" sz="4400" dirty="0"/>
              <a:t>SPG</a:t>
            </a:r>
            <a:r>
              <a:rPr kumimoji="1" lang="ja-JP" altLang="en-US" sz="4400" dirty="0"/>
              <a:t>法</a:t>
            </a:r>
            <a:r>
              <a:rPr kumimoji="1" lang="en-US" altLang="ja-JP" sz="4400" dirty="0"/>
              <a:t> = Stochastic Policy Gradient </a:t>
            </a:r>
          </a:p>
          <a:p>
            <a:r>
              <a:rPr kumimoji="1" lang="en-US" altLang="ja-JP" sz="4400" dirty="0"/>
              <a:t>															method</a:t>
            </a:r>
            <a:endParaRPr kumimoji="1" lang="ja-JP" altLang="en-US" sz="4400" dirty="0"/>
          </a:p>
        </p:txBody>
      </p:sp>
      <p:sp>
        <p:nvSpPr>
          <p:cNvPr id="6" name="正方形/長方形 5">
            <a:extLst>
              <a:ext uri="{FF2B5EF4-FFF2-40B4-BE49-F238E27FC236}">
                <a16:creationId xmlns:a16="http://schemas.microsoft.com/office/drawing/2014/main" id="{9D3A2322-FFDF-4065-8564-1815853E67EE}"/>
              </a:ext>
            </a:extLst>
          </p:cNvPr>
          <p:cNvSpPr/>
          <p:nvPr/>
        </p:nvSpPr>
        <p:spPr>
          <a:xfrm>
            <a:off x="-1" y="-1175"/>
            <a:ext cx="9144000" cy="366301"/>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a:extLst>
              <a:ext uri="{FF2B5EF4-FFF2-40B4-BE49-F238E27FC236}">
                <a16:creationId xmlns:a16="http://schemas.microsoft.com/office/drawing/2014/main" id="{82477CDA-983C-4B46-A0C3-E118EBEA4FE8}"/>
              </a:ext>
            </a:extLst>
          </p:cNvPr>
          <p:cNvSpPr txBox="1"/>
          <p:nvPr/>
        </p:nvSpPr>
        <p:spPr>
          <a:xfrm>
            <a:off x="2963746" y="2220214"/>
            <a:ext cx="1569660" cy="646331"/>
          </a:xfrm>
          <a:prstGeom prst="rect">
            <a:avLst/>
          </a:prstGeom>
          <a:noFill/>
        </p:spPr>
        <p:txBody>
          <a:bodyPr wrap="none" rtlCol="0">
            <a:spAutoFit/>
          </a:bodyPr>
          <a:lstStyle/>
          <a:p>
            <a:r>
              <a:rPr kumimoji="1" lang="ja-JP" altLang="en-US" sz="3600" b="1" dirty="0">
                <a:solidFill>
                  <a:srgbClr val="92D050"/>
                </a:solidFill>
              </a:rPr>
              <a:t>確率的</a:t>
            </a:r>
            <a:endParaRPr kumimoji="1" lang="en-US" altLang="ja-JP" sz="3600" b="1" dirty="0">
              <a:solidFill>
                <a:srgbClr val="92D050"/>
              </a:solidFill>
            </a:endParaRPr>
          </a:p>
        </p:txBody>
      </p:sp>
      <p:sp>
        <p:nvSpPr>
          <p:cNvPr id="9" name="矢印: 下 8">
            <a:extLst>
              <a:ext uri="{FF2B5EF4-FFF2-40B4-BE49-F238E27FC236}">
                <a16:creationId xmlns:a16="http://schemas.microsoft.com/office/drawing/2014/main" id="{B2685BAB-AADC-4444-A7C7-899619182CC3}"/>
              </a:ext>
            </a:extLst>
          </p:cNvPr>
          <p:cNvSpPr/>
          <p:nvPr/>
        </p:nvSpPr>
        <p:spPr>
          <a:xfrm>
            <a:off x="4181381" y="2866545"/>
            <a:ext cx="764853" cy="769441"/>
          </a:xfrm>
          <a:prstGeom prst="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BA787FC8-4C5D-49FD-BCEA-CB602D22F9AB}"/>
              </a:ext>
            </a:extLst>
          </p:cNvPr>
          <p:cNvSpPr txBox="1"/>
          <p:nvPr/>
        </p:nvSpPr>
        <p:spPr>
          <a:xfrm>
            <a:off x="2633006" y="3666764"/>
            <a:ext cx="3877985" cy="646331"/>
          </a:xfrm>
          <a:prstGeom prst="rect">
            <a:avLst/>
          </a:prstGeom>
          <a:noFill/>
        </p:spPr>
        <p:txBody>
          <a:bodyPr wrap="none" rtlCol="0">
            <a:spAutoFit/>
          </a:bodyPr>
          <a:lstStyle/>
          <a:p>
            <a:r>
              <a:rPr kumimoji="1" lang="ja-JP" altLang="en-US" sz="3600" b="1" dirty="0">
                <a:solidFill>
                  <a:srgbClr val="FF0000"/>
                </a:solidFill>
              </a:rPr>
              <a:t>確率的方策勾配法</a:t>
            </a:r>
            <a:endParaRPr kumimoji="1" lang="en-US" altLang="ja-JP" sz="3600" b="1" dirty="0">
              <a:solidFill>
                <a:srgbClr val="FF0000"/>
              </a:solidFill>
            </a:endParaRPr>
          </a:p>
        </p:txBody>
      </p:sp>
    </p:spTree>
    <p:extLst>
      <p:ext uri="{BB962C8B-B14F-4D97-AF65-F5344CB8AC3E}">
        <p14:creationId xmlns:p14="http://schemas.microsoft.com/office/powerpoint/2010/main" val="13072878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E461F3C-80F4-41CA-8C95-C315C9D91B05}"/>
              </a:ext>
            </a:extLst>
          </p:cNvPr>
          <p:cNvSpPr txBox="1">
            <a:spLocks/>
          </p:cNvSpPr>
          <p:nvPr/>
        </p:nvSpPr>
        <p:spPr>
          <a:xfrm>
            <a:off x="-1" y="481427"/>
            <a:ext cx="9144000" cy="642040"/>
          </a:xfrm>
          <a:prstGeom prst="rect">
            <a:avLst/>
          </a:prstGeom>
        </p:spPr>
        <p:txBody>
          <a:bodyPr>
            <a:no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4800" b="1" dirty="0">
                <a:latin typeface="Noto Sans JP Bold" panose="020B0800000000000000" pitchFamily="34" charset="-128"/>
                <a:ea typeface="Noto Sans JP Bold" panose="020B0800000000000000" pitchFamily="34" charset="-128"/>
              </a:rPr>
              <a:t>確率的方策勾配法（</a:t>
            </a:r>
            <a:r>
              <a:rPr lang="en-US" altLang="ja-JP" sz="4800" b="1" dirty="0">
                <a:latin typeface="Noto Sans JP Bold" panose="020B0800000000000000" pitchFamily="34" charset="-128"/>
                <a:ea typeface="Noto Sans JP Bold" panose="020B0800000000000000" pitchFamily="34" charset="-128"/>
              </a:rPr>
              <a:t>SPG</a:t>
            </a:r>
            <a:r>
              <a:rPr lang="ja-JP" altLang="en-US" sz="4800" b="1" dirty="0">
                <a:latin typeface="Noto Sans JP Bold" panose="020B0800000000000000" pitchFamily="34" charset="-128"/>
                <a:ea typeface="Noto Sans JP Bold" panose="020B0800000000000000" pitchFamily="34" charset="-128"/>
              </a:rPr>
              <a:t>法）</a:t>
            </a:r>
            <a:r>
              <a:rPr lang="en-US" altLang="ja-JP" sz="4800" b="1" dirty="0">
                <a:latin typeface="Noto Sans JP Bold" panose="020B0800000000000000" pitchFamily="34" charset="-128"/>
                <a:ea typeface="Noto Sans JP Bold" panose="020B0800000000000000" pitchFamily="34" charset="-128"/>
              </a:rPr>
              <a:t>2</a:t>
            </a:r>
            <a:endParaRPr lang="ja-JP" altLang="en-US" sz="4800" b="1" dirty="0">
              <a:latin typeface="Noto Sans JP Bold" panose="020B0800000000000000" pitchFamily="34" charset="-128"/>
              <a:ea typeface="Noto Sans JP Bold" panose="020B0800000000000000" pitchFamily="34" charset="-128"/>
            </a:endParaRPr>
          </a:p>
        </p:txBody>
      </p:sp>
      <p:sp>
        <p:nvSpPr>
          <p:cNvPr id="3" name="テキスト ボックス 2">
            <a:extLst>
              <a:ext uri="{FF2B5EF4-FFF2-40B4-BE49-F238E27FC236}">
                <a16:creationId xmlns:a16="http://schemas.microsoft.com/office/drawing/2014/main" id="{B42B96C6-B6DF-44EA-B710-5E884F81C7C2}"/>
              </a:ext>
            </a:extLst>
          </p:cNvPr>
          <p:cNvSpPr txBox="1"/>
          <p:nvPr/>
        </p:nvSpPr>
        <p:spPr>
          <a:xfrm>
            <a:off x="1094124" y="2367171"/>
            <a:ext cx="7234673" cy="2123658"/>
          </a:xfrm>
          <a:prstGeom prst="rect">
            <a:avLst/>
          </a:prstGeom>
          <a:noFill/>
        </p:spPr>
        <p:txBody>
          <a:bodyPr wrap="none" rtlCol="0">
            <a:spAutoFit/>
          </a:bodyPr>
          <a:lstStyle/>
          <a:p>
            <a:r>
              <a:rPr kumimoji="1" lang="ja-JP" altLang="en-US" sz="4400" dirty="0"/>
              <a:t>ある状態</a:t>
            </a:r>
            <a:r>
              <a:rPr kumimoji="1" lang="en-US" altLang="ja-JP" sz="4400" dirty="0"/>
              <a:t>s</a:t>
            </a:r>
            <a:r>
              <a:rPr kumimoji="1" lang="ja-JP" altLang="en-US" sz="4400" dirty="0"/>
              <a:t>の下で</a:t>
            </a:r>
            <a:endParaRPr kumimoji="1" lang="en-US" altLang="ja-JP" sz="4400" dirty="0"/>
          </a:p>
          <a:p>
            <a:r>
              <a:rPr kumimoji="1" lang="ja-JP" altLang="en-US" sz="4400" b="1" dirty="0">
                <a:solidFill>
                  <a:srgbClr val="FF0000"/>
                </a:solidFill>
              </a:rPr>
              <a:t>ある行動</a:t>
            </a:r>
            <a:r>
              <a:rPr kumimoji="1" lang="en-US" altLang="ja-JP" sz="4400" b="1" dirty="0">
                <a:solidFill>
                  <a:srgbClr val="FF0000"/>
                </a:solidFill>
              </a:rPr>
              <a:t>a</a:t>
            </a:r>
            <a:r>
              <a:rPr kumimoji="1" lang="ja-JP" altLang="en-US" sz="4400" b="1" dirty="0">
                <a:solidFill>
                  <a:srgbClr val="FF0000"/>
                </a:solidFill>
              </a:rPr>
              <a:t>を採用する確率</a:t>
            </a:r>
            <a:r>
              <a:rPr kumimoji="1" lang="ja-JP" altLang="en-US" sz="4400" dirty="0"/>
              <a:t>は</a:t>
            </a:r>
            <a:endParaRPr kumimoji="1" lang="en-US" altLang="ja-JP" sz="4400" dirty="0"/>
          </a:p>
          <a:p>
            <a:r>
              <a:rPr kumimoji="1" lang="ja-JP" altLang="en-US" sz="4400" dirty="0"/>
              <a:t>現在の方策</a:t>
            </a:r>
            <a:r>
              <a:rPr kumimoji="1" lang="en-US" altLang="ja-JP" sz="4400" dirty="0"/>
              <a:t>π</a:t>
            </a:r>
            <a:r>
              <a:rPr kumimoji="1" lang="ja-JP" altLang="en-US" sz="4400" dirty="0"/>
              <a:t>に従う</a:t>
            </a:r>
            <a:endParaRPr kumimoji="1" lang="en-US" altLang="ja-JP" sz="4400" dirty="0"/>
          </a:p>
        </p:txBody>
      </p:sp>
      <p:sp>
        <p:nvSpPr>
          <p:cNvPr id="6" name="正方形/長方形 5">
            <a:extLst>
              <a:ext uri="{FF2B5EF4-FFF2-40B4-BE49-F238E27FC236}">
                <a16:creationId xmlns:a16="http://schemas.microsoft.com/office/drawing/2014/main" id="{9D3A2322-FFDF-4065-8564-1815853E67EE}"/>
              </a:ext>
            </a:extLst>
          </p:cNvPr>
          <p:cNvSpPr/>
          <p:nvPr/>
        </p:nvSpPr>
        <p:spPr>
          <a:xfrm>
            <a:off x="-1" y="-1175"/>
            <a:ext cx="9144000" cy="366301"/>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7319125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E461F3C-80F4-41CA-8C95-C315C9D91B05}"/>
              </a:ext>
            </a:extLst>
          </p:cNvPr>
          <p:cNvSpPr txBox="1">
            <a:spLocks/>
          </p:cNvSpPr>
          <p:nvPr/>
        </p:nvSpPr>
        <p:spPr>
          <a:xfrm>
            <a:off x="-1" y="481427"/>
            <a:ext cx="9144000" cy="642040"/>
          </a:xfrm>
          <a:prstGeom prst="rect">
            <a:avLst/>
          </a:prstGeom>
        </p:spPr>
        <p:txBody>
          <a:bodyPr>
            <a:no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4800" b="1" dirty="0">
                <a:latin typeface="Noto Sans JP Bold" panose="020B0800000000000000" pitchFamily="34" charset="-128"/>
                <a:ea typeface="Noto Sans JP Bold" panose="020B0800000000000000" pitchFamily="34" charset="-128"/>
              </a:rPr>
              <a:t>確率的方策勾配法（</a:t>
            </a:r>
            <a:r>
              <a:rPr lang="en-US" altLang="ja-JP" sz="4800" b="1" dirty="0">
                <a:latin typeface="Noto Sans JP Bold" panose="020B0800000000000000" pitchFamily="34" charset="-128"/>
                <a:ea typeface="Noto Sans JP Bold" panose="020B0800000000000000" pitchFamily="34" charset="-128"/>
              </a:rPr>
              <a:t>SPG</a:t>
            </a:r>
            <a:r>
              <a:rPr lang="ja-JP" altLang="en-US" sz="4800" b="1" dirty="0">
                <a:latin typeface="Noto Sans JP Bold" panose="020B0800000000000000" pitchFamily="34" charset="-128"/>
                <a:ea typeface="Noto Sans JP Bold" panose="020B0800000000000000" pitchFamily="34" charset="-128"/>
              </a:rPr>
              <a:t>法）</a:t>
            </a:r>
            <a:r>
              <a:rPr lang="en-US" altLang="ja-JP" sz="4800" b="1" dirty="0">
                <a:latin typeface="Noto Sans JP Bold" panose="020B0800000000000000" pitchFamily="34" charset="-128"/>
                <a:ea typeface="Noto Sans JP Bold" panose="020B0800000000000000" pitchFamily="34" charset="-128"/>
              </a:rPr>
              <a:t>3</a:t>
            </a:r>
            <a:endParaRPr lang="ja-JP" altLang="en-US" sz="4800" b="1" dirty="0">
              <a:latin typeface="Noto Sans JP Bold" panose="020B0800000000000000" pitchFamily="34" charset="-128"/>
              <a:ea typeface="Noto Sans JP Bold" panose="020B0800000000000000" pitchFamily="34" charset="-128"/>
            </a:endParaRPr>
          </a:p>
        </p:txBody>
      </p:sp>
      <p:sp>
        <p:nvSpPr>
          <p:cNvPr id="3" name="テキスト ボックス 2">
            <a:extLst>
              <a:ext uri="{FF2B5EF4-FFF2-40B4-BE49-F238E27FC236}">
                <a16:creationId xmlns:a16="http://schemas.microsoft.com/office/drawing/2014/main" id="{B42B96C6-B6DF-44EA-B710-5E884F81C7C2}"/>
              </a:ext>
            </a:extLst>
          </p:cNvPr>
          <p:cNvSpPr txBox="1"/>
          <p:nvPr/>
        </p:nvSpPr>
        <p:spPr>
          <a:xfrm>
            <a:off x="98854" y="3044279"/>
            <a:ext cx="2031325" cy="646331"/>
          </a:xfrm>
          <a:prstGeom prst="rect">
            <a:avLst/>
          </a:prstGeom>
          <a:noFill/>
        </p:spPr>
        <p:txBody>
          <a:bodyPr wrap="none" rtlCol="0">
            <a:spAutoFit/>
          </a:bodyPr>
          <a:lstStyle/>
          <a:p>
            <a:r>
              <a:rPr kumimoji="1" lang="ja-JP" altLang="en-US" sz="3600" dirty="0">
                <a:solidFill>
                  <a:srgbClr val="92D050"/>
                </a:solidFill>
              </a:rPr>
              <a:t>期待報酬</a:t>
            </a:r>
            <a:endParaRPr kumimoji="1" lang="en-US" altLang="ja-JP" sz="3600" dirty="0">
              <a:solidFill>
                <a:srgbClr val="92D050"/>
              </a:solidFill>
            </a:endParaRPr>
          </a:p>
        </p:txBody>
      </p:sp>
      <p:sp>
        <p:nvSpPr>
          <p:cNvPr id="6" name="正方形/長方形 5">
            <a:extLst>
              <a:ext uri="{FF2B5EF4-FFF2-40B4-BE49-F238E27FC236}">
                <a16:creationId xmlns:a16="http://schemas.microsoft.com/office/drawing/2014/main" id="{9D3A2322-FFDF-4065-8564-1815853E67EE}"/>
              </a:ext>
            </a:extLst>
          </p:cNvPr>
          <p:cNvSpPr/>
          <p:nvPr/>
        </p:nvSpPr>
        <p:spPr>
          <a:xfrm>
            <a:off x="-1" y="-1175"/>
            <a:ext cx="9144000" cy="366301"/>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4" name="テキスト ボックス 3">
                <a:extLst>
                  <a:ext uri="{FF2B5EF4-FFF2-40B4-BE49-F238E27FC236}">
                    <a16:creationId xmlns:a16="http://schemas.microsoft.com/office/drawing/2014/main" id="{1578085D-82BB-4D8E-8F61-5BC700AC33C2}"/>
                  </a:ext>
                </a:extLst>
              </p:cNvPr>
              <p:cNvSpPr txBox="1"/>
              <p:nvPr/>
            </p:nvSpPr>
            <p:spPr>
              <a:xfrm>
                <a:off x="746688" y="2144851"/>
                <a:ext cx="7650621" cy="678584"/>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kumimoji="1" lang="en-US" altLang="ja-JP" sz="4400" b="0" i="1" smtClean="0">
                          <a:latin typeface="Cambria Math" panose="02040503050406030204" pitchFamily="18" charset="0"/>
                        </a:rPr>
                        <m:t>𝐽</m:t>
                      </m:r>
                      <m:d>
                        <m:dPr>
                          <m:ctrlPr>
                            <a:rPr kumimoji="1" lang="en-US" altLang="ja-JP" sz="4400" b="0" i="1" smtClean="0">
                              <a:latin typeface="Cambria Math" panose="02040503050406030204" pitchFamily="18" charset="0"/>
                            </a:rPr>
                          </m:ctrlPr>
                        </m:dPr>
                        <m:e>
                          <m:r>
                            <a:rPr kumimoji="1" lang="ja-JP" altLang="en-US" sz="4400" b="0" i="1" smtClean="0">
                              <a:latin typeface="Cambria Math" panose="02040503050406030204" pitchFamily="18" charset="0"/>
                            </a:rPr>
                            <m:t>𝜃</m:t>
                          </m:r>
                        </m:e>
                      </m:d>
                      <m:r>
                        <a:rPr kumimoji="1" lang="en-US" altLang="ja-JP" sz="4400" b="0" i="1" smtClean="0">
                          <a:latin typeface="Cambria Math" panose="02040503050406030204" pitchFamily="18" charset="0"/>
                          <a:ea typeface="Cambria Math" panose="02040503050406030204" pitchFamily="18" charset="0"/>
                        </a:rPr>
                        <m:t>←</m:t>
                      </m:r>
                      <m:r>
                        <a:rPr kumimoji="1" lang="en-US" altLang="ja-JP" sz="4400" b="0" i="1" smtClean="0">
                          <a:latin typeface="Cambria Math" panose="02040503050406030204" pitchFamily="18" charset="0"/>
                          <a:ea typeface="Cambria Math" panose="02040503050406030204" pitchFamily="18" charset="0"/>
                        </a:rPr>
                        <m:t>𝐽</m:t>
                      </m:r>
                      <m:d>
                        <m:dPr>
                          <m:ctrlPr>
                            <a:rPr kumimoji="1" lang="en-US" altLang="ja-JP" sz="4400" b="0" i="1" smtClean="0">
                              <a:latin typeface="Cambria Math" panose="02040503050406030204" pitchFamily="18" charset="0"/>
                              <a:ea typeface="Cambria Math" panose="02040503050406030204" pitchFamily="18" charset="0"/>
                            </a:rPr>
                          </m:ctrlPr>
                        </m:dPr>
                        <m:e>
                          <m:r>
                            <a:rPr kumimoji="1" lang="ja-JP" altLang="en-US" sz="4400" b="0" i="1" smtClean="0">
                              <a:latin typeface="Cambria Math" panose="02040503050406030204" pitchFamily="18" charset="0"/>
                              <a:ea typeface="Cambria Math" panose="02040503050406030204" pitchFamily="18" charset="0"/>
                            </a:rPr>
                            <m:t>𝜃</m:t>
                          </m:r>
                        </m:e>
                      </m:d>
                      <m:r>
                        <a:rPr kumimoji="1" lang="en-US" altLang="ja-JP" sz="4400" b="0" i="1" smtClean="0">
                          <a:latin typeface="Cambria Math" panose="02040503050406030204" pitchFamily="18" charset="0"/>
                          <a:ea typeface="Cambria Math" panose="02040503050406030204" pitchFamily="18" charset="0"/>
                        </a:rPr>
                        <m:t>+</m:t>
                      </m:r>
                      <m:r>
                        <a:rPr kumimoji="1" lang="ja-JP" altLang="en-US" sz="4400" i="1">
                          <a:latin typeface="Cambria Math" panose="02040503050406030204" pitchFamily="18" charset="0"/>
                          <a:ea typeface="Cambria Math" panose="02040503050406030204" pitchFamily="18" charset="0"/>
                        </a:rPr>
                        <m:t>学習</m:t>
                      </m:r>
                      <m:r>
                        <a:rPr kumimoji="1" lang="ja-JP" altLang="en-US" sz="4400" i="1">
                          <a:latin typeface="Cambria Math" panose="02040503050406030204" pitchFamily="18" charset="0"/>
                        </a:rPr>
                        <m:t>率</m:t>
                      </m:r>
                      <m:r>
                        <a:rPr kumimoji="1" lang="en-US" altLang="ja-JP" sz="4400" i="1" smtClean="0">
                          <a:latin typeface="Cambria Math" panose="02040503050406030204" pitchFamily="18" charset="0"/>
                          <a:ea typeface="Cambria Math" panose="02040503050406030204" pitchFamily="18" charset="0"/>
                        </a:rPr>
                        <m:t>×</m:t>
                      </m:r>
                      <m:sSub>
                        <m:sSubPr>
                          <m:ctrlPr>
                            <a:rPr kumimoji="1" lang="en-US" altLang="ja-JP" sz="4400" i="1" smtClean="0">
                              <a:latin typeface="Cambria Math" panose="02040503050406030204" pitchFamily="18" charset="0"/>
                              <a:ea typeface="Cambria Math" panose="02040503050406030204" pitchFamily="18" charset="0"/>
                            </a:rPr>
                          </m:ctrlPr>
                        </m:sSubPr>
                        <m:e>
                          <m:r>
                            <m:rPr>
                              <m:sty m:val="p"/>
                            </m:rPr>
                            <a:rPr kumimoji="1" lang="en-US" altLang="ja-JP" sz="4400" i="1" smtClean="0">
                              <a:latin typeface="Cambria Math" panose="02040503050406030204" pitchFamily="18" charset="0"/>
                              <a:ea typeface="Cambria Math" panose="02040503050406030204" pitchFamily="18" charset="0"/>
                            </a:rPr>
                            <m:t>∇</m:t>
                          </m:r>
                        </m:e>
                        <m:sub>
                          <m:r>
                            <a:rPr kumimoji="1" lang="ja-JP" altLang="en-US" sz="4400" i="1" smtClean="0">
                              <a:latin typeface="Cambria Math" panose="02040503050406030204" pitchFamily="18" charset="0"/>
                              <a:ea typeface="Cambria Math" panose="02040503050406030204" pitchFamily="18" charset="0"/>
                            </a:rPr>
                            <m:t>𝜃</m:t>
                          </m:r>
                        </m:sub>
                      </m:sSub>
                      <m:r>
                        <a:rPr kumimoji="1" lang="en-US" altLang="ja-JP" sz="4400" b="0" i="1" smtClean="0">
                          <a:latin typeface="Cambria Math" panose="02040503050406030204" pitchFamily="18" charset="0"/>
                          <a:ea typeface="Cambria Math" panose="02040503050406030204" pitchFamily="18" charset="0"/>
                        </a:rPr>
                        <m:t>𝐽</m:t>
                      </m:r>
                      <m:d>
                        <m:dPr>
                          <m:ctrlPr>
                            <a:rPr kumimoji="1" lang="en-US" altLang="ja-JP" sz="4400" b="0" i="1" smtClean="0">
                              <a:latin typeface="Cambria Math" panose="02040503050406030204" pitchFamily="18" charset="0"/>
                              <a:ea typeface="Cambria Math" panose="02040503050406030204" pitchFamily="18" charset="0"/>
                            </a:rPr>
                          </m:ctrlPr>
                        </m:dPr>
                        <m:e>
                          <m:r>
                            <a:rPr kumimoji="1" lang="ja-JP" altLang="en-US" sz="4400" b="0" i="1" smtClean="0">
                              <a:latin typeface="Cambria Math" panose="02040503050406030204" pitchFamily="18" charset="0"/>
                              <a:ea typeface="Cambria Math" panose="02040503050406030204" pitchFamily="18" charset="0"/>
                            </a:rPr>
                            <m:t>𝜃</m:t>
                          </m:r>
                        </m:e>
                      </m:d>
                    </m:oMath>
                  </m:oMathPara>
                </a14:m>
                <a:endParaRPr kumimoji="1" lang="ja-JP" altLang="en-US" sz="4400" dirty="0"/>
              </a:p>
            </p:txBody>
          </p:sp>
        </mc:Choice>
        <mc:Fallback>
          <p:sp>
            <p:nvSpPr>
              <p:cNvPr id="4" name="テキスト ボックス 3">
                <a:extLst>
                  <a:ext uri="{FF2B5EF4-FFF2-40B4-BE49-F238E27FC236}">
                    <a16:creationId xmlns:a16="http://schemas.microsoft.com/office/drawing/2014/main" id="{1578085D-82BB-4D8E-8F61-5BC700AC33C2}"/>
                  </a:ext>
                </a:extLst>
              </p:cNvPr>
              <p:cNvSpPr txBox="1">
                <a:spLocks noRot="1" noChangeAspect="1" noMove="1" noResize="1" noEditPoints="1" noAdjustHandles="1" noChangeArrowheads="1" noChangeShapeType="1" noTextEdit="1"/>
              </p:cNvSpPr>
              <p:nvPr/>
            </p:nvSpPr>
            <p:spPr>
              <a:xfrm>
                <a:off x="746688" y="2144851"/>
                <a:ext cx="7650621" cy="678584"/>
              </a:xfrm>
              <a:prstGeom prst="rect">
                <a:avLst/>
              </a:prstGeom>
              <a:blipFill>
                <a:blip r:embed="rId2"/>
                <a:stretch>
                  <a:fillRect/>
                </a:stretch>
              </a:blipFill>
            </p:spPr>
            <p:txBody>
              <a:bodyPr/>
              <a:lstStyle/>
              <a:p>
                <a:r>
                  <a:rPr lang="ja-JP" altLang="en-US">
                    <a:noFill/>
                  </a:rPr>
                  <a:t> </a:t>
                </a:r>
              </a:p>
            </p:txBody>
          </p:sp>
        </mc:Fallback>
      </mc:AlternateContent>
      <p:sp>
        <p:nvSpPr>
          <p:cNvPr id="7" name="テキスト ボックス 6">
            <a:extLst>
              <a:ext uri="{FF2B5EF4-FFF2-40B4-BE49-F238E27FC236}">
                <a16:creationId xmlns:a16="http://schemas.microsoft.com/office/drawing/2014/main" id="{C23FE811-B816-4946-A7D7-AF8BE44173F6}"/>
              </a:ext>
            </a:extLst>
          </p:cNvPr>
          <p:cNvSpPr txBox="1"/>
          <p:nvPr/>
        </p:nvSpPr>
        <p:spPr>
          <a:xfrm>
            <a:off x="6850837" y="3044278"/>
            <a:ext cx="1107996" cy="646331"/>
          </a:xfrm>
          <a:prstGeom prst="rect">
            <a:avLst/>
          </a:prstGeom>
          <a:noFill/>
        </p:spPr>
        <p:txBody>
          <a:bodyPr wrap="none" rtlCol="0">
            <a:spAutoFit/>
          </a:bodyPr>
          <a:lstStyle/>
          <a:p>
            <a:r>
              <a:rPr kumimoji="1" lang="ja-JP" altLang="en-US" sz="3600" dirty="0">
                <a:solidFill>
                  <a:srgbClr val="92D050"/>
                </a:solidFill>
              </a:rPr>
              <a:t>勾配</a:t>
            </a:r>
            <a:endParaRPr kumimoji="1" lang="en-US" altLang="ja-JP" sz="3600" dirty="0">
              <a:solidFill>
                <a:srgbClr val="92D050"/>
              </a:solidFill>
            </a:endParaRPr>
          </a:p>
        </p:txBody>
      </p:sp>
    </p:spTree>
    <p:extLst>
      <p:ext uri="{BB962C8B-B14F-4D97-AF65-F5344CB8AC3E}">
        <p14:creationId xmlns:p14="http://schemas.microsoft.com/office/powerpoint/2010/main" val="3472047326"/>
      </p:ext>
    </p:extLst>
  </p:cSld>
  <p:clrMapOvr>
    <a:masterClrMapping/>
  </p:clrMapOvr>
</p:sld>
</file>

<file path=ppt/theme/theme1.xml><?xml version="1.0" encoding="utf-8"?>
<a:theme xmlns:a="http://schemas.openxmlformats.org/drawingml/2006/main" name="Office Theme">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docProps/app.xml><?xml version="1.0" encoding="utf-8"?>
<Properties xmlns="http://schemas.openxmlformats.org/officeDocument/2006/extended-properties" xmlns:vt="http://schemas.openxmlformats.org/officeDocument/2006/docPropsVTypes">
  <Template>Office Theme</Template>
  <TotalTime>1525</TotalTime>
  <Words>1375</Words>
  <Application>Microsoft Office PowerPoint</Application>
  <PresentationFormat>画面に合わせる (4:3)</PresentationFormat>
  <Paragraphs>265</Paragraphs>
  <Slides>22</Slides>
  <Notes>0</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22</vt:i4>
      </vt:variant>
    </vt:vector>
  </HeadingPairs>
  <TitlesOfParts>
    <vt:vector size="29" baseType="lpstr">
      <vt:lpstr>Noto Sans JP Bold</vt:lpstr>
      <vt:lpstr>Noto Sans JP Light</vt:lpstr>
      <vt:lpstr>Arial</vt:lpstr>
      <vt:lpstr>Calibri</vt:lpstr>
      <vt:lpstr>Calibri Light</vt:lpstr>
      <vt:lpstr>Cambria Math</vt:lpstr>
      <vt:lpstr>Office Theme</vt:lpstr>
      <vt:lpstr>AI</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学習方法</vt:lpstr>
      <vt:lpstr>強化学習の用語</vt:lpstr>
      <vt:lpstr>強化学習</vt:lpstr>
      <vt:lpstr>方策の表し方</vt:lpstr>
      <vt:lpstr>強化学習</vt:lpstr>
      <vt:lpstr>強化学習</vt:lpstr>
      <vt:lpstr>強化学習</vt:lpstr>
      <vt:lpstr>多腕バンディット問題（Multi-armed Bandit）</vt:lpstr>
      <vt:lpstr>多腕バンディット問題（Multi-armed Bandit）</vt:lpstr>
      <vt:lpstr>価値</vt:lpstr>
      <vt:lpstr>価値</vt:lpstr>
      <vt:lpstr>価値</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三木康平</dc:creator>
  <cp:lastModifiedBy>f116056</cp:lastModifiedBy>
  <cp:revision>70</cp:revision>
  <dcterms:created xsi:type="dcterms:W3CDTF">2019-06-03T03:15:11Z</dcterms:created>
  <dcterms:modified xsi:type="dcterms:W3CDTF">2019-08-31T01:53:10Z</dcterms:modified>
</cp:coreProperties>
</file>