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2" autoAdjust="0"/>
    <p:restoredTop sz="94660"/>
  </p:normalViewPr>
  <p:slideViewPr>
    <p:cSldViewPr snapToGrid="0" showGuides="1">
      <p:cViewPr varScale="1">
        <p:scale>
          <a:sx n="53" d="100"/>
          <a:sy n="53" d="100"/>
        </p:scale>
        <p:origin x="90" y="4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EAFFF60-E4C1-459B-80FC-9E4C472BAF80}" type="datetimeFigureOut">
              <a:rPr kumimoji="1" lang="ja-JP" altLang="en-US" smtClean="0"/>
              <a:t>2019/8/16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A371362-3B8C-4A40-99C8-35F59E16B29C}"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381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EAFFF60-E4C1-459B-80FC-9E4C472BAF80}" type="datetimeFigureOut">
              <a:rPr kumimoji="1" lang="ja-JP" altLang="en-US" smtClean="0"/>
              <a:t>2019/8/16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A371362-3B8C-4A40-99C8-35F59E16B29C}" type="slidenum">
              <a:rPr kumimoji="1" lang="ja-JP" altLang="en-US" smtClean="0"/>
              <a:t>‹#›</a:t>
            </a:fld>
            <a:endParaRPr kumimoji="1" lang="ja-JP" altLang="en-US"/>
          </a:p>
        </p:txBody>
      </p:sp>
    </p:spTree>
    <p:extLst>
      <p:ext uri="{BB962C8B-B14F-4D97-AF65-F5344CB8AC3E}">
        <p14:creationId xmlns:p14="http://schemas.microsoft.com/office/powerpoint/2010/main" val="1778605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EAFFF60-E4C1-459B-80FC-9E4C472BAF80}" type="datetimeFigureOut">
              <a:rPr kumimoji="1" lang="ja-JP" altLang="en-US" smtClean="0"/>
              <a:t>2019/8/16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A371362-3B8C-4A40-99C8-35F59E16B29C}" type="slidenum">
              <a:rPr kumimoji="1" lang="ja-JP" altLang="en-US" smtClean="0"/>
              <a:t>‹#›</a:t>
            </a:fld>
            <a:endParaRPr kumimoji="1" lang="ja-JP" altLang="en-US"/>
          </a:p>
        </p:txBody>
      </p:sp>
    </p:spTree>
    <p:extLst>
      <p:ext uri="{BB962C8B-B14F-4D97-AF65-F5344CB8AC3E}">
        <p14:creationId xmlns:p14="http://schemas.microsoft.com/office/powerpoint/2010/main" val="874998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EAFFF60-E4C1-459B-80FC-9E4C472BAF80}" type="datetimeFigureOut">
              <a:rPr kumimoji="1" lang="ja-JP" altLang="en-US" smtClean="0"/>
              <a:t>2019/8/16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A371362-3B8C-4A40-99C8-35F59E16B29C}" type="slidenum">
              <a:rPr kumimoji="1" lang="ja-JP" altLang="en-US" smtClean="0"/>
              <a:t>‹#›</a:t>
            </a:fld>
            <a:endParaRPr kumimoji="1" lang="ja-JP" altLang="en-US"/>
          </a:p>
        </p:txBody>
      </p:sp>
    </p:spTree>
    <p:extLst>
      <p:ext uri="{BB962C8B-B14F-4D97-AF65-F5344CB8AC3E}">
        <p14:creationId xmlns:p14="http://schemas.microsoft.com/office/powerpoint/2010/main" val="923416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EAFFF60-E4C1-459B-80FC-9E4C472BAF80}" type="datetimeFigureOut">
              <a:rPr kumimoji="1" lang="ja-JP" altLang="en-US" smtClean="0"/>
              <a:t>2019/8/16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A371362-3B8C-4A40-99C8-35F59E16B29C}"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3497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EAFFF60-E4C1-459B-80FC-9E4C472BAF80}" type="datetimeFigureOut">
              <a:rPr kumimoji="1" lang="ja-JP" altLang="en-US" smtClean="0"/>
              <a:t>2019/8/16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A371362-3B8C-4A40-99C8-35F59E16B29C}" type="slidenum">
              <a:rPr kumimoji="1" lang="ja-JP" altLang="en-US" smtClean="0"/>
              <a:t>‹#›</a:t>
            </a:fld>
            <a:endParaRPr kumimoji="1" lang="ja-JP" altLang="en-US"/>
          </a:p>
        </p:txBody>
      </p:sp>
    </p:spTree>
    <p:extLst>
      <p:ext uri="{BB962C8B-B14F-4D97-AF65-F5344CB8AC3E}">
        <p14:creationId xmlns:p14="http://schemas.microsoft.com/office/powerpoint/2010/main" val="2059493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EAFFF60-E4C1-459B-80FC-9E4C472BAF80}" type="datetimeFigureOut">
              <a:rPr kumimoji="1" lang="ja-JP" altLang="en-US" smtClean="0"/>
              <a:t>2019/8/16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A371362-3B8C-4A40-99C8-35F59E16B29C}" type="slidenum">
              <a:rPr kumimoji="1" lang="ja-JP" altLang="en-US" smtClean="0"/>
              <a:t>‹#›</a:t>
            </a:fld>
            <a:endParaRPr kumimoji="1" lang="ja-JP" altLang="en-US"/>
          </a:p>
        </p:txBody>
      </p:sp>
    </p:spTree>
    <p:extLst>
      <p:ext uri="{BB962C8B-B14F-4D97-AF65-F5344CB8AC3E}">
        <p14:creationId xmlns:p14="http://schemas.microsoft.com/office/powerpoint/2010/main" val="1528440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EAFFF60-E4C1-459B-80FC-9E4C472BAF80}" type="datetimeFigureOut">
              <a:rPr kumimoji="1" lang="ja-JP" altLang="en-US" smtClean="0"/>
              <a:t>2019/8/16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A371362-3B8C-4A40-99C8-35F59E16B29C}" type="slidenum">
              <a:rPr kumimoji="1" lang="ja-JP" altLang="en-US" smtClean="0"/>
              <a:t>‹#›</a:t>
            </a:fld>
            <a:endParaRPr kumimoji="1" lang="ja-JP" altLang="en-US"/>
          </a:p>
        </p:txBody>
      </p:sp>
    </p:spTree>
    <p:extLst>
      <p:ext uri="{BB962C8B-B14F-4D97-AF65-F5344CB8AC3E}">
        <p14:creationId xmlns:p14="http://schemas.microsoft.com/office/powerpoint/2010/main" val="4243338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EAFFF60-E4C1-459B-80FC-9E4C472BAF80}" type="datetimeFigureOut">
              <a:rPr kumimoji="1" lang="ja-JP" altLang="en-US" smtClean="0"/>
              <a:t>2019/8/16</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2A371362-3B8C-4A40-99C8-35F59E16B29C}" type="slidenum">
              <a:rPr kumimoji="1" lang="ja-JP" altLang="en-US" smtClean="0"/>
              <a:t>‹#›</a:t>
            </a:fld>
            <a:endParaRPr kumimoji="1" lang="ja-JP" altLang="en-US"/>
          </a:p>
        </p:txBody>
      </p:sp>
    </p:spTree>
    <p:extLst>
      <p:ext uri="{BB962C8B-B14F-4D97-AF65-F5344CB8AC3E}">
        <p14:creationId xmlns:p14="http://schemas.microsoft.com/office/powerpoint/2010/main" val="1893506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4EAFFF60-E4C1-459B-80FC-9E4C472BAF80}" type="datetimeFigureOut">
              <a:rPr kumimoji="1" lang="ja-JP" altLang="en-US" smtClean="0"/>
              <a:t>2019/8/16</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A371362-3B8C-4A40-99C8-35F59E16B29C}" type="slidenum">
              <a:rPr kumimoji="1" lang="ja-JP" altLang="en-US" smtClean="0"/>
              <a:t>‹#›</a:t>
            </a:fld>
            <a:endParaRPr kumimoji="1" lang="ja-JP" altLang="en-US"/>
          </a:p>
        </p:txBody>
      </p:sp>
    </p:spTree>
    <p:extLst>
      <p:ext uri="{BB962C8B-B14F-4D97-AF65-F5344CB8AC3E}">
        <p14:creationId xmlns:p14="http://schemas.microsoft.com/office/powerpoint/2010/main" val="624598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EAFFF60-E4C1-459B-80FC-9E4C472BAF80}" type="datetimeFigureOut">
              <a:rPr kumimoji="1" lang="ja-JP" altLang="en-US" smtClean="0"/>
              <a:t>2019/8/16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A371362-3B8C-4A40-99C8-35F59E16B29C}" type="slidenum">
              <a:rPr kumimoji="1" lang="ja-JP" altLang="en-US" smtClean="0"/>
              <a:t>‹#›</a:t>
            </a:fld>
            <a:endParaRPr kumimoji="1" lang="ja-JP" altLang="en-US"/>
          </a:p>
        </p:txBody>
      </p:sp>
    </p:spTree>
    <p:extLst>
      <p:ext uri="{BB962C8B-B14F-4D97-AF65-F5344CB8AC3E}">
        <p14:creationId xmlns:p14="http://schemas.microsoft.com/office/powerpoint/2010/main" val="2472370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4EAFFF60-E4C1-459B-80FC-9E4C472BAF80}" type="datetimeFigureOut">
              <a:rPr kumimoji="1" lang="ja-JP" altLang="en-US" smtClean="0"/>
              <a:t>2019/8/16</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A371362-3B8C-4A40-99C8-35F59E16B29C}" type="slidenum">
              <a:rPr kumimoji="1" lang="ja-JP" altLang="en-US" smtClean="0"/>
              <a:t>‹#›</a:t>
            </a:fld>
            <a:endParaRPr kumimoji="1" lang="ja-JP"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6066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7265FB-BD55-49BF-80C9-A4FFBD03F114}"/>
              </a:ext>
            </a:extLst>
          </p:cNvPr>
          <p:cNvSpPr>
            <a:spLocks noGrp="1"/>
          </p:cNvSpPr>
          <p:nvPr>
            <p:ph type="ctrTitle"/>
          </p:nvPr>
        </p:nvSpPr>
        <p:spPr>
          <a:xfrm>
            <a:off x="1298448" y="758952"/>
            <a:ext cx="6547104" cy="3566160"/>
          </a:xfrm>
        </p:spPr>
        <p:txBody>
          <a:bodyPr/>
          <a:lstStyle/>
          <a:p>
            <a:r>
              <a:rPr kumimoji="1" lang="ja-JP" altLang="en-US" dirty="0">
                <a:solidFill>
                  <a:schemeClr val="tx1"/>
                </a:solidFill>
                <a:latin typeface="Noto Sans JP Bold" panose="020B0800000000000000" pitchFamily="34" charset="-128"/>
                <a:ea typeface="Noto Sans JP Bold" panose="020B0800000000000000" pitchFamily="34" charset="-128"/>
              </a:rPr>
              <a:t>開発環境は</a:t>
            </a:r>
            <a:br>
              <a:rPr kumimoji="1" lang="en-US" altLang="ja-JP" dirty="0">
                <a:solidFill>
                  <a:schemeClr val="tx1"/>
                </a:solidFill>
                <a:latin typeface="Noto Sans JP Bold" panose="020B0800000000000000" pitchFamily="34" charset="-128"/>
                <a:ea typeface="Noto Sans JP Bold" panose="020B0800000000000000" pitchFamily="34" charset="-128"/>
              </a:rPr>
            </a:br>
            <a:r>
              <a:rPr kumimoji="1" lang="ja-JP" altLang="en-US" dirty="0">
                <a:solidFill>
                  <a:schemeClr val="tx1"/>
                </a:solidFill>
                <a:latin typeface="Noto Sans JP Bold" panose="020B0800000000000000" pitchFamily="34" charset="-128"/>
                <a:ea typeface="Noto Sans JP Bold" panose="020B0800000000000000" pitchFamily="34" charset="-128"/>
              </a:rPr>
              <a:t>仮想環境上に</a:t>
            </a:r>
            <a:br>
              <a:rPr kumimoji="1" lang="en-US" altLang="ja-JP" dirty="0">
                <a:solidFill>
                  <a:schemeClr val="tx1"/>
                </a:solidFill>
                <a:latin typeface="Noto Sans JP Bold" panose="020B0800000000000000" pitchFamily="34" charset="-128"/>
                <a:ea typeface="Noto Sans JP Bold" panose="020B0800000000000000" pitchFamily="34" charset="-128"/>
              </a:rPr>
            </a:br>
            <a:r>
              <a:rPr kumimoji="1" lang="ja-JP" altLang="en-US" dirty="0">
                <a:solidFill>
                  <a:schemeClr val="tx1"/>
                </a:solidFill>
                <a:latin typeface="Noto Sans JP Bold" panose="020B0800000000000000" pitchFamily="34" charset="-128"/>
                <a:ea typeface="Noto Sans JP Bold" panose="020B0800000000000000" pitchFamily="34" charset="-128"/>
              </a:rPr>
              <a:t>構築すべきか</a:t>
            </a:r>
          </a:p>
        </p:txBody>
      </p:sp>
      <p:sp>
        <p:nvSpPr>
          <p:cNvPr id="3" name="字幕 2">
            <a:extLst>
              <a:ext uri="{FF2B5EF4-FFF2-40B4-BE49-F238E27FC236}">
                <a16:creationId xmlns:a16="http://schemas.microsoft.com/office/drawing/2014/main" id="{A113BB0A-263C-462F-9574-DA78D9395888}"/>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728511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559742-DC72-4B98-B6C9-65320377A0D6}"/>
              </a:ext>
            </a:extLst>
          </p:cNvPr>
          <p:cNvSpPr>
            <a:spLocks noGrp="1"/>
          </p:cNvSpPr>
          <p:nvPr>
            <p:ph type="title"/>
          </p:nvPr>
        </p:nvSpPr>
        <p:spPr>
          <a:xfrm>
            <a:off x="800100" y="263527"/>
            <a:ext cx="7543800" cy="1450757"/>
          </a:xfrm>
        </p:spPr>
        <p:txBody>
          <a:bodyPr/>
          <a:lstStyle/>
          <a:p>
            <a:r>
              <a:rPr kumimoji="1" lang="ja-JP" altLang="en-US" dirty="0">
                <a:solidFill>
                  <a:schemeClr val="tx1"/>
                </a:solidFill>
                <a:latin typeface="Noto Sans JP Bold" panose="020B0800000000000000" pitchFamily="34" charset="-128"/>
                <a:ea typeface="Noto Sans JP Bold" panose="020B0800000000000000" pitchFamily="34" charset="-128"/>
              </a:rPr>
              <a:t>開発環境自動構築の方法</a:t>
            </a:r>
          </a:p>
        </p:txBody>
      </p:sp>
      <p:sp>
        <p:nvSpPr>
          <p:cNvPr id="3" name="コンテンツ プレースホルダー 2">
            <a:extLst>
              <a:ext uri="{FF2B5EF4-FFF2-40B4-BE49-F238E27FC236}">
                <a16:creationId xmlns:a16="http://schemas.microsoft.com/office/drawing/2014/main" id="{88DC2C33-FD73-4B00-9596-44860C946743}"/>
              </a:ext>
            </a:extLst>
          </p:cNvPr>
          <p:cNvSpPr>
            <a:spLocks noGrp="1"/>
          </p:cNvSpPr>
          <p:nvPr>
            <p:ph idx="1"/>
          </p:nvPr>
        </p:nvSpPr>
        <p:spPr/>
        <p:txBody>
          <a:bodyPr/>
          <a:lstStyle/>
          <a:p>
            <a:pPr>
              <a:buFont typeface="Wingdings" panose="05000000000000000000" pitchFamily="2" charset="2"/>
              <a:buChar char="l"/>
            </a:pPr>
            <a:r>
              <a:rPr lang="en-US" altLang="ja-JP" dirty="0" err="1">
                <a:solidFill>
                  <a:schemeClr val="tx1"/>
                </a:solidFill>
                <a:latin typeface="Noto Sans JP Regular" panose="020B0500000000000000" pitchFamily="34" charset="-128"/>
                <a:ea typeface="Noto Sans JP Regular" panose="020B0500000000000000" pitchFamily="34" charset="-128"/>
              </a:rPr>
              <a:t>Dokcer</a:t>
            </a:r>
            <a:r>
              <a:rPr lang="ja-JP" altLang="en-US" dirty="0">
                <a:solidFill>
                  <a:schemeClr val="tx1"/>
                </a:solidFill>
                <a:latin typeface="Noto Sans JP Regular" panose="020B0500000000000000" pitchFamily="34" charset="-128"/>
                <a:ea typeface="Noto Sans JP Regular" panose="020B0500000000000000" pitchFamily="34" charset="-128"/>
              </a:rPr>
              <a:t>を使う</a:t>
            </a:r>
            <a:endParaRPr lang="en-US" altLang="ja-JP" dirty="0">
              <a:solidFill>
                <a:schemeClr val="tx1"/>
              </a:solidFill>
              <a:latin typeface="Noto Sans JP Regular" panose="020B0500000000000000" pitchFamily="34" charset="-128"/>
              <a:ea typeface="Noto Sans JP Regular" panose="020B0500000000000000" pitchFamily="34" charset="-128"/>
            </a:endParaRPr>
          </a:p>
          <a:p>
            <a:pPr>
              <a:buFont typeface="Wingdings" panose="05000000000000000000" pitchFamily="2" charset="2"/>
              <a:buChar char="l"/>
            </a:pPr>
            <a:r>
              <a:rPr kumimoji="1" lang="ja-JP" altLang="en-US" dirty="0">
                <a:solidFill>
                  <a:schemeClr val="tx1"/>
                </a:solidFill>
                <a:latin typeface="Noto Sans JP Regular" panose="020B0500000000000000" pitchFamily="34" charset="-128"/>
                <a:ea typeface="Noto Sans JP Regular" panose="020B0500000000000000" pitchFamily="34" charset="-128"/>
              </a:rPr>
              <a:t>シェルスクリプトを</a:t>
            </a:r>
            <a:r>
              <a:rPr lang="ja-JP" altLang="en-US" dirty="0">
                <a:solidFill>
                  <a:schemeClr val="tx1"/>
                </a:solidFill>
                <a:latin typeface="Noto Sans JP Regular" panose="020B0500000000000000" pitchFamily="34" charset="-128"/>
                <a:ea typeface="Noto Sans JP Regular" panose="020B0500000000000000" pitchFamily="34" charset="-128"/>
              </a:rPr>
              <a:t>使う</a:t>
            </a:r>
            <a:endParaRPr lang="en-US" altLang="ja-JP" dirty="0">
              <a:solidFill>
                <a:schemeClr val="tx1"/>
              </a:solidFill>
              <a:latin typeface="Noto Sans JP Regular" panose="020B0500000000000000" pitchFamily="34" charset="-128"/>
              <a:ea typeface="Noto Sans JP Regular" panose="020B0500000000000000" pitchFamily="34" charset="-128"/>
            </a:endParaRPr>
          </a:p>
          <a:p>
            <a:pPr>
              <a:buFont typeface="Wingdings" panose="05000000000000000000" pitchFamily="2" charset="2"/>
              <a:buChar char="l"/>
            </a:pPr>
            <a:r>
              <a:rPr kumimoji="1" lang="ja-JP" altLang="en-US" dirty="0">
                <a:solidFill>
                  <a:schemeClr val="tx1"/>
                </a:solidFill>
                <a:latin typeface="Noto Sans JP Regular" panose="020B0500000000000000" pitchFamily="34" charset="-128"/>
                <a:ea typeface="Noto Sans JP Regular" panose="020B0500000000000000" pitchFamily="34" charset="-128"/>
              </a:rPr>
              <a:t>構成管理ツール（</a:t>
            </a:r>
            <a:r>
              <a:rPr kumimoji="1" lang="en-US" altLang="ja-JP" dirty="0">
                <a:solidFill>
                  <a:schemeClr val="tx1"/>
                </a:solidFill>
                <a:latin typeface="Noto Sans JP Regular" panose="020B0500000000000000" pitchFamily="34" charset="-128"/>
                <a:ea typeface="Noto Sans JP Regular" panose="020B0500000000000000" pitchFamily="34" charset="-128"/>
              </a:rPr>
              <a:t>Ansible</a:t>
            </a:r>
            <a:r>
              <a:rPr kumimoji="1" lang="ja-JP" altLang="en-US" dirty="0" err="1">
                <a:solidFill>
                  <a:schemeClr val="tx1"/>
                </a:solidFill>
                <a:latin typeface="Noto Sans JP Regular" panose="020B0500000000000000" pitchFamily="34" charset="-128"/>
                <a:ea typeface="Noto Sans JP Regular" panose="020B0500000000000000" pitchFamily="34" charset="-128"/>
              </a:rPr>
              <a:t>、</a:t>
            </a:r>
            <a:r>
              <a:rPr kumimoji="1" lang="en-US" altLang="ja-JP" dirty="0">
                <a:solidFill>
                  <a:schemeClr val="tx1"/>
                </a:solidFill>
                <a:latin typeface="Noto Sans JP Regular" panose="020B0500000000000000" pitchFamily="34" charset="-128"/>
                <a:ea typeface="Noto Sans JP Regular" panose="020B0500000000000000" pitchFamily="34" charset="-128"/>
              </a:rPr>
              <a:t>Chef</a:t>
            </a:r>
            <a:r>
              <a:rPr kumimoji="1" lang="ja-JP" altLang="en-US" dirty="0" err="1">
                <a:solidFill>
                  <a:schemeClr val="tx1"/>
                </a:solidFill>
                <a:latin typeface="Noto Sans JP Regular" panose="020B0500000000000000" pitchFamily="34" charset="-128"/>
                <a:ea typeface="Noto Sans JP Regular" panose="020B0500000000000000" pitchFamily="34" charset="-128"/>
              </a:rPr>
              <a:t>、</a:t>
            </a:r>
            <a:r>
              <a:rPr kumimoji="1" lang="en-US" altLang="ja-JP" dirty="0" err="1">
                <a:solidFill>
                  <a:schemeClr val="tx1"/>
                </a:solidFill>
                <a:latin typeface="Noto Sans JP Regular" panose="020B0500000000000000" pitchFamily="34" charset="-128"/>
                <a:ea typeface="Noto Sans JP Regular" panose="020B0500000000000000" pitchFamily="34" charset="-128"/>
              </a:rPr>
              <a:t>Boxen</a:t>
            </a:r>
            <a:r>
              <a:rPr kumimoji="1" lang="ja-JP" altLang="en-US" dirty="0">
                <a:solidFill>
                  <a:schemeClr val="tx1"/>
                </a:solidFill>
                <a:latin typeface="Noto Sans JP Regular" panose="020B0500000000000000" pitchFamily="34" charset="-128"/>
                <a:ea typeface="Noto Sans JP Regular" panose="020B0500000000000000" pitchFamily="34" charset="-128"/>
              </a:rPr>
              <a:t>など）を使う</a:t>
            </a:r>
            <a:endParaRPr kumimoji="1" lang="en-US" altLang="ja-JP" dirty="0">
              <a:solidFill>
                <a:schemeClr val="tx1"/>
              </a:solidFill>
              <a:latin typeface="Noto Sans JP Regular" panose="020B0500000000000000" pitchFamily="34" charset="-128"/>
              <a:ea typeface="Noto Sans JP Regular" panose="020B0500000000000000" pitchFamily="34" charset="-128"/>
            </a:endParaRPr>
          </a:p>
          <a:p>
            <a:pPr>
              <a:buFont typeface="Wingdings" panose="05000000000000000000" pitchFamily="2" charset="2"/>
              <a:buChar char="l"/>
            </a:pPr>
            <a:endParaRPr kumimoji="1" lang="ja-JP" altLang="en-US" dirty="0">
              <a:solidFill>
                <a:schemeClr val="tx1"/>
              </a:solidFill>
              <a:latin typeface="Noto Sans JP Regular" panose="020B0500000000000000" pitchFamily="34" charset="-128"/>
              <a:ea typeface="Noto Sans JP Regular" panose="020B0500000000000000" pitchFamily="34" charset="-128"/>
            </a:endParaRPr>
          </a:p>
        </p:txBody>
      </p:sp>
    </p:spTree>
    <p:extLst>
      <p:ext uri="{BB962C8B-B14F-4D97-AF65-F5344CB8AC3E}">
        <p14:creationId xmlns:p14="http://schemas.microsoft.com/office/powerpoint/2010/main" val="2106539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559742-DC72-4B98-B6C9-65320377A0D6}"/>
              </a:ext>
            </a:extLst>
          </p:cNvPr>
          <p:cNvSpPr>
            <a:spLocks noGrp="1"/>
          </p:cNvSpPr>
          <p:nvPr>
            <p:ph type="title"/>
          </p:nvPr>
        </p:nvSpPr>
        <p:spPr/>
        <p:txBody>
          <a:bodyPr/>
          <a:lstStyle/>
          <a:p>
            <a:r>
              <a:rPr kumimoji="1" lang="en-US" altLang="ja-JP" dirty="0">
                <a:solidFill>
                  <a:schemeClr val="tx1"/>
                </a:solidFill>
                <a:latin typeface="Noto Sans JP Bold" panose="020B0800000000000000" pitchFamily="34" charset="-128"/>
                <a:ea typeface="Noto Sans JP Bold" panose="020B0800000000000000" pitchFamily="34" charset="-128"/>
              </a:rPr>
              <a:t>Docker</a:t>
            </a:r>
            <a:r>
              <a:rPr kumimoji="1" lang="ja-JP" altLang="en-US" dirty="0">
                <a:solidFill>
                  <a:schemeClr val="tx1"/>
                </a:solidFill>
                <a:latin typeface="Noto Sans JP Bold" panose="020B0800000000000000" pitchFamily="34" charset="-128"/>
                <a:ea typeface="Noto Sans JP Bold" panose="020B0800000000000000" pitchFamily="34" charset="-128"/>
              </a:rPr>
              <a:t>を使う意義</a:t>
            </a:r>
          </a:p>
        </p:txBody>
      </p:sp>
      <p:sp>
        <p:nvSpPr>
          <p:cNvPr id="3" name="コンテンツ プレースホルダー 2">
            <a:extLst>
              <a:ext uri="{FF2B5EF4-FFF2-40B4-BE49-F238E27FC236}">
                <a16:creationId xmlns:a16="http://schemas.microsoft.com/office/drawing/2014/main" id="{88DC2C33-FD73-4B00-9596-44860C946743}"/>
              </a:ext>
            </a:extLst>
          </p:cNvPr>
          <p:cNvSpPr>
            <a:spLocks noGrp="1"/>
          </p:cNvSpPr>
          <p:nvPr>
            <p:ph idx="1"/>
          </p:nvPr>
        </p:nvSpPr>
        <p:spPr>
          <a:xfrm>
            <a:off x="822959" y="1845734"/>
            <a:ext cx="7543801" cy="4725662"/>
          </a:xfrm>
        </p:spPr>
        <p:txBody>
          <a:bodyPr/>
          <a:lstStyle/>
          <a:p>
            <a:pPr>
              <a:buFont typeface="Wingdings" panose="05000000000000000000" pitchFamily="2" charset="2"/>
              <a:buChar char="l"/>
            </a:pPr>
            <a:r>
              <a:rPr lang="en-US" altLang="ja-JP" dirty="0">
                <a:solidFill>
                  <a:schemeClr val="tx1"/>
                </a:solidFill>
                <a:latin typeface="Noto Sans JP Regular" panose="020B0500000000000000" pitchFamily="34" charset="-128"/>
                <a:ea typeface="Noto Sans JP Regular" panose="020B0500000000000000" pitchFamily="34" charset="-128"/>
              </a:rPr>
              <a:t>Pros</a:t>
            </a:r>
            <a:r>
              <a:rPr lang="ja-JP" altLang="en-US" dirty="0">
                <a:solidFill>
                  <a:schemeClr val="tx1"/>
                </a:solidFill>
                <a:latin typeface="Noto Sans JP Regular" panose="020B0500000000000000" pitchFamily="34" charset="-128"/>
                <a:ea typeface="Noto Sans JP Regular" panose="020B0500000000000000" pitchFamily="34" charset="-128"/>
              </a:rPr>
              <a:t>面</a:t>
            </a:r>
            <a:endParaRPr kumimoji="1" lang="en-US" altLang="ja-JP" dirty="0">
              <a:solidFill>
                <a:schemeClr val="tx1"/>
              </a:solidFill>
              <a:latin typeface="Noto Sans JP Regular" panose="020B0500000000000000" pitchFamily="34" charset="-128"/>
              <a:ea typeface="Noto Sans JP Regular" panose="020B0500000000000000" pitchFamily="34" charset="-128"/>
            </a:endParaRPr>
          </a:p>
          <a:p>
            <a:pPr>
              <a:buFont typeface="Wingdings" panose="05000000000000000000" pitchFamily="2" charset="2"/>
              <a:buChar char="ü"/>
            </a:pPr>
            <a:r>
              <a:rPr kumimoji="1" lang="ja-JP" altLang="en-US" dirty="0">
                <a:solidFill>
                  <a:schemeClr val="tx1"/>
                </a:solidFill>
                <a:latin typeface="Noto Sans JP Regular" panose="020B0500000000000000" pitchFamily="34" charset="-128"/>
                <a:ea typeface="Noto Sans JP Regular" panose="020B0500000000000000" pitchFamily="34" charset="-128"/>
              </a:rPr>
              <a:t>同一性</a:t>
            </a:r>
            <a:endParaRPr kumimoji="1" lang="en-US" altLang="ja-JP" dirty="0">
              <a:solidFill>
                <a:schemeClr val="tx1"/>
              </a:solidFill>
              <a:latin typeface="Noto Sans JP Regular" panose="020B0500000000000000" pitchFamily="34" charset="-128"/>
              <a:ea typeface="Noto Sans JP Regular" panose="020B0500000000000000" pitchFamily="34" charset="-128"/>
            </a:endParaRPr>
          </a:p>
          <a:p>
            <a:pPr marL="0" indent="0">
              <a:buNone/>
            </a:pPr>
            <a:r>
              <a:rPr kumimoji="1" lang="ja-JP" altLang="en-US" dirty="0">
                <a:solidFill>
                  <a:schemeClr val="tx1"/>
                </a:solidFill>
                <a:latin typeface="Noto Sans JP Regular" panose="020B0500000000000000" pitchFamily="34" charset="-128"/>
                <a:ea typeface="Noto Sans JP Regular" panose="020B0500000000000000" pitchFamily="34" charset="-128"/>
              </a:rPr>
              <a:t>　複数人で開発する際に、環境の差が生まれない。</a:t>
            </a:r>
            <a:endParaRPr kumimoji="1" lang="en-US" altLang="ja-JP" dirty="0">
              <a:solidFill>
                <a:schemeClr val="tx1"/>
              </a:solidFill>
              <a:latin typeface="Noto Sans JP Regular" panose="020B0500000000000000" pitchFamily="34" charset="-128"/>
              <a:ea typeface="Noto Sans JP Regular" panose="020B0500000000000000" pitchFamily="34" charset="-128"/>
            </a:endParaRPr>
          </a:p>
          <a:p>
            <a:pPr>
              <a:buFont typeface="Wingdings" panose="05000000000000000000" pitchFamily="2" charset="2"/>
              <a:buChar char="ü"/>
            </a:pPr>
            <a:r>
              <a:rPr lang="ja-JP" altLang="en-US" dirty="0">
                <a:solidFill>
                  <a:schemeClr val="tx1"/>
                </a:solidFill>
                <a:latin typeface="Noto Sans JP Regular" panose="020B0500000000000000" pitchFamily="34" charset="-128"/>
                <a:ea typeface="Noto Sans JP Regular" panose="020B0500000000000000" pitchFamily="34" charset="-128"/>
              </a:rPr>
              <a:t>カプセル化</a:t>
            </a:r>
            <a:endParaRPr lang="en-US" altLang="ja-JP" dirty="0">
              <a:solidFill>
                <a:schemeClr val="tx1"/>
              </a:solidFill>
              <a:latin typeface="Noto Sans JP Regular" panose="020B0500000000000000" pitchFamily="34" charset="-128"/>
              <a:ea typeface="Noto Sans JP Regular" panose="020B0500000000000000" pitchFamily="34" charset="-128"/>
            </a:endParaRPr>
          </a:p>
          <a:p>
            <a:pPr marL="266700" indent="-90488">
              <a:buFont typeface="Arial" panose="020B0604020202020204" pitchFamily="34" charset="0"/>
              <a:buChar char="•"/>
            </a:pPr>
            <a:r>
              <a:rPr lang="ja-JP" altLang="en-US" dirty="0">
                <a:solidFill>
                  <a:schemeClr val="tx1"/>
                </a:solidFill>
                <a:latin typeface="Noto Sans JP Regular" panose="020B0500000000000000" pitchFamily="34" charset="-128"/>
                <a:ea typeface="Noto Sans JP Regular" panose="020B0500000000000000" pitchFamily="34" charset="-128"/>
              </a:rPr>
              <a:t>アプリケーション込みの環境をコンテナというカプセルに隠蔽できる。</a:t>
            </a:r>
            <a:endParaRPr lang="en-US" altLang="ja-JP" dirty="0">
              <a:solidFill>
                <a:schemeClr val="tx1"/>
              </a:solidFill>
              <a:latin typeface="Noto Sans JP Regular" panose="020B0500000000000000" pitchFamily="34" charset="-128"/>
              <a:ea typeface="Noto Sans JP Regular" panose="020B0500000000000000" pitchFamily="34" charset="-128"/>
            </a:endParaRPr>
          </a:p>
          <a:p>
            <a:pPr marL="266700" indent="-90488">
              <a:buFont typeface="Arial" panose="020B0604020202020204" pitchFamily="34" charset="0"/>
              <a:buChar char="•"/>
            </a:pPr>
            <a:r>
              <a:rPr lang="ja-JP" altLang="en-US" dirty="0">
                <a:solidFill>
                  <a:schemeClr val="tx1"/>
                </a:solidFill>
                <a:latin typeface="Noto Sans JP Regular" panose="020B0500000000000000" pitchFamily="34" charset="-128"/>
                <a:ea typeface="Noto Sans JP Regular" panose="020B0500000000000000" pitchFamily="34" charset="-128"/>
              </a:rPr>
              <a:t>コンテナ単位に対するテストが可能に。</a:t>
            </a:r>
            <a:endParaRPr lang="en-US" altLang="ja-JP" dirty="0">
              <a:solidFill>
                <a:schemeClr val="tx1"/>
              </a:solidFill>
              <a:latin typeface="Noto Sans JP Regular" panose="020B0500000000000000" pitchFamily="34" charset="-128"/>
              <a:ea typeface="Noto Sans JP Regular" panose="020B0500000000000000" pitchFamily="34" charset="-128"/>
            </a:endParaRPr>
          </a:p>
          <a:p>
            <a:pPr>
              <a:buFont typeface="Wingdings" panose="05000000000000000000" pitchFamily="2" charset="2"/>
              <a:buChar char="ü"/>
            </a:pPr>
            <a:r>
              <a:rPr kumimoji="1" lang="ja-JP" altLang="en-US" dirty="0">
                <a:solidFill>
                  <a:schemeClr val="tx1"/>
                </a:solidFill>
                <a:latin typeface="Noto Sans JP Regular" panose="020B0500000000000000" pitchFamily="34" charset="-128"/>
                <a:ea typeface="Noto Sans JP Regular" panose="020B0500000000000000" pitchFamily="34" charset="-128"/>
              </a:rPr>
              <a:t>ポータビリティ</a:t>
            </a:r>
            <a:endParaRPr kumimoji="1" lang="en-US" altLang="ja-JP" dirty="0">
              <a:solidFill>
                <a:schemeClr val="tx1"/>
              </a:solidFill>
              <a:latin typeface="Noto Sans JP Regular" panose="020B0500000000000000" pitchFamily="34" charset="-128"/>
              <a:ea typeface="Noto Sans JP Regular" panose="020B0500000000000000" pitchFamily="34" charset="-128"/>
            </a:endParaRPr>
          </a:p>
          <a:p>
            <a:pPr marL="274638" indent="-90488">
              <a:buFont typeface="Arial" panose="020B0604020202020204" pitchFamily="34" charset="0"/>
              <a:buChar char="•"/>
            </a:pPr>
            <a:r>
              <a:rPr lang="ja-JP" altLang="en-US" dirty="0">
                <a:solidFill>
                  <a:schemeClr val="tx1"/>
                </a:solidFill>
                <a:latin typeface="Noto Sans JP Regular" panose="020B0500000000000000" pitchFamily="34" charset="-128"/>
                <a:ea typeface="Noto Sans JP Regular" panose="020B0500000000000000" pitchFamily="34" charset="-128"/>
              </a:rPr>
              <a:t>開発に使ったコンテナを</a:t>
            </a:r>
            <a:r>
              <a:rPr lang="en-US" altLang="ja-JP" dirty="0">
                <a:solidFill>
                  <a:schemeClr val="tx1"/>
                </a:solidFill>
                <a:latin typeface="Noto Sans JP Regular" panose="020B0500000000000000" pitchFamily="34" charset="-128"/>
                <a:ea typeface="Noto Sans JP Regular" panose="020B0500000000000000" pitchFamily="34" charset="-128"/>
              </a:rPr>
              <a:t>CI</a:t>
            </a:r>
            <a:r>
              <a:rPr lang="ja-JP" altLang="en-US" dirty="0">
                <a:solidFill>
                  <a:schemeClr val="tx1"/>
                </a:solidFill>
                <a:latin typeface="Noto Sans JP Regular" panose="020B0500000000000000" pitchFamily="34" charset="-128"/>
                <a:ea typeface="Noto Sans JP Regular" panose="020B0500000000000000" pitchFamily="34" charset="-128"/>
              </a:rPr>
              <a:t>でテストできる。</a:t>
            </a:r>
            <a:endParaRPr lang="en-US" altLang="ja-JP" dirty="0">
              <a:solidFill>
                <a:schemeClr val="tx1"/>
              </a:solidFill>
              <a:latin typeface="Noto Sans JP Regular" panose="020B0500000000000000" pitchFamily="34" charset="-128"/>
              <a:ea typeface="Noto Sans JP Regular" panose="020B0500000000000000" pitchFamily="34" charset="-128"/>
            </a:endParaRPr>
          </a:p>
          <a:p>
            <a:pPr marL="274638" indent="-90488">
              <a:buFont typeface="Arial" panose="020B0604020202020204" pitchFamily="34" charset="0"/>
              <a:buChar char="•"/>
            </a:pPr>
            <a:r>
              <a:rPr kumimoji="1" lang="en-US" altLang="ja-JP" dirty="0">
                <a:solidFill>
                  <a:schemeClr val="tx1"/>
                </a:solidFill>
                <a:latin typeface="Noto Sans JP Regular" panose="020B0500000000000000" pitchFamily="34" charset="-128"/>
                <a:ea typeface="Noto Sans JP Regular" panose="020B0500000000000000" pitchFamily="34" charset="-128"/>
              </a:rPr>
              <a:t>CI</a:t>
            </a:r>
            <a:r>
              <a:rPr lang="ja-JP" altLang="en-US" dirty="0">
                <a:solidFill>
                  <a:schemeClr val="tx1"/>
                </a:solidFill>
                <a:latin typeface="Noto Sans JP Regular" panose="020B0500000000000000" pitchFamily="34" charset="-128"/>
                <a:ea typeface="Noto Sans JP Regular" panose="020B0500000000000000" pitchFamily="34" charset="-128"/>
              </a:rPr>
              <a:t>でテストしたコンテナをサーバにデプロイできる。</a:t>
            </a:r>
            <a:endParaRPr kumimoji="1" lang="en-US" altLang="ja-JP" dirty="0">
              <a:solidFill>
                <a:schemeClr val="tx1"/>
              </a:solidFill>
              <a:latin typeface="Noto Sans JP Regular" panose="020B0500000000000000" pitchFamily="34" charset="-128"/>
              <a:ea typeface="Noto Sans JP Regular" panose="020B0500000000000000" pitchFamily="34" charset="-128"/>
            </a:endParaRPr>
          </a:p>
          <a:p>
            <a:pPr marL="0" indent="0">
              <a:buNone/>
            </a:pPr>
            <a:endParaRPr kumimoji="1" lang="ja-JP" altLang="en-US" dirty="0">
              <a:solidFill>
                <a:schemeClr val="tx1"/>
              </a:solidFill>
              <a:latin typeface="Noto Sans JP Regular" panose="020B0500000000000000" pitchFamily="34" charset="-128"/>
              <a:ea typeface="Noto Sans JP Regular" panose="020B0500000000000000" pitchFamily="34" charset="-128"/>
            </a:endParaRPr>
          </a:p>
        </p:txBody>
      </p:sp>
    </p:spTree>
    <p:extLst>
      <p:ext uri="{BB962C8B-B14F-4D97-AF65-F5344CB8AC3E}">
        <p14:creationId xmlns:p14="http://schemas.microsoft.com/office/powerpoint/2010/main" val="960306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559742-DC72-4B98-B6C9-65320377A0D6}"/>
              </a:ext>
            </a:extLst>
          </p:cNvPr>
          <p:cNvSpPr>
            <a:spLocks noGrp="1"/>
          </p:cNvSpPr>
          <p:nvPr>
            <p:ph type="title"/>
          </p:nvPr>
        </p:nvSpPr>
        <p:spPr/>
        <p:txBody>
          <a:bodyPr/>
          <a:lstStyle/>
          <a:p>
            <a:r>
              <a:rPr kumimoji="1" lang="en-US" altLang="ja-JP" dirty="0">
                <a:solidFill>
                  <a:schemeClr val="tx1"/>
                </a:solidFill>
                <a:latin typeface="Noto Sans JP Bold" panose="020B0800000000000000" pitchFamily="34" charset="-128"/>
                <a:ea typeface="Noto Sans JP Bold" panose="020B0800000000000000" pitchFamily="34" charset="-128"/>
              </a:rPr>
              <a:t>Docker</a:t>
            </a:r>
            <a:r>
              <a:rPr kumimoji="1" lang="ja-JP" altLang="en-US" dirty="0">
                <a:solidFill>
                  <a:schemeClr val="tx1"/>
                </a:solidFill>
                <a:latin typeface="Noto Sans JP Bold" panose="020B0800000000000000" pitchFamily="34" charset="-128"/>
                <a:ea typeface="Noto Sans JP Bold" panose="020B0800000000000000" pitchFamily="34" charset="-128"/>
              </a:rPr>
              <a:t>を使う意義</a:t>
            </a:r>
          </a:p>
        </p:txBody>
      </p:sp>
      <p:sp>
        <p:nvSpPr>
          <p:cNvPr id="3" name="コンテンツ プレースホルダー 2">
            <a:extLst>
              <a:ext uri="{FF2B5EF4-FFF2-40B4-BE49-F238E27FC236}">
                <a16:creationId xmlns:a16="http://schemas.microsoft.com/office/drawing/2014/main" id="{88DC2C33-FD73-4B00-9596-44860C946743}"/>
              </a:ext>
            </a:extLst>
          </p:cNvPr>
          <p:cNvSpPr>
            <a:spLocks noGrp="1"/>
          </p:cNvSpPr>
          <p:nvPr>
            <p:ph idx="1"/>
          </p:nvPr>
        </p:nvSpPr>
        <p:spPr>
          <a:xfrm>
            <a:off x="822959" y="1845734"/>
            <a:ext cx="7543801" cy="4725662"/>
          </a:xfrm>
        </p:spPr>
        <p:txBody>
          <a:bodyPr/>
          <a:lstStyle/>
          <a:p>
            <a:pPr>
              <a:buFont typeface="Wingdings" panose="05000000000000000000" pitchFamily="2" charset="2"/>
              <a:buChar char="l"/>
            </a:pPr>
            <a:r>
              <a:rPr lang="en-US" altLang="ja-JP" dirty="0">
                <a:solidFill>
                  <a:schemeClr val="tx1"/>
                </a:solidFill>
                <a:latin typeface="Noto Sans JP Regular" panose="020B0500000000000000" pitchFamily="34" charset="-128"/>
                <a:ea typeface="Noto Sans JP Regular" panose="020B0500000000000000" pitchFamily="34" charset="-128"/>
              </a:rPr>
              <a:t>Cons</a:t>
            </a:r>
            <a:r>
              <a:rPr lang="ja-JP" altLang="en-US" dirty="0">
                <a:solidFill>
                  <a:schemeClr val="tx1"/>
                </a:solidFill>
                <a:latin typeface="Noto Sans JP Regular" panose="020B0500000000000000" pitchFamily="34" charset="-128"/>
                <a:ea typeface="Noto Sans JP Regular" panose="020B0500000000000000" pitchFamily="34" charset="-128"/>
              </a:rPr>
              <a:t>面</a:t>
            </a:r>
            <a:endParaRPr kumimoji="1" lang="en-US" altLang="ja-JP" dirty="0">
              <a:solidFill>
                <a:schemeClr val="tx1"/>
              </a:solidFill>
              <a:latin typeface="Noto Sans JP Regular" panose="020B0500000000000000" pitchFamily="34" charset="-128"/>
              <a:ea typeface="Noto Sans JP Regular" panose="020B0500000000000000" pitchFamily="34" charset="-128"/>
            </a:endParaRPr>
          </a:p>
          <a:p>
            <a:pPr>
              <a:buFont typeface="Wingdings" panose="05000000000000000000" pitchFamily="2" charset="2"/>
              <a:buChar char="ü"/>
            </a:pPr>
            <a:r>
              <a:rPr lang="ja-JP" altLang="en-US" dirty="0">
                <a:solidFill>
                  <a:schemeClr val="tx1"/>
                </a:solidFill>
                <a:latin typeface="Noto Sans JP Regular" panose="020B0500000000000000" pitchFamily="34" charset="-128"/>
                <a:ea typeface="Noto Sans JP Regular" panose="020B0500000000000000" pitchFamily="34" charset="-128"/>
              </a:rPr>
              <a:t>学習コスト</a:t>
            </a:r>
            <a:endParaRPr kumimoji="1" lang="en-US" altLang="ja-JP" dirty="0">
              <a:solidFill>
                <a:schemeClr val="tx1"/>
              </a:solidFill>
              <a:latin typeface="Noto Sans JP Regular" panose="020B0500000000000000" pitchFamily="34" charset="-128"/>
              <a:ea typeface="Noto Sans JP Regular" panose="020B0500000000000000" pitchFamily="34" charset="-128"/>
            </a:endParaRPr>
          </a:p>
          <a:p>
            <a:pPr marL="274638" indent="-90488">
              <a:buFont typeface="Arial" panose="020B0604020202020204" pitchFamily="34" charset="0"/>
              <a:buChar char="•"/>
              <a:tabLst>
                <a:tab pos="274638" algn="l"/>
              </a:tabLst>
            </a:pPr>
            <a:r>
              <a:rPr kumimoji="1" lang="ja-JP" altLang="en-US" dirty="0">
                <a:solidFill>
                  <a:schemeClr val="tx1"/>
                </a:solidFill>
                <a:latin typeface="Noto Sans JP Regular" panose="020B0500000000000000" pitchFamily="34" charset="-128"/>
                <a:ea typeface="Noto Sans JP Regular" panose="020B0500000000000000" pitchFamily="34" charset="-128"/>
              </a:rPr>
              <a:t>実際に開発環境として</a:t>
            </a:r>
            <a:r>
              <a:rPr kumimoji="1" lang="en-US" altLang="ja-JP" dirty="0">
                <a:solidFill>
                  <a:schemeClr val="tx1"/>
                </a:solidFill>
                <a:latin typeface="Noto Sans JP Regular" panose="020B0500000000000000" pitchFamily="34" charset="-128"/>
                <a:ea typeface="Noto Sans JP Regular" panose="020B0500000000000000" pitchFamily="34" charset="-128"/>
              </a:rPr>
              <a:t>Docker</a:t>
            </a:r>
            <a:r>
              <a:rPr kumimoji="1" lang="ja-JP" altLang="en-US" dirty="0">
                <a:solidFill>
                  <a:schemeClr val="tx1"/>
                </a:solidFill>
                <a:latin typeface="Noto Sans JP Regular" panose="020B0500000000000000" pitchFamily="34" charset="-128"/>
                <a:ea typeface="Noto Sans JP Regular" panose="020B0500000000000000" pitchFamily="34" charset="-128"/>
              </a:rPr>
              <a:t>を使うあたりからノウハウが必要になる</a:t>
            </a:r>
            <a:endParaRPr lang="en-US" altLang="ja-JP" dirty="0">
              <a:solidFill>
                <a:schemeClr val="tx1"/>
              </a:solidFill>
              <a:latin typeface="Noto Sans JP Regular" panose="020B0500000000000000" pitchFamily="34" charset="-128"/>
              <a:ea typeface="Noto Sans JP Regular" panose="020B0500000000000000" pitchFamily="34" charset="-128"/>
            </a:endParaRPr>
          </a:p>
          <a:p>
            <a:pPr marL="274638" indent="-90488">
              <a:buFont typeface="Arial" panose="020B0604020202020204" pitchFamily="34" charset="0"/>
              <a:buChar char="•"/>
              <a:tabLst>
                <a:tab pos="274638" algn="l"/>
              </a:tabLst>
            </a:pPr>
            <a:r>
              <a:rPr kumimoji="1" lang="ja-JP" altLang="en-US" dirty="0">
                <a:solidFill>
                  <a:schemeClr val="tx1"/>
                </a:solidFill>
                <a:latin typeface="Noto Sans JP Regular" panose="020B0500000000000000" pitchFamily="34" charset="-128"/>
                <a:ea typeface="Noto Sans JP Regular" panose="020B0500000000000000" pitchFamily="34" charset="-128"/>
              </a:rPr>
              <a:t>学習コストや周知コストが発生し、場合によっては開発が中断する。</a:t>
            </a:r>
            <a:endParaRPr kumimoji="1" lang="en-US" altLang="ja-JP" dirty="0">
              <a:solidFill>
                <a:schemeClr val="tx1"/>
              </a:solidFill>
              <a:latin typeface="Noto Sans JP Regular" panose="020B0500000000000000" pitchFamily="34" charset="-128"/>
              <a:ea typeface="Noto Sans JP Regular" panose="020B0500000000000000" pitchFamily="34" charset="-128"/>
            </a:endParaRPr>
          </a:p>
        </p:txBody>
      </p:sp>
    </p:spTree>
    <p:extLst>
      <p:ext uri="{BB962C8B-B14F-4D97-AF65-F5344CB8AC3E}">
        <p14:creationId xmlns:p14="http://schemas.microsoft.com/office/powerpoint/2010/main" val="4013354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559742-DC72-4B98-B6C9-65320377A0D6}"/>
              </a:ext>
            </a:extLst>
          </p:cNvPr>
          <p:cNvSpPr>
            <a:spLocks noGrp="1"/>
          </p:cNvSpPr>
          <p:nvPr>
            <p:ph type="title"/>
          </p:nvPr>
        </p:nvSpPr>
        <p:spPr/>
        <p:txBody>
          <a:bodyPr/>
          <a:lstStyle/>
          <a:p>
            <a:r>
              <a:rPr kumimoji="1" lang="ja-JP" altLang="en-US" dirty="0">
                <a:solidFill>
                  <a:schemeClr val="tx1"/>
                </a:solidFill>
                <a:latin typeface="Noto Sans JP Bold" panose="020B0800000000000000" pitchFamily="34" charset="-128"/>
                <a:ea typeface="Noto Sans JP Bold" panose="020B0800000000000000" pitchFamily="34" charset="-128"/>
              </a:rPr>
              <a:t>開発環境自動構築の方法</a:t>
            </a:r>
          </a:p>
        </p:txBody>
      </p:sp>
      <p:sp>
        <p:nvSpPr>
          <p:cNvPr id="3" name="コンテンツ プレースホルダー 2">
            <a:extLst>
              <a:ext uri="{FF2B5EF4-FFF2-40B4-BE49-F238E27FC236}">
                <a16:creationId xmlns:a16="http://schemas.microsoft.com/office/drawing/2014/main" id="{88DC2C33-FD73-4B00-9596-44860C946743}"/>
              </a:ext>
            </a:extLst>
          </p:cNvPr>
          <p:cNvSpPr>
            <a:spLocks noGrp="1"/>
          </p:cNvSpPr>
          <p:nvPr>
            <p:ph idx="1"/>
          </p:nvPr>
        </p:nvSpPr>
        <p:spPr/>
        <p:txBody>
          <a:bodyPr/>
          <a:lstStyle/>
          <a:p>
            <a:pPr>
              <a:buFont typeface="Wingdings" panose="05000000000000000000" pitchFamily="2" charset="2"/>
              <a:buChar char="l"/>
            </a:pPr>
            <a:r>
              <a:rPr lang="en-US" altLang="ja-JP" dirty="0" err="1">
                <a:solidFill>
                  <a:schemeClr val="tx1"/>
                </a:solidFill>
                <a:latin typeface="Noto Sans JP Regular" panose="020B0500000000000000" pitchFamily="34" charset="-128"/>
                <a:ea typeface="Noto Sans JP Regular" panose="020B0500000000000000" pitchFamily="34" charset="-128"/>
              </a:rPr>
              <a:t>Dokcer</a:t>
            </a:r>
            <a:r>
              <a:rPr lang="ja-JP" altLang="en-US" dirty="0">
                <a:solidFill>
                  <a:schemeClr val="tx1"/>
                </a:solidFill>
                <a:latin typeface="Noto Sans JP Regular" panose="020B0500000000000000" pitchFamily="34" charset="-128"/>
                <a:ea typeface="Noto Sans JP Regular" panose="020B0500000000000000" pitchFamily="34" charset="-128"/>
              </a:rPr>
              <a:t>を使う</a:t>
            </a:r>
          </a:p>
          <a:p>
            <a:pPr marL="0" indent="0">
              <a:buNone/>
            </a:pPr>
            <a:endParaRPr kumimoji="1" lang="en-US" altLang="ja-JP" dirty="0">
              <a:solidFill>
                <a:schemeClr val="tx1"/>
              </a:solidFill>
              <a:latin typeface="Noto Sans JP Regular" panose="020B0500000000000000" pitchFamily="34" charset="-128"/>
              <a:ea typeface="Noto Sans JP Regular" panose="020B0500000000000000" pitchFamily="34" charset="-128"/>
            </a:endParaRPr>
          </a:p>
          <a:p>
            <a:pPr marL="0" indent="0">
              <a:buNone/>
            </a:pPr>
            <a:r>
              <a:rPr kumimoji="1" lang="en-US" altLang="ja-JP" dirty="0">
                <a:solidFill>
                  <a:schemeClr val="tx1"/>
                </a:solidFill>
                <a:latin typeface="Noto Sans JP Regular" panose="020B0500000000000000" pitchFamily="34" charset="-128"/>
                <a:ea typeface="Noto Sans JP Regular" panose="020B0500000000000000" pitchFamily="34" charset="-128"/>
              </a:rPr>
              <a:t>Docker</a:t>
            </a:r>
            <a:r>
              <a:rPr kumimoji="1" lang="ja-JP" altLang="en-US" dirty="0">
                <a:solidFill>
                  <a:schemeClr val="tx1"/>
                </a:solidFill>
                <a:latin typeface="Noto Sans JP Regular" panose="020B0500000000000000" pitchFamily="34" charset="-128"/>
                <a:ea typeface="Noto Sans JP Regular" panose="020B0500000000000000" pitchFamily="34" charset="-128"/>
              </a:rPr>
              <a:t>は現在</a:t>
            </a:r>
            <a:r>
              <a:rPr kumimoji="1" lang="en-US" altLang="ja-JP" dirty="0">
                <a:solidFill>
                  <a:schemeClr val="tx1"/>
                </a:solidFill>
                <a:latin typeface="Noto Sans JP Regular" panose="020B0500000000000000" pitchFamily="34" charset="-128"/>
                <a:ea typeface="Noto Sans JP Regular" panose="020B0500000000000000" pitchFamily="34" charset="-128"/>
              </a:rPr>
              <a:t>32bit</a:t>
            </a:r>
            <a:r>
              <a:rPr kumimoji="1" lang="ja-JP" altLang="en-US" dirty="0">
                <a:solidFill>
                  <a:schemeClr val="tx1"/>
                </a:solidFill>
                <a:latin typeface="Noto Sans JP Regular" panose="020B0500000000000000" pitchFamily="34" charset="-128"/>
                <a:ea typeface="Noto Sans JP Regular" panose="020B0500000000000000" pitchFamily="34" charset="-128"/>
              </a:rPr>
              <a:t>環境に直接インストールすることができない</a:t>
            </a:r>
            <a:endParaRPr kumimoji="1" lang="en-US" altLang="ja-JP" dirty="0">
              <a:solidFill>
                <a:schemeClr val="tx1"/>
              </a:solidFill>
              <a:latin typeface="Noto Sans JP Regular" panose="020B0500000000000000" pitchFamily="34" charset="-128"/>
              <a:ea typeface="Noto Sans JP Regular" panose="020B0500000000000000" pitchFamily="34" charset="-128"/>
            </a:endParaRPr>
          </a:p>
          <a:p>
            <a:pPr marL="0" indent="0">
              <a:buNone/>
            </a:pPr>
            <a:endParaRPr lang="en-US" altLang="ja-JP" dirty="0">
              <a:solidFill>
                <a:schemeClr val="tx1"/>
              </a:solidFill>
              <a:latin typeface="Noto Sans JP Regular" panose="020B0500000000000000" pitchFamily="34" charset="-128"/>
              <a:ea typeface="Noto Sans JP Regular" panose="020B0500000000000000" pitchFamily="34" charset="-128"/>
            </a:endParaRPr>
          </a:p>
          <a:p>
            <a:pPr marL="0" indent="0">
              <a:buNone/>
            </a:pPr>
            <a:endParaRPr kumimoji="1" lang="en-US" altLang="ja-JP" dirty="0">
              <a:solidFill>
                <a:schemeClr val="tx1"/>
              </a:solidFill>
              <a:latin typeface="Noto Sans JP Regular" panose="020B0500000000000000" pitchFamily="34" charset="-128"/>
              <a:ea typeface="Noto Sans JP Regular" panose="020B0500000000000000" pitchFamily="34" charset="-128"/>
            </a:endParaRPr>
          </a:p>
          <a:p>
            <a:pPr marL="0" indent="0">
              <a:buNone/>
            </a:pPr>
            <a:r>
              <a:rPr lang="en-US" altLang="ja-JP" dirty="0">
                <a:solidFill>
                  <a:schemeClr val="tx1"/>
                </a:solidFill>
                <a:latin typeface="Noto Sans JP Regular" panose="020B0500000000000000" pitchFamily="34" charset="-128"/>
                <a:ea typeface="Noto Sans JP Regular" panose="020B0500000000000000" pitchFamily="34" charset="-128"/>
              </a:rPr>
              <a:t>Vagrant</a:t>
            </a:r>
            <a:r>
              <a:rPr lang="ja-JP" altLang="en-US" dirty="0">
                <a:solidFill>
                  <a:schemeClr val="tx1"/>
                </a:solidFill>
                <a:latin typeface="Noto Sans JP Regular" panose="020B0500000000000000" pitchFamily="34" charset="-128"/>
                <a:ea typeface="Noto Sans JP Regular" panose="020B0500000000000000" pitchFamily="34" charset="-128"/>
              </a:rPr>
              <a:t>を使って</a:t>
            </a:r>
            <a:r>
              <a:rPr lang="en-US" altLang="ja-JP" dirty="0">
                <a:solidFill>
                  <a:schemeClr val="tx1"/>
                </a:solidFill>
                <a:latin typeface="Noto Sans JP Regular" panose="020B0500000000000000" pitchFamily="34" charset="-128"/>
                <a:ea typeface="Noto Sans JP Regular" panose="020B0500000000000000" pitchFamily="34" charset="-128"/>
              </a:rPr>
              <a:t>32bit</a:t>
            </a:r>
            <a:r>
              <a:rPr lang="ja-JP" altLang="en-US" dirty="0">
                <a:solidFill>
                  <a:schemeClr val="tx1"/>
                </a:solidFill>
                <a:latin typeface="Noto Sans JP Regular" panose="020B0500000000000000" pitchFamily="34" charset="-128"/>
                <a:ea typeface="Noto Sans JP Regular" panose="020B0500000000000000" pitchFamily="34" charset="-128"/>
              </a:rPr>
              <a:t>環境でも使える（完全にホスト環境依存を脱却できる）ようにする。また、</a:t>
            </a:r>
            <a:r>
              <a:rPr lang="en-US" altLang="ja-JP" dirty="0">
                <a:solidFill>
                  <a:schemeClr val="tx1"/>
                </a:solidFill>
                <a:latin typeface="Noto Sans JP Regular" panose="020B0500000000000000" pitchFamily="34" charset="-128"/>
                <a:ea typeface="Noto Sans JP Regular" panose="020B0500000000000000" pitchFamily="34" charset="-128"/>
              </a:rPr>
              <a:t>Vagrant</a:t>
            </a:r>
            <a:r>
              <a:rPr lang="ja-JP" altLang="en-US" dirty="0" err="1">
                <a:solidFill>
                  <a:schemeClr val="tx1"/>
                </a:solidFill>
                <a:latin typeface="Noto Sans JP Regular" panose="020B0500000000000000" pitchFamily="34" charset="-128"/>
                <a:ea typeface="Noto Sans JP Regular" panose="020B0500000000000000" pitchFamily="34" charset="-128"/>
              </a:rPr>
              <a:t>には</a:t>
            </a:r>
            <a:r>
              <a:rPr lang="ja-JP" altLang="en-US" dirty="0">
                <a:solidFill>
                  <a:schemeClr val="tx1"/>
                </a:solidFill>
                <a:latin typeface="Noto Sans JP Regular" panose="020B0500000000000000" pitchFamily="34" charset="-128"/>
                <a:ea typeface="Noto Sans JP Regular" panose="020B0500000000000000" pitchFamily="34" charset="-128"/>
              </a:rPr>
              <a:t>ゲスト</a:t>
            </a:r>
            <a:r>
              <a:rPr lang="en-US" altLang="ja-JP" dirty="0">
                <a:solidFill>
                  <a:schemeClr val="tx1"/>
                </a:solidFill>
                <a:latin typeface="Noto Sans JP Regular" panose="020B0500000000000000" pitchFamily="34" charset="-128"/>
                <a:ea typeface="Noto Sans JP Regular" panose="020B0500000000000000" pitchFamily="34" charset="-128"/>
              </a:rPr>
              <a:t>OS</a:t>
            </a:r>
            <a:r>
              <a:rPr lang="ja-JP" altLang="en-US" dirty="0">
                <a:solidFill>
                  <a:schemeClr val="tx1"/>
                </a:solidFill>
                <a:latin typeface="Noto Sans JP Regular" panose="020B0500000000000000" pitchFamily="34" charset="-128"/>
                <a:ea typeface="Noto Sans JP Regular" panose="020B0500000000000000" pitchFamily="34" charset="-128"/>
              </a:rPr>
              <a:t>上で</a:t>
            </a:r>
            <a:r>
              <a:rPr lang="en-US" altLang="ja-JP" dirty="0">
                <a:solidFill>
                  <a:schemeClr val="tx1"/>
                </a:solidFill>
                <a:latin typeface="Noto Sans JP Regular" panose="020B0500000000000000" pitchFamily="34" charset="-128"/>
                <a:ea typeface="Noto Sans JP Regular" panose="020B0500000000000000" pitchFamily="34" charset="-128"/>
              </a:rPr>
              <a:t>Docker</a:t>
            </a:r>
            <a:r>
              <a:rPr lang="ja-JP" altLang="en-US" dirty="0">
                <a:solidFill>
                  <a:schemeClr val="tx1"/>
                </a:solidFill>
                <a:latin typeface="Noto Sans JP Regular" panose="020B0500000000000000" pitchFamily="34" charset="-128"/>
                <a:ea typeface="Noto Sans JP Regular" panose="020B0500000000000000" pitchFamily="34" charset="-128"/>
              </a:rPr>
              <a:t>を利用するためのサポート機能があり、</a:t>
            </a:r>
            <a:r>
              <a:rPr lang="en-US" altLang="ja-JP" dirty="0">
                <a:solidFill>
                  <a:schemeClr val="tx1"/>
                </a:solidFill>
                <a:latin typeface="Noto Sans JP Regular" panose="020B0500000000000000" pitchFamily="34" charset="-128"/>
                <a:ea typeface="Noto Sans JP Regular" panose="020B0500000000000000" pitchFamily="34" charset="-128"/>
              </a:rPr>
              <a:t>Docker</a:t>
            </a:r>
            <a:r>
              <a:rPr lang="ja-JP" altLang="en-US" dirty="0">
                <a:solidFill>
                  <a:schemeClr val="tx1"/>
                </a:solidFill>
                <a:latin typeface="Noto Sans JP Regular" panose="020B0500000000000000" pitchFamily="34" charset="-128"/>
                <a:ea typeface="Noto Sans JP Regular" panose="020B0500000000000000" pitchFamily="34" charset="-128"/>
              </a:rPr>
              <a:t>の導入自体がとても簡単になる。</a:t>
            </a:r>
            <a:endParaRPr kumimoji="1" lang="ja-JP" altLang="en-US" dirty="0">
              <a:solidFill>
                <a:schemeClr val="tx1"/>
              </a:solidFill>
              <a:latin typeface="Noto Sans JP Regular" panose="020B0500000000000000" pitchFamily="34" charset="-128"/>
              <a:ea typeface="Noto Sans JP Regular" panose="020B0500000000000000" pitchFamily="34" charset="-128"/>
            </a:endParaRPr>
          </a:p>
        </p:txBody>
      </p:sp>
      <p:cxnSp>
        <p:nvCxnSpPr>
          <p:cNvPr id="5" name="直線矢印コネクタ 4">
            <a:extLst>
              <a:ext uri="{FF2B5EF4-FFF2-40B4-BE49-F238E27FC236}">
                <a16:creationId xmlns:a16="http://schemas.microsoft.com/office/drawing/2014/main" id="{52A8E4F1-80C4-4809-8FAE-82D42C18C1EF}"/>
              </a:ext>
            </a:extLst>
          </p:cNvPr>
          <p:cNvCxnSpPr>
            <a:cxnSpLocks/>
            <a:stCxn id="7" idx="1"/>
          </p:cNvCxnSpPr>
          <p:nvPr/>
        </p:nvCxnSpPr>
        <p:spPr>
          <a:xfrm flipH="1">
            <a:off x="2531165" y="2030400"/>
            <a:ext cx="583096" cy="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7" name="テキスト ボックス 6">
            <a:extLst>
              <a:ext uri="{FF2B5EF4-FFF2-40B4-BE49-F238E27FC236}">
                <a16:creationId xmlns:a16="http://schemas.microsoft.com/office/drawing/2014/main" id="{FC79E7FB-D685-4967-BF06-0F2189F89AED}"/>
              </a:ext>
            </a:extLst>
          </p:cNvPr>
          <p:cNvSpPr txBox="1"/>
          <p:nvPr/>
        </p:nvSpPr>
        <p:spPr>
          <a:xfrm>
            <a:off x="3114261" y="1845734"/>
            <a:ext cx="1107996" cy="369332"/>
          </a:xfrm>
          <a:prstGeom prst="rect">
            <a:avLst/>
          </a:prstGeom>
          <a:noFill/>
        </p:spPr>
        <p:txBody>
          <a:bodyPr wrap="none" rtlCol="0">
            <a:spAutoFit/>
          </a:bodyPr>
          <a:lstStyle/>
          <a:p>
            <a:r>
              <a:rPr kumimoji="1" lang="ja-JP" altLang="en-US" dirty="0">
                <a:latin typeface="Noto Sans JP Regular" panose="020B0500000000000000" pitchFamily="34" charset="-128"/>
                <a:ea typeface="Noto Sans JP Regular" panose="020B0500000000000000" pitchFamily="34" charset="-128"/>
              </a:rPr>
              <a:t>決定！！</a:t>
            </a:r>
          </a:p>
        </p:txBody>
      </p:sp>
      <p:sp>
        <p:nvSpPr>
          <p:cNvPr id="10" name="矢印: 下 9">
            <a:extLst>
              <a:ext uri="{FF2B5EF4-FFF2-40B4-BE49-F238E27FC236}">
                <a16:creationId xmlns:a16="http://schemas.microsoft.com/office/drawing/2014/main" id="{FD47DEF3-480B-4A22-AA98-5CBA3F9CA2C6}"/>
              </a:ext>
            </a:extLst>
          </p:cNvPr>
          <p:cNvSpPr/>
          <p:nvPr/>
        </p:nvSpPr>
        <p:spPr>
          <a:xfrm>
            <a:off x="4124407" y="3132409"/>
            <a:ext cx="940904" cy="8878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69343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A05CE0-ADE2-4DBA-A166-2040D521D8EE}"/>
              </a:ext>
            </a:extLst>
          </p:cNvPr>
          <p:cNvSpPr>
            <a:spLocks noGrp="1"/>
          </p:cNvSpPr>
          <p:nvPr>
            <p:ph type="title"/>
          </p:nvPr>
        </p:nvSpPr>
        <p:spPr/>
        <p:txBody>
          <a:bodyPr/>
          <a:lstStyle/>
          <a:p>
            <a:r>
              <a:rPr kumimoji="1" lang="ja-JP" altLang="en-US" dirty="0">
                <a:solidFill>
                  <a:schemeClr val="tx1"/>
                </a:solidFill>
                <a:latin typeface="Noto Sans JP Bold" panose="020B0800000000000000" pitchFamily="34" charset="-128"/>
                <a:ea typeface="Noto Sans JP Bold" panose="020B0800000000000000" pitchFamily="34" charset="-128"/>
              </a:rPr>
              <a:t>開発環境とは</a:t>
            </a:r>
          </a:p>
        </p:txBody>
      </p:sp>
      <p:sp>
        <p:nvSpPr>
          <p:cNvPr id="3" name="コンテンツ プレースホルダー 2">
            <a:extLst>
              <a:ext uri="{FF2B5EF4-FFF2-40B4-BE49-F238E27FC236}">
                <a16:creationId xmlns:a16="http://schemas.microsoft.com/office/drawing/2014/main" id="{F943ACED-9FC9-44A7-BC03-CF2874503ABB}"/>
              </a:ext>
            </a:extLst>
          </p:cNvPr>
          <p:cNvSpPr>
            <a:spLocks noGrp="1"/>
          </p:cNvSpPr>
          <p:nvPr>
            <p:ph idx="1"/>
          </p:nvPr>
        </p:nvSpPr>
        <p:spPr>
          <a:xfrm>
            <a:off x="822960" y="1845733"/>
            <a:ext cx="7543800" cy="4865617"/>
          </a:xfrm>
        </p:spPr>
        <p:txBody>
          <a:bodyPr>
            <a:normAutofit fontScale="92500" lnSpcReduction="20000"/>
          </a:bodyPr>
          <a:lstStyle/>
          <a:p>
            <a:r>
              <a:rPr lang="ja-JP" altLang="en-US" dirty="0">
                <a:solidFill>
                  <a:schemeClr val="tx1"/>
                </a:solidFill>
                <a:latin typeface="Noto Sans JP Regular" panose="020B0500000000000000" pitchFamily="34" charset="-128"/>
                <a:ea typeface="Noto Sans JP Regular" panose="020B0500000000000000" pitchFamily="34" charset="-128"/>
              </a:rPr>
              <a:t>プログラムを書き、</a:t>
            </a:r>
            <a:r>
              <a:rPr lang="en-US" altLang="ja-JP" dirty="0">
                <a:solidFill>
                  <a:schemeClr val="tx1"/>
                </a:solidFill>
                <a:latin typeface="Noto Sans JP Regular" panose="020B0500000000000000" pitchFamily="34" charset="-128"/>
                <a:ea typeface="Noto Sans JP Regular" panose="020B0500000000000000" pitchFamily="34" charset="-128"/>
              </a:rPr>
              <a:t>PC</a:t>
            </a:r>
            <a:r>
              <a:rPr lang="ja-JP" altLang="en-US" dirty="0">
                <a:solidFill>
                  <a:schemeClr val="tx1"/>
                </a:solidFill>
                <a:latin typeface="Noto Sans JP Regular" panose="020B0500000000000000" pitchFamily="34" charset="-128"/>
                <a:ea typeface="Noto Sans JP Regular" panose="020B0500000000000000" pitchFamily="34" charset="-128"/>
              </a:rPr>
              <a:t>上で動くものに仕上げるためのツールがそろった場所。</a:t>
            </a:r>
            <a:endParaRPr lang="en-US" altLang="ja-JP" dirty="0">
              <a:solidFill>
                <a:schemeClr val="tx1"/>
              </a:solidFill>
              <a:latin typeface="Noto Sans JP Regular" panose="020B0500000000000000" pitchFamily="34" charset="-128"/>
              <a:ea typeface="Noto Sans JP Regular" panose="020B0500000000000000" pitchFamily="34" charset="-128"/>
            </a:endParaRPr>
          </a:p>
          <a:p>
            <a:r>
              <a:rPr lang="ja-JP" altLang="en-US" dirty="0">
                <a:solidFill>
                  <a:schemeClr val="tx1"/>
                </a:solidFill>
                <a:latin typeface="Noto Sans JP Regular" panose="020B0500000000000000" pitchFamily="34" charset="-128"/>
                <a:ea typeface="Noto Sans JP Regular" panose="020B0500000000000000" pitchFamily="34" charset="-128"/>
              </a:rPr>
              <a:t>例</a:t>
            </a:r>
            <a:endParaRPr lang="en-US" altLang="ja-JP" dirty="0">
              <a:solidFill>
                <a:schemeClr val="tx1"/>
              </a:solidFill>
              <a:latin typeface="Noto Sans JP Regular" panose="020B0500000000000000" pitchFamily="34" charset="-128"/>
              <a:ea typeface="Noto Sans JP Regular" panose="020B0500000000000000" pitchFamily="34" charset="-128"/>
            </a:endParaRPr>
          </a:p>
          <a:p>
            <a:pPr>
              <a:buFont typeface="Wingdings" panose="05000000000000000000" pitchFamily="2" charset="2"/>
              <a:buChar char="l"/>
            </a:pPr>
            <a:r>
              <a:rPr lang="ja-JP" altLang="en-US" b="1" dirty="0">
                <a:solidFill>
                  <a:srgbClr val="FF0000"/>
                </a:solidFill>
                <a:latin typeface="Noto Sans JP Regular" panose="020B0500000000000000" pitchFamily="34" charset="-128"/>
                <a:ea typeface="Noto Sans JP Regular" panose="020B0500000000000000" pitchFamily="34" charset="-128"/>
              </a:rPr>
              <a:t>テキストエディタ</a:t>
            </a:r>
            <a:endParaRPr lang="en-US" altLang="ja-JP" b="1" dirty="0">
              <a:solidFill>
                <a:srgbClr val="FF0000"/>
              </a:solidFill>
              <a:latin typeface="Noto Sans JP Regular" panose="020B0500000000000000" pitchFamily="34" charset="-128"/>
              <a:ea typeface="Noto Sans JP Regular" panose="020B0500000000000000" pitchFamily="34" charset="-128"/>
            </a:endParaRPr>
          </a:p>
          <a:p>
            <a:pPr marL="0" indent="0">
              <a:buNone/>
            </a:pPr>
            <a:r>
              <a:rPr lang="ja-JP" altLang="en-US" dirty="0">
                <a:solidFill>
                  <a:schemeClr val="tx1"/>
                </a:solidFill>
                <a:latin typeface="Noto Sans JP Regular" panose="020B0500000000000000" pitchFamily="34" charset="-128"/>
                <a:ea typeface="Noto Sans JP Regular" panose="020B0500000000000000" pitchFamily="34" charset="-128"/>
              </a:rPr>
              <a:t>　文字やプログラムを記述するためのツールのこと。</a:t>
            </a:r>
            <a:endParaRPr lang="en-US" altLang="ja-JP" dirty="0">
              <a:solidFill>
                <a:schemeClr val="tx1"/>
              </a:solidFill>
              <a:latin typeface="Noto Sans JP Regular" panose="020B0500000000000000" pitchFamily="34" charset="-128"/>
              <a:ea typeface="Noto Sans JP Regular" panose="020B0500000000000000" pitchFamily="34" charset="-128"/>
            </a:endParaRPr>
          </a:p>
          <a:p>
            <a:pPr>
              <a:buFont typeface="Wingdings" panose="05000000000000000000" pitchFamily="2" charset="2"/>
              <a:buChar char="l"/>
            </a:pPr>
            <a:r>
              <a:rPr lang="ja-JP" altLang="en-US" b="1" dirty="0">
                <a:solidFill>
                  <a:srgbClr val="FF0000"/>
                </a:solidFill>
                <a:latin typeface="Noto Sans JP Regular" panose="020B0500000000000000" pitchFamily="34" charset="-128"/>
                <a:ea typeface="Noto Sans JP Regular" panose="020B0500000000000000" pitchFamily="34" charset="-128"/>
              </a:rPr>
              <a:t>コンパイラ</a:t>
            </a:r>
            <a:endParaRPr lang="en-US" altLang="ja-JP" b="1" dirty="0">
              <a:solidFill>
                <a:srgbClr val="FF0000"/>
              </a:solidFill>
              <a:latin typeface="Noto Sans JP Regular" panose="020B0500000000000000" pitchFamily="34" charset="-128"/>
              <a:ea typeface="Noto Sans JP Regular" panose="020B0500000000000000" pitchFamily="34" charset="-128"/>
            </a:endParaRPr>
          </a:p>
          <a:p>
            <a:pPr marL="0" indent="0">
              <a:buNone/>
            </a:pPr>
            <a:r>
              <a:rPr lang="ja-JP" altLang="en-US" dirty="0">
                <a:solidFill>
                  <a:schemeClr val="tx1"/>
                </a:solidFill>
                <a:latin typeface="Noto Sans JP Regular" panose="020B0500000000000000" pitchFamily="34" charset="-128"/>
                <a:ea typeface="Noto Sans JP Regular" panose="020B0500000000000000" pitchFamily="34" charset="-128"/>
              </a:rPr>
              <a:t>　人間が分かる言葉で書いたプログラムのソースコードをコンピュータが分かるように変換するプログラムのこと。</a:t>
            </a:r>
            <a:endParaRPr lang="en-US" altLang="ja-JP" dirty="0">
              <a:solidFill>
                <a:schemeClr val="tx1"/>
              </a:solidFill>
              <a:latin typeface="Noto Sans JP Regular" panose="020B0500000000000000" pitchFamily="34" charset="-128"/>
              <a:ea typeface="Noto Sans JP Regular" panose="020B0500000000000000" pitchFamily="34" charset="-128"/>
            </a:endParaRPr>
          </a:p>
          <a:p>
            <a:pPr>
              <a:buFont typeface="Wingdings" panose="05000000000000000000" pitchFamily="2" charset="2"/>
              <a:buChar char="l"/>
            </a:pPr>
            <a:r>
              <a:rPr lang="ja-JP" altLang="en-US" b="1" dirty="0">
                <a:solidFill>
                  <a:srgbClr val="FF0000"/>
                </a:solidFill>
                <a:latin typeface="Noto Sans JP Regular" panose="020B0500000000000000" pitchFamily="34" charset="-128"/>
                <a:ea typeface="Noto Sans JP Regular" panose="020B0500000000000000" pitchFamily="34" charset="-128"/>
              </a:rPr>
              <a:t>デバッガ</a:t>
            </a:r>
            <a:endParaRPr lang="en-US" altLang="ja-JP" b="1" dirty="0">
              <a:solidFill>
                <a:srgbClr val="FF0000"/>
              </a:solidFill>
              <a:latin typeface="Noto Sans JP Regular" panose="020B0500000000000000" pitchFamily="34" charset="-128"/>
              <a:ea typeface="Noto Sans JP Regular" panose="020B0500000000000000" pitchFamily="34" charset="-128"/>
            </a:endParaRPr>
          </a:p>
          <a:p>
            <a:r>
              <a:rPr lang="ja-JP" altLang="en-US" dirty="0">
                <a:solidFill>
                  <a:schemeClr val="tx1"/>
                </a:solidFill>
                <a:latin typeface="Noto Sans JP Regular" panose="020B0500000000000000" pitchFamily="34" charset="-128"/>
                <a:ea typeface="Noto Sans JP Regular" panose="020B0500000000000000" pitchFamily="34" charset="-128"/>
              </a:rPr>
              <a:t>　プログラムの欠陥（バグ）を発見・修正するデバッグ作業を支援するソフトウェア。</a:t>
            </a:r>
            <a:endParaRPr lang="en-US" altLang="ja-JP" dirty="0">
              <a:solidFill>
                <a:schemeClr val="tx1"/>
              </a:solidFill>
              <a:latin typeface="Noto Sans JP Regular" panose="020B0500000000000000" pitchFamily="34" charset="-128"/>
              <a:ea typeface="Noto Sans JP Regular" panose="020B0500000000000000" pitchFamily="34" charset="-128"/>
            </a:endParaRPr>
          </a:p>
          <a:p>
            <a:pPr>
              <a:buFont typeface="Wingdings" panose="05000000000000000000" pitchFamily="2" charset="2"/>
              <a:buChar char="l"/>
            </a:pPr>
            <a:r>
              <a:rPr lang="ja-JP" altLang="en-US" b="1" dirty="0">
                <a:solidFill>
                  <a:srgbClr val="FF0000"/>
                </a:solidFill>
                <a:latin typeface="Noto Sans JP Regular" panose="020B0500000000000000" pitchFamily="34" charset="-128"/>
                <a:ea typeface="Noto Sans JP Regular" panose="020B0500000000000000" pitchFamily="34" charset="-128"/>
              </a:rPr>
              <a:t>統合開発環境（</a:t>
            </a:r>
            <a:r>
              <a:rPr lang="en-US" altLang="ja-JP" b="1" dirty="0">
                <a:solidFill>
                  <a:srgbClr val="FF0000"/>
                </a:solidFill>
                <a:latin typeface="Noto Sans JP Regular" panose="020B0500000000000000" pitchFamily="34" charset="-128"/>
                <a:ea typeface="Noto Sans JP Regular" panose="020B0500000000000000" pitchFamily="34" charset="-128"/>
              </a:rPr>
              <a:t>Integrated Development Environment</a:t>
            </a:r>
            <a:r>
              <a:rPr lang="ja-JP" altLang="en-US" b="1" dirty="0">
                <a:solidFill>
                  <a:srgbClr val="FF0000"/>
                </a:solidFill>
                <a:latin typeface="Noto Sans JP Regular" panose="020B0500000000000000" pitchFamily="34" charset="-128"/>
                <a:ea typeface="Noto Sans JP Regular" panose="020B0500000000000000" pitchFamily="34" charset="-128"/>
              </a:rPr>
              <a:t>）</a:t>
            </a:r>
            <a:endParaRPr lang="en-US" altLang="ja-JP" b="1" dirty="0">
              <a:solidFill>
                <a:srgbClr val="FF0000"/>
              </a:solidFill>
              <a:latin typeface="Noto Sans JP Regular" panose="020B0500000000000000" pitchFamily="34" charset="-128"/>
              <a:ea typeface="Noto Sans JP Regular" panose="020B0500000000000000" pitchFamily="34" charset="-128"/>
            </a:endParaRPr>
          </a:p>
          <a:p>
            <a:pPr marL="0" indent="0">
              <a:buNone/>
            </a:pPr>
            <a:r>
              <a:rPr lang="ja-JP" altLang="en-US" dirty="0">
                <a:solidFill>
                  <a:schemeClr val="tx1"/>
                </a:solidFill>
                <a:latin typeface="Noto Sans JP Regular" panose="020B0500000000000000" pitchFamily="34" charset="-128"/>
                <a:ea typeface="Noto Sans JP Regular" panose="020B0500000000000000" pitchFamily="34" charset="-128"/>
              </a:rPr>
              <a:t>　コンパイラ、テキストエディタ、デバッガなどの支援ツールをまとめて統合的に扱えるようにしたもの</a:t>
            </a:r>
            <a:endParaRPr lang="en-US" altLang="ja-JP" dirty="0">
              <a:solidFill>
                <a:schemeClr val="tx1"/>
              </a:solidFill>
              <a:latin typeface="Noto Sans JP Regular" panose="020B0500000000000000" pitchFamily="34" charset="-128"/>
              <a:ea typeface="Noto Sans JP Regular" panose="020B0500000000000000" pitchFamily="34" charset="-128"/>
            </a:endParaRPr>
          </a:p>
        </p:txBody>
      </p:sp>
    </p:spTree>
    <p:extLst>
      <p:ext uri="{BB962C8B-B14F-4D97-AF65-F5344CB8AC3E}">
        <p14:creationId xmlns:p14="http://schemas.microsoft.com/office/powerpoint/2010/main" val="1318126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6C2C6F-73D3-4E8A-97BA-E6BC9A39789E}"/>
              </a:ext>
            </a:extLst>
          </p:cNvPr>
          <p:cNvSpPr>
            <a:spLocks noGrp="1"/>
          </p:cNvSpPr>
          <p:nvPr>
            <p:ph type="title"/>
          </p:nvPr>
        </p:nvSpPr>
        <p:spPr/>
        <p:txBody>
          <a:bodyPr/>
          <a:lstStyle/>
          <a:p>
            <a:r>
              <a:rPr kumimoji="1" lang="ja-JP" altLang="en-US" dirty="0">
                <a:solidFill>
                  <a:schemeClr val="tx1"/>
                </a:solidFill>
                <a:latin typeface="Noto Sans JP Bold" panose="020B0800000000000000" pitchFamily="34" charset="-128"/>
                <a:ea typeface="Noto Sans JP Bold" panose="020B0800000000000000" pitchFamily="34" charset="-128"/>
              </a:rPr>
              <a:t>仮想環境とは</a:t>
            </a:r>
          </a:p>
        </p:txBody>
      </p:sp>
      <p:sp>
        <p:nvSpPr>
          <p:cNvPr id="3" name="コンテンツ プレースホルダー 2">
            <a:extLst>
              <a:ext uri="{FF2B5EF4-FFF2-40B4-BE49-F238E27FC236}">
                <a16:creationId xmlns:a16="http://schemas.microsoft.com/office/drawing/2014/main" id="{464FEF8F-977A-4ACB-B272-05F8BCF01272}"/>
              </a:ext>
            </a:extLst>
          </p:cNvPr>
          <p:cNvSpPr>
            <a:spLocks noGrp="1"/>
          </p:cNvSpPr>
          <p:nvPr>
            <p:ph idx="1"/>
          </p:nvPr>
        </p:nvSpPr>
        <p:spPr/>
        <p:txBody>
          <a:bodyPr/>
          <a:lstStyle/>
          <a:p>
            <a:r>
              <a:rPr kumimoji="1" lang="en-US" altLang="ja-JP" dirty="0">
                <a:solidFill>
                  <a:schemeClr val="tx1"/>
                </a:solidFill>
                <a:latin typeface="Noto Sans JP Regular" panose="020B0500000000000000" pitchFamily="34" charset="-128"/>
                <a:ea typeface="Noto Sans JP Regular" panose="020B0500000000000000" pitchFamily="34" charset="-128"/>
              </a:rPr>
              <a:t>PC</a:t>
            </a:r>
            <a:r>
              <a:rPr kumimoji="1" lang="ja-JP" altLang="en-US" dirty="0">
                <a:solidFill>
                  <a:schemeClr val="tx1"/>
                </a:solidFill>
                <a:latin typeface="Noto Sans JP Regular" panose="020B0500000000000000" pitchFamily="34" charset="-128"/>
                <a:ea typeface="Noto Sans JP Regular" panose="020B0500000000000000" pitchFamily="34" charset="-128"/>
              </a:rPr>
              <a:t>やサーバなどのハードウェア内に、「仮想化」技術を使って創り出された</a:t>
            </a:r>
            <a:r>
              <a:rPr kumimoji="1" lang="en-US" altLang="ja-JP" dirty="0">
                <a:solidFill>
                  <a:schemeClr val="tx1"/>
                </a:solidFill>
                <a:latin typeface="Noto Sans JP Regular" panose="020B0500000000000000" pitchFamily="34" charset="-128"/>
                <a:ea typeface="Noto Sans JP Regular" panose="020B0500000000000000" pitchFamily="34" charset="-128"/>
              </a:rPr>
              <a:t>virtual</a:t>
            </a:r>
            <a:r>
              <a:rPr kumimoji="1" lang="ja-JP" altLang="en-US" dirty="0">
                <a:solidFill>
                  <a:schemeClr val="tx1"/>
                </a:solidFill>
                <a:latin typeface="Noto Sans JP Regular" panose="020B0500000000000000" pitchFamily="34" charset="-128"/>
                <a:ea typeface="Noto Sans JP Regular" panose="020B0500000000000000" pitchFamily="34" charset="-128"/>
              </a:rPr>
              <a:t>な世界をいみする。</a:t>
            </a:r>
            <a:endParaRPr kumimoji="1" lang="en-US" altLang="ja-JP" dirty="0">
              <a:solidFill>
                <a:schemeClr val="tx1"/>
              </a:solidFill>
              <a:latin typeface="Noto Sans JP Regular" panose="020B0500000000000000" pitchFamily="34" charset="-128"/>
              <a:ea typeface="Noto Sans JP Regular" panose="020B0500000000000000" pitchFamily="34" charset="-128"/>
            </a:endParaRPr>
          </a:p>
          <a:p>
            <a:r>
              <a:rPr kumimoji="1" lang="en-US" altLang="ja-JP" dirty="0">
                <a:solidFill>
                  <a:schemeClr val="tx1"/>
                </a:solidFill>
                <a:latin typeface="Noto Sans JP Regular" panose="020B0500000000000000" pitchFamily="34" charset="-128"/>
                <a:ea typeface="Noto Sans JP Regular" panose="020B0500000000000000" pitchFamily="34" charset="-128"/>
              </a:rPr>
              <a:t>※</a:t>
            </a:r>
            <a:r>
              <a:rPr kumimoji="1" lang="ja-JP" altLang="en-US" dirty="0">
                <a:solidFill>
                  <a:schemeClr val="tx1"/>
                </a:solidFill>
                <a:latin typeface="Noto Sans JP Regular" panose="020B0500000000000000" pitchFamily="34" charset="-128"/>
                <a:ea typeface="Noto Sans JP Regular" panose="020B0500000000000000" pitchFamily="34" charset="-128"/>
              </a:rPr>
              <a:t>仮想化</a:t>
            </a:r>
            <a:endParaRPr kumimoji="1" lang="en-US" altLang="ja-JP" dirty="0">
              <a:solidFill>
                <a:schemeClr val="tx1"/>
              </a:solidFill>
              <a:latin typeface="Noto Sans JP Regular" panose="020B0500000000000000" pitchFamily="34" charset="-128"/>
              <a:ea typeface="Noto Sans JP Regular" panose="020B0500000000000000" pitchFamily="34" charset="-128"/>
            </a:endParaRPr>
          </a:p>
          <a:p>
            <a:r>
              <a:rPr kumimoji="1" lang="en-US" altLang="ja-JP" dirty="0">
                <a:solidFill>
                  <a:schemeClr val="tx1"/>
                </a:solidFill>
                <a:latin typeface="Noto Sans JP Regular" panose="020B0500000000000000" pitchFamily="34" charset="-128"/>
                <a:ea typeface="Noto Sans JP Regular" panose="020B0500000000000000" pitchFamily="34" charset="-128"/>
              </a:rPr>
              <a:t>CPU</a:t>
            </a:r>
            <a:r>
              <a:rPr kumimoji="1" lang="ja-JP" altLang="en-US" dirty="0">
                <a:solidFill>
                  <a:schemeClr val="tx1"/>
                </a:solidFill>
                <a:latin typeface="Noto Sans JP Regular" panose="020B0500000000000000" pitchFamily="34" charset="-128"/>
                <a:ea typeface="Noto Sans JP Regular" panose="020B0500000000000000" pitchFamily="34" charset="-128"/>
              </a:rPr>
              <a:t>やメモリなどのコンピュータ資源を、ソフトウェアによって分離または統合し、自由なスペックでハードウェアを再現する技術。しかし仮想化されたハードウェアはそのシステムの物理的なハードウェアのスペックを超えることはできない。</a:t>
            </a:r>
          </a:p>
        </p:txBody>
      </p:sp>
    </p:spTree>
    <p:extLst>
      <p:ext uri="{BB962C8B-B14F-4D97-AF65-F5344CB8AC3E}">
        <p14:creationId xmlns:p14="http://schemas.microsoft.com/office/powerpoint/2010/main" val="3294095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8A331F-11AE-45F3-8174-B2C55B37DC34}"/>
              </a:ext>
            </a:extLst>
          </p:cNvPr>
          <p:cNvSpPr>
            <a:spLocks noGrp="1"/>
          </p:cNvSpPr>
          <p:nvPr>
            <p:ph type="title"/>
          </p:nvPr>
        </p:nvSpPr>
        <p:spPr/>
        <p:txBody>
          <a:bodyPr/>
          <a:lstStyle/>
          <a:p>
            <a:r>
              <a:rPr kumimoji="1" lang="ja-JP" altLang="en-US" dirty="0">
                <a:solidFill>
                  <a:schemeClr val="tx1"/>
                </a:solidFill>
                <a:latin typeface="Noto Sans JP Bold" panose="020B0800000000000000" pitchFamily="34" charset="-128"/>
                <a:ea typeface="Noto Sans JP Bold" panose="020B0800000000000000" pitchFamily="34" charset="-128"/>
              </a:rPr>
              <a:t>仮想環境構築方法の種類</a:t>
            </a:r>
          </a:p>
        </p:txBody>
      </p:sp>
      <p:sp>
        <p:nvSpPr>
          <p:cNvPr id="3" name="コンテンツ プレースホルダー 2">
            <a:extLst>
              <a:ext uri="{FF2B5EF4-FFF2-40B4-BE49-F238E27FC236}">
                <a16:creationId xmlns:a16="http://schemas.microsoft.com/office/drawing/2014/main" id="{50F21A40-EBE9-4127-BCDF-02ADEF530E72}"/>
              </a:ext>
            </a:extLst>
          </p:cNvPr>
          <p:cNvSpPr>
            <a:spLocks noGrp="1"/>
          </p:cNvSpPr>
          <p:nvPr>
            <p:ph idx="1"/>
          </p:nvPr>
        </p:nvSpPr>
        <p:spPr>
          <a:xfrm>
            <a:off x="822959" y="1845734"/>
            <a:ext cx="7543801" cy="4725662"/>
          </a:xfrm>
        </p:spPr>
        <p:txBody>
          <a:bodyPr>
            <a:normAutofit lnSpcReduction="10000"/>
          </a:bodyPr>
          <a:lstStyle/>
          <a:p>
            <a:pPr>
              <a:buFont typeface="Wingdings" panose="05000000000000000000" pitchFamily="2" charset="2"/>
              <a:buChar char="l"/>
            </a:pPr>
            <a:r>
              <a:rPr kumimoji="1" lang="ja-JP" altLang="en-US" b="1" dirty="0">
                <a:solidFill>
                  <a:srgbClr val="FF0000"/>
                </a:solidFill>
                <a:latin typeface="Noto Sans JP Regular" panose="020B0500000000000000" pitchFamily="34" charset="-128"/>
                <a:ea typeface="Noto Sans JP Regular" panose="020B0500000000000000" pitchFamily="34" charset="-128"/>
              </a:rPr>
              <a:t>ホスト型</a:t>
            </a:r>
            <a:endParaRPr kumimoji="1" lang="en-US" altLang="ja-JP" b="1" dirty="0">
              <a:solidFill>
                <a:srgbClr val="FF0000"/>
              </a:solidFill>
              <a:latin typeface="Noto Sans JP Regular" panose="020B0500000000000000" pitchFamily="34" charset="-128"/>
              <a:ea typeface="Noto Sans JP Regular" panose="020B0500000000000000" pitchFamily="34" charset="-128"/>
            </a:endParaRPr>
          </a:p>
          <a:p>
            <a:pPr marL="0" indent="0">
              <a:buNone/>
            </a:pPr>
            <a:r>
              <a:rPr lang="ja-JP" altLang="en-US" dirty="0">
                <a:solidFill>
                  <a:schemeClr val="tx1"/>
                </a:solidFill>
                <a:latin typeface="Noto Sans JP Regular" panose="020B0500000000000000" pitchFamily="34" charset="-128"/>
                <a:ea typeface="Noto Sans JP Regular" panose="020B0500000000000000" pitchFamily="34" charset="-128"/>
              </a:rPr>
              <a:t>　最も一般的な方式。ホスト</a:t>
            </a:r>
            <a:r>
              <a:rPr lang="en-US" altLang="ja-JP" dirty="0">
                <a:solidFill>
                  <a:schemeClr val="tx1"/>
                </a:solidFill>
                <a:latin typeface="Noto Sans JP Regular" panose="020B0500000000000000" pitchFamily="34" charset="-128"/>
                <a:ea typeface="Noto Sans JP Regular" panose="020B0500000000000000" pitchFamily="34" charset="-128"/>
              </a:rPr>
              <a:t>OS</a:t>
            </a:r>
            <a:r>
              <a:rPr lang="ja-JP" altLang="en-US" dirty="0">
                <a:solidFill>
                  <a:schemeClr val="tx1"/>
                </a:solidFill>
                <a:latin typeface="Noto Sans JP Regular" panose="020B0500000000000000" pitchFamily="34" charset="-128"/>
                <a:ea typeface="Noto Sans JP Regular" panose="020B0500000000000000" pitchFamily="34" charset="-128"/>
              </a:rPr>
              <a:t>（もともとの</a:t>
            </a:r>
            <a:r>
              <a:rPr lang="en-US" altLang="ja-JP" dirty="0">
                <a:solidFill>
                  <a:schemeClr val="tx1"/>
                </a:solidFill>
                <a:latin typeface="Noto Sans JP Regular" panose="020B0500000000000000" pitchFamily="34" charset="-128"/>
                <a:ea typeface="Noto Sans JP Regular" panose="020B0500000000000000" pitchFamily="34" charset="-128"/>
              </a:rPr>
              <a:t>OS</a:t>
            </a:r>
            <a:r>
              <a:rPr lang="ja-JP" altLang="en-US" dirty="0">
                <a:solidFill>
                  <a:schemeClr val="tx1"/>
                </a:solidFill>
                <a:latin typeface="Noto Sans JP Regular" panose="020B0500000000000000" pitchFamily="34" charset="-128"/>
                <a:ea typeface="Noto Sans JP Regular" panose="020B0500000000000000" pitchFamily="34" charset="-128"/>
              </a:rPr>
              <a:t>）と本来のハードウェア上で、仮想化ソフトウェアを実行させ、その上でゲスト</a:t>
            </a:r>
            <a:r>
              <a:rPr lang="en-US" altLang="ja-JP" dirty="0">
                <a:solidFill>
                  <a:schemeClr val="tx1"/>
                </a:solidFill>
                <a:latin typeface="Noto Sans JP Regular" panose="020B0500000000000000" pitchFamily="34" charset="-128"/>
                <a:ea typeface="Noto Sans JP Regular" panose="020B0500000000000000" pitchFamily="34" charset="-128"/>
              </a:rPr>
              <a:t>OS</a:t>
            </a:r>
            <a:r>
              <a:rPr lang="ja-JP" altLang="en-US" dirty="0">
                <a:solidFill>
                  <a:schemeClr val="tx1"/>
                </a:solidFill>
                <a:latin typeface="Noto Sans JP Regular" panose="020B0500000000000000" pitchFamily="34" charset="-128"/>
                <a:ea typeface="Noto Sans JP Regular" panose="020B0500000000000000" pitchFamily="34" charset="-128"/>
              </a:rPr>
              <a:t>を運用する方式。</a:t>
            </a:r>
            <a:endParaRPr kumimoji="1" lang="en-US" altLang="ja-JP" dirty="0">
              <a:solidFill>
                <a:schemeClr val="tx1"/>
              </a:solidFill>
              <a:latin typeface="Noto Sans JP Regular" panose="020B0500000000000000" pitchFamily="34" charset="-128"/>
              <a:ea typeface="Noto Sans JP Regular" panose="020B0500000000000000" pitchFamily="34" charset="-128"/>
            </a:endParaRPr>
          </a:p>
          <a:p>
            <a:pPr>
              <a:buFont typeface="Wingdings" panose="05000000000000000000" pitchFamily="2" charset="2"/>
              <a:buChar char="l"/>
            </a:pPr>
            <a:r>
              <a:rPr kumimoji="1" lang="ja-JP" altLang="en-US" b="1" dirty="0">
                <a:solidFill>
                  <a:srgbClr val="FF0000"/>
                </a:solidFill>
                <a:latin typeface="Noto Sans JP Regular" panose="020B0500000000000000" pitchFamily="34" charset="-128"/>
                <a:ea typeface="Noto Sans JP Regular" panose="020B0500000000000000" pitchFamily="34" charset="-128"/>
              </a:rPr>
              <a:t>ハイパーバイザ型</a:t>
            </a:r>
            <a:endParaRPr kumimoji="1" lang="en-US" altLang="ja-JP" b="1" dirty="0">
              <a:solidFill>
                <a:srgbClr val="FF0000"/>
              </a:solidFill>
              <a:latin typeface="Noto Sans JP Regular" panose="020B0500000000000000" pitchFamily="34" charset="-128"/>
              <a:ea typeface="Noto Sans JP Regular" panose="020B0500000000000000" pitchFamily="34" charset="-128"/>
            </a:endParaRPr>
          </a:p>
          <a:p>
            <a:pPr marL="0" indent="0">
              <a:buNone/>
            </a:pPr>
            <a:r>
              <a:rPr kumimoji="1" lang="ja-JP" altLang="en-US" dirty="0">
                <a:solidFill>
                  <a:schemeClr val="tx1"/>
                </a:solidFill>
                <a:latin typeface="Noto Sans JP Regular" panose="020B0500000000000000" pitchFamily="34" charset="-128"/>
                <a:ea typeface="Noto Sans JP Regular" panose="020B0500000000000000" pitchFamily="34" charset="-128"/>
              </a:rPr>
              <a:t>　ホスト型のデメリットである処理速度を改善するために考案された方式。</a:t>
            </a:r>
            <a:r>
              <a:rPr lang="ja-JP" altLang="en-US" dirty="0">
                <a:solidFill>
                  <a:schemeClr val="tx1"/>
                </a:solidFill>
                <a:latin typeface="Noto Sans JP Regular" panose="020B0500000000000000" pitchFamily="34" charset="-128"/>
                <a:ea typeface="Noto Sans JP Regular" panose="020B0500000000000000" pitchFamily="34" charset="-128"/>
              </a:rPr>
              <a:t>ホスト</a:t>
            </a:r>
            <a:r>
              <a:rPr lang="en-US" altLang="ja-JP" dirty="0">
                <a:solidFill>
                  <a:schemeClr val="tx1"/>
                </a:solidFill>
                <a:latin typeface="Noto Sans JP Regular" panose="020B0500000000000000" pitchFamily="34" charset="-128"/>
                <a:ea typeface="Noto Sans JP Regular" panose="020B0500000000000000" pitchFamily="34" charset="-128"/>
              </a:rPr>
              <a:t>OS</a:t>
            </a:r>
            <a:r>
              <a:rPr lang="ja-JP" altLang="en-US" dirty="0">
                <a:solidFill>
                  <a:schemeClr val="tx1"/>
                </a:solidFill>
                <a:latin typeface="Noto Sans JP Regular" panose="020B0500000000000000" pitchFamily="34" charset="-128"/>
                <a:ea typeface="Noto Sans JP Regular" panose="020B0500000000000000" pitchFamily="34" charset="-128"/>
              </a:rPr>
              <a:t>の代わりに、「ハイパーバイザ」と呼ばれる専用の仮想化管理ソフトウェアを導入し、その上で複数のゲスト</a:t>
            </a:r>
            <a:r>
              <a:rPr lang="en-US" altLang="ja-JP" dirty="0">
                <a:solidFill>
                  <a:schemeClr val="tx1"/>
                </a:solidFill>
                <a:latin typeface="Noto Sans JP Regular" panose="020B0500000000000000" pitchFamily="34" charset="-128"/>
                <a:ea typeface="Noto Sans JP Regular" panose="020B0500000000000000" pitchFamily="34" charset="-128"/>
              </a:rPr>
              <a:t>OS</a:t>
            </a:r>
            <a:r>
              <a:rPr lang="ja-JP" altLang="en-US" dirty="0">
                <a:solidFill>
                  <a:schemeClr val="tx1"/>
                </a:solidFill>
                <a:latin typeface="Noto Sans JP Regular" panose="020B0500000000000000" pitchFamily="34" charset="-128"/>
                <a:ea typeface="Noto Sans JP Regular" panose="020B0500000000000000" pitchFamily="34" charset="-128"/>
              </a:rPr>
              <a:t>を動作させる。</a:t>
            </a:r>
            <a:endParaRPr kumimoji="1" lang="en-US" altLang="ja-JP" dirty="0">
              <a:solidFill>
                <a:schemeClr val="tx1"/>
              </a:solidFill>
              <a:latin typeface="Noto Sans JP Regular" panose="020B0500000000000000" pitchFamily="34" charset="-128"/>
              <a:ea typeface="Noto Sans JP Regular" panose="020B0500000000000000" pitchFamily="34" charset="-128"/>
            </a:endParaRPr>
          </a:p>
          <a:p>
            <a:pPr>
              <a:buFont typeface="Wingdings" panose="05000000000000000000" pitchFamily="2" charset="2"/>
              <a:buChar char="l"/>
            </a:pPr>
            <a:r>
              <a:rPr kumimoji="1" lang="ja-JP" altLang="en-US" b="1" dirty="0">
                <a:solidFill>
                  <a:srgbClr val="FF0000"/>
                </a:solidFill>
                <a:latin typeface="Noto Sans JP Regular" panose="020B0500000000000000" pitchFamily="34" charset="-128"/>
                <a:ea typeface="Noto Sans JP Regular" panose="020B0500000000000000" pitchFamily="34" charset="-128"/>
              </a:rPr>
              <a:t>コンテナ型</a:t>
            </a:r>
            <a:endParaRPr kumimoji="1" lang="en-US" altLang="ja-JP" b="1" dirty="0">
              <a:solidFill>
                <a:srgbClr val="FF0000"/>
              </a:solidFill>
              <a:latin typeface="Noto Sans JP Regular" panose="020B0500000000000000" pitchFamily="34" charset="-128"/>
              <a:ea typeface="Noto Sans JP Regular" panose="020B0500000000000000" pitchFamily="34" charset="-128"/>
            </a:endParaRPr>
          </a:p>
          <a:p>
            <a:pPr marL="0" indent="0">
              <a:buNone/>
            </a:pPr>
            <a:r>
              <a:rPr lang="ja-JP" altLang="en-US" dirty="0">
                <a:solidFill>
                  <a:schemeClr val="tx1"/>
                </a:solidFill>
                <a:latin typeface="Noto Sans JP Regular" panose="020B0500000000000000" pitchFamily="34" charset="-128"/>
                <a:ea typeface="Noto Sans JP Regular" panose="020B0500000000000000" pitchFamily="34" charset="-128"/>
              </a:rPr>
              <a:t>　上記の</a:t>
            </a:r>
            <a:r>
              <a:rPr lang="en-US" altLang="ja-JP" dirty="0">
                <a:solidFill>
                  <a:schemeClr val="tx1"/>
                </a:solidFill>
                <a:latin typeface="Noto Sans JP Regular" panose="020B0500000000000000" pitchFamily="34" charset="-128"/>
                <a:ea typeface="Noto Sans JP Regular" panose="020B0500000000000000" pitchFamily="34" charset="-128"/>
              </a:rPr>
              <a:t>2</a:t>
            </a:r>
            <a:r>
              <a:rPr lang="ja-JP" altLang="en-US" dirty="0" err="1">
                <a:solidFill>
                  <a:schemeClr val="tx1"/>
                </a:solidFill>
                <a:latin typeface="Noto Sans JP Regular" panose="020B0500000000000000" pitchFamily="34" charset="-128"/>
                <a:ea typeface="Noto Sans JP Regular" panose="020B0500000000000000" pitchFamily="34" charset="-128"/>
              </a:rPr>
              <a:t>つに</a:t>
            </a:r>
            <a:r>
              <a:rPr lang="ja-JP" altLang="en-US" dirty="0">
                <a:solidFill>
                  <a:schemeClr val="tx1"/>
                </a:solidFill>
                <a:latin typeface="Noto Sans JP Regular" panose="020B0500000000000000" pitchFamily="34" charset="-128"/>
                <a:ea typeface="Noto Sans JP Regular" panose="020B0500000000000000" pitchFamily="34" charset="-128"/>
              </a:rPr>
              <a:t>比べて比較的新しい構築方式。仮想化ソフトウェア上に複数の「コンテナ」と称される専用領域が構築される。各コンテナ内では、それぞれに必要なアプリケーションソフトが起動可能。ただし異なるコンテナ間のアクセスはできない。</a:t>
            </a:r>
            <a:endParaRPr kumimoji="1" lang="ja-JP" altLang="en-US" dirty="0">
              <a:solidFill>
                <a:schemeClr val="tx1"/>
              </a:solidFill>
              <a:latin typeface="Noto Sans JP Regular" panose="020B0500000000000000" pitchFamily="34" charset="-128"/>
              <a:ea typeface="Noto Sans JP Regular" panose="020B0500000000000000" pitchFamily="34" charset="-128"/>
            </a:endParaRPr>
          </a:p>
        </p:txBody>
      </p:sp>
    </p:spTree>
    <p:extLst>
      <p:ext uri="{BB962C8B-B14F-4D97-AF65-F5344CB8AC3E}">
        <p14:creationId xmlns:p14="http://schemas.microsoft.com/office/powerpoint/2010/main" val="3373720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BD326A-4D6B-47F4-926B-10A614B36ACF}"/>
              </a:ext>
            </a:extLst>
          </p:cNvPr>
          <p:cNvSpPr>
            <a:spLocks noGrp="1"/>
          </p:cNvSpPr>
          <p:nvPr>
            <p:ph type="title"/>
          </p:nvPr>
        </p:nvSpPr>
        <p:spPr/>
        <p:txBody>
          <a:bodyPr/>
          <a:lstStyle/>
          <a:p>
            <a:r>
              <a:rPr kumimoji="1" lang="ja-JP" altLang="en-US" dirty="0">
                <a:solidFill>
                  <a:schemeClr val="tx1"/>
                </a:solidFill>
                <a:latin typeface="Noto Sans JP Bold" panose="020B0800000000000000" pitchFamily="34" charset="-128"/>
                <a:ea typeface="Noto Sans JP Bold" panose="020B0800000000000000" pitchFamily="34" charset="-128"/>
              </a:rPr>
              <a:t>仮想環境の</a:t>
            </a:r>
            <a:br>
              <a:rPr kumimoji="1" lang="en-US" altLang="ja-JP" dirty="0">
                <a:solidFill>
                  <a:schemeClr val="tx1"/>
                </a:solidFill>
                <a:latin typeface="Noto Sans JP Bold" panose="020B0800000000000000" pitchFamily="34" charset="-128"/>
                <a:ea typeface="Noto Sans JP Bold" panose="020B0800000000000000" pitchFamily="34" charset="-128"/>
              </a:rPr>
            </a:br>
            <a:r>
              <a:rPr kumimoji="1" lang="ja-JP" altLang="en-US" dirty="0">
                <a:solidFill>
                  <a:schemeClr val="tx1"/>
                </a:solidFill>
                <a:latin typeface="Noto Sans JP Bold" panose="020B0800000000000000" pitchFamily="34" charset="-128"/>
                <a:ea typeface="Noto Sans JP Bold" panose="020B0800000000000000" pitchFamily="34" charset="-128"/>
              </a:rPr>
              <a:t>メリット・デメリット</a:t>
            </a:r>
          </a:p>
        </p:txBody>
      </p:sp>
      <p:sp>
        <p:nvSpPr>
          <p:cNvPr id="3" name="コンテンツ プレースホルダー 2">
            <a:extLst>
              <a:ext uri="{FF2B5EF4-FFF2-40B4-BE49-F238E27FC236}">
                <a16:creationId xmlns:a16="http://schemas.microsoft.com/office/drawing/2014/main" id="{B4598C06-018C-4EA4-8D57-2D98C414EBB5}"/>
              </a:ext>
            </a:extLst>
          </p:cNvPr>
          <p:cNvSpPr>
            <a:spLocks noGrp="1"/>
          </p:cNvSpPr>
          <p:nvPr>
            <p:ph idx="1"/>
          </p:nvPr>
        </p:nvSpPr>
        <p:spPr>
          <a:xfrm>
            <a:off x="822959" y="1845734"/>
            <a:ext cx="7543801" cy="4725662"/>
          </a:xfrm>
        </p:spPr>
        <p:txBody>
          <a:bodyPr>
            <a:normAutofit lnSpcReduction="10000"/>
          </a:bodyPr>
          <a:lstStyle/>
          <a:p>
            <a:r>
              <a:rPr kumimoji="1" lang="ja-JP" altLang="en-US" b="1" dirty="0">
                <a:solidFill>
                  <a:srgbClr val="FF0000"/>
                </a:solidFill>
                <a:latin typeface="Noto Sans JP Regular" panose="020B0500000000000000" pitchFamily="34" charset="-128"/>
                <a:ea typeface="Noto Sans JP Regular" panose="020B0500000000000000" pitchFamily="34" charset="-128"/>
              </a:rPr>
              <a:t>メリット</a:t>
            </a:r>
            <a:endParaRPr kumimoji="1" lang="en-US" altLang="ja-JP" b="1" dirty="0">
              <a:solidFill>
                <a:srgbClr val="FF0000"/>
              </a:solidFill>
              <a:latin typeface="Noto Sans JP Regular" panose="020B0500000000000000" pitchFamily="34" charset="-128"/>
              <a:ea typeface="Noto Sans JP Regular" panose="020B0500000000000000" pitchFamily="34" charset="-128"/>
            </a:endParaRPr>
          </a:p>
          <a:p>
            <a:pPr>
              <a:buFont typeface="Wingdings" panose="05000000000000000000" pitchFamily="2" charset="2"/>
              <a:buChar char="l"/>
            </a:pPr>
            <a:r>
              <a:rPr kumimoji="1" lang="ja-JP" altLang="en-US" dirty="0">
                <a:solidFill>
                  <a:schemeClr val="tx1"/>
                </a:solidFill>
                <a:latin typeface="Noto Sans JP Regular" panose="020B0500000000000000" pitchFamily="34" charset="-128"/>
                <a:ea typeface="Noto Sans JP Regular" panose="020B0500000000000000" pitchFamily="34" charset="-128"/>
              </a:rPr>
              <a:t>新しくシステムを導入する際、その都度サーバを導入する手間が省ける。</a:t>
            </a:r>
            <a:endParaRPr kumimoji="1" lang="en-US" altLang="ja-JP" dirty="0">
              <a:solidFill>
                <a:schemeClr val="tx1"/>
              </a:solidFill>
              <a:latin typeface="Noto Sans JP Regular" panose="020B0500000000000000" pitchFamily="34" charset="-128"/>
              <a:ea typeface="Noto Sans JP Regular" panose="020B0500000000000000" pitchFamily="34" charset="-128"/>
            </a:endParaRPr>
          </a:p>
          <a:p>
            <a:pPr>
              <a:buFont typeface="Wingdings" panose="05000000000000000000" pitchFamily="2" charset="2"/>
              <a:buChar char="l"/>
            </a:pPr>
            <a:r>
              <a:rPr kumimoji="1" lang="ja-JP" altLang="en-US" dirty="0">
                <a:solidFill>
                  <a:schemeClr val="tx1"/>
                </a:solidFill>
                <a:latin typeface="Noto Sans JP Regular" panose="020B0500000000000000" pitchFamily="34" charset="-128"/>
                <a:ea typeface="Noto Sans JP Regular" panose="020B0500000000000000" pitchFamily="34" charset="-128"/>
              </a:rPr>
              <a:t>物理サーバ上で複数の仮想マシンを稼働させるため、煩雑化していた物理環境をスッキリさせることができる。</a:t>
            </a:r>
            <a:endParaRPr kumimoji="1" lang="en-US" altLang="ja-JP" dirty="0">
              <a:solidFill>
                <a:schemeClr val="tx1"/>
              </a:solidFill>
              <a:latin typeface="Noto Sans JP Regular" panose="020B0500000000000000" pitchFamily="34" charset="-128"/>
              <a:ea typeface="Noto Sans JP Regular" panose="020B0500000000000000" pitchFamily="34" charset="-128"/>
            </a:endParaRPr>
          </a:p>
          <a:p>
            <a:pPr>
              <a:buFont typeface="Wingdings" panose="05000000000000000000" pitchFamily="2" charset="2"/>
              <a:buChar char="l"/>
            </a:pPr>
            <a:r>
              <a:rPr lang="ja-JP" altLang="en-US" dirty="0">
                <a:solidFill>
                  <a:schemeClr val="tx1"/>
                </a:solidFill>
                <a:latin typeface="Noto Sans JP Regular" panose="020B0500000000000000" pitchFamily="34" charset="-128"/>
                <a:ea typeface="Noto Sans JP Regular" panose="020B0500000000000000" pitchFamily="34" charset="-128"/>
              </a:rPr>
              <a:t>新たなハードウェア購入のコストを削減できる。</a:t>
            </a:r>
            <a:endParaRPr lang="en-US" altLang="ja-JP" dirty="0">
              <a:solidFill>
                <a:schemeClr val="tx1"/>
              </a:solidFill>
              <a:latin typeface="Noto Sans JP Regular" panose="020B0500000000000000" pitchFamily="34" charset="-128"/>
              <a:ea typeface="Noto Sans JP Regular" panose="020B0500000000000000" pitchFamily="34" charset="-128"/>
            </a:endParaRPr>
          </a:p>
          <a:p>
            <a:pPr>
              <a:buFont typeface="Wingdings" panose="05000000000000000000" pitchFamily="2" charset="2"/>
              <a:buChar char="l"/>
            </a:pPr>
            <a:r>
              <a:rPr kumimoji="1" lang="ja-JP" altLang="en-US" dirty="0">
                <a:solidFill>
                  <a:schemeClr val="tx1"/>
                </a:solidFill>
                <a:latin typeface="Noto Sans JP Regular" panose="020B0500000000000000" pitchFamily="34" charset="-128"/>
                <a:ea typeface="Noto Sans JP Regular" panose="020B0500000000000000" pitchFamily="34" charset="-128"/>
              </a:rPr>
              <a:t>セキュリティパッチ適用時でも代替機が必要なくスムーズに適用できる。</a:t>
            </a:r>
            <a:endParaRPr kumimoji="1" lang="en-US" altLang="ja-JP" dirty="0">
              <a:solidFill>
                <a:schemeClr val="tx1"/>
              </a:solidFill>
              <a:latin typeface="Noto Sans JP Regular" panose="020B0500000000000000" pitchFamily="34" charset="-128"/>
              <a:ea typeface="Noto Sans JP Regular" panose="020B0500000000000000" pitchFamily="34" charset="-128"/>
            </a:endParaRPr>
          </a:p>
          <a:p>
            <a:r>
              <a:rPr lang="ja-JP" altLang="en-US" b="1" dirty="0">
                <a:solidFill>
                  <a:srgbClr val="FF0000"/>
                </a:solidFill>
                <a:latin typeface="Noto Sans JP Regular" panose="020B0500000000000000" pitchFamily="34" charset="-128"/>
                <a:ea typeface="Noto Sans JP Regular" panose="020B0500000000000000" pitchFamily="34" charset="-128"/>
              </a:rPr>
              <a:t>デメリット</a:t>
            </a:r>
            <a:endParaRPr lang="en-US" altLang="ja-JP" b="1" dirty="0">
              <a:solidFill>
                <a:srgbClr val="FF0000"/>
              </a:solidFill>
              <a:latin typeface="Noto Sans JP Regular" panose="020B0500000000000000" pitchFamily="34" charset="-128"/>
              <a:ea typeface="Noto Sans JP Regular" panose="020B0500000000000000" pitchFamily="34" charset="-128"/>
            </a:endParaRPr>
          </a:p>
          <a:p>
            <a:pPr>
              <a:buFont typeface="Wingdings" panose="05000000000000000000" pitchFamily="2" charset="2"/>
              <a:buChar char="l"/>
            </a:pPr>
            <a:r>
              <a:rPr kumimoji="1" lang="ja-JP" altLang="en-US" dirty="0">
                <a:solidFill>
                  <a:schemeClr val="tx1"/>
                </a:solidFill>
                <a:latin typeface="Noto Sans JP Regular" panose="020B0500000000000000" pitchFamily="34" charset="-128"/>
                <a:ea typeface="Noto Sans JP Regular" panose="020B0500000000000000" pitchFamily="34" charset="-128"/>
              </a:rPr>
              <a:t>仮想化技術を持った人材を確保する必要あり。</a:t>
            </a:r>
            <a:endParaRPr kumimoji="1" lang="en-US" altLang="ja-JP" dirty="0">
              <a:solidFill>
                <a:schemeClr val="tx1"/>
              </a:solidFill>
              <a:latin typeface="Noto Sans JP Regular" panose="020B0500000000000000" pitchFamily="34" charset="-128"/>
              <a:ea typeface="Noto Sans JP Regular" panose="020B0500000000000000" pitchFamily="34" charset="-128"/>
            </a:endParaRPr>
          </a:p>
          <a:p>
            <a:pPr>
              <a:buFont typeface="Wingdings" panose="05000000000000000000" pitchFamily="2" charset="2"/>
              <a:buChar char="l"/>
            </a:pPr>
            <a:r>
              <a:rPr lang="ja-JP" altLang="en-US" dirty="0">
                <a:solidFill>
                  <a:schemeClr val="tx1"/>
                </a:solidFill>
                <a:latin typeface="Noto Sans JP Regular" panose="020B0500000000000000" pitchFamily="34" charset="-128"/>
                <a:ea typeface="Noto Sans JP Regular" panose="020B0500000000000000" pitchFamily="34" charset="-128"/>
              </a:rPr>
              <a:t>仮想マシン運用管理ツールが必要になる。</a:t>
            </a:r>
            <a:endParaRPr lang="en-US" altLang="ja-JP" dirty="0">
              <a:solidFill>
                <a:schemeClr val="tx1"/>
              </a:solidFill>
              <a:latin typeface="Noto Sans JP Regular" panose="020B0500000000000000" pitchFamily="34" charset="-128"/>
              <a:ea typeface="Noto Sans JP Regular" panose="020B0500000000000000" pitchFamily="34" charset="-128"/>
            </a:endParaRPr>
          </a:p>
          <a:p>
            <a:pPr>
              <a:buFont typeface="Wingdings" panose="05000000000000000000" pitchFamily="2" charset="2"/>
              <a:buChar char="l"/>
            </a:pPr>
            <a:r>
              <a:rPr kumimoji="1" lang="ja-JP" altLang="en-US" dirty="0">
                <a:solidFill>
                  <a:schemeClr val="tx1"/>
                </a:solidFill>
                <a:latin typeface="Noto Sans JP Regular" panose="020B0500000000000000" pitchFamily="34" charset="-128"/>
                <a:ea typeface="Noto Sans JP Regular" panose="020B0500000000000000" pitchFamily="34" charset="-128"/>
              </a:rPr>
              <a:t>ハードウェア障害やウイルス対策を強化する必要がある。</a:t>
            </a:r>
          </a:p>
        </p:txBody>
      </p:sp>
    </p:spTree>
    <p:extLst>
      <p:ext uri="{BB962C8B-B14F-4D97-AF65-F5344CB8AC3E}">
        <p14:creationId xmlns:p14="http://schemas.microsoft.com/office/powerpoint/2010/main" val="1317510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B4C993-A32C-4F50-9118-1E911E371114}"/>
              </a:ext>
            </a:extLst>
          </p:cNvPr>
          <p:cNvSpPr>
            <a:spLocks noGrp="1"/>
          </p:cNvSpPr>
          <p:nvPr>
            <p:ph type="title"/>
          </p:nvPr>
        </p:nvSpPr>
        <p:spPr/>
        <p:txBody>
          <a:bodyPr/>
          <a:lstStyle/>
          <a:p>
            <a:r>
              <a:rPr kumimoji="1" lang="ja-JP" altLang="en-US" dirty="0">
                <a:solidFill>
                  <a:schemeClr val="tx1"/>
                </a:solidFill>
                <a:latin typeface="Noto Sans JP Bold" panose="020B0800000000000000" pitchFamily="34" charset="-128"/>
                <a:ea typeface="Noto Sans JP Bold" panose="020B0800000000000000" pitchFamily="34" charset="-128"/>
              </a:rPr>
              <a:t>仮想環境を</a:t>
            </a:r>
            <a:r>
              <a:rPr lang="ja-JP" altLang="en-US" dirty="0">
                <a:solidFill>
                  <a:schemeClr val="tx1"/>
                </a:solidFill>
                <a:latin typeface="Noto Sans JP Bold" panose="020B0800000000000000" pitchFamily="34" charset="-128"/>
                <a:ea typeface="Noto Sans JP Bold" panose="020B0800000000000000" pitchFamily="34" charset="-128"/>
              </a:rPr>
              <a:t>導入する意味</a:t>
            </a:r>
            <a:endParaRPr kumimoji="1" lang="ja-JP" altLang="en-US" dirty="0">
              <a:solidFill>
                <a:schemeClr val="tx1"/>
              </a:solidFill>
              <a:latin typeface="Noto Sans JP Bold" panose="020B0800000000000000" pitchFamily="34" charset="-128"/>
              <a:ea typeface="Noto Sans JP Bold" panose="020B0800000000000000" pitchFamily="34" charset="-128"/>
            </a:endParaRPr>
          </a:p>
        </p:txBody>
      </p:sp>
      <p:sp>
        <p:nvSpPr>
          <p:cNvPr id="3" name="コンテンツ プレースホルダー 2">
            <a:extLst>
              <a:ext uri="{FF2B5EF4-FFF2-40B4-BE49-F238E27FC236}">
                <a16:creationId xmlns:a16="http://schemas.microsoft.com/office/drawing/2014/main" id="{AF57BCD6-4A1B-4C3C-A117-855CF47D947E}"/>
              </a:ext>
            </a:extLst>
          </p:cNvPr>
          <p:cNvSpPr>
            <a:spLocks noGrp="1"/>
          </p:cNvSpPr>
          <p:nvPr>
            <p:ph idx="1"/>
          </p:nvPr>
        </p:nvSpPr>
        <p:spPr/>
        <p:txBody>
          <a:bodyPr/>
          <a:lstStyle/>
          <a:p>
            <a:pPr marL="0" indent="0">
              <a:buNone/>
            </a:pPr>
            <a:r>
              <a:rPr kumimoji="1" lang="en-US" altLang="ja-JP" dirty="0">
                <a:solidFill>
                  <a:schemeClr val="tx1"/>
                </a:solidFill>
                <a:latin typeface="Noto Sans JP Regular" panose="020B0500000000000000" pitchFamily="34" charset="-128"/>
                <a:ea typeface="Noto Sans JP Regular" panose="020B0500000000000000" pitchFamily="34" charset="-128"/>
              </a:rPr>
              <a:t>1</a:t>
            </a:r>
            <a:r>
              <a:rPr kumimoji="1" lang="ja-JP" altLang="en-US" dirty="0" err="1">
                <a:solidFill>
                  <a:schemeClr val="tx1"/>
                </a:solidFill>
                <a:latin typeface="Noto Sans JP Regular" panose="020B0500000000000000" pitchFamily="34" charset="-128"/>
                <a:ea typeface="Noto Sans JP Regular" panose="020B0500000000000000" pitchFamily="34" charset="-128"/>
              </a:rPr>
              <a:t>つの</a:t>
            </a:r>
            <a:r>
              <a:rPr kumimoji="1" lang="ja-JP" altLang="en-US" dirty="0">
                <a:solidFill>
                  <a:schemeClr val="tx1"/>
                </a:solidFill>
                <a:latin typeface="Noto Sans JP Regular" panose="020B0500000000000000" pitchFamily="34" charset="-128"/>
                <a:ea typeface="Noto Sans JP Regular" panose="020B0500000000000000" pitchFamily="34" charset="-128"/>
              </a:rPr>
              <a:t>ハードウェア上に複数のオペレーティングシステムを実装できる。</a:t>
            </a:r>
            <a:endParaRPr kumimoji="1" lang="en-US" altLang="ja-JP" dirty="0">
              <a:solidFill>
                <a:schemeClr val="tx1"/>
              </a:solidFill>
              <a:latin typeface="Noto Sans JP Regular" panose="020B0500000000000000" pitchFamily="34" charset="-128"/>
              <a:ea typeface="Noto Sans JP Regular" panose="020B0500000000000000" pitchFamily="34" charset="-128"/>
            </a:endParaRPr>
          </a:p>
          <a:p>
            <a:pPr marL="0" indent="0">
              <a:buNone/>
            </a:pPr>
            <a:endParaRPr kumimoji="1" lang="en-US" altLang="ja-JP" dirty="0">
              <a:solidFill>
                <a:schemeClr val="tx1"/>
              </a:solidFill>
              <a:latin typeface="Noto Sans JP Regular" panose="020B0500000000000000" pitchFamily="34" charset="-128"/>
              <a:ea typeface="Noto Sans JP Regular" panose="020B0500000000000000" pitchFamily="34" charset="-128"/>
            </a:endParaRPr>
          </a:p>
          <a:p>
            <a:pPr marL="0" indent="0">
              <a:buNone/>
            </a:pPr>
            <a:r>
              <a:rPr lang="ja-JP" altLang="en-US" dirty="0">
                <a:solidFill>
                  <a:schemeClr val="tx1"/>
                </a:solidFill>
                <a:latin typeface="Noto Sans JP Regular" panose="020B0500000000000000" pitchFamily="34" charset="-128"/>
                <a:ea typeface="Noto Sans JP Regular" panose="020B0500000000000000" pitchFamily="34" charset="-128"/>
              </a:rPr>
              <a:t>各オペレーティングシステム上でアプリケーションが正常に動作するか確認するのに有効。</a:t>
            </a:r>
            <a:endParaRPr lang="en-US" altLang="ja-JP" dirty="0">
              <a:solidFill>
                <a:schemeClr val="tx1"/>
              </a:solidFill>
              <a:latin typeface="Noto Sans JP Regular" panose="020B0500000000000000" pitchFamily="34" charset="-128"/>
              <a:ea typeface="Noto Sans JP Regular" panose="020B0500000000000000" pitchFamily="34" charset="-128"/>
            </a:endParaRPr>
          </a:p>
          <a:p>
            <a:pPr marL="0" indent="0">
              <a:buNone/>
            </a:pPr>
            <a:r>
              <a:rPr kumimoji="1" lang="ja-JP" altLang="en-US" dirty="0">
                <a:solidFill>
                  <a:schemeClr val="tx1"/>
                </a:solidFill>
                <a:latin typeface="Noto Sans JP Regular" panose="020B0500000000000000" pitchFamily="34" charset="-128"/>
                <a:ea typeface="Noto Sans JP Regular" panose="020B0500000000000000" pitchFamily="34" charset="-128"/>
              </a:rPr>
              <a:t>また、新しくサーバを導入する必要がないので、コスト面でも優れる。</a:t>
            </a:r>
            <a:endParaRPr kumimoji="1" lang="en-US" altLang="ja-JP" dirty="0">
              <a:solidFill>
                <a:schemeClr val="tx1"/>
              </a:solidFill>
              <a:latin typeface="Noto Sans JP Regular" panose="020B0500000000000000" pitchFamily="34" charset="-128"/>
              <a:ea typeface="Noto Sans JP Regular" panose="020B0500000000000000" pitchFamily="34" charset="-128"/>
            </a:endParaRPr>
          </a:p>
        </p:txBody>
      </p:sp>
      <p:sp>
        <p:nvSpPr>
          <p:cNvPr id="4" name="矢印: 下 3">
            <a:extLst>
              <a:ext uri="{FF2B5EF4-FFF2-40B4-BE49-F238E27FC236}">
                <a16:creationId xmlns:a16="http://schemas.microsoft.com/office/drawing/2014/main" id="{404B1966-904B-462F-949C-063BD116B462}"/>
              </a:ext>
            </a:extLst>
          </p:cNvPr>
          <p:cNvSpPr/>
          <p:nvPr/>
        </p:nvSpPr>
        <p:spPr>
          <a:xfrm>
            <a:off x="4387825" y="2467155"/>
            <a:ext cx="414068" cy="500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73920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E3DBF4-6A9F-48C9-A665-E1AA4CEB7C2A}"/>
              </a:ext>
            </a:extLst>
          </p:cNvPr>
          <p:cNvSpPr>
            <a:spLocks noGrp="1"/>
          </p:cNvSpPr>
          <p:nvPr>
            <p:ph type="title"/>
          </p:nvPr>
        </p:nvSpPr>
        <p:spPr/>
        <p:txBody>
          <a:bodyPr/>
          <a:lstStyle/>
          <a:p>
            <a:r>
              <a:rPr lang="ja-JP" altLang="en-US" dirty="0">
                <a:solidFill>
                  <a:schemeClr val="tx1"/>
                </a:solidFill>
                <a:latin typeface="Noto Sans JP Bold" panose="020B0800000000000000" pitchFamily="34" charset="-128"/>
                <a:ea typeface="Noto Sans JP Bold" panose="020B0800000000000000" pitchFamily="34" charset="-128"/>
              </a:rPr>
              <a:t>仮想環境を導入する意味</a:t>
            </a:r>
            <a:endParaRPr kumimoji="1" lang="ja-JP" altLang="en-US" dirty="0"/>
          </a:p>
        </p:txBody>
      </p:sp>
      <p:sp>
        <p:nvSpPr>
          <p:cNvPr id="3" name="コンテンツ プレースホルダー 2">
            <a:extLst>
              <a:ext uri="{FF2B5EF4-FFF2-40B4-BE49-F238E27FC236}">
                <a16:creationId xmlns:a16="http://schemas.microsoft.com/office/drawing/2014/main" id="{D184375F-9D8E-4EB2-91E9-B9CCE7E771A7}"/>
              </a:ext>
            </a:extLst>
          </p:cNvPr>
          <p:cNvSpPr>
            <a:spLocks noGrp="1"/>
          </p:cNvSpPr>
          <p:nvPr>
            <p:ph idx="1"/>
          </p:nvPr>
        </p:nvSpPr>
        <p:spPr/>
        <p:txBody>
          <a:bodyPr/>
          <a:lstStyle/>
          <a:p>
            <a:pPr marL="0" indent="0">
              <a:buNone/>
            </a:pPr>
            <a:r>
              <a:rPr lang="ja-JP" altLang="en-US" dirty="0">
                <a:solidFill>
                  <a:schemeClr val="tx1"/>
                </a:solidFill>
                <a:latin typeface="Noto Sans JP Regular" panose="020B0500000000000000" pitchFamily="34" charset="-128"/>
                <a:ea typeface="Noto Sans JP Regular" panose="020B0500000000000000" pitchFamily="34" charset="-128"/>
              </a:rPr>
              <a:t>コンテナ型の場合は、プログラム中のバグなどでシステム全体に影響が出ることを抑えられ、かつ開発用にインストールしたプログラムを分別して管理できる。</a:t>
            </a:r>
            <a:endParaRPr lang="en-US" altLang="ja-JP" dirty="0">
              <a:solidFill>
                <a:schemeClr val="tx1"/>
              </a:solidFill>
              <a:latin typeface="Noto Sans JP Regular" panose="020B0500000000000000" pitchFamily="34" charset="-128"/>
              <a:ea typeface="Noto Sans JP Regular" panose="020B0500000000000000" pitchFamily="34" charset="-128"/>
            </a:endParaRPr>
          </a:p>
          <a:p>
            <a:pPr marL="0" indent="0">
              <a:buNone/>
            </a:pPr>
            <a:r>
              <a:rPr lang="ja-JP" altLang="en-US" dirty="0">
                <a:solidFill>
                  <a:schemeClr val="tx1"/>
                </a:solidFill>
                <a:latin typeface="Noto Sans JP Regular" panose="020B0500000000000000" pitchFamily="34" charset="-128"/>
                <a:ea typeface="Noto Sans JP Regular" panose="020B0500000000000000" pitchFamily="34" charset="-128"/>
              </a:rPr>
              <a:t>チームでプログラム開発を行う場合は、開発環境を統一できる。</a:t>
            </a:r>
            <a:endParaRPr lang="en-US" altLang="ja-JP" dirty="0">
              <a:solidFill>
                <a:schemeClr val="tx1"/>
              </a:solidFill>
              <a:latin typeface="Noto Sans JP Regular" panose="020B0500000000000000" pitchFamily="34" charset="-128"/>
              <a:ea typeface="Noto Sans JP Regular" panose="020B0500000000000000" pitchFamily="34" charset="-128"/>
            </a:endParaRPr>
          </a:p>
          <a:p>
            <a:pPr marL="0" indent="0">
              <a:buNone/>
            </a:pPr>
            <a:r>
              <a:rPr lang="ja-JP" altLang="en-US" dirty="0">
                <a:solidFill>
                  <a:schemeClr val="tx1"/>
                </a:solidFill>
                <a:latin typeface="Noto Sans JP Regular" panose="020B0500000000000000" pitchFamily="34" charset="-128"/>
                <a:ea typeface="Noto Sans JP Regular" panose="020B0500000000000000" pitchFamily="34" charset="-128"/>
              </a:rPr>
              <a:t>サーバとして主に用いられる</a:t>
            </a:r>
            <a:r>
              <a:rPr lang="en-US" altLang="ja-JP" dirty="0">
                <a:solidFill>
                  <a:schemeClr val="tx1"/>
                </a:solidFill>
                <a:latin typeface="Noto Sans JP Regular" panose="020B0500000000000000" pitchFamily="34" charset="-128"/>
                <a:ea typeface="Noto Sans JP Regular" panose="020B0500000000000000" pitchFamily="34" charset="-128"/>
              </a:rPr>
              <a:t>Linux</a:t>
            </a:r>
            <a:r>
              <a:rPr lang="ja-JP" altLang="en-US" dirty="0">
                <a:solidFill>
                  <a:schemeClr val="tx1"/>
                </a:solidFill>
                <a:latin typeface="Noto Sans JP Regular" panose="020B0500000000000000" pitchFamily="34" charset="-128"/>
                <a:ea typeface="Noto Sans JP Regular" panose="020B0500000000000000" pitchFamily="34" charset="-128"/>
              </a:rPr>
              <a:t>を</a:t>
            </a:r>
            <a:r>
              <a:rPr lang="en-US" altLang="ja-JP" dirty="0">
                <a:solidFill>
                  <a:schemeClr val="tx1"/>
                </a:solidFill>
                <a:latin typeface="Noto Sans JP Regular" panose="020B0500000000000000" pitchFamily="34" charset="-128"/>
                <a:ea typeface="Noto Sans JP Regular" panose="020B0500000000000000" pitchFamily="34" charset="-128"/>
              </a:rPr>
              <a:t>Windows</a:t>
            </a:r>
            <a:r>
              <a:rPr lang="ja-JP" altLang="en-US" dirty="0">
                <a:solidFill>
                  <a:schemeClr val="tx1"/>
                </a:solidFill>
                <a:latin typeface="Noto Sans JP Regular" panose="020B0500000000000000" pitchFamily="34" charset="-128"/>
                <a:ea typeface="Noto Sans JP Regular" panose="020B0500000000000000" pitchFamily="34" charset="-128"/>
              </a:rPr>
              <a:t>や</a:t>
            </a:r>
            <a:r>
              <a:rPr lang="en-US" altLang="ja-JP" dirty="0">
                <a:solidFill>
                  <a:schemeClr val="tx1"/>
                </a:solidFill>
                <a:latin typeface="Noto Sans JP Regular" panose="020B0500000000000000" pitchFamily="34" charset="-128"/>
                <a:ea typeface="Noto Sans JP Regular" panose="020B0500000000000000" pitchFamily="34" charset="-128"/>
              </a:rPr>
              <a:t>Mac</a:t>
            </a:r>
            <a:r>
              <a:rPr lang="ja-JP" altLang="en-US" dirty="0">
                <a:solidFill>
                  <a:schemeClr val="tx1"/>
                </a:solidFill>
                <a:latin typeface="Noto Sans JP Regular" panose="020B0500000000000000" pitchFamily="34" charset="-128"/>
                <a:ea typeface="Noto Sans JP Regular" panose="020B0500000000000000" pitchFamily="34" charset="-128"/>
              </a:rPr>
              <a:t>の</a:t>
            </a:r>
            <a:r>
              <a:rPr lang="en-US" altLang="ja-JP" dirty="0">
                <a:solidFill>
                  <a:schemeClr val="tx1"/>
                </a:solidFill>
                <a:latin typeface="Noto Sans JP Regular" panose="020B0500000000000000" pitchFamily="34" charset="-128"/>
                <a:ea typeface="Noto Sans JP Regular" panose="020B0500000000000000" pitchFamily="34" charset="-128"/>
              </a:rPr>
              <a:t>PC</a:t>
            </a:r>
            <a:r>
              <a:rPr lang="ja-JP" altLang="en-US" dirty="0">
                <a:solidFill>
                  <a:schemeClr val="tx1"/>
                </a:solidFill>
                <a:latin typeface="Noto Sans JP Regular" panose="020B0500000000000000" pitchFamily="34" charset="-128"/>
                <a:ea typeface="Noto Sans JP Regular" panose="020B0500000000000000" pitchFamily="34" charset="-128"/>
              </a:rPr>
              <a:t>上でも使うことができる。</a:t>
            </a:r>
            <a:endParaRPr lang="en-US" altLang="ja-JP" dirty="0">
              <a:solidFill>
                <a:schemeClr val="tx1"/>
              </a:solidFill>
              <a:latin typeface="Noto Sans JP Regular" panose="020B0500000000000000" pitchFamily="34" charset="-128"/>
              <a:ea typeface="Noto Sans JP Regular" panose="020B0500000000000000" pitchFamily="34" charset="-128"/>
            </a:endParaRPr>
          </a:p>
          <a:p>
            <a:pPr marL="0" indent="0">
              <a:buNone/>
            </a:pPr>
            <a:endParaRPr lang="en-US" altLang="ja-JP" dirty="0">
              <a:solidFill>
                <a:schemeClr val="tx1"/>
              </a:solidFill>
              <a:latin typeface="Noto Sans JP Regular" panose="020B0500000000000000" pitchFamily="34" charset="-128"/>
              <a:ea typeface="Noto Sans JP Regular" panose="020B0500000000000000" pitchFamily="34" charset="-128"/>
            </a:endParaRPr>
          </a:p>
          <a:p>
            <a:pPr marL="0" indent="0">
              <a:buNone/>
            </a:pPr>
            <a:r>
              <a:rPr lang="ja-JP" altLang="en-US" dirty="0">
                <a:solidFill>
                  <a:schemeClr val="tx1"/>
                </a:solidFill>
                <a:latin typeface="Noto Sans JP Regular" panose="020B0500000000000000" pitchFamily="34" charset="-128"/>
                <a:ea typeface="Noto Sans JP Regular" panose="020B0500000000000000" pitchFamily="34" charset="-128"/>
              </a:rPr>
              <a:t>サーバ開発などで、</a:t>
            </a:r>
            <a:r>
              <a:rPr lang="en-US" altLang="ja-JP" dirty="0">
                <a:solidFill>
                  <a:schemeClr val="tx1"/>
                </a:solidFill>
                <a:latin typeface="Noto Sans JP Regular" panose="020B0500000000000000" pitchFamily="34" charset="-128"/>
                <a:ea typeface="Noto Sans JP Regular" panose="020B0500000000000000" pitchFamily="34" charset="-128"/>
              </a:rPr>
              <a:t>Linux</a:t>
            </a:r>
            <a:r>
              <a:rPr lang="ja-JP" altLang="en-US" dirty="0">
                <a:solidFill>
                  <a:schemeClr val="tx1"/>
                </a:solidFill>
                <a:latin typeface="Noto Sans JP Regular" panose="020B0500000000000000" pitchFamily="34" charset="-128"/>
                <a:ea typeface="Noto Sans JP Regular" panose="020B0500000000000000" pitchFamily="34" charset="-128"/>
              </a:rPr>
              <a:t>を使わない場合はあまりメリットがないかも</a:t>
            </a:r>
            <a:r>
              <a:rPr lang="en-US" altLang="ja-JP" dirty="0">
                <a:solidFill>
                  <a:schemeClr val="tx1"/>
                </a:solidFill>
                <a:latin typeface="Noto Sans JP Regular" panose="020B0500000000000000" pitchFamily="34" charset="-128"/>
                <a:ea typeface="Noto Sans JP Regular" panose="020B0500000000000000" pitchFamily="34" charset="-128"/>
              </a:rPr>
              <a:t>...</a:t>
            </a:r>
          </a:p>
          <a:p>
            <a:pPr marL="0" indent="0">
              <a:buNone/>
            </a:pPr>
            <a:r>
              <a:rPr lang="ja-JP" altLang="en-US" dirty="0">
                <a:solidFill>
                  <a:schemeClr val="tx1"/>
                </a:solidFill>
                <a:latin typeface="Noto Sans JP Regular" panose="020B0500000000000000" pitchFamily="34" charset="-128"/>
                <a:ea typeface="Noto Sans JP Regular" panose="020B0500000000000000" pitchFamily="34" charset="-128"/>
              </a:rPr>
              <a:t>あるとすれば、開発環境を自動的に構築・削除できる可能性</a:t>
            </a:r>
            <a:r>
              <a:rPr lang="en-US" altLang="ja-JP" dirty="0">
                <a:solidFill>
                  <a:schemeClr val="tx1"/>
                </a:solidFill>
                <a:latin typeface="Noto Sans JP Regular" panose="020B0500000000000000" pitchFamily="34" charset="-128"/>
                <a:ea typeface="Noto Sans JP Regular" panose="020B0500000000000000" pitchFamily="34" charset="-128"/>
              </a:rPr>
              <a:t>..</a:t>
            </a:r>
            <a:endParaRPr lang="ja-JP" altLang="en-US" dirty="0">
              <a:solidFill>
                <a:schemeClr val="tx1"/>
              </a:solidFill>
              <a:latin typeface="Noto Sans JP Regular" panose="020B0500000000000000" pitchFamily="34" charset="-128"/>
              <a:ea typeface="Noto Sans JP Regular" panose="020B0500000000000000" pitchFamily="34" charset="-128"/>
            </a:endParaRPr>
          </a:p>
        </p:txBody>
      </p:sp>
      <p:sp>
        <p:nvSpPr>
          <p:cNvPr id="4" name="矢印: 下 3">
            <a:extLst>
              <a:ext uri="{FF2B5EF4-FFF2-40B4-BE49-F238E27FC236}">
                <a16:creationId xmlns:a16="http://schemas.microsoft.com/office/drawing/2014/main" id="{A40BE84E-1F8D-4AC1-9446-369EB653C303}"/>
              </a:ext>
            </a:extLst>
          </p:cNvPr>
          <p:cNvSpPr/>
          <p:nvPr/>
        </p:nvSpPr>
        <p:spPr>
          <a:xfrm>
            <a:off x="4321834" y="3894284"/>
            <a:ext cx="500332" cy="5865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30797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E67CDF-AA32-4359-ACAE-ECEEB7105F81}"/>
              </a:ext>
            </a:extLst>
          </p:cNvPr>
          <p:cNvSpPr>
            <a:spLocks noGrp="1"/>
          </p:cNvSpPr>
          <p:nvPr>
            <p:ph type="title"/>
          </p:nvPr>
        </p:nvSpPr>
        <p:spPr/>
        <p:txBody>
          <a:bodyPr/>
          <a:lstStyle/>
          <a:p>
            <a:r>
              <a:rPr lang="ja-JP" altLang="en-US" dirty="0">
                <a:solidFill>
                  <a:schemeClr val="tx1"/>
                </a:solidFill>
                <a:latin typeface="Noto Sans JP Bold" panose="020B0800000000000000" pitchFamily="34" charset="-128"/>
                <a:ea typeface="Noto Sans JP Bold" panose="020B0800000000000000" pitchFamily="34" charset="-128"/>
              </a:rPr>
              <a:t>開発環境構築の自動化</a:t>
            </a:r>
            <a:endParaRPr kumimoji="1" lang="ja-JP" altLang="en-US" dirty="0">
              <a:solidFill>
                <a:schemeClr val="tx1"/>
              </a:solidFill>
              <a:latin typeface="Noto Sans JP Bold" panose="020B0800000000000000" pitchFamily="34" charset="-128"/>
              <a:ea typeface="Noto Sans JP Bold" panose="020B0800000000000000" pitchFamily="34" charset="-128"/>
            </a:endParaRPr>
          </a:p>
        </p:txBody>
      </p:sp>
      <p:sp>
        <p:nvSpPr>
          <p:cNvPr id="3" name="コンテンツ プレースホルダー 2">
            <a:extLst>
              <a:ext uri="{FF2B5EF4-FFF2-40B4-BE49-F238E27FC236}">
                <a16:creationId xmlns:a16="http://schemas.microsoft.com/office/drawing/2014/main" id="{9E4A20BB-1A78-4C0A-8FE6-07D3331D11ED}"/>
              </a:ext>
            </a:extLst>
          </p:cNvPr>
          <p:cNvSpPr>
            <a:spLocks noGrp="1"/>
          </p:cNvSpPr>
          <p:nvPr>
            <p:ph idx="1"/>
          </p:nvPr>
        </p:nvSpPr>
        <p:spPr>
          <a:xfrm>
            <a:off x="822959" y="1845734"/>
            <a:ext cx="7543801" cy="4023360"/>
          </a:xfrm>
        </p:spPr>
        <p:txBody>
          <a:bodyPr/>
          <a:lstStyle/>
          <a:p>
            <a:pPr algn="ctr"/>
            <a:r>
              <a:rPr lang="ja-JP" altLang="en-US" dirty="0">
                <a:solidFill>
                  <a:schemeClr val="tx1"/>
                </a:solidFill>
                <a:latin typeface="Noto Sans JP Regular" panose="020B0500000000000000" pitchFamily="34" charset="-128"/>
                <a:ea typeface="Noto Sans JP Regular" panose="020B0500000000000000" pitchFamily="34" charset="-128"/>
              </a:rPr>
              <a:t>どこまで、自動化できるのか。</a:t>
            </a:r>
            <a:endParaRPr lang="en-US" altLang="ja-JP" dirty="0">
              <a:solidFill>
                <a:schemeClr val="tx1"/>
              </a:solidFill>
              <a:latin typeface="Noto Sans JP Regular" panose="020B0500000000000000" pitchFamily="34" charset="-128"/>
              <a:ea typeface="Noto Sans JP Regular" panose="020B0500000000000000" pitchFamily="34" charset="-128"/>
            </a:endParaRPr>
          </a:p>
          <a:p>
            <a:pPr algn="ctr"/>
            <a:r>
              <a:rPr kumimoji="1" lang="ja-JP" altLang="en-US" dirty="0">
                <a:solidFill>
                  <a:schemeClr val="tx1"/>
                </a:solidFill>
                <a:latin typeface="Noto Sans JP Regular" panose="020B0500000000000000" pitchFamily="34" charset="-128"/>
                <a:ea typeface="Noto Sans JP Regular" panose="020B0500000000000000" pitchFamily="34" charset="-128"/>
              </a:rPr>
              <a:t>自動化する意味はあるのか。</a:t>
            </a:r>
          </a:p>
        </p:txBody>
      </p:sp>
    </p:spTree>
    <p:extLst>
      <p:ext uri="{BB962C8B-B14F-4D97-AF65-F5344CB8AC3E}">
        <p14:creationId xmlns:p14="http://schemas.microsoft.com/office/powerpoint/2010/main" val="245099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E67CDF-AA32-4359-ACAE-ECEEB7105F81}"/>
              </a:ext>
            </a:extLst>
          </p:cNvPr>
          <p:cNvSpPr>
            <a:spLocks noGrp="1"/>
          </p:cNvSpPr>
          <p:nvPr>
            <p:ph type="title"/>
          </p:nvPr>
        </p:nvSpPr>
        <p:spPr/>
        <p:txBody>
          <a:bodyPr/>
          <a:lstStyle/>
          <a:p>
            <a:r>
              <a:rPr lang="ja-JP" altLang="en-US" dirty="0">
                <a:solidFill>
                  <a:schemeClr val="tx1"/>
                </a:solidFill>
                <a:latin typeface="Noto Sans JP Bold" panose="020B0800000000000000" pitchFamily="34" charset="-128"/>
                <a:ea typeface="Noto Sans JP Bold" panose="020B0800000000000000" pitchFamily="34" charset="-128"/>
              </a:rPr>
              <a:t>開発環境構築の自動化</a:t>
            </a:r>
            <a:endParaRPr kumimoji="1" lang="ja-JP" altLang="en-US" dirty="0">
              <a:solidFill>
                <a:schemeClr val="tx1"/>
              </a:solidFill>
              <a:latin typeface="Noto Sans JP Bold" panose="020B0800000000000000" pitchFamily="34" charset="-128"/>
              <a:ea typeface="Noto Sans JP Bold" panose="020B0800000000000000" pitchFamily="34" charset="-128"/>
            </a:endParaRPr>
          </a:p>
        </p:txBody>
      </p:sp>
      <p:sp>
        <p:nvSpPr>
          <p:cNvPr id="3" name="コンテンツ プレースホルダー 2">
            <a:extLst>
              <a:ext uri="{FF2B5EF4-FFF2-40B4-BE49-F238E27FC236}">
                <a16:creationId xmlns:a16="http://schemas.microsoft.com/office/drawing/2014/main" id="{9E4A20BB-1A78-4C0A-8FE6-07D3331D11ED}"/>
              </a:ext>
            </a:extLst>
          </p:cNvPr>
          <p:cNvSpPr>
            <a:spLocks noGrp="1"/>
          </p:cNvSpPr>
          <p:nvPr>
            <p:ph idx="1"/>
          </p:nvPr>
        </p:nvSpPr>
        <p:spPr/>
        <p:txBody>
          <a:bodyPr/>
          <a:lstStyle/>
          <a:p>
            <a:r>
              <a:rPr kumimoji="1" lang="ja-JP" altLang="en-US" dirty="0">
                <a:solidFill>
                  <a:schemeClr val="tx1"/>
                </a:solidFill>
                <a:latin typeface="Noto Sans JP Regular" panose="020B0500000000000000" pitchFamily="34" charset="-128"/>
                <a:ea typeface="Noto Sans JP Regular" panose="020B0500000000000000" pitchFamily="34" charset="-128"/>
              </a:rPr>
              <a:t>自動化できる部分</a:t>
            </a:r>
            <a:endParaRPr kumimoji="1" lang="en-US" altLang="ja-JP" dirty="0">
              <a:solidFill>
                <a:schemeClr val="tx1"/>
              </a:solidFill>
              <a:latin typeface="Noto Sans JP Regular" panose="020B0500000000000000" pitchFamily="34" charset="-128"/>
              <a:ea typeface="Noto Sans JP Regular" panose="020B0500000000000000" pitchFamily="34" charset="-128"/>
            </a:endParaRPr>
          </a:p>
          <a:p>
            <a:pPr>
              <a:buFont typeface="Wingdings" panose="05000000000000000000" pitchFamily="2" charset="2"/>
              <a:buChar char="l"/>
            </a:pPr>
            <a:r>
              <a:rPr kumimoji="1" lang="ja-JP" altLang="en-US" dirty="0">
                <a:solidFill>
                  <a:schemeClr val="tx1"/>
                </a:solidFill>
                <a:latin typeface="Noto Sans JP Regular" panose="020B0500000000000000" pitchFamily="34" charset="-128"/>
                <a:ea typeface="Noto Sans JP Regular" panose="020B0500000000000000" pitchFamily="34" charset="-128"/>
              </a:rPr>
              <a:t>コード生成</a:t>
            </a:r>
            <a:endParaRPr kumimoji="1" lang="en-US" altLang="ja-JP" dirty="0">
              <a:solidFill>
                <a:schemeClr val="tx1"/>
              </a:solidFill>
              <a:latin typeface="Noto Sans JP Regular" panose="020B0500000000000000" pitchFamily="34" charset="-128"/>
              <a:ea typeface="Noto Sans JP Regular" panose="020B0500000000000000" pitchFamily="34" charset="-128"/>
            </a:endParaRPr>
          </a:p>
          <a:p>
            <a:pPr>
              <a:buFont typeface="Wingdings" panose="05000000000000000000" pitchFamily="2" charset="2"/>
              <a:buChar char="l"/>
            </a:pPr>
            <a:r>
              <a:rPr lang="ja-JP" altLang="en-US" dirty="0">
                <a:solidFill>
                  <a:schemeClr val="tx1"/>
                </a:solidFill>
                <a:latin typeface="Noto Sans JP Regular" panose="020B0500000000000000" pitchFamily="34" charset="-128"/>
                <a:ea typeface="Noto Sans JP Regular" panose="020B0500000000000000" pitchFamily="34" charset="-128"/>
              </a:rPr>
              <a:t>テスト</a:t>
            </a:r>
            <a:endParaRPr lang="en-US" altLang="ja-JP" dirty="0">
              <a:solidFill>
                <a:schemeClr val="tx1"/>
              </a:solidFill>
              <a:latin typeface="Noto Sans JP Regular" panose="020B0500000000000000" pitchFamily="34" charset="-128"/>
              <a:ea typeface="Noto Sans JP Regular" panose="020B0500000000000000" pitchFamily="34" charset="-128"/>
            </a:endParaRPr>
          </a:p>
          <a:p>
            <a:pPr>
              <a:buFont typeface="Wingdings" panose="05000000000000000000" pitchFamily="2" charset="2"/>
              <a:buChar char="l"/>
            </a:pPr>
            <a:r>
              <a:rPr kumimoji="1" lang="ja-JP" altLang="en-US" dirty="0">
                <a:solidFill>
                  <a:schemeClr val="tx1"/>
                </a:solidFill>
                <a:latin typeface="Noto Sans JP Regular" panose="020B0500000000000000" pitchFamily="34" charset="-128"/>
                <a:ea typeface="Noto Sans JP Regular" panose="020B0500000000000000" pitchFamily="34" charset="-128"/>
              </a:rPr>
              <a:t>開発環境の構築</a:t>
            </a:r>
            <a:endParaRPr kumimoji="1" lang="en-US" altLang="ja-JP" dirty="0">
              <a:solidFill>
                <a:schemeClr val="tx1"/>
              </a:solidFill>
              <a:latin typeface="Noto Sans JP Regular" panose="020B0500000000000000" pitchFamily="34" charset="-128"/>
              <a:ea typeface="Noto Sans JP Regular" panose="020B0500000000000000" pitchFamily="34" charset="-128"/>
            </a:endParaRPr>
          </a:p>
          <a:p>
            <a:pPr>
              <a:buFont typeface="Wingdings" panose="05000000000000000000" pitchFamily="2" charset="2"/>
              <a:buChar char="l"/>
            </a:pPr>
            <a:endParaRPr lang="en-US" altLang="ja-JP" dirty="0">
              <a:solidFill>
                <a:schemeClr val="tx1"/>
              </a:solidFill>
              <a:latin typeface="Noto Sans JP Regular" panose="020B0500000000000000" pitchFamily="34" charset="-128"/>
              <a:ea typeface="Noto Sans JP Regular" panose="020B0500000000000000" pitchFamily="34" charset="-128"/>
            </a:endParaRPr>
          </a:p>
          <a:p>
            <a:pPr marL="0" indent="0">
              <a:buNone/>
            </a:pPr>
            <a:r>
              <a:rPr kumimoji="1" lang="en-US" altLang="ja-JP" dirty="0">
                <a:solidFill>
                  <a:schemeClr val="tx1"/>
                </a:solidFill>
                <a:latin typeface="Noto Sans JP Regular" panose="020B0500000000000000" pitchFamily="34" charset="-128"/>
                <a:ea typeface="Noto Sans JP Regular" panose="020B0500000000000000" pitchFamily="34" charset="-128"/>
              </a:rPr>
              <a:t>...</a:t>
            </a:r>
            <a:r>
              <a:rPr kumimoji="1" lang="ja-JP" altLang="en-US" dirty="0" err="1">
                <a:solidFill>
                  <a:schemeClr val="tx1"/>
                </a:solidFill>
                <a:latin typeface="Noto Sans JP Regular" panose="020B0500000000000000" pitchFamily="34" charset="-128"/>
                <a:ea typeface="Noto Sans JP Regular" panose="020B0500000000000000" pitchFamily="34" charset="-128"/>
              </a:rPr>
              <a:t>っと</a:t>
            </a:r>
            <a:r>
              <a:rPr kumimoji="1" lang="ja-JP" altLang="en-US" dirty="0">
                <a:solidFill>
                  <a:schemeClr val="tx1"/>
                </a:solidFill>
                <a:latin typeface="Noto Sans JP Regular" panose="020B0500000000000000" pitchFamily="34" charset="-128"/>
                <a:ea typeface="Noto Sans JP Regular" panose="020B0500000000000000" pitchFamily="34" charset="-128"/>
              </a:rPr>
              <a:t>ここで、上</a:t>
            </a:r>
            <a:r>
              <a:rPr kumimoji="1" lang="en-US" altLang="ja-JP" dirty="0">
                <a:solidFill>
                  <a:schemeClr val="tx1"/>
                </a:solidFill>
                <a:latin typeface="Noto Sans JP Regular" panose="020B0500000000000000" pitchFamily="34" charset="-128"/>
                <a:ea typeface="Noto Sans JP Regular" panose="020B0500000000000000" pitchFamily="34" charset="-128"/>
              </a:rPr>
              <a:t>2</a:t>
            </a:r>
            <a:r>
              <a:rPr kumimoji="1" lang="ja-JP" altLang="en-US" dirty="0" err="1">
                <a:solidFill>
                  <a:schemeClr val="tx1"/>
                </a:solidFill>
                <a:latin typeface="Noto Sans JP Regular" panose="020B0500000000000000" pitchFamily="34" charset="-128"/>
                <a:ea typeface="Noto Sans JP Regular" panose="020B0500000000000000" pitchFamily="34" charset="-128"/>
              </a:rPr>
              <a:t>つの</a:t>
            </a:r>
            <a:r>
              <a:rPr lang="ja-JP" altLang="en-US" dirty="0">
                <a:solidFill>
                  <a:schemeClr val="tx1"/>
                </a:solidFill>
                <a:latin typeface="Noto Sans JP Regular" panose="020B0500000000000000" pitchFamily="34" charset="-128"/>
                <a:ea typeface="Noto Sans JP Regular" panose="020B0500000000000000" pitchFamily="34" charset="-128"/>
              </a:rPr>
              <a:t>自動化は今回の開発環境構築とは関係なさそう。でも、プログラム開発全体を通しては意味がある。いずれ手を出してみたい。</a:t>
            </a:r>
            <a:endParaRPr kumimoji="1" lang="ja-JP" altLang="en-US" dirty="0">
              <a:solidFill>
                <a:schemeClr val="tx1"/>
              </a:solidFill>
              <a:latin typeface="Noto Sans JP Regular" panose="020B0500000000000000" pitchFamily="34" charset="-128"/>
              <a:ea typeface="Noto Sans JP Regular" panose="020B0500000000000000" pitchFamily="34" charset="-128"/>
            </a:endParaRPr>
          </a:p>
        </p:txBody>
      </p:sp>
    </p:spTree>
    <p:extLst>
      <p:ext uri="{BB962C8B-B14F-4D97-AF65-F5344CB8AC3E}">
        <p14:creationId xmlns:p14="http://schemas.microsoft.com/office/powerpoint/2010/main" val="3768379544"/>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1404</TotalTime>
  <Words>586</Words>
  <Application>Microsoft Office PowerPoint</Application>
  <PresentationFormat>画面に合わせる (4:3)</PresentationFormat>
  <Paragraphs>82</Paragraphs>
  <Slides>13</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13</vt:i4>
      </vt:variant>
    </vt:vector>
  </HeadingPairs>
  <TitlesOfParts>
    <vt:vector size="20" baseType="lpstr">
      <vt:lpstr>Noto Sans JP Bold</vt:lpstr>
      <vt:lpstr>Noto Sans JP Regular</vt:lpstr>
      <vt:lpstr>Arial</vt:lpstr>
      <vt:lpstr>Calibri</vt:lpstr>
      <vt:lpstr>Calibri Light</vt:lpstr>
      <vt:lpstr>Wingdings</vt:lpstr>
      <vt:lpstr>レトロスペクト</vt:lpstr>
      <vt:lpstr>開発環境は 仮想環境上に 構築すべきか</vt:lpstr>
      <vt:lpstr>開発環境とは</vt:lpstr>
      <vt:lpstr>仮想環境とは</vt:lpstr>
      <vt:lpstr>仮想環境構築方法の種類</vt:lpstr>
      <vt:lpstr>仮想環境の メリット・デメリット</vt:lpstr>
      <vt:lpstr>仮想環境を導入する意味</vt:lpstr>
      <vt:lpstr>仮想環境を導入する意味</vt:lpstr>
      <vt:lpstr>開発環境構築の自動化</vt:lpstr>
      <vt:lpstr>開発環境構築の自動化</vt:lpstr>
      <vt:lpstr>開発環境自動構築の方法</vt:lpstr>
      <vt:lpstr>Dockerを使う意義</vt:lpstr>
      <vt:lpstr>Dockerを使う意義</vt:lpstr>
      <vt:lpstr>開発環境自動構築の方法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開発環境は 仮想環境上に 構築すべきか</dc:title>
  <dc:creator>三木 康平</dc:creator>
  <cp:lastModifiedBy>三木 康平</cp:lastModifiedBy>
  <cp:revision>21</cp:revision>
  <dcterms:created xsi:type="dcterms:W3CDTF">2019-08-15T14:26:16Z</dcterms:created>
  <dcterms:modified xsi:type="dcterms:W3CDTF">2019-08-16T14:02:08Z</dcterms:modified>
</cp:coreProperties>
</file>