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58" r:id="rId3"/>
    <p:sldId id="260" r:id="rId4"/>
    <p:sldId id="259" r:id="rId5"/>
    <p:sldId id="263" r:id="rId6"/>
    <p:sldId id="262" r:id="rId7"/>
    <p:sldId id="264" r:id="rId8"/>
    <p:sldId id="265" r:id="rId9"/>
    <p:sldId id="266" r:id="rId10"/>
    <p:sldId id="267" r:id="rId11"/>
    <p:sldId id="269" r:id="rId12"/>
    <p:sldId id="270" r:id="rId13"/>
    <p:sldId id="271" r:id="rId14"/>
    <p:sldId id="261" r:id="rId15"/>
    <p:sldId id="273" r:id="rId16"/>
    <p:sldId id="274" r:id="rId17"/>
    <p:sldId id="275" r:id="rId18"/>
    <p:sldId id="276" r:id="rId19"/>
    <p:sldId id="277" r:id="rId20"/>
    <p:sldId id="278" r:id="rId21"/>
    <p:sldId id="279" r:id="rId22"/>
    <p:sldId id="280" r:id="rId23"/>
    <p:sldId id="286" r:id="rId24"/>
    <p:sldId id="281" r:id="rId25"/>
    <p:sldId id="282" r:id="rId26"/>
    <p:sldId id="283" r:id="rId27"/>
    <p:sldId id="284" r:id="rId28"/>
    <p:sldId id="285"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56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660"/>
  </p:normalViewPr>
  <p:slideViewPr>
    <p:cSldViewPr snapToGrid="0" showGuides="1">
      <p:cViewPr varScale="1">
        <p:scale>
          <a:sx n="69" d="100"/>
          <a:sy n="69" d="100"/>
        </p:scale>
        <p:origin x="143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086E5-4E3D-4982-9499-AEEF89242BD5}" type="datetimeFigureOut">
              <a:rPr kumimoji="1" lang="ja-JP" altLang="en-US" smtClean="0"/>
              <a:t>2019/8/1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046BF-5248-4E14-B10C-10F86342E9EF}" type="slidenum">
              <a:rPr kumimoji="1" lang="ja-JP" altLang="en-US" smtClean="0"/>
              <a:t>‹#›</a:t>
            </a:fld>
            <a:endParaRPr kumimoji="1" lang="ja-JP" altLang="en-US"/>
          </a:p>
        </p:txBody>
      </p:sp>
    </p:spTree>
    <p:extLst>
      <p:ext uri="{BB962C8B-B14F-4D97-AF65-F5344CB8AC3E}">
        <p14:creationId xmlns:p14="http://schemas.microsoft.com/office/powerpoint/2010/main" val="28119675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ウインドウは立ち上がった。しかし、ジョイスティックからの入力を表示することはできなかった。プログラム内には、ジョイスティックが見つからなかった場合に対する処理も実装されているが、エラーとして表示されていないことからジョイスティックの読み込みには成功している可能性が高い。なので、ボタンの入力がうまく拾われていないことに原因があると考える。</a:t>
            </a:r>
          </a:p>
        </p:txBody>
      </p:sp>
      <p:sp>
        <p:nvSpPr>
          <p:cNvPr id="4" name="スライド番号プレースホルダー 3"/>
          <p:cNvSpPr>
            <a:spLocks noGrp="1"/>
          </p:cNvSpPr>
          <p:nvPr>
            <p:ph type="sldNum" sz="quarter" idx="5"/>
          </p:nvPr>
        </p:nvSpPr>
        <p:spPr/>
        <p:txBody>
          <a:bodyPr/>
          <a:lstStyle/>
          <a:p>
            <a:fld id="{FB3046BF-5248-4E14-B10C-10F86342E9EF}" type="slidenum">
              <a:rPr kumimoji="1" lang="ja-JP" altLang="en-US" smtClean="0"/>
              <a:t>17</a:t>
            </a:fld>
            <a:endParaRPr kumimoji="1" lang="ja-JP" altLang="en-US"/>
          </a:p>
        </p:txBody>
      </p:sp>
    </p:spTree>
    <p:extLst>
      <p:ext uri="{BB962C8B-B14F-4D97-AF65-F5344CB8AC3E}">
        <p14:creationId xmlns:p14="http://schemas.microsoft.com/office/powerpoint/2010/main" val="3467732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667C670-DEAA-4D71-B5A0-0ADF98E6D3C9}" type="datetimeFigureOut">
              <a:rPr kumimoji="1" lang="ja-JP" altLang="en-US" smtClean="0"/>
              <a:t>2019/8/1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2A7B15-0B8A-4B0C-B78C-ED7E81BF949A}" type="slidenum">
              <a:rPr kumimoji="1" lang="ja-JP" altLang="en-US" smtClean="0"/>
              <a:t>‹#›</a:t>
            </a:fld>
            <a:endParaRPr kumimoji="1" lang="ja-JP" altLang="en-US"/>
          </a:p>
        </p:txBody>
      </p:sp>
    </p:spTree>
    <p:extLst>
      <p:ext uri="{BB962C8B-B14F-4D97-AF65-F5344CB8AC3E}">
        <p14:creationId xmlns:p14="http://schemas.microsoft.com/office/powerpoint/2010/main" val="282783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667C670-DEAA-4D71-B5A0-0ADF98E6D3C9}" type="datetimeFigureOut">
              <a:rPr kumimoji="1" lang="ja-JP" altLang="en-US" smtClean="0"/>
              <a:t>2019/8/1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2A7B15-0B8A-4B0C-B78C-ED7E81BF949A}" type="slidenum">
              <a:rPr kumimoji="1" lang="ja-JP" altLang="en-US" smtClean="0"/>
              <a:t>‹#›</a:t>
            </a:fld>
            <a:endParaRPr kumimoji="1" lang="ja-JP" altLang="en-US"/>
          </a:p>
        </p:txBody>
      </p:sp>
    </p:spTree>
    <p:extLst>
      <p:ext uri="{BB962C8B-B14F-4D97-AF65-F5344CB8AC3E}">
        <p14:creationId xmlns:p14="http://schemas.microsoft.com/office/powerpoint/2010/main" val="107193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667C670-DEAA-4D71-B5A0-0ADF98E6D3C9}" type="datetimeFigureOut">
              <a:rPr kumimoji="1" lang="ja-JP" altLang="en-US" smtClean="0"/>
              <a:t>2019/8/1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2A7B15-0B8A-4B0C-B78C-ED7E81BF949A}" type="slidenum">
              <a:rPr kumimoji="1" lang="ja-JP" altLang="en-US" smtClean="0"/>
              <a:t>‹#›</a:t>
            </a:fld>
            <a:endParaRPr kumimoji="1" lang="ja-JP" altLang="en-US"/>
          </a:p>
        </p:txBody>
      </p:sp>
    </p:spTree>
    <p:extLst>
      <p:ext uri="{BB962C8B-B14F-4D97-AF65-F5344CB8AC3E}">
        <p14:creationId xmlns:p14="http://schemas.microsoft.com/office/powerpoint/2010/main" val="308742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667C670-DEAA-4D71-B5A0-0ADF98E6D3C9}" type="datetimeFigureOut">
              <a:rPr kumimoji="1" lang="ja-JP" altLang="en-US" smtClean="0"/>
              <a:t>2019/8/1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2A7B15-0B8A-4B0C-B78C-ED7E81BF949A}" type="slidenum">
              <a:rPr kumimoji="1" lang="ja-JP" altLang="en-US" smtClean="0"/>
              <a:t>‹#›</a:t>
            </a:fld>
            <a:endParaRPr kumimoji="1" lang="ja-JP" altLang="en-US"/>
          </a:p>
        </p:txBody>
      </p:sp>
    </p:spTree>
    <p:extLst>
      <p:ext uri="{BB962C8B-B14F-4D97-AF65-F5344CB8AC3E}">
        <p14:creationId xmlns:p14="http://schemas.microsoft.com/office/powerpoint/2010/main" val="1671463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667C670-DEAA-4D71-B5A0-0ADF98E6D3C9}" type="datetimeFigureOut">
              <a:rPr kumimoji="1" lang="ja-JP" altLang="en-US" smtClean="0"/>
              <a:t>2019/8/1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72A7B15-0B8A-4B0C-B78C-ED7E81BF949A}" type="slidenum">
              <a:rPr kumimoji="1" lang="ja-JP" altLang="en-US" smtClean="0"/>
              <a:t>‹#›</a:t>
            </a:fld>
            <a:endParaRPr kumimoji="1" lang="ja-JP" altLang="en-US"/>
          </a:p>
        </p:txBody>
      </p:sp>
    </p:spTree>
    <p:extLst>
      <p:ext uri="{BB962C8B-B14F-4D97-AF65-F5344CB8AC3E}">
        <p14:creationId xmlns:p14="http://schemas.microsoft.com/office/powerpoint/2010/main" val="307195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667C670-DEAA-4D71-B5A0-0ADF98E6D3C9}" type="datetimeFigureOut">
              <a:rPr kumimoji="1" lang="ja-JP" altLang="en-US" smtClean="0"/>
              <a:t>2019/8/1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2A7B15-0B8A-4B0C-B78C-ED7E81BF949A}" type="slidenum">
              <a:rPr kumimoji="1" lang="ja-JP" altLang="en-US" smtClean="0"/>
              <a:t>‹#›</a:t>
            </a:fld>
            <a:endParaRPr kumimoji="1" lang="ja-JP" altLang="en-US"/>
          </a:p>
        </p:txBody>
      </p:sp>
    </p:spTree>
    <p:extLst>
      <p:ext uri="{BB962C8B-B14F-4D97-AF65-F5344CB8AC3E}">
        <p14:creationId xmlns:p14="http://schemas.microsoft.com/office/powerpoint/2010/main" val="2960962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667C670-DEAA-4D71-B5A0-0ADF98E6D3C9}" type="datetimeFigureOut">
              <a:rPr kumimoji="1" lang="ja-JP" altLang="en-US" smtClean="0"/>
              <a:t>2019/8/1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72A7B15-0B8A-4B0C-B78C-ED7E81BF949A}" type="slidenum">
              <a:rPr kumimoji="1" lang="ja-JP" altLang="en-US" smtClean="0"/>
              <a:t>‹#›</a:t>
            </a:fld>
            <a:endParaRPr kumimoji="1" lang="ja-JP" altLang="en-US"/>
          </a:p>
        </p:txBody>
      </p:sp>
    </p:spTree>
    <p:extLst>
      <p:ext uri="{BB962C8B-B14F-4D97-AF65-F5344CB8AC3E}">
        <p14:creationId xmlns:p14="http://schemas.microsoft.com/office/powerpoint/2010/main" val="737142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667C670-DEAA-4D71-B5A0-0ADF98E6D3C9}" type="datetimeFigureOut">
              <a:rPr kumimoji="1" lang="ja-JP" altLang="en-US" smtClean="0"/>
              <a:t>2019/8/1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72A7B15-0B8A-4B0C-B78C-ED7E81BF949A}" type="slidenum">
              <a:rPr kumimoji="1" lang="ja-JP" altLang="en-US" smtClean="0"/>
              <a:t>‹#›</a:t>
            </a:fld>
            <a:endParaRPr kumimoji="1" lang="ja-JP" altLang="en-US"/>
          </a:p>
        </p:txBody>
      </p:sp>
    </p:spTree>
    <p:extLst>
      <p:ext uri="{BB962C8B-B14F-4D97-AF65-F5344CB8AC3E}">
        <p14:creationId xmlns:p14="http://schemas.microsoft.com/office/powerpoint/2010/main" val="3298561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67C670-DEAA-4D71-B5A0-0ADF98E6D3C9}" type="datetimeFigureOut">
              <a:rPr kumimoji="1" lang="ja-JP" altLang="en-US" smtClean="0"/>
              <a:t>2019/8/1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72A7B15-0B8A-4B0C-B78C-ED7E81BF949A}" type="slidenum">
              <a:rPr kumimoji="1" lang="ja-JP" altLang="en-US" smtClean="0"/>
              <a:t>‹#›</a:t>
            </a:fld>
            <a:endParaRPr kumimoji="1" lang="ja-JP" altLang="en-US"/>
          </a:p>
        </p:txBody>
      </p:sp>
    </p:spTree>
    <p:extLst>
      <p:ext uri="{BB962C8B-B14F-4D97-AF65-F5344CB8AC3E}">
        <p14:creationId xmlns:p14="http://schemas.microsoft.com/office/powerpoint/2010/main" val="3008104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667C670-DEAA-4D71-B5A0-0ADF98E6D3C9}" type="datetimeFigureOut">
              <a:rPr kumimoji="1" lang="ja-JP" altLang="en-US" smtClean="0"/>
              <a:t>2019/8/1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2A7B15-0B8A-4B0C-B78C-ED7E81BF949A}" type="slidenum">
              <a:rPr kumimoji="1" lang="ja-JP" altLang="en-US" smtClean="0"/>
              <a:t>‹#›</a:t>
            </a:fld>
            <a:endParaRPr kumimoji="1" lang="ja-JP" altLang="en-US"/>
          </a:p>
        </p:txBody>
      </p:sp>
    </p:spTree>
    <p:extLst>
      <p:ext uri="{BB962C8B-B14F-4D97-AF65-F5344CB8AC3E}">
        <p14:creationId xmlns:p14="http://schemas.microsoft.com/office/powerpoint/2010/main" val="1766767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667C670-DEAA-4D71-B5A0-0ADF98E6D3C9}" type="datetimeFigureOut">
              <a:rPr kumimoji="1" lang="ja-JP" altLang="en-US" smtClean="0"/>
              <a:t>2019/8/1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72A7B15-0B8A-4B0C-B78C-ED7E81BF949A}" type="slidenum">
              <a:rPr kumimoji="1" lang="ja-JP" altLang="en-US" smtClean="0"/>
              <a:t>‹#›</a:t>
            </a:fld>
            <a:endParaRPr kumimoji="1" lang="ja-JP" altLang="en-US"/>
          </a:p>
        </p:txBody>
      </p:sp>
    </p:spTree>
    <p:extLst>
      <p:ext uri="{BB962C8B-B14F-4D97-AF65-F5344CB8AC3E}">
        <p14:creationId xmlns:p14="http://schemas.microsoft.com/office/powerpoint/2010/main" val="2881115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7C670-DEAA-4D71-B5A0-0ADF98E6D3C9}" type="datetimeFigureOut">
              <a:rPr kumimoji="1" lang="ja-JP" altLang="en-US" smtClean="0"/>
              <a:t>2019/8/1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A7B15-0B8A-4B0C-B78C-ED7E81BF949A}" type="slidenum">
              <a:rPr kumimoji="1" lang="ja-JP" altLang="en-US" smtClean="0"/>
              <a:t>‹#›</a:t>
            </a:fld>
            <a:endParaRPr kumimoji="1" lang="ja-JP" altLang="en-US"/>
          </a:p>
        </p:txBody>
      </p:sp>
    </p:spTree>
    <p:extLst>
      <p:ext uri="{BB962C8B-B14F-4D97-AF65-F5344CB8AC3E}">
        <p14:creationId xmlns:p14="http://schemas.microsoft.com/office/powerpoint/2010/main" val="1385185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www.northbrain.org/book/DirectXSDK.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charatsoft.com/develop/otogema/page/07input/dinput.html" TargetMode="External"/><Relationship Id="rId2" Type="http://schemas.openxmlformats.org/officeDocument/2006/relationships/hyperlink" Target="https://yttm-work.jp/directx/directx_0011.html" TargetMode="External"/><Relationship Id="rId1" Type="http://schemas.openxmlformats.org/officeDocument/2006/relationships/slideLayout" Target="../slideLayouts/slideLayout7.xml"/><Relationship Id="rId6" Type="http://schemas.openxmlformats.org/officeDocument/2006/relationships/hyperlink" Target="http://nanoappli.com/blog/archives/4772" TargetMode="External"/><Relationship Id="rId5" Type="http://schemas.openxmlformats.org/officeDocument/2006/relationships/hyperlink" Target="http://princess-tiara.biz/directx/?chapter=14" TargetMode="External"/><Relationship Id="rId4" Type="http://schemas.openxmlformats.org/officeDocument/2006/relationships/hyperlink" Target="http://cammy.co.jp/technical/2016/03/27/%E3%83%9E%E3%82%A6%E3%82%B9%E3%81%AE%E7%8A%B6%E6%85%8B%E5%8F%96%E5%BE%97directinpu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9A8E92C-FC83-40AB-8FED-2FAE266F2C8E}"/>
              </a:ext>
            </a:extLst>
          </p:cNvPr>
          <p:cNvSpPr txBox="1"/>
          <p:nvPr/>
        </p:nvSpPr>
        <p:spPr>
          <a:xfrm>
            <a:off x="308610" y="2551837"/>
            <a:ext cx="8526780" cy="1754326"/>
          </a:xfrm>
          <a:prstGeom prst="rect">
            <a:avLst/>
          </a:prstGeom>
          <a:noFill/>
        </p:spPr>
        <p:txBody>
          <a:bodyPr wrap="square" rtlCol="0">
            <a:spAutoFit/>
          </a:bodyPr>
          <a:lstStyle/>
          <a:p>
            <a:r>
              <a:rPr lang="en-US" altLang="ja-JP" sz="5400" dirty="0">
                <a:latin typeface="Noto Sans JP Black" panose="020B0A00000000000000" pitchFamily="34" charset="-128"/>
                <a:ea typeface="Noto Sans JP Black" panose="020B0A00000000000000" pitchFamily="34" charset="-128"/>
              </a:rPr>
              <a:t>PS4</a:t>
            </a:r>
            <a:r>
              <a:rPr lang="ja-JP" altLang="en-US" sz="5400" dirty="0">
                <a:latin typeface="Noto Sans JP Black" panose="020B0A00000000000000" pitchFamily="34" charset="-128"/>
                <a:ea typeface="Noto Sans JP Black" panose="020B0A00000000000000" pitchFamily="34" charset="-128"/>
              </a:rPr>
              <a:t>コントローラを用いたロボットアーム制御</a:t>
            </a:r>
            <a:endParaRPr lang="ja-JP" altLang="en-US" sz="1600" dirty="0">
              <a:latin typeface="Noto Sans JP Black" panose="020B0A00000000000000" pitchFamily="34" charset="-128"/>
              <a:ea typeface="Noto Sans JP Black" panose="020B0A00000000000000" pitchFamily="34" charset="-128"/>
            </a:endParaRPr>
          </a:p>
        </p:txBody>
      </p:sp>
      <p:sp>
        <p:nvSpPr>
          <p:cNvPr id="5" name="テキスト ボックス 4">
            <a:extLst>
              <a:ext uri="{FF2B5EF4-FFF2-40B4-BE49-F238E27FC236}">
                <a16:creationId xmlns:a16="http://schemas.microsoft.com/office/drawing/2014/main" id="{47729CEE-F5D7-449A-A206-A6892AE61BD3}"/>
              </a:ext>
            </a:extLst>
          </p:cNvPr>
          <p:cNvSpPr txBox="1"/>
          <p:nvPr/>
        </p:nvSpPr>
        <p:spPr>
          <a:xfrm>
            <a:off x="6036133" y="4415434"/>
            <a:ext cx="2035762" cy="954107"/>
          </a:xfrm>
          <a:prstGeom prst="rect">
            <a:avLst/>
          </a:prstGeom>
          <a:noFill/>
        </p:spPr>
        <p:txBody>
          <a:bodyPr wrap="square" rtlCol="0">
            <a:spAutoFit/>
          </a:bodyPr>
          <a:lstStyle/>
          <a:p>
            <a:r>
              <a:rPr lang="en-US" altLang="ja-JP" sz="2800" dirty="0">
                <a:latin typeface="Noto Sans JP Bold" panose="020B0800000000000000" pitchFamily="34" charset="-128"/>
                <a:ea typeface="Noto Sans JP Bold" panose="020B0800000000000000" pitchFamily="34" charset="-128"/>
              </a:rPr>
              <a:t>F116056</a:t>
            </a:r>
          </a:p>
          <a:p>
            <a:r>
              <a:rPr lang="ja-JP" altLang="en-US" sz="2800" dirty="0">
                <a:latin typeface="Noto Sans JP Bold" panose="020B0800000000000000" pitchFamily="34" charset="-128"/>
                <a:ea typeface="Noto Sans JP Bold" panose="020B0800000000000000" pitchFamily="34" charset="-128"/>
              </a:rPr>
              <a:t>三木　康平</a:t>
            </a:r>
          </a:p>
        </p:txBody>
      </p:sp>
    </p:spTree>
    <p:extLst>
      <p:ext uri="{BB962C8B-B14F-4D97-AF65-F5344CB8AC3E}">
        <p14:creationId xmlns:p14="http://schemas.microsoft.com/office/powerpoint/2010/main" val="2426421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4000"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Noto Sans JP Bold" panose="020B0800000000000000" pitchFamily="34" charset="-128"/>
                <a:ea typeface="Noto Sans JP Bold" panose="020B0800000000000000" pitchFamily="34" charset="-128"/>
              </a:rPr>
              <a:t>今週取り組んだこと</a:t>
            </a:r>
          </a:p>
        </p:txBody>
      </p:sp>
      <p:sp>
        <p:nvSpPr>
          <p:cNvPr id="4" name="テキスト ボックス 3">
            <a:extLst>
              <a:ext uri="{FF2B5EF4-FFF2-40B4-BE49-F238E27FC236}">
                <a16:creationId xmlns:a16="http://schemas.microsoft.com/office/drawing/2014/main" id="{42B2982E-4706-4E52-8B58-6355EF884DCC}"/>
              </a:ext>
            </a:extLst>
          </p:cNvPr>
          <p:cNvSpPr txBox="1"/>
          <p:nvPr/>
        </p:nvSpPr>
        <p:spPr>
          <a:xfrm>
            <a:off x="408841" y="1165556"/>
            <a:ext cx="7018268" cy="1077218"/>
          </a:xfrm>
          <a:prstGeom prst="rect">
            <a:avLst/>
          </a:prstGeom>
          <a:noFill/>
        </p:spPr>
        <p:txBody>
          <a:bodyPr wrap="none" rtlCol="0">
            <a:spAutoFit/>
          </a:bodyPr>
          <a:lstStyle/>
          <a:p>
            <a:r>
              <a:rPr lang="ja-JP" altLang="en-US" sz="3200" b="1" dirty="0"/>
              <a:t>今回：</a:t>
            </a:r>
            <a:endParaRPr lang="en-US" altLang="ja-JP" sz="3200" b="1" dirty="0"/>
          </a:p>
          <a:p>
            <a:r>
              <a:rPr lang="en-US" altLang="ja-JP" sz="3200" b="1" dirty="0"/>
              <a:t>DirectX</a:t>
            </a:r>
            <a:r>
              <a:rPr lang="ja-JP" altLang="en-US" sz="3200" b="1" dirty="0"/>
              <a:t>を用いたコントローラの接続</a:t>
            </a:r>
          </a:p>
        </p:txBody>
      </p:sp>
      <p:sp>
        <p:nvSpPr>
          <p:cNvPr id="2" name="テキスト ボックス 1">
            <a:extLst>
              <a:ext uri="{FF2B5EF4-FFF2-40B4-BE49-F238E27FC236}">
                <a16:creationId xmlns:a16="http://schemas.microsoft.com/office/drawing/2014/main" id="{20CD8DAB-7EE8-4DDE-80BF-D12B1A6A1315}"/>
              </a:ext>
            </a:extLst>
          </p:cNvPr>
          <p:cNvSpPr txBox="1"/>
          <p:nvPr/>
        </p:nvSpPr>
        <p:spPr>
          <a:xfrm>
            <a:off x="802165" y="2624242"/>
            <a:ext cx="7539670" cy="2308324"/>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t>エラー番号：</a:t>
            </a:r>
            <a:r>
              <a:rPr lang="en-US" altLang="ja-JP" dirty="0"/>
              <a:t>C2065</a:t>
            </a:r>
          </a:p>
          <a:p>
            <a:r>
              <a:rPr lang="en-US" altLang="ja-JP" dirty="0"/>
              <a:t>	</a:t>
            </a:r>
            <a:r>
              <a:rPr lang="ja-JP" altLang="en-US" dirty="0"/>
              <a:t>識別子が宣言されていないことが原因で発生するエラー</a:t>
            </a:r>
            <a:endParaRPr lang="en-US" altLang="ja-JP" dirty="0"/>
          </a:p>
          <a:p>
            <a:r>
              <a:rPr lang="en-US" altLang="ja-JP" dirty="0"/>
              <a:t>	</a:t>
            </a:r>
            <a:r>
              <a:rPr lang="ja-JP" altLang="en-US" dirty="0">
                <a:solidFill>
                  <a:srgbClr val="FF0000"/>
                </a:solidFill>
              </a:rPr>
              <a:t>ヘッダファイルが正しく読み込まれていない場合にも発生する</a:t>
            </a:r>
            <a:endParaRPr lang="en-US" altLang="ja-JP" dirty="0">
              <a:solidFill>
                <a:srgbClr val="FF0000"/>
              </a:solidFill>
            </a:endParaRPr>
          </a:p>
          <a:p>
            <a:r>
              <a:rPr lang="en-US" altLang="ja-JP" dirty="0"/>
              <a:t>	</a:t>
            </a:r>
          </a:p>
          <a:p>
            <a:r>
              <a:rPr lang="en-US" altLang="ja-JP" dirty="0"/>
              <a:t>	</a:t>
            </a:r>
            <a:r>
              <a:rPr lang="ja-JP" altLang="en-US" dirty="0"/>
              <a:t>識別子：</a:t>
            </a:r>
            <a:endParaRPr lang="en-US" altLang="ja-JP" dirty="0"/>
          </a:p>
          <a:p>
            <a:r>
              <a:rPr lang="en-US" altLang="ja-JP" dirty="0"/>
              <a:t>	</a:t>
            </a:r>
            <a:r>
              <a:rPr lang="ja-JP" altLang="en-US" dirty="0"/>
              <a:t>次のいずれかを示すために使用される文字のシーケンス</a:t>
            </a:r>
            <a:endParaRPr lang="en-US" altLang="ja-JP" dirty="0"/>
          </a:p>
          <a:p>
            <a:r>
              <a:rPr lang="en-US" altLang="ja-JP" dirty="0"/>
              <a:t>	</a:t>
            </a:r>
            <a:r>
              <a:rPr lang="ja-JP" altLang="en-US" dirty="0"/>
              <a:t>・オブジェクトまたは変数名</a:t>
            </a:r>
            <a:endParaRPr lang="en-US" altLang="ja-JP" dirty="0"/>
          </a:p>
          <a:p>
            <a:r>
              <a:rPr lang="en-US" altLang="ja-JP" dirty="0"/>
              <a:t>	</a:t>
            </a:r>
            <a:r>
              <a:rPr lang="ja-JP" altLang="en-US" dirty="0"/>
              <a:t>・クラス、構造体、または共用体の名前　など</a:t>
            </a:r>
            <a:r>
              <a:rPr lang="en-US" altLang="ja-JP" dirty="0"/>
              <a:t>..</a:t>
            </a:r>
          </a:p>
        </p:txBody>
      </p:sp>
    </p:spTree>
    <p:extLst>
      <p:ext uri="{BB962C8B-B14F-4D97-AF65-F5344CB8AC3E}">
        <p14:creationId xmlns:p14="http://schemas.microsoft.com/office/powerpoint/2010/main" val="543472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4000"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Noto Sans JP Bold" panose="020B0800000000000000" pitchFamily="34" charset="-128"/>
                <a:ea typeface="Noto Sans JP Bold" panose="020B0800000000000000" pitchFamily="34" charset="-128"/>
              </a:rPr>
              <a:t>今週取り組んだこと</a:t>
            </a:r>
          </a:p>
        </p:txBody>
      </p:sp>
      <p:sp>
        <p:nvSpPr>
          <p:cNvPr id="4" name="テキスト ボックス 3">
            <a:extLst>
              <a:ext uri="{FF2B5EF4-FFF2-40B4-BE49-F238E27FC236}">
                <a16:creationId xmlns:a16="http://schemas.microsoft.com/office/drawing/2014/main" id="{42B2982E-4706-4E52-8B58-6355EF884DCC}"/>
              </a:ext>
            </a:extLst>
          </p:cNvPr>
          <p:cNvSpPr txBox="1"/>
          <p:nvPr/>
        </p:nvSpPr>
        <p:spPr>
          <a:xfrm>
            <a:off x="408841" y="1165556"/>
            <a:ext cx="7018268" cy="1077218"/>
          </a:xfrm>
          <a:prstGeom prst="rect">
            <a:avLst/>
          </a:prstGeom>
          <a:noFill/>
        </p:spPr>
        <p:txBody>
          <a:bodyPr wrap="none" rtlCol="0">
            <a:spAutoFit/>
          </a:bodyPr>
          <a:lstStyle/>
          <a:p>
            <a:r>
              <a:rPr lang="ja-JP" altLang="en-US" sz="3200" b="1" dirty="0"/>
              <a:t>今回：</a:t>
            </a:r>
            <a:endParaRPr lang="en-US" altLang="ja-JP" sz="3200" b="1" dirty="0"/>
          </a:p>
          <a:p>
            <a:r>
              <a:rPr lang="en-US" altLang="ja-JP" sz="3200" b="1" dirty="0"/>
              <a:t>DirectX</a:t>
            </a:r>
            <a:r>
              <a:rPr lang="ja-JP" altLang="en-US" sz="3200" b="1" dirty="0"/>
              <a:t>を用いたコントローラの接続</a:t>
            </a:r>
          </a:p>
        </p:txBody>
      </p:sp>
      <p:sp>
        <p:nvSpPr>
          <p:cNvPr id="2" name="テキスト ボックス 1">
            <a:extLst>
              <a:ext uri="{FF2B5EF4-FFF2-40B4-BE49-F238E27FC236}">
                <a16:creationId xmlns:a16="http://schemas.microsoft.com/office/drawing/2014/main" id="{20CD8DAB-7EE8-4DDE-80BF-D12B1A6A1315}"/>
              </a:ext>
            </a:extLst>
          </p:cNvPr>
          <p:cNvSpPr txBox="1"/>
          <p:nvPr/>
        </p:nvSpPr>
        <p:spPr>
          <a:xfrm>
            <a:off x="802165" y="2624242"/>
            <a:ext cx="7539670" cy="923330"/>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t>エラー番号：</a:t>
            </a:r>
            <a:r>
              <a:rPr lang="en-US" altLang="ja-JP" dirty="0"/>
              <a:t>C2065</a:t>
            </a:r>
          </a:p>
          <a:p>
            <a:r>
              <a:rPr lang="en-US" altLang="ja-JP" dirty="0"/>
              <a:t>	</a:t>
            </a:r>
            <a:r>
              <a:rPr lang="ja-JP" altLang="en-US" dirty="0"/>
              <a:t>識別子が宣言されていないことが原因で発生するエラー</a:t>
            </a:r>
            <a:endParaRPr lang="en-US" altLang="ja-JP" dirty="0"/>
          </a:p>
          <a:p>
            <a:r>
              <a:rPr lang="en-US" altLang="ja-JP" dirty="0"/>
              <a:t>	</a:t>
            </a:r>
            <a:r>
              <a:rPr lang="ja-JP" altLang="en-US" dirty="0">
                <a:solidFill>
                  <a:srgbClr val="FF0000"/>
                </a:solidFill>
              </a:rPr>
              <a:t>ヘッダファイルが正しく読み込まれていない場合にも発生する</a:t>
            </a:r>
            <a:endParaRPr lang="en-US" altLang="ja-JP" dirty="0">
              <a:solidFill>
                <a:srgbClr val="FF0000"/>
              </a:solidFill>
            </a:endParaRPr>
          </a:p>
        </p:txBody>
      </p:sp>
      <p:cxnSp>
        <p:nvCxnSpPr>
          <p:cNvPr id="5" name="直線矢印コネクタ 4">
            <a:extLst>
              <a:ext uri="{FF2B5EF4-FFF2-40B4-BE49-F238E27FC236}">
                <a16:creationId xmlns:a16="http://schemas.microsoft.com/office/drawing/2014/main" id="{D8ABCFD9-D73D-4FFC-B856-F44C3128CC00}"/>
              </a:ext>
            </a:extLst>
          </p:cNvPr>
          <p:cNvCxnSpPr>
            <a:cxnSpLocks/>
          </p:cNvCxnSpPr>
          <p:nvPr/>
        </p:nvCxnSpPr>
        <p:spPr>
          <a:xfrm flipV="1">
            <a:off x="4572000" y="3507231"/>
            <a:ext cx="0" cy="627944"/>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68B711DE-FDFE-4A8B-90B4-9E48CC139F4F}"/>
              </a:ext>
            </a:extLst>
          </p:cNvPr>
          <p:cNvSpPr txBox="1"/>
          <p:nvPr/>
        </p:nvSpPr>
        <p:spPr>
          <a:xfrm>
            <a:off x="1324679" y="4245895"/>
            <a:ext cx="6494642" cy="369332"/>
          </a:xfrm>
          <a:prstGeom prst="rect">
            <a:avLst/>
          </a:prstGeom>
          <a:noFill/>
        </p:spPr>
        <p:txBody>
          <a:bodyPr wrap="square" rtlCol="0">
            <a:spAutoFit/>
          </a:bodyPr>
          <a:lstStyle/>
          <a:p>
            <a:r>
              <a:rPr lang="en-US" altLang="ja-JP" dirty="0"/>
              <a:t>DirectX</a:t>
            </a:r>
            <a:r>
              <a:rPr lang="ja-JP" altLang="en-US" dirty="0"/>
              <a:t>のヘッダファイルが正しく読み込まれていない可能性</a:t>
            </a:r>
            <a:endParaRPr lang="en-US" altLang="ja-JP" dirty="0"/>
          </a:p>
        </p:txBody>
      </p:sp>
    </p:spTree>
    <p:extLst>
      <p:ext uri="{BB962C8B-B14F-4D97-AF65-F5344CB8AC3E}">
        <p14:creationId xmlns:p14="http://schemas.microsoft.com/office/powerpoint/2010/main" val="1723487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4000"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Noto Sans JP Bold" panose="020B0800000000000000" pitchFamily="34" charset="-128"/>
                <a:ea typeface="Noto Sans JP Bold" panose="020B0800000000000000" pitchFamily="34" charset="-128"/>
              </a:rPr>
              <a:t>今週取り組んだこと</a:t>
            </a:r>
          </a:p>
        </p:txBody>
      </p:sp>
      <p:sp>
        <p:nvSpPr>
          <p:cNvPr id="4" name="テキスト ボックス 3">
            <a:extLst>
              <a:ext uri="{FF2B5EF4-FFF2-40B4-BE49-F238E27FC236}">
                <a16:creationId xmlns:a16="http://schemas.microsoft.com/office/drawing/2014/main" id="{42B2982E-4706-4E52-8B58-6355EF884DCC}"/>
              </a:ext>
            </a:extLst>
          </p:cNvPr>
          <p:cNvSpPr txBox="1"/>
          <p:nvPr/>
        </p:nvSpPr>
        <p:spPr>
          <a:xfrm>
            <a:off x="408841" y="1165556"/>
            <a:ext cx="7018268" cy="1077218"/>
          </a:xfrm>
          <a:prstGeom prst="rect">
            <a:avLst/>
          </a:prstGeom>
          <a:noFill/>
        </p:spPr>
        <p:txBody>
          <a:bodyPr wrap="none" rtlCol="0">
            <a:spAutoFit/>
          </a:bodyPr>
          <a:lstStyle/>
          <a:p>
            <a:r>
              <a:rPr lang="ja-JP" altLang="en-US" sz="3200" b="1" dirty="0"/>
              <a:t>今回：</a:t>
            </a:r>
            <a:endParaRPr lang="en-US" altLang="ja-JP" sz="3200" b="1" dirty="0"/>
          </a:p>
          <a:p>
            <a:r>
              <a:rPr lang="en-US" altLang="ja-JP" sz="3200" b="1" dirty="0"/>
              <a:t>DirectX</a:t>
            </a:r>
            <a:r>
              <a:rPr lang="ja-JP" altLang="en-US" sz="3200" b="1" dirty="0"/>
              <a:t>を用いたコントローラの接続</a:t>
            </a:r>
          </a:p>
        </p:txBody>
      </p:sp>
      <p:sp>
        <p:nvSpPr>
          <p:cNvPr id="2" name="テキスト ボックス 1">
            <a:extLst>
              <a:ext uri="{FF2B5EF4-FFF2-40B4-BE49-F238E27FC236}">
                <a16:creationId xmlns:a16="http://schemas.microsoft.com/office/drawing/2014/main" id="{20CD8DAB-7EE8-4DDE-80BF-D12B1A6A1315}"/>
              </a:ext>
            </a:extLst>
          </p:cNvPr>
          <p:cNvSpPr txBox="1"/>
          <p:nvPr/>
        </p:nvSpPr>
        <p:spPr>
          <a:xfrm>
            <a:off x="802164" y="2624243"/>
            <a:ext cx="9865836" cy="4524315"/>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DirectX SDK</a:t>
            </a:r>
            <a:r>
              <a:rPr lang="ja-JP" altLang="en-US" dirty="0"/>
              <a:t>のインストール</a:t>
            </a:r>
            <a:endParaRPr lang="en-US" altLang="ja-JP" dirty="0"/>
          </a:p>
          <a:p>
            <a:r>
              <a:rPr lang="en-US" altLang="ja-JP" dirty="0"/>
              <a:t>	</a:t>
            </a:r>
            <a:r>
              <a:rPr lang="en-US" altLang="ja-JP" dirty="0">
                <a:hlinkClick r:id="rId2"/>
              </a:rPr>
              <a:t>http://www.northbrain.org/book/DirectXSDK.html</a:t>
            </a:r>
            <a:endParaRPr lang="en-US" altLang="ja-JP" dirty="0"/>
          </a:p>
          <a:p>
            <a:r>
              <a:rPr lang="en-US" altLang="ja-JP" dirty="0">
                <a:solidFill>
                  <a:srgbClr val="FF0000"/>
                </a:solidFill>
              </a:rPr>
              <a:t>	</a:t>
            </a:r>
          </a:p>
          <a:p>
            <a:r>
              <a:rPr lang="en-US" altLang="ja-JP" dirty="0">
                <a:solidFill>
                  <a:srgbClr val="FF0000"/>
                </a:solidFill>
              </a:rPr>
              <a:t>	</a:t>
            </a:r>
            <a:r>
              <a:rPr lang="ja-JP" altLang="en-US" dirty="0"/>
              <a:t>上記のサイトに則り、「</a:t>
            </a:r>
            <a:r>
              <a:rPr lang="en-US" altLang="ja-JP" dirty="0"/>
              <a:t>DirectX SDK June2010</a:t>
            </a:r>
            <a:r>
              <a:rPr lang="ja-JP" altLang="en-US" dirty="0"/>
              <a:t>」をインストールした。</a:t>
            </a:r>
            <a:endParaRPr lang="en-US" altLang="ja-JP" dirty="0"/>
          </a:p>
          <a:p>
            <a:r>
              <a:rPr lang="en-US" altLang="ja-JP" dirty="0">
                <a:solidFill>
                  <a:srgbClr val="FF0000"/>
                </a:solidFill>
              </a:rPr>
              <a:t>	</a:t>
            </a:r>
            <a:r>
              <a:rPr lang="ja-JP" altLang="en-US" dirty="0"/>
              <a:t>その後、</a:t>
            </a:r>
            <a:r>
              <a:rPr lang="en-US" altLang="ja-JP" dirty="0"/>
              <a:t>Visual Studio2019</a:t>
            </a:r>
            <a:r>
              <a:rPr lang="ja-JP" altLang="en-US" dirty="0"/>
              <a:t>のコンパイル設定を変更した。</a:t>
            </a:r>
            <a:endParaRPr lang="en-US" altLang="ja-JP" dirty="0"/>
          </a:p>
          <a:p>
            <a:endParaRPr lang="en-US" altLang="ja-JP" dirty="0">
              <a:solidFill>
                <a:srgbClr val="FF0000"/>
              </a:solidFill>
            </a:endParaRPr>
          </a:p>
          <a:p>
            <a:r>
              <a:rPr lang="en-US" altLang="ja-JP" b="1" dirty="0"/>
              <a:t>	</a:t>
            </a:r>
            <a:r>
              <a:rPr lang="en-US" altLang="ja-JP" dirty="0" err="1"/>
              <a:t>windowsSDK</a:t>
            </a:r>
            <a:r>
              <a:rPr lang="en-US" altLang="ja-JP" dirty="0"/>
              <a:t> </a:t>
            </a:r>
            <a:r>
              <a:rPr lang="ja-JP" altLang="en-US" dirty="0"/>
              <a:t>バージョン：</a:t>
            </a:r>
            <a:r>
              <a:rPr lang="en-US" altLang="ja-JP" dirty="0"/>
              <a:t>10.0.17763.0</a:t>
            </a:r>
            <a:endParaRPr lang="ja-JP" altLang="en-US" dirty="0"/>
          </a:p>
          <a:p>
            <a:r>
              <a:rPr lang="en-US" altLang="ja-JP" dirty="0"/>
              <a:t>	</a:t>
            </a:r>
          </a:p>
          <a:p>
            <a:r>
              <a:rPr lang="en-US" altLang="ja-JP" dirty="0"/>
              <a:t>	</a:t>
            </a:r>
            <a:r>
              <a:rPr lang="ja-JP" altLang="en-US" dirty="0"/>
              <a:t>インクルードディレクトリ：</a:t>
            </a:r>
          </a:p>
          <a:p>
            <a:r>
              <a:rPr lang="en-US" altLang="ja-JP" dirty="0"/>
              <a:t>	C:\Program Files (x86)\Windows Kits\10\Include\10.0.17763.0\shared</a:t>
            </a:r>
          </a:p>
          <a:p>
            <a:r>
              <a:rPr lang="en-US" altLang="ja-JP" dirty="0"/>
              <a:t>	C:\Program Files (x86)\Windows Kits\10\Include\10.0.17763.0\um</a:t>
            </a:r>
          </a:p>
          <a:p>
            <a:endParaRPr lang="en-US" altLang="ja-JP" dirty="0"/>
          </a:p>
          <a:p>
            <a:r>
              <a:rPr lang="en-US" altLang="ja-JP" dirty="0"/>
              <a:t>	</a:t>
            </a:r>
            <a:r>
              <a:rPr lang="ja-JP" altLang="en-US" dirty="0"/>
              <a:t>ライブラリディレクトリ</a:t>
            </a:r>
          </a:p>
          <a:p>
            <a:r>
              <a:rPr lang="en-US" altLang="ja-JP" dirty="0"/>
              <a:t>	C:\Program Files %28x86%29\Windows Kits\10\Lib\10.0.17763.0\</a:t>
            </a:r>
            <a:r>
              <a:rPr lang="en-US" altLang="ja-JP" dirty="0" err="1"/>
              <a:t>ucrt</a:t>
            </a:r>
            <a:r>
              <a:rPr lang="en-US" altLang="ja-JP" dirty="0"/>
              <a:t>\x64</a:t>
            </a:r>
          </a:p>
          <a:p>
            <a:r>
              <a:rPr lang="en-US" altLang="ja-JP" dirty="0"/>
              <a:t>	C:\Program Files (x86)\Windows Kits\10\Lib\10.0.17763.0\um\x64</a:t>
            </a:r>
          </a:p>
          <a:p>
            <a:endParaRPr lang="en-US" altLang="ja-JP" dirty="0">
              <a:solidFill>
                <a:srgbClr val="FF0000"/>
              </a:solidFill>
            </a:endParaRPr>
          </a:p>
        </p:txBody>
      </p:sp>
    </p:spTree>
    <p:extLst>
      <p:ext uri="{BB962C8B-B14F-4D97-AF65-F5344CB8AC3E}">
        <p14:creationId xmlns:p14="http://schemas.microsoft.com/office/powerpoint/2010/main" val="1369188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4000"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Noto Sans JP Bold" panose="020B0800000000000000" pitchFamily="34" charset="-128"/>
                <a:ea typeface="Noto Sans JP Bold" panose="020B0800000000000000" pitchFamily="34" charset="-128"/>
              </a:rPr>
              <a:t>今週取り組んだこと</a:t>
            </a:r>
          </a:p>
        </p:txBody>
      </p:sp>
      <p:sp>
        <p:nvSpPr>
          <p:cNvPr id="4" name="テキスト ボックス 3">
            <a:extLst>
              <a:ext uri="{FF2B5EF4-FFF2-40B4-BE49-F238E27FC236}">
                <a16:creationId xmlns:a16="http://schemas.microsoft.com/office/drawing/2014/main" id="{42B2982E-4706-4E52-8B58-6355EF884DCC}"/>
              </a:ext>
            </a:extLst>
          </p:cNvPr>
          <p:cNvSpPr txBox="1"/>
          <p:nvPr/>
        </p:nvSpPr>
        <p:spPr>
          <a:xfrm>
            <a:off x="408841" y="1165556"/>
            <a:ext cx="7018268" cy="1077218"/>
          </a:xfrm>
          <a:prstGeom prst="rect">
            <a:avLst/>
          </a:prstGeom>
          <a:noFill/>
        </p:spPr>
        <p:txBody>
          <a:bodyPr wrap="none" rtlCol="0">
            <a:spAutoFit/>
          </a:bodyPr>
          <a:lstStyle/>
          <a:p>
            <a:r>
              <a:rPr lang="ja-JP" altLang="en-US" sz="3200" b="1" dirty="0"/>
              <a:t>今回：</a:t>
            </a:r>
            <a:endParaRPr lang="en-US" altLang="ja-JP" sz="3200" b="1" dirty="0"/>
          </a:p>
          <a:p>
            <a:r>
              <a:rPr lang="en-US" altLang="ja-JP" sz="3200" b="1" dirty="0"/>
              <a:t>DirectX</a:t>
            </a:r>
            <a:r>
              <a:rPr lang="ja-JP" altLang="en-US" sz="3200" b="1" dirty="0"/>
              <a:t>を用いたコントローラの接続</a:t>
            </a:r>
          </a:p>
        </p:txBody>
      </p:sp>
      <p:sp>
        <p:nvSpPr>
          <p:cNvPr id="2" name="テキスト ボックス 1">
            <a:extLst>
              <a:ext uri="{FF2B5EF4-FFF2-40B4-BE49-F238E27FC236}">
                <a16:creationId xmlns:a16="http://schemas.microsoft.com/office/drawing/2014/main" id="{20CD8DAB-7EE8-4DDE-80BF-D12B1A6A1315}"/>
              </a:ext>
            </a:extLst>
          </p:cNvPr>
          <p:cNvSpPr txBox="1"/>
          <p:nvPr/>
        </p:nvSpPr>
        <p:spPr>
          <a:xfrm>
            <a:off x="802164" y="2624243"/>
            <a:ext cx="9865836" cy="646331"/>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t>結論</a:t>
            </a:r>
            <a:endParaRPr lang="en-US" altLang="ja-JP" dirty="0"/>
          </a:p>
          <a:p>
            <a:r>
              <a:rPr lang="en-US" altLang="ja-JP" dirty="0"/>
              <a:t>	DirectX SDK</a:t>
            </a:r>
            <a:r>
              <a:rPr lang="ja-JP" altLang="en-US" dirty="0"/>
              <a:t>をインストールしてもエラーはなくならなかった。</a:t>
            </a:r>
            <a:endParaRPr lang="en-US" altLang="ja-JP" dirty="0">
              <a:solidFill>
                <a:srgbClr val="FF0000"/>
              </a:solidFill>
            </a:endParaRPr>
          </a:p>
        </p:txBody>
      </p:sp>
    </p:spTree>
    <p:extLst>
      <p:ext uri="{BB962C8B-B14F-4D97-AF65-F5344CB8AC3E}">
        <p14:creationId xmlns:p14="http://schemas.microsoft.com/office/powerpoint/2010/main" val="995093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4000"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Noto Sans JP Bold" panose="020B0800000000000000" pitchFamily="34" charset="-128"/>
                <a:ea typeface="Noto Sans JP Bold" panose="020B0800000000000000" pitchFamily="34" charset="-128"/>
              </a:rPr>
              <a:t>次の</a:t>
            </a:r>
            <a:r>
              <a:rPr lang="en-US" altLang="ja-JP" sz="4000" dirty="0">
                <a:latin typeface="Noto Sans JP Bold" panose="020B0800000000000000" pitchFamily="34" charset="-128"/>
                <a:ea typeface="Noto Sans JP Bold" panose="020B0800000000000000" pitchFamily="34" charset="-128"/>
              </a:rPr>
              <a:t>1</a:t>
            </a:r>
            <a:r>
              <a:rPr lang="ja-JP" altLang="en-US" sz="4000" dirty="0">
                <a:latin typeface="Noto Sans JP Bold" panose="020B0800000000000000" pitchFamily="34" charset="-128"/>
                <a:ea typeface="Noto Sans JP Bold" panose="020B0800000000000000" pitchFamily="34" charset="-128"/>
              </a:rPr>
              <a:t>週間の目標</a:t>
            </a:r>
          </a:p>
        </p:txBody>
      </p:sp>
      <p:sp>
        <p:nvSpPr>
          <p:cNvPr id="3" name="テキスト ボックス 2">
            <a:extLst>
              <a:ext uri="{FF2B5EF4-FFF2-40B4-BE49-F238E27FC236}">
                <a16:creationId xmlns:a16="http://schemas.microsoft.com/office/drawing/2014/main" id="{6CBFD840-6B06-45F8-A379-D7494343CA17}"/>
              </a:ext>
            </a:extLst>
          </p:cNvPr>
          <p:cNvSpPr txBox="1"/>
          <p:nvPr/>
        </p:nvSpPr>
        <p:spPr>
          <a:xfrm>
            <a:off x="1427550" y="3167390"/>
            <a:ext cx="6288901" cy="523220"/>
          </a:xfrm>
          <a:prstGeom prst="rect">
            <a:avLst/>
          </a:prstGeom>
          <a:noFill/>
        </p:spPr>
        <p:txBody>
          <a:bodyPr wrap="none" rtlCol="0">
            <a:spAutoFit/>
          </a:bodyPr>
          <a:lstStyle/>
          <a:p>
            <a:r>
              <a:rPr lang="ja-JP" altLang="en-US" sz="2800" b="1" dirty="0"/>
              <a:t>プログラムのコンパイル成功を目指す</a:t>
            </a:r>
          </a:p>
        </p:txBody>
      </p:sp>
    </p:spTree>
    <p:extLst>
      <p:ext uri="{BB962C8B-B14F-4D97-AF65-F5344CB8AC3E}">
        <p14:creationId xmlns:p14="http://schemas.microsoft.com/office/powerpoint/2010/main" val="222821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9A8E92C-FC83-40AB-8FED-2FAE266F2C8E}"/>
              </a:ext>
            </a:extLst>
          </p:cNvPr>
          <p:cNvSpPr txBox="1"/>
          <p:nvPr/>
        </p:nvSpPr>
        <p:spPr>
          <a:xfrm>
            <a:off x="3019425" y="2551837"/>
            <a:ext cx="3105150" cy="1754326"/>
          </a:xfrm>
          <a:prstGeom prst="rect">
            <a:avLst/>
          </a:prstGeom>
          <a:noFill/>
        </p:spPr>
        <p:txBody>
          <a:bodyPr wrap="square" rtlCol="0">
            <a:spAutoFit/>
          </a:bodyPr>
          <a:lstStyle/>
          <a:p>
            <a:r>
              <a:rPr lang="en-US" altLang="ja-JP" sz="5400" dirty="0">
                <a:latin typeface="Noto Sans JP Black" panose="020B0A00000000000000" pitchFamily="34" charset="-128"/>
                <a:ea typeface="Noto Sans JP Black" panose="020B0A00000000000000" pitchFamily="34" charset="-128"/>
              </a:rPr>
              <a:t>7</a:t>
            </a:r>
            <a:r>
              <a:rPr lang="ja-JP" altLang="en-US" sz="5400" dirty="0">
                <a:latin typeface="Noto Sans JP Black" panose="020B0A00000000000000" pitchFamily="34" charset="-128"/>
                <a:ea typeface="Noto Sans JP Black" panose="020B0A00000000000000" pitchFamily="34" charset="-128"/>
              </a:rPr>
              <a:t>月</a:t>
            </a:r>
            <a:r>
              <a:rPr lang="en-US" altLang="ja-JP" sz="5400" dirty="0">
                <a:latin typeface="Noto Sans JP Black" panose="020B0A00000000000000" pitchFamily="34" charset="-128"/>
                <a:ea typeface="Noto Sans JP Black" panose="020B0A00000000000000" pitchFamily="34" charset="-128"/>
              </a:rPr>
              <a:t>25</a:t>
            </a:r>
            <a:r>
              <a:rPr lang="ja-JP" altLang="en-US" sz="5400" dirty="0">
                <a:latin typeface="Noto Sans JP Black" panose="020B0A00000000000000" pitchFamily="34" charset="-128"/>
                <a:ea typeface="Noto Sans JP Black" panose="020B0A00000000000000" pitchFamily="34" charset="-128"/>
              </a:rPr>
              <a:t>日</a:t>
            </a:r>
            <a:endParaRPr lang="en-US" altLang="ja-JP" sz="5400" dirty="0">
              <a:latin typeface="Noto Sans JP Black" panose="020B0A00000000000000" pitchFamily="34" charset="-128"/>
              <a:ea typeface="Noto Sans JP Black" panose="020B0A00000000000000" pitchFamily="34" charset="-128"/>
            </a:endParaRPr>
          </a:p>
          <a:p>
            <a:r>
              <a:rPr lang="ja-JP" altLang="en-US" sz="5400" dirty="0">
                <a:latin typeface="Noto Sans JP Black" panose="020B0A00000000000000" pitchFamily="34" charset="-128"/>
                <a:ea typeface="Noto Sans JP Black" panose="020B0A00000000000000" pitchFamily="34" charset="-128"/>
              </a:rPr>
              <a:t>研究報告</a:t>
            </a:r>
            <a:endParaRPr lang="ja-JP" altLang="en-US" sz="1600" dirty="0">
              <a:latin typeface="Noto Sans JP Black" panose="020B0A00000000000000" pitchFamily="34" charset="-128"/>
              <a:ea typeface="Noto Sans JP Black" panose="020B0A00000000000000" pitchFamily="34" charset="-128"/>
            </a:endParaRPr>
          </a:p>
        </p:txBody>
      </p:sp>
      <p:sp>
        <p:nvSpPr>
          <p:cNvPr id="5" name="テキスト ボックス 4">
            <a:extLst>
              <a:ext uri="{FF2B5EF4-FFF2-40B4-BE49-F238E27FC236}">
                <a16:creationId xmlns:a16="http://schemas.microsoft.com/office/drawing/2014/main" id="{47729CEE-F5D7-449A-A206-A6892AE61BD3}"/>
              </a:ext>
            </a:extLst>
          </p:cNvPr>
          <p:cNvSpPr txBox="1"/>
          <p:nvPr/>
        </p:nvSpPr>
        <p:spPr>
          <a:xfrm>
            <a:off x="6036133" y="4415434"/>
            <a:ext cx="2035762" cy="954107"/>
          </a:xfrm>
          <a:prstGeom prst="rect">
            <a:avLst/>
          </a:prstGeom>
          <a:noFill/>
        </p:spPr>
        <p:txBody>
          <a:bodyPr wrap="square" rtlCol="0">
            <a:spAutoFit/>
          </a:bodyPr>
          <a:lstStyle/>
          <a:p>
            <a:r>
              <a:rPr lang="en-US" altLang="ja-JP" sz="2800" dirty="0">
                <a:latin typeface="Noto Sans JP Bold" panose="020B0800000000000000" pitchFamily="34" charset="-128"/>
                <a:ea typeface="Noto Sans JP Bold" panose="020B0800000000000000" pitchFamily="34" charset="-128"/>
              </a:rPr>
              <a:t>F116056</a:t>
            </a:r>
          </a:p>
          <a:p>
            <a:r>
              <a:rPr lang="ja-JP" altLang="en-US" sz="2800" dirty="0">
                <a:latin typeface="Noto Sans JP Bold" panose="020B0800000000000000" pitchFamily="34" charset="-128"/>
                <a:ea typeface="Noto Sans JP Bold" panose="020B0800000000000000" pitchFamily="34" charset="-128"/>
              </a:rPr>
              <a:t>三木　康平</a:t>
            </a:r>
          </a:p>
        </p:txBody>
      </p:sp>
    </p:spTree>
    <p:extLst>
      <p:ext uri="{BB962C8B-B14F-4D97-AF65-F5344CB8AC3E}">
        <p14:creationId xmlns:p14="http://schemas.microsoft.com/office/powerpoint/2010/main" val="3659467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4000"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Noto Sans JP Bold" panose="020B0800000000000000" pitchFamily="34" charset="-128"/>
                <a:ea typeface="Noto Sans JP Bold" panose="020B0800000000000000" pitchFamily="34" charset="-128"/>
              </a:rPr>
              <a:t>前回の目標</a:t>
            </a:r>
          </a:p>
        </p:txBody>
      </p:sp>
      <p:sp>
        <p:nvSpPr>
          <p:cNvPr id="3" name="テキスト ボックス 2">
            <a:extLst>
              <a:ext uri="{FF2B5EF4-FFF2-40B4-BE49-F238E27FC236}">
                <a16:creationId xmlns:a16="http://schemas.microsoft.com/office/drawing/2014/main" id="{6CBFD840-6B06-45F8-A379-D7494343CA17}"/>
              </a:ext>
            </a:extLst>
          </p:cNvPr>
          <p:cNvSpPr txBox="1"/>
          <p:nvPr/>
        </p:nvSpPr>
        <p:spPr>
          <a:xfrm>
            <a:off x="1427550" y="1079550"/>
            <a:ext cx="6288901" cy="523220"/>
          </a:xfrm>
          <a:prstGeom prst="rect">
            <a:avLst/>
          </a:prstGeom>
          <a:noFill/>
        </p:spPr>
        <p:txBody>
          <a:bodyPr wrap="none" rtlCol="0">
            <a:spAutoFit/>
          </a:bodyPr>
          <a:lstStyle/>
          <a:p>
            <a:r>
              <a:rPr lang="ja-JP" altLang="en-US" sz="2800" b="1" dirty="0"/>
              <a:t>プログラムのコンパイル成功を目指す</a:t>
            </a:r>
          </a:p>
        </p:txBody>
      </p:sp>
      <p:pic>
        <p:nvPicPr>
          <p:cNvPr id="5" name="図 4">
            <a:extLst>
              <a:ext uri="{FF2B5EF4-FFF2-40B4-BE49-F238E27FC236}">
                <a16:creationId xmlns:a16="http://schemas.microsoft.com/office/drawing/2014/main" id="{5F6DA281-16FA-40C7-8984-C3483204EC41}"/>
              </a:ext>
            </a:extLst>
          </p:cNvPr>
          <p:cNvPicPr>
            <a:picLocks noChangeAspect="1"/>
          </p:cNvPicPr>
          <p:nvPr/>
        </p:nvPicPr>
        <p:blipFill rotWithShape="1">
          <a:blip r:embed="rId2">
            <a:extLst>
              <a:ext uri="{28A0092B-C50C-407E-A947-70E740481C1C}">
                <a14:useLocalDpi xmlns:a14="http://schemas.microsoft.com/office/drawing/2010/main" val="0"/>
              </a:ext>
            </a:extLst>
          </a:blip>
          <a:srcRect b="37228"/>
          <a:stretch/>
        </p:blipFill>
        <p:spPr>
          <a:xfrm>
            <a:off x="1206092" y="3429000"/>
            <a:ext cx="6671685" cy="2175654"/>
          </a:xfrm>
          <a:prstGeom prst="rect">
            <a:avLst/>
          </a:prstGeom>
          <a:ln>
            <a:noFill/>
          </a:ln>
          <a:effectLst>
            <a:outerShdw blurRad="190500" algn="tl" rotWithShape="0">
              <a:srgbClr val="000000">
                <a:alpha val="70000"/>
              </a:srgbClr>
            </a:outerShdw>
          </a:effectLst>
        </p:spPr>
      </p:pic>
      <p:sp>
        <p:nvSpPr>
          <p:cNvPr id="7" name="テキスト ボックス 6">
            <a:extLst>
              <a:ext uri="{FF2B5EF4-FFF2-40B4-BE49-F238E27FC236}">
                <a16:creationId xmlns:a16="http://schemas.microsoft.com/office/drawing/2014/main" id="{B167CDDB-DC50-4FF5-A2CF-C449C9A386CC}"/>
              </a:ext>
            </a:extLst>
          </p:cNvPr>
          <p:cNvSpPr txBox="1"/>
          <p:nvPr/>
        </p:nvSpPr>
        <p:spPr>
          <a:xfrm>
            <a:off x="3013312" y="2770542"/>
            <a:ext cx="3057247" cy="523220"/>
          </a:xfrm>
          <a:prstGeom prst="rect">
            <a:avLst/>
          </a:prstGeom>
          <a:noFill/>
        </p:spPr>
        <p:txBody>
          <a:bodyPr wrap="none" rtlCol="0">
            <a:spAutoFit/>
          </a:bodyPr>
          <a:lstStyle/>
          <a:p>
            <a:r>
              <a:rPr lang="ja-JP" altLang="en-US" sz="2800" b="1" dirty="0"/>
              <a:t>コンパイルに成功</a:t>
            </a:r>
          </a:p>
        </p:txBody>
      </p:sp>
      <p:sp>
        <p:nvSpPr>
          <p:cNvPr id="6" name="矢印: 下 5">
            <a:extLst>
              <a:ext uri="{FF2B5EF4-FFF2-40B4-BE49-F238E27FC236}">
                <a16:creationId xmlns:a16="http://schemas.microsoft.com/office/drawing/2014/main" id="{1B22BCE5-F8FF-48B4-A4B9-8EC536AB79FB}"/>
              </a:ext>
            </a:extLst>
          </p:cNvPr>
          <p:cNvSpPr/>
          <p:nvPr/>
        </p:nvSpPr>
        <p:spPr>
          <a:xfrm>
            <a:off x="4247573" y="1762510"/>
            <a:ext cx="588724" cy="8806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Tree>
    <p:extLst>
      <p:ext uri="{BB962C8B-B14F-4D97-AF65-F5344CB8AC3E}">
        <p14:creationId xmlns:p14="http://schemas.microsoft.com/office/powerpoint/2010/main" val="1406247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4000"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Noto Sans JP Bold" panose="020B0800000000000000" pitchFamily="34" charset="-128"/>
                <a:ea typeface="Noto Sans JP Bold" panose="020B0800000000000000" pitchFamily="34" charset="-128"/>
              </a:rPr>
              <a:t>前回の目標</a:t>
            </a:r>
          </a:p>
        </p:txBody>
      </p:sp>
      <p:sp>
        <p:nvSpPr>
          <p:cNvPr id="3" name="テキスト ボックス 2">
            <a:extLst>
              <a:ext uri="{FF2B5EF4-FFF2-40B4-BE49-F238E27FC236}">
                <a16:creationId xmlns:a16="http://schemas.microsoft.com/office/drawing/2014/main" id="{6CBFD840-6B06-45F8-A379-D7494343CA17}"/>
              </a:ext>
            </a:extLst>
          </p:cNvPr>
          <p:cNvSpPr txBox="1"/>
          <p:nvPr/>
        </p:nvSpPr>
        <p:spPr>
          <a:xfrm>
            <a:off x="1427550" y="1079550"/>
            <a:ext cx="6288901" cy="523220"/>
          </a:xfrm>
          <a:prstGeom prst="rect">
            <a:avLst/>
          </a:prstGeom>
          <a:noFill/>
        </p:spPr>
        <p:txBody>
          <a:bodyPr wrap="none" rtlCol="0">
            <a:spAutoFit/>
          </a:bodyPr>
          <a:lstStyle/>
          <a:p>
            <a:r>
              <a:rPr lang="ja-JP" altLang="en-US" sz="2800" b="1" dirty="0"/>
              <a:t>プログラムのコンパイル成功を目指す</a:t>
            </a:r>
          </a:p>
        </p:txBody>
      </p:sp>
      <p:pic>
        <p:nvPicPr>
          <p:cNvPr id="5" name="図 4">
            <a:extLst>
              <a:ext uri="{FF2B5EF4-FFF2-40B4-BE49-F238E27FC236}">
                <a16:creationId xmlns:a16="http://schemas.microsoft.com/office/drawing/2014/main" id="{5F6DA281-16FA-40C7-8984-C3483204EC41}"/>
              </a:ext>
            </a:extLst>
          </p:cNvPr>
          <p:cNvPicPr>
            <a:picLocks noChangeAspect="1"/>
          </p:cNvPicPr>
          <p:nvPr/>
        </p:nvPicPr>
        <p:blipFill rotWithShape="1">
          <a:blip r:embed="rId3">
            <a:extLst>
              <a:ext uri="{28A0092B-C50C-407E-A947-70E740481C1C}">
                <a14:useLocalDpi xmlns:a14="http://schemas.microsoft.com/office/drawing/2010/main" val="0"/>
              </a:ext>
            </a:extLst>
          </a:blip>
          <a:srcRect b="37228"/>
          <a:stretch/>
        </p:blipFill>
        <p:spPr>
          <a:xfrm>
            <a:off x="1206092" y="3429000"/>
            <a:ext cx="6671685" cy="2175654"/>
          </a:xfrm>
          <a:prstGeom prst="rect">
            <a:avLst/>
          </a:prstGeom>
          <a:ln>
            <a:noFill/>
          </a:ln>
          <a:effectLst>
            <a:outerShdw blurRad="190500" algn="tl" rotWithShape="0">
              <a:srgbClr val="000000">
                <a:alpha val="70000"/>
              </a:srgbClr>
            </a:outerShdw>
          </a:effectLst>
        </p:spPr>
      </p:pic>
      <p:sp>
        <p:nvSpPr>
          <p:cNvPr id="7" name="テキスト ボックス 6">
            <a:extLst>
              <a:ext uri="{FF2B5EF4-FFF2-40B4-BE49-F238E27FC236}">
                <a16:creationId xmlns:a16="http://schemas.microsoft.com/office/drawing/2014/main" id="{B167CDDB-DC50-4FF5-A2CF-C449C9A386CC}"/>
              </a:ext>
            </a:extLst>
          </p:cNvPr>
          <p:cNvSpPr txBox="1"/>
          <p:nvPr/>
        </p:nvSpPr>
        <p:spPr>
          <a:xfrm>
            <a:off x="3013312" y="2770542"/>
            <a:ext cx="3057247" cy="523220"/>
          </a:xfrm>
          <a:prstGeom prst="rect">
            <a:avLst/>
          </a:prstGeom>
          <a:noFill/>
        </p:spPr>
        <p:txBody>
          <a:bodyPr wrap="none" rtlCol="0">
            <a:spAutoFit/>
          </a:bodyPr>
          <a:lstStyle/>
          <a:p>
            <a:r>
              <a:rPr lang="ja-JP" altLang="en-US" sz="2800" b="1" dirty="0"/>
              <a:t>コンパイルに成功</a:t>
            </a:r>
          </a:p>
        </p:txBody>
      </p:sp>
      <p:sp>
        <p:nvSpPr>
          <p:cNvPr id="6" name="矢印: 下 5">
            <a:extLst>
              <a:ext uri="{FF2B5EF4-FFF2-40B4-BE49-F238E27FC236}">
                <a16:creationId xmlns:a16="http://schemas.microsoft.com/office/drawing/2014/main" id="{1B22BCE5-F8FF-48B4-A4B9-8EC536AB79FB}"/>
              </a:ext>
            </a:extLst>
          </p:cNvPr>
          <p:cNvSpPr/>
          <p:nvPr/>
        </p:nvSpPr>
        <p:spPr>
          <a:xfrm>
            <a:off x="4247573" y="1762510"/>
            <a:ext cx="588724" cy="8806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2" name="吹き出し: 円形 1">
            <a:extLst>
              <a:ext uri="{FF2B5EF4-FFF2-40B4-BE49-F238E27FC236}">
                <a16:creationId xmlns:a16="http://schemas.microsoft.com/office/drawing/2014/main" id="{C75A294D-B9C1-4192-922E-B0848396BE24}"/>
              </a:ext>
            </a:extLst>
          </p:cNvPr>
          <p:cNvSpPr/>
          <p:nvPr/>
        </p:nvSpPr>
        <p:spPr>
          <a:xfrm>
            <a:off x="6070559" y="2874846"/>
            <a:ext cx="2676393" cy="1662146"/>
          </a:xfrm>
          <a:prstGeom prst="wedgeEllipseCallout">
            <a:avLst>
              <a:gd name="adj1" fmla="val -47990"/>
              <a:gd name="adj2" fmla="val 55111"/>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solidFill>
              </a:rPr>
              <a:t>コントローラを接続しても値が変化しなかった。</a:t>
            </a:r>
          </a:p>
        </p:txBody>
      </p:sp>
    </p:spTree>
    <p:extLst>
      <p:ext uri="{BB962C8B-B14F-4D97-AF65-F5344CB8AC3E}">
        <p14:creationId xmlns:p14="http://schemas.microsoft.com/office/powerpoint/2010/main" val="2615334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4000"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err="1">
                <a:latin typeface="Noto Sans JP Bold" panose="020B0800000000000000" pitchFamily="34" charset="-128"/>
                <a:ea typeface="Noto Sans JP Bold" panose="020B0800000000000000" pitchFamily="34" charset="-128"/>
              </a:rPr>
              <a:t>DxLib</a:t>
            </a:r>
            <a:r>
              <a:rPr lang="ja-JP" altLang="en-US" sz="4000" dirty="0">
                <a:latin typeface="Noto Sans JP Bold" panose="020B0800000000000000" pitchFamily="34" charset="-128"/>
                <a:ea typeface="Noto Sans JP Bold" panose="020B0800000000000000" pitchFamily="34" charset="-128"/>
              </a:rPr>
              <a:t>の導入</a:t>
            </a:r>
          </a:p>
        </p:txBody>
      </p:sp>
      <p:sp>
        <p:nvSpPr>
          <p:cNvPr id="3" name="テキスト ボックス 2">
            <a:extLst>
              <a:ext uri="{FF2B5EF4-FFF2-40B4-BE49-F238E27FC236}">
                <a16:creationId xmlns:a16="http://schemas.microsoft.com/office/drawing/2014/main" id="{6CBFD840-6B06-45F8-A379-D7494343CA17}"/>
              </a:ext>
            </a:extLst>
          </p:cNvPr>
          <p:cNvSpPr txBox="1"/>
          <p:nvPr/>
        </p:nvSpPr>
        <p:spPr>
          <a:xfrm>
            <a:off x="796593" y="3044148"/>
            <a:ext cx="8347407" cy="1446550"/>
          </a:xfrm>
          <a:prstGeom prst="rect">
            <a:avLst/>
          </a:prstGeom>
          <a:noFill/>
        </p:spPr>
        <p:txBody>
          <a:bodyPr wrap="square" rtlCol="0">
            <a:spAutoFit/>
          </a:bodyPr>
          <a:lstStyle/>
          <a:p>
            <a:r>
              <a:rPr lang="en-US" altLang="ja-JP" sz="2800" b="1" dirty="0" err="1"/>
              <a:t>DxLib</a:t>
            </a:r>
            <a:r>
              <a:rPr lang="ja-JP" altLang="en-US" sz="2800" b="1" dirty="0"/>
              <a:t>とは</a:t>
            </a:r>
            <a:endParaRPr lang="en-US" altLang="ja-JP" sz="2800" b="1" dirty="0"/>
          </a:p>
          <a:p>
            <a:r>
              <a:rPr lang="ja-JP" altLang="en-US" sz="2000" dirty="0"/>
              <a:t>ＤＸライブラリとはＷｉｎｄｏｗｓＡＰＩ（機能命令群）の一種であるＤｉｒｅｃｔＸの機能を簡単かつシンプルに使用できるように作られたライブラリ。</a:t>
            </a:r>
          </a:p>
        </p:txBody>
      </p:sp>
      <p:sp>
        <p:nvSpPr>
          <p:cNvPr id="9" name="テキスト ボックス 8">
            <a:extLst>
              <a:ext uri="{FF2B5EF4-FFF2-40B4-BE49-F238E27FC236}">
                <a16:creationId xmlns:a16="http://schemas.microsoft.com/office/drawing/2014/main" id="{EB3BD1A9-80D3-4AB6-9D39-B771790B3386}"/>
              </a:ext>
            </a:extLst>
          </p:cNvPr>
          <p:cNvSpPr txBox="1"/>
          <p:nvPr/>
        </p:nvSpPr>
        <p:spPr>
          <a:xfrm>
            <a:off x="796593" y="1085731"/>
            <a:ext cx="7264296" cy="523220"/>
          </a:xfrm>
          <a:prstGeom prst="rect">
            <a:avLst/>
          </a:prstGeom>
          <a:noFill/>
        </p:spPr>
        <p:txBody>
          <a:bodyPr wrap="none" rtlCol="0">
            <a:spAutoFit/>
          </a:bodyPr>
          <a:lstStyle/>
          <a:p>
            <a:r>
              <a:rPr lang="en-US" altLang="ja-JP" sz="2800" b="1" dirty="0"/>
              <a:t>DirectInput</a:t>
            </a:r>
            <a:r>
              <a:rPr lang="ja-JP" altLang="en-US" sz="2800" b="1" dirty="0"/>
              <a:t>から直接値を取り出すことを断念</a:t>
            </a:r>
          </a:p>
        </p:txBody>
      </p:sp>
      <p:sp>
        <p:nvSpPr>
          <p:cNvPr id="10" name="テキスト ボックス 9">
            <a:extLst>
              <a:ext uri="{FF2B5EF4-FFF2-40B4-BE49-F238E27FC236}">
                <a16:creationId xmlns:a16="http://schemas.microsoft.com/office/drawing/2014/main" id="{1C380F95-CC64-4B48-A79A-B8E657A1AAE3}"/>
              </a:ext>
            </a:extLst>
          </p:cNvPr>
          <p:cNvSpPr txBox="1"/>
          <p:nvPr/>
        </p:nvSpPr>
        <p:spPr>
          <a:xfrm>
            <a:off x="796593" y="1942397"/>
            <a:ext cx="6753772" cy="523220"/>
          </a:xfrm>
          <a:prstGeom prst="rect">
            <a:avLst/>
          </a:prstGeom>
          <a:noFill/>
        </p:spPr>
        <p:txBody>
          <a:bodyPr wrap="none" rtlCol="0">
            <a:spAutoFit/>
          </a:bodyPr>
          <a:lstStyle/>
          <a:p>
            <a:r>
              <a:rPr lang="ja-JP" altLang="en-US" sz="2800" b="1" dirty="0"/>
              <a:t>別の方法として、</a:t>
            </a:r>
            <a:r>
              <a:rPr lang="en-US" altLang="ja-JP" sz="2800" b="1" dirty="0" err="1"/>
              <a:t>DxLib</a:t>
            </a:r>
            <a:r>
              <a:rPr lang="ja-JP" altLang="en-US" sz="2800" b="1" dirty="0"/>
              <a:t>を使用することに</a:t>
            </a:r>
          </a:p>
        </p:txBody>
      </p:sp>
    </p:spTree>
    <p:extLst>
      <p:ext uri="{BB962C8B-B14F-4D97-AF65-F5344CB8AC3E}">
        <p14:creationId xmlns:p14="http://schemas.microsoft.com/office/powerpoint/2010/main" val="317138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4000"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err="1">
                <a:latin typeface="Noto Sans JP Bold" panose="020B0800000000000000" pitchFamily="34" charset="-128"/>
                <a:ea typeface="Noto Sans JP Bold" panose="020B0800000000000000" pitchFamily="34" charset="-128"/>
              </a:rPr>
              <a:t>DxLib</a:t>
            </a:r>
            <a:r>
              <a:rPr lang="ja-JP" altLang="en-US" sz="4000" dirty="0">
                <a:latin typeface="Noto Sans JP Bold" panose="020B0800000000000000" pitchFamily="34" charset="-128"/>
                <a:ea typeface="Noto Sans JP Bold" panose="020B0800000000000000" pitchFamily="34" charset="-128"/>
              </a:rPr>
              <a:t>の導入</a:t>
            </a:r>
          </a:p>
        </p:txBody>
      </p:sp>
      <p:sp>
        <p:nvSpPr>
          <p:cNvPr id="9" name="テキスト ボックス 8">
            <a:extLst>
              <a:ext uri="{FF2B5EF4-FFF2-40B4-BE49-F238E27FC236}">
                <a16:creationId xmlns:a16="http://schemas.microsoft.com/office/drawing/2014/main" id="{EB3BD1A9-80D3-4AB6-9D39-B771790B3386}"/>
              </a:ext>
            </a:extLst>
          </p:cNvPr>
          <p:cNvSpPr txBox="1"/>
          <p:nvPr/>
        </p:nvSpPr>
        <p:spPr>
          <a:xfrm>
            <a:off x="724868" y="973530"/>
            <a:ext cx="7426355" cy="1384995"/>
          </a:xfrm>
          <a:prstGeom prst="rect">
            <a:avLst/>
          </a:prstGeom>
          <a:noFill/>
        </p:spPr>
        <p:txBody>
          <a:bodyPr wrap="square" rtlCol="0">
            <a:spAutoFit/>
          </a:bodyPr>
          <a:lstStyle/>
          <a:p>
            <a:r>
              <a:rPr lang="en-US" altLang="ja-JP" sz="2800" b="1" dirty="0" err="1"/>
              <a:t>DxLib</a:t>
            </a:r>
            <a:r>
              <a:rPr lang="ja-JP" altLang="en-US" sz="2800" b="1" dirty="0"/>
              <a:t>を利用する理由：</a:t>
            </a:r>
            <a:endParaRPr lang="en-US" altLang="ja-JP" sz="2800" b="1" dirty="0"/>
          </a:p>
          <a:p>
            <a:r>
              <a:rPr lang="ja-JP" altLang="en-US" sz="2800" dirty="0"/>
              <a:t>サンプルプログラムが豊富であり、日本人が開発を行っている。</a:t>
            </a:r>
          </a:p>
        </p:txBody>
      </p:sp>
      <p:pic>
        <p:nvPicPr>
          <p:cNvPr id="4" name="図 3">
            <a:extLst>
              <a:ext uri="{FF2B5EF4-FFF2-40B4-BE49-F238E27FC236}">
                <a16:creationId xmlns:a16="http://schemas.microsoft.com/office/drawing/2014/main" id="{F778EC49-7951-492D-88A4-03520DB6DDA6}"/>
              </a:ext>
            </a:extLst>
          </p:cNvPr>
          <p:cNvPicPr>
            <a:picLocks noChangeAspect="1"/>
          </p:cNvPicPr>
          <p:nvPr/>
        </p:nvPicPr>
        <p:blipFill rotWithShape="1">
          <a:blip r:embed="rId2">
            <a:extLst>
              <a:ext uri="{28A0092B-C50C-407E-A947-70E740481C1C}">
                <a14:useLocalDpi xmlns:a14="http://schemas.microsoft.com/office/drawing/2010/main" val="0"/>
              </a:ext>
            </a:extLst>
          </a:blip>
          <a:srcRect l="12359" r="12958"/>
          <a:stretch/>
        </p:blipFill>
        <p:spPr>
          <a:xfrm>
            <a:off x="2495005" y="2396009"/>
            <a:ext cx="4153990" cy="4206933"/>
          </a:xfrm>
          <a:prstGeom prst="rect">
            <a:avLst/>
          </a:prstGeom>
        </p:spPr>
      </p:pic>
    </p:spTree>
    <p:extLst>
      <p:ext uri="{BB962C8B-B14F-4D97-AF65-F5344CB8AC3E}">
        <p14:creationId xmlns:p14="http://schemas.microsoft.com/office/powerpoint/2010/main" val="322413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3999"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Noto Sans JP Bold" panose="020B0800000000000000" pitchFamily="34" charset="-128"/>
                <a:ea typeface="Noto Sans JP Bold" panose="020B0800000000000000" pitchFamily="34" charset="-128"/>
              </a:rPr>
              <a:t>実装環境</a:t>
            </a:r>
          </a:p>
        </p:txBody>
      </p:sp>
      <p:grpSp>
        <p:nvGrpSpPr>
          <p:cNvPr id="12" name="グループ化 11">
            <a:extLst>
              <a:ext uri="{FF2B5EF4-FFF2-40B4-BE49-F238E27FC236}">
                <a16:creationId xmlns:a16="http://schemas.microsoft.com/office/drawing/2014/main" id="{3E1B4E55-94B1-428C-B20E-0C7EF92C89CE}"/>
              </a:ext>
            </a:extLst>
          </p:cNvPr>
          <p:cNvGrpSpPr/>
          <p:nvPr/>
        </p:nvGrpSpPr>
        <p:grpSpPr>
          <a:xfrm>
            <a:off x="254378" y="1694349"/>
            <a:ext cx="8703123" cy="4801103"/>
            <a:chOff x="170554" y="1303532"/>
            <a:chExt cx="9842990" cy="5429914"/>
          </a:xfrm>
        </p:grpSpPr>
        <p:grpSp>
          <p:nvGrpSpPr>
            <p:cNvPr id="7" name="グループ化 6">
              <a:extLst>
                <a:ext uri="{FF2B5EF4-FFF2-40B4-BE49-F238E27FC236}">
                  <a16:creationId xmlns:a16="http://schemas.microsoft.com/office/drawing/2014/main" id="{4565FB15-883C-4D77-8D27-0D6B013E2E56}"/>
                </a:ext>
              </a:extLst>
            </p:cNvPr>
            <p:cNvGrpSpPr/>
            <p:nvPr/>
          </p:nvGrpSpPr>
          <p:grpSpPr>
            <a:xfrm>
              <a:off x="170554" y="1303532"/>
              <a:ext cx="9842990" cy="3118435"/>
              <a:chOff x="170554" y="1303532"/>
              <a:chExt cx="9842990" cy="3118435"/>
            </a:xfrm>
          </p:grpSpPr>
          <p:grpSp>
            <p:nvGrpSpPr>
              <p:cNvPr id="28" name="グループ化 27">
                <a:extLst>
                  <a:ext uri="{FF2B5EF4-FFF2-40B4-BE49-F238E27FC236}">
                    <a16:creationId xmlns:a16="http://schemas.microsoft.com/office/drawing/2014/main" id="{59AB1F96-3DBA-4091-939B-8DF3F2D93BE8}"/>
                  </a:ext>
                </a:extLst>
              </p:cNvPr>
              <p:cNvGrpSpPr/>
              <p:nvPr/>
            </p:nvGrpSpPr>
            <p:grpSpPr>
              <a:xfrm>
                <a:off x="170554" y="1848559"/>
                <a:ext cx="2385391" cy="2501348"/>
                <a:chOff x="1139687" y="2216426"/>
                <a:chExt cx="2385391" cy="2501348"/>
              </a:xfrm>
            </p:grpSpPr>
            <p:cxnSp>
              <p:nvCxnSpPr>
                <p:cNvPr id="3" name="直線コネクタ 2">
                  <a:extLst>
                    <a:ext uri="{FF2B5EF4-FFF2-40B4-BE49-F238E27FC236}">
                      <a16:creationId xmlns:a16="http://schemas.microsoft.com/office/drawing/2014/main" id="{30A77461-EEA0-44BC-8492-CCBC32574FC0}"/>
                    </a:ext>
                  </a:extLst>
                </p:cNvPr>
                <p:cNvCxnSpPr>
                  <a:cxnSpLocks/>
                </p:cNvCxnSpPr>
                <p:nvPr/>
              </p:nvCxnSpPr>
              <p:spPr>
                <a:xfrm flipV="1">
                  <a:off x="1603513" y="2474843"/>
                  <a:ext cx="490330" cy="95415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1B672F6-7A2A-43E1-9AA5-CCA0358DD716}"/>
                    </a:ext>
                  </a:extLst>
                </p:cNvPr>
                <p:cNvCxnSpPr>
                  <a:cxnSpLocks/>
                </p:cNvCxnSpPr>
                <p:nvPr/>
              </p:nvCxnSpPr>
              <p:spPr>
                <a:xfrm flipH="1" flipV="1">
                  <a:off x="2292628" y="2474847"/>
                  <a:ext cx="781876" cy="138593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5BC3F036-C869-4141-8066-69F5EF0E9C25}"/>
                    </a:ext>
                  </a:extLst>
                </p:cNvPr>
                <p:cNvSpPr/>
                <p:nvPr/>
              </p:nvSpPr>
              <p:spPr>
                <a:xfrm>
                  <a:off x="1895061" y="2216426"/>
                  <a:ext cx="516835" cy="516835"/>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21" name="グループ化 20">
                  <a:extLst>
                    <a:ext uri="{FF2B5EF4-FFF2-40B4-BE49-F238E27FC236}">
                      <a16:creationId xmlns:a16="http://schemas.microsoft.com/office/drawing/2014/main" id="{D3571897-88EF-4813-80A2-FECCC2E3F0E5}"/>
                    </a:ext>
                  </a:extLst>
                </p:cNvPr>
                <p:cNvGrpSpPr/>
                <p:nvPr/>
              </p:nvGrpSpPr>
              <p:grpSpPr>
                <a:xfrm>
                  <a:off x="1139687" y="3547701"/>
                  <a:ext cx="728869" cy="626166"/>
                  <a:chOff x="1060174" y="3667538"/>
                  <a:chExt cx="728869" cy="626166"/>
                </a:xfrm>
              </p:grpSpPr>
              <p:cxnSp>
                <p:nvCxnSpPr>
                  <p:cNvPr id="14" name="直線コネクタ 13">
                    <a:extLst>
                      <a:ext uri="{FF2B5EF4-FFF2-40B4-BE49-F238E27FC236}">
                        <a16:creationId xmlns:a16="http://schemas.microsoft.com/office/drawing/2014/main" id="{1823E0E2-C7E7-43CD-9B07-4F1A5C10FD09}"/>
                      </a:ext>
                    </a:extLst>
                  </p:cNvPr>
                  <p:cNvCxnSpPr>
                    <a:cxnSpLocks/>
                  </p:cNvCxnSpPr>
                  <p:nvPr/>
                </p:nvCxnSpPr>
                <p:spPr>
                  <a:xfrm>
                    <a:off x="1086678" y="3667539"/>
                    <a:ext cx="0" cy="626165"/>
                  </a:xfrm>
                  <a:prstGeom prst="line">
                    <a:avLst/>
                  </a:prstGeom>
                  <a:ln w="76200"/>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91BB9B72-E3AF-4F23-8853-8522B05A4D31}"/>
                      </a:ext>
                    </a:extLst>
                  </p:cNvPr>
                  <p:cNvCxnSpPr>
                    <a:cxnSpLocks/>
                  </p:cNvCxnSpPr>
                  <p:nvPr/>
                </p:nvCxnSpPr>
                <p:spPr>
                  <a:xfrm>
                    <a:off x="1762539" y="3667538"/>
                    <a:ext cx="0" cy="626166"/>
                  </a:xfrm>
                  <a:prstGeom prst="line">
                    <a:avLst/>
                  </a:prstGeom>
                  <a:ln w="76200"/>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BC610F22-CD55-45D1-8488-E398539E33B8}"/>
                      </a:ext>
                    </a:extLst>
                  </p:cNvPr>
                  <p:cNvCxnSpPr>
                    <a:cxnSpLocks/>
                  </p:cNvCxnSpPr>
                  <p:nvPr/>
                </p:nvCxnSpPr>
                <p:spPr>
                  <a:xfrm>
                    <a:off x="1060174" y="3667539"/>
                    <a:ext cx="728869" cy="0"/>
                  </a:xfrm>
                  <a:prstGeom prst="line">
                    <a:avLst/>
                  </a:prstGeom>
                  <a:ln w="76200"/>
                </p:spPr>
                <p:style>
                  <a:lnRef idx="1">
                    <a:schemeClr val="dk1"/>
                  </a:lnRef>
                  <a:fillRef idx="0">
                    <a:schemeClr val="dk1"/>
                  </a:fillRef>
                  <a:effectRef idx="0">
                    <a:schemeClr val="dk1"/>
                  </a:effectRef>
                  <a:fontRef idx="minor">
                    <a:schemeClr val="tx1"/>
                  </a:fontRef>
                </p:style>
              </p:cxnSp>
            </p:grpSp>
            <p:sp>
              <p:nvSpPr>
                <p:cNvPr id="22" name="楕円 21">
                  <a:extLst>
                    <a:ext uri="{FF2B5EF4-FFF2-40B4-BE49-F238E27FC236}">
                      <a16:creationId xmlns:a16="http://schemas.microsoft.com/office/drawing/2014/main" id="{5B64820E-CA4E-465D-8BFE-273C5B2B20ED}"/>
                    </a:ext>
                  </a:extLst>
                </p:cNvPr>
                <p:cNvSpPr/>
                <p:nvPr/>
              </p:nvSpPr>
              <p:spPr>
                <a:xfrm>
                  <a:off x="1261396" y="3219710"/>
                  <a:ext cx="516835" cy="516835"/>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円柱 26">
                  <a:extLst>
                    <a:ext uri="{FF2B5EF4-FFF2-40B4-BE49-F238E27FC236}">
                      <a16:creationId xmlns:a16="http://schemas.microsoft.com/office/drawing/2014/main" id="{98F23701-6184-4FB5-AFB3-512AE9DC18B8}"/>
                    </a:ext>
                  </a:extLst>
                </p:cNvPr>
                <p:cNvSpPr/>
                <p:nvPr/>
              </p:nvSpPr>
              <p:spPr>
                <a:xfrm>
                  <a:off x="2515483" y="3736545"/>
                  <a:ext cx="1009595" cy="981229"/>
                </a:xfrm>
                <a:prstGeom prst="can">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楕円 25">
                  <a:extLst>
                    <a:ext uri="{FF2B5EF4-FFF2-40B4-BE49-F238E27FC236}">
                      <a16:creationId xmlns:a16="http://schemas.microsoft.com/office/drawing/2014/main" id="{091CC870-56D0-43C4-B5AC-82B76AD6E5D1}"/>
                    </a:ext>
                  </a:extLst>
                </p:cNvPr>
                <p:cNvSpPr/>
                <p:nvPr/>
              </p:nvSpPr>
              <p:spPr>
                <a:xfrm>
                  <a:off x="2756454" y="3621680"/>
                  <a:ext cx="516835" cy="516835"/>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34" name="グループ化 33">
                <a:extLst>
                  <a:ext uri="{FF2B5EF4-FFF2-40B4-BE49-F238E27FC236}">
                    <a16:creationId xmlns:a16="http://schemas.microsoft.com/office/drawing/2014/main" id="{72F184D5-EB04-4D46-9EEE-138985A46CFE}"/>
                  </a:ext>
                </a:extLst>
              </p:cNvPr>
              <p:cNvGrpSpPr/>
              <p:nvPr/>
            </p:nvGrpSpPr>
            <p:grpSpPr>
              <a:xfrm>
                <a:off x="3148520" y="1972781"/>
                <a:ext cx="2754325" cy="2275781"/>
                <a:chOff x="8658226" y="2640492"/>
                <a:chExt cx="2754325" cy="2275781"/>
              </a:xfrm>
            </p:grpSpPr>
            <p:sp>
              <p:nvSpPr>
                <p:cNvPr id="29" name="四角形: 角を丸くする 28">
                  <a:extLst>
                    <a:ext uri="{FF2B5EF4-FFF2-40B4-BE49-F238E27FC236}">
                      <a16:creationId xmlns:a16="http://schemas.microsoft.com/office/drawing/2014/main" id="{E16BA66A-25EF-4697-AB21-83D6ADAFC644}"/>
                    </a:ext>
                  </a:extLst>
                </p:cNvPr>
                <p:cNvSpPr/>
                <p:nvPr/>
              </p:nvSpPr>
              <p:spPr>
                <a:xfrm>
                  <a:off x="8947646" y="2640492"/>
                  <a:ext cx="2464905" cy="1440606"/>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0" name="四角形: 角を丸くする 29">
                  <a:extLst>
                    <a:ext uri="{FF2B5EF4-FFF2-40B4-BE49-F238E27FC236}">
                      <a16:creationId xmlns:a16="http://schemas.microsoft.com/office/drawing/2014/main" id="{EFBC54A9-E7B6-4C57-BA90-5100ED56293B}"/>
                    </a:ext>
                  </a:extLst>
                </p:cNvPr>
                <p:cNvSpPr/>
                <p:nvPr/>
              </p:nvSpPr>
              <p:spPr>
                <a:xfrm>
                  <a:off x="9133476" y="2749100"/>
                  <a:ext cx="2093243" cy="122339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平行四辺形 30">
                  <a:extLst>
                    <a:ext uri="{FF2B5EF4-FFF2-40B4-BE49-F238E27FC236}">
                      <a16:creationId xmlns:a16="http://schemas.microsoft.com/office/drawing/2014/main" id="{FF69813A-B9DF-4A3E-A4E2-E0E63B94065F}"/>
                    </a:ext>
                  </a:extLst>
                </p:cNvPr>
                <p:cNvSpPr/>
                <p:nvPr/>
              </p:nvSpPr>
              <p:spPr>
                <a:xfrm>
                  <a:off x="8658226" y="4135767"/>
                  <a:ext cx="2754325" cy="780506"/>
                </a:xfrm>
                <a:prstGeom prst="parallelogram">
                  <a:avLst>
                    <a:gd name="adj" fmla="val 53864"/>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2" name="平行四辺形 31">
                  <a:extLst>
                    <a:ext uri="{FF2B5EF4-FFF2-40B4-BE49-F238E27FC236}">
                      <a16:creationId xmlns:a16="http://schemas.microsoft.com/office/drawing/2014/main" id="{4222A571-D8C3-4F00-B7EE-B9D0FFE379B1}"/>
                    </a:ext>
                  </a:extLst>
                </p:cNvPr>
                <p:cNvSpPr/>
                <p:nvPr/>
              </p:nvSpPr>
              <p:spPr>
                <a:xfrm>
                  <a:off x="8947646" y="4189059"/>
                  <a:ext cx="2279073" cy="391507"/>
                </a:xfrm>
                <a:prstGeom prst="parallelogram">
                  <a:avLst>
                    <a:gd name="adj" fmla="val 538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3" name="平行四辺形 32">
                  <a:extLst>
                    <a:ext uri="{FF2B5EF4-FFF2-40B4-BE49-F238E27FC236}">
                      <a16:creationId xmlns:a16="http://schemas.microsoft.com/office/drawing/2014/main" id="{CE674BA3-F69D-4F60-9668-A1FAF04CBBBC}"/>
                    </a:ext>
                  </a:extLst>
                </p:cNvPr>
                <p:cNvSpPr/>
                <p:nvPr/>
              </p:nvSpPr>
              <p:spPr>
                <a:xfrm>
                  <a:off x="9711053" y="4668764"/>
                  <a:ext cx="469044" cy="159310"/>
                </a:xfrm>
                <a:prstGeom prst="parallelogram">
                  <a:avLst>
                    <a:gd name="adj" fmla="val 538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cxnSp>
            <p:nvCxnSpPr>
              <p:cNvPr id="38" name="直線コネクタ 37">
                <a:extLst>
                  <a:ext uri="{FF2B5EF4-FFF2-40B4-BE49-F238E27FC236}">
                    <a16:creationId xmlns:a16="http://schemas.microsoft.com/office/drawing/2014/main" id="{F4624674-8F40-4698-84FC-94ACF921C913}"/>
                  </a:ext>
                </a:extLst>
              </p:cNvPr>
              <p:cNvCxnSpPr>
                <a:cxnSpLocks/>
                <a:stCxn id="27" idx="4"/>
                <a:endCxn id="31" idx="5"/>
              </p:cNvCxnSpPr>
              <p:nvPr/>
            </p:nvCxnSpPr>
            <p:spPr>
              <a:xfrm flipV="1">
                <a:off x="2555945" y="3858309"/>
                <a:ext cx="802781" cy="984"/>
              </a:xfrm>
              <a:prstGeom prst="line">
                <a:avLst/>
              </a:prstGeom>
              <a:ln w="57150"/>
            </p:spPr>
            <p:style>
              <a:lnRef idx="1">
                <a:schemeClr val="dk1"/>
              </a:lnRef>
              <a:fillRef idx="0">
                <a:schemeClr val="dk1"/>
              </a:fillRef>
              <a:effectRef idx="0">
                <a:schemeClr val="dk1"/>
              </a:effectRef>
              <a:fontRef idx="minor">
                <a:schemeClr val="tx1"/>
              </a:fontRef>
            </p:style>
          </p:cxnSp>
          <p:sp>
            <p:nvSpPr>
              <p:cNvPr id="39" name="テキスト ボックス 38">
                <a:extLst>
                  <a:ext uri="{FF2B5EF4-FFF2-40B4-BE49-F238E27FC236}">
                    <a16:creationId xmlns:a16="http://schemas.microsoft.com/office/drawing/2014/main" id="{D2E6FBBE-D652-423A-96E0-735A96BE5DC2}"/>
                  </a:ext>
                </a:extLst>
              </p:cNvPr>
              <p:cNvSpPr txBox="1"/>
              <p:nvPr/>
            </p:nvSpPr>
            <p:spPr>
              <a:xfrm>
                <a:off x="6217341" y="1303532"/>
                <a:ext cx="3796203" cy="522130"/>
              </a:xfrm>
              <a:prstGeom prst="rect">
                <a:avLst/>
              </a:prstGeom>
              <a:noFill/>
            </p:spPr>
            <p:txBody>
              <a:bodyPr wrap="square" rtlCol="0">
                <a:spAutoFit/>
              </a:bodyPr>
              <a:lstStyle/>
              <a:p>
                <a:r>
                  <a:rPr lang="en-US" altLang="ja-JP" sz="2400" b="1" dirty="0"/>
                  <a:t>OS</a:t>
                </a:r>
                <a:r>
                  <a:rPr lang="ja-JP" altLang="en-US" sz="2400" b="1" dirty="0"/>
                  <a:t>とプログラムの構成</a:t>
                </a:r>
              </a:p>
            </p:txBody>
          </p:sp>
          <p:sp>
            <p:nvSpPr>
              <p:cNvPr id="40" name="正方形/長方形 39">
                <a:extLst>
                  <a:ext uri="{FF2B5EF4-FFF2-40B4-BE49-F238E27FC236}">
                    <a16:creationId xmlns:a16="http://schemas.microsoft.com/office/drawing/2014/main" id="{EA004760-E024-4562-BE03-6AB0EDD65C40}"/>
                  </a:ext>
                </a:extLst>
              </p:cNvPr>
              <p:cNvSpPr/>
              <p:nvPr/>
            </p:nvSpPr>
            <p:spPr>
              <a:xfrm>
                <a:off x="6088674" y="3898757"/>
                <a:ext cx="3848100" cy="52321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Windows10</a:t>
                </a:r>
                <a:endParaRPr lang="ja-JP" altLang="en-US" dirty="0"/>
              </a:p>
            </p:txBody>
          </p:sp>
          <p:sp>
            <p:nvSpPr>
              <p:cNvPr id="41" name="正方形/長方形 40">
                <a:extLst>
                  <a:ext uri="{FF2B5EF4-FFF2-40B4-BE49-F238E27FC236}">
                    <a16:creationId xmlns:a16="http://schemas.microsoft.com/office/drawing/2014/main" id="{026B6184-C318-4CB5-BA6E-3F0F7CDA3409}"/>
                  </a:ext>
                </a:extLst>
              </p:cNvPr>
              <p:cNvSpPr/>
              <p:nvPr/>
            </p:nvSpPr>
            <p:spPr>
              <a:xfrm>
                <a:off x="6088674" y="3231731"/>
                <a:ext cx="3848100" cy="52321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仮想化ソフト</a:t>
                </a:r>
              </a:p>
            </p:txBody>
          </p:sp>
          <p:sp>
            <p:nvSpPr>
              <p:cNvPr id="42" name="正方形/長方形 41">
                <a:extLst>
                  <a:ext uri="{FF2B5EF4-FFF2-40B4-BE49-F238E27FC236}">
                    <a16:creationId xmlns:a16="http://schemas.microsoft.com/office/drawing/2014/main" id="{DA63600F-2D6D-422F-BCD2-34359E6F6697}"/>
                  </a:ext>
                </a:extLst>
              </p:cNvPr>
              <p:cNvSpPr/>
              <p:nvPr/>
            </p:nvSpPr>
            <p:spPr>
              <a:xfrm>
                <a:off x="6088674" y="2547690"/>
                <a:ext cx="3848100" cy="52321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仮想マシン：</a:t>
                </a:r>
                <a:r>
                  <a:rPr lang="en-US" altLang="ja-JP" dirty="0"/>
                  <a:t>Linux</a:t>
                </a:r>
                <a:endParaRPr lang="ja-JP" altLang="en-US" dirty="0"/>
              </a:p>
            </p:txBody>
          </p:sp>
          <p:sp>
            <p:nvSpPr>
              <p:cNvPr id="43" name="正方形/長方形 42">
                <a:extLst>
                  <a:ext uri="{FF2B5EF4-FFF2-40B4-BE49-F238E27FC236}">
                    <a16:creationId xmlns:a16="http://schemas.microsoft.com/office/drawing/2014/main" id="{7E0C991D-0768-45E0-A4FC-BAC06AAE5463}"/>
                  </a:ext>
                </a:extLst>
              </p:cNvPr>
              <p:cNvSpPr/>
              <p:nvPr/>
            </p:nvSpPr>
            <p:spPr>
              <a:xfrm>
                <a:off x="6088674" y="1861085"/>
                <a:ext cx="3848100" cy="523210"/>
              </a:xfrm>
              <a:prstGeom prst="rect">
                <a:avLst/>
              </a:prstGeom>
              <a:solidFill>
                <a:srgbClr val="F45652"/>
              </a:solidFill>
              <a:ln>
                <a:solidFill>
                  <a:srgbClr val="F456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ロボットの動作プログラム</a:t>
                </a:r>
              </a:p>
            </p:txBody>
          </p:sp>
          <p:sp>
            <p:nvSpPr>
              <p:cNvPr id="44" name="テキスト ボックス 43">
                <a:extLst>
                  <a:ext uri="{FF2B5EF4-FFF2-40B4-BE49-F238E27FC236}">
                    <a16:creationId xmlns:a16="http://schemas.microsoft.com/office/drawing/2014/main" id="{6EF73DDC-D121-4985-8AF5-479AB0857742}"/>
                  </a:ext>
                </a:extLst>
              </p:cNvPr>
              <p:cNvSpPr txBox="1"/>
              <p:nvPr/>
            </p:nvSpPr>
            <p:spPr>
              <a:xfrm>
                <a:off x="4319930" y="1548504"/>
                <a:ext cx="700920" cy="461665"/>
              </a:xfrm>
              <a:prstGeom prst="rect">
                <a:avLst/>
              </a:prstGeom>
              <a:noFill/>
            </p:spPr>
            <p:txBody>
              <a:bodyPr wrap="square" rtlCol="0">
                <a:spAutoFit/>
              </a:bodyPr>
              <a:lstStyle/>
              <a:p>
                <a:r>
                  <a:rPr lang="en-US" altLang="ja-JP" sz="2400" b="1" dirty="0"/>
                  <a:t>PC</a:t>
                </a:r>
                <a:endParaRPr lang="ja-JP" altLang="en-US" sz="2400" b="1" dirty="0"/>
              </a:p>
            </p:txBody>
          </p:sp>
          <p:sp>
            <p:nvSpPr>
              <p:cNvPr id="45" name="テキスト ボックス 44">
                <a:extLst>
                  <a:ext uri="{FF2B5EF4-FFF2-40B4-BE49-F238E27FC236}">
                    <a16:creationId xmlns:a16="http://schemas.microsoft.com/office/drawing/2014/main" id="{70553691-F1A7-4342-A42F-91B57C96A4EE}"/>
                  </a:ext>
                </a:extLst>
              </p:cNvPr>
              <p:cNvSpPr txBox="1"/>
              <p:nvPr/>
            </p:nvSpPr>
            <p:spPr>
              <a:xfrm>
                <a:off x="224797" y="1347973"/>
                <a:ext cx="2689713" cy="522130"/>
              </a:xfrm>
              <a:prstGeom prst="rect">
                <a:avLst/>
              </a:prstGeom>
              <a:noFill/>
            </p:spPr>
            <p:txBody>
              <a:bodyPr wrap="square" rtlCol="0">
                <a:spAutoFit/>
              </a:bodyPr>
              <a:lstStyle/>
              <a:p>
                <a:r>
                  <a:rPr lang="ja-JP" altLang="en-US" sz="2400" b="1" dirty="0"/>
                  <a:t>ロボットアーム</a:t>
                </a:r>
              </a:p>
            </p:txBody>
          </p:sp>
        </p:grpSp>
        <p:grpSp>
          <p:nvGrpSpPr>
            <p:cNvPr id="10" name="グループ化 9">
              <a:extLst>
                <a:ext uri="{FF2B5EF4-FFF2-40B4-BE49-F238E27FC236}">
                  <a16:creationId xmlns:a16="http://schemas.microsoft.com/office/drawing/2014/main" id="{34B75841-3CB8-4F6E-B605-86109297632A}"/>
                </a:ext>
              </a:extLst>
            </p:cNvPr>
            <p:cNvGrpSpPr/>
            <p:nvPr/>
          </p:nvGrpSpPr>
          <p:grpSpPr>
            <a:xfrm>
              <a:off x="3321645" y="4391379"/>
              <a:ext cx="5868663" cy="2342067"/>
              <a:chOff x="3321645" y="4391379"/>
              <a:chExt cx="5868663" cy="2342067"/>
            </a:xfrm>
          </p:grpSpPr>
          <p:pic>
            <p:nvPicPr>
              <p:cNvPr id="51" name="図 50">
                <a:extLst>
                  <a:ext uri="{FF2B5EF4-FFF2-40B4-BE49-F238E27FC236}">
                    <a16:creationId xmlns:a16="http://schemas.microsoft.com/office/drawing/2014/main" id="{05B93B1B-E1C0-4845-9AA0-0E3698E7A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1645" y="5340086"/>
                <a:ext cx="2228447" cy="1393360"/>
              </a:xfrm>
              <a:prstGeom prst="rect">
                <a:avLst/>
              </a:prstGeom>
            </p:spPr>
          </p:pic>
          <p:cxnSp>
            <p:nvCxnSpPr>
              <p:cNvPr id="53" name="直線矢印コネクタ 52">
                <a:extLst>
                  <a:ext uri="{FF2B5EF4-FFF2-40B4-BE49-F238E27FC236}">
                    <a16:creationId xmlns:a16="http://schemas.microsoft.com/office/drawing/2014/main" id="{6CF04678-C768-41E7-B043-DF32BAE7ADB5}"/>
                  </a:ext>
                </a:extLst>
              </p:cNvPr>
              <p:cNvCxnSpPr>
                <a:cxnSpLocks/>
              </p:cNvCxnSpPr>
              <p:nvPr/>
            </p:nvCxnSpPr>
            <p:spPr>
              <a:xfrm>
                <a:off x="4525681" y="4391379"/>
                <a:ext cx="1" cy="918119"/>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54" name="テキスト ボックス 53">
                <a:extLst>
                  <a:ext uri="{FF2B5EF4-FFF2-40B4-BE49-F238E27FC236}">
                    <a16:creationId xmlns:a16="http://schemas.microsoft.com/office/drawing/2014/main" id="{F78F2D01-BF3E-44FD-960D-977586614A6F}"/>
                  </a:ext>
                </a:extLst>
              </p:cNvPr>
              <p:cNvSpPr txBox="1"/>
              <p:nvPr/>
            </p:nvSpPr>
            <p:spPr>
              <a:xfrm>
                <a:off x="4572001" y="4718454"/>
                <a:ext cx="2464893" cy="461665"/>
              </a:xfrm>
              <a:prstGeom prst="rect">
                <a:avLst/>
              </a:prstGeom>
              <a:noFill/>
            </p:spPr>
            <p:txBody>
              <a:bodyPr wrap="square" rtlCol="0">
                <a:spAutoFit/>
              </a:bodyPr>
              <a:lstStyle/>
              <a:p>
                <a:r>
                  <a:rPr lang="en-US" altLang="ja-JP" sz="2400" b="1" dirty="0"/>
                  <a:t>Bluetooth</a:t>
                </a:r>
                <a:r>
                  <a:rPr lang="ja-JP" altLang="en-US" sz="2400" b="1" dirty="0"/>
                  <a:t>接続</a:t>
                </a:r>
              </a:p>
            </p:txBody>
          </p:sp>
          <p:sp>
            <p:nvSpPr>
              <p:cNvPr id="55" name="テキスト ボックス 54">
                <a:extLst>
                  <a:ext uri="{FF2B5EF4-FFF2-40B4-BE49-F238E27FC236}">
                    <a16:creationId xmlns:a16="http://schemas.microsoft.com/office/drawing/2014/main" id="{8867CAF0-8336-4787-8C57-7F4D16B89B97}"/>
                  </a:ext>
                </a:extLst>
              </p:cNvPr>
              <p:cNvSpPr txBox="1"/>
              <p:nvPr/>
            </p:nvSpPr>
            <p:spPr>
              <a:xfrm>
                <a:off x="5717013" y="5838688"/>
                <a:ext cx="3473295" cy="522130"/>
              </a:xfrm>
              <a:prstGeom prst="rect">
                <a:avLst/>
              </a:prstGeom>
              <a:noFill/>
            </p:spPr>
            <p:txBody>
              <a:bodyPr wrap="square" rtlCol="0">
                <a:spAutoFit/>
              </a:bodyPr>
              <a:lstStyle/>
              <a:p>
                <a:r>
                  <a:rPr lang="ja-JP" altLang="en-US" sz="2400" b="1" dirty="0"/>
                  <a:t>ゲームコントローラ</a:t>
                </a:r>
              </a:p>
            </p:txBody>
          </p:sp>
        </p:grpSp>
      </p:grpSp>
    </p:spTree>
    <p:extLst>
      <p:ext uri="{BB962C8B-B14F-4D97-AF65-F5344CB8AC3E}">
        <p14:creationId xmlns:p14="http://schemas.microsoft.com/office/powerpoint/2010/main" val="1070702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4000"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Noto Sans JP Bold" panose="020B0800000000000000" pitchFamily="34" charset="-128"/>
                <a:ea typeface="Noto Sans JP Bold" panose="020B0800000000000000" pitchFamily="34" charset="-128"/>
              </a:rPr>
              <a:t>ゲームパッドの入力</a:t>
            </a:r>
          </a:p>
        </p:txBody>
      </p:sp>
      <p:pic>
        <p:nvPicPr>
          <p:cNvPr id="3" name="図 2">
            <a:extLst>
              <a:ext uri="{FF2B5EF4-FFF2-40B4-BE49-F238E27FC236}">
                <a16:creationId xmlns:a16="http://schemas.microsoft.com/office/drawing/2014/main" id="{93907C99-A6AC-45FD-A198-B61D6A46F8FF}"/>
              </a:ext>
            </a:extLst>
          </p:cNvPr>
          <p:cNvPicPr>
            <a:picLocks noChangeAspect="1"/>
          </p:cNvPicPr>
          <p:nvPr/>
        </p:nvPicPr>
        <p:blipFill rotWithShape="1">
          <a:blip r:embed="rId2">
            <a:extLst>
              <a:ext uri="{28A0092B-C50C-407E-A947-70E740481C1C}">
                <a14:useLocalDpi xmlns:a14="http://schemas.microsoft.com/office/drawing/2010/main" val="0"/>
              </a:ext>
            </a:extLst>
          </a:blip>
          <a:srcRect l="596" r="13583" b="33524"/>
          <a:stretch/>
        </p:blipFill>
        <p:spPr>
          <a:xfrm>
            <a:off x="386372" y="2095810"/>
            <a:ext cx="8371256" cy="2123493"/>
          </a:xfrm>
          <a:prstGeom prst="rect">
            <a:avLst/>
          </a:prstGeom>
        </p:spPr>
      </p:pic>
      <p:sp>
        <p:nvSpPr>
          <p:cNvPr id="7" name="テキスト ボックス 6">
            <a:extLst>
              <a:ext uri="{FF2B5EF4-FFF2-40B4-BE49-F238E27FC236}">
                <a16:creationId xmlns:a16="http://schemas.microsoft.com/office/drawing/2014/main" id="{F28F097F-064F-4BDE-AB78-DDE49447E0A5}"/>
              </a:ext>
            </a:extLst>
          </p:cNvPr>
          <p:cNvSpPr txBox="1"/>
          <p:nvPr/>
        </p:nvSpPr>
        <p:spPr>
          <a:xfrm>
            <a:off x="1975697" y="1156410"/>
            <a:ext cx="5192606" cy="523220"/>
          </a:xfrm>
          <a:prstGeom prst="rect">
            <a:avLst/>
          </a:prstGeom>
          <a:noFill/>
        </p:spPr>
        <p:txBody>
          <a:bodyPr wrap="square" rtlCol="0">
            <a:spAutoFit/>
          </a:bodyPr>
          <a:lstStyle/>
          <a:p>
            <a:r>
              <a:rPr lang="ja-JP" altLang="en-US" sz="2800" b="1" dirty="0"/>
              <a:t>サンプルプログラムの実行結果</a:t>
            </a:r>
          </a:p>
        </p:txBody>
      </p:sp>
    </p:spTree>
    <p:extLst>
      <p:ext uri="{BB962C8B-B14F-4D97-AF65-F5344CB8AC3E}">
        <p14:creationId xmlns:p14="http://schemas.microsoft.com/office/powerpoint/2010/main" val="1457036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4000"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Noto Sans JP Bold" panose="020B0800000000000000" pitchFamily="34" charset="-128"/>
                <a:ea typeface="Noto Sans JP Bold" panose="020B0800000000000000" pitchFamily="34" charset="-128"/>
              </a:rPr>
              <a:t>ゲームパッドの入力</a:t>
            </a:r>
          </a:p>
        </p:txBody>
      </p:sp>
      <p:sp>
        <p:nvSpPr>
          <p:cNvPr id="7" name="テキスト ボックス 6">
            <a:extLst>
              <a:ext uri="{FF2B5EF4-FFF2-40B4-BE49-F238E27FC236}">
                <a16:creationId xmlns:a16="http://schemas.microsoft.com/office/drawing/2014/main" id="{F28F097F-064F-4BDE-AB78-DDE49447E0A5}"/>
              </a:ext>
            </a:extLst>
          </p:cNvPr>
          <p:cNvSpPr txBox="1"/>
          <p:nvPr/>
        </p:nvSpPr>
        <p:spPr>
          <a:xfrm>
            <a:off x="1975697" y="1156410"/>
            <a:ext cx="5192606" cy="523220"/>
          </a:xfrm>
          <a:prstGeom prst="rect">
            <a:avLst/>
          </a:prstGeom>
          <a:noFill/>
        </p:spPr>
        <p:txBody>
          <a:bodyPr wrap="square" rtlCol="0">
            <a:spAutoFit/>
          </a:bodyPr>
          <a:lstStyle/>
          <a:p>
            <a:r>
              <a:rPr lang="ja-JP" altLang="en-US" sz="2800" b="1" dirty="0"/>
              <a:t>サンプルプログラムの実行結果</a:t>
            </a:r>
          </a:p>
        </p:txBody>
      </p:sp>
      <p:graphicFrame>
        <p:nvGraphicFramePr>
          <p:cNvPr id="2" name="表 1">
            <a:extLst>
              <a:ext uri="{FF2B5EF4-FFF2-40B4-BE49-F238E27FC236}">
                <a16:creationId xmlns:a16="http://schemas.microsoft.com/office/drawing/2014/main" id="{88A5794E-B6AE-46FE-B4DE-6D989FC4226F}"/>
              </a:ext>
            </a:extLst>
          </p:cNvPr>
          <p:cNvGraphicFramePr>
            <a:graphicFrameLocks noGrp="1"/>
          </p:cNvGraphicFramePr>
          <p:nvPr>
            <p:extLst>
              <p:ext uri="{D42A27DB-BD31-4B8C-83A1-F6EECF244321}">
                <p14:modId xmlns:p14="http://schemas.microsoft.com/office/powerpoint/2010/main" val="1147606297"/>
              </p:ext>
            </p:extLst>
          </p:nvPr>
        </p:nvGraphicFramePr>
        <p:xfrm>
          <a:off x="422123" y="1816972"/>
          <a:ext cx="3862434" cy="2966720"/>
        </p:xfrm>
        <a:graphic>
          <a:graphicData uri="http://schemas.openxmlformats.org/drawingml/2006/table">
            <a:tbl>
              <a:tblPr firstRow="1" bandRow="1">
                <a:tableStyleId>{5C22544A-7EE6-4342-B048-85BDC9FD1C3A}</a:tableStyleId>
              </a:tblPr>
              <a:tblGrid>
                <a:gridCol w="1635513">
                  <a:extLst>
                    <a:ext uri="{9D8B030D-6E8A-4147-A177-3AD203B41FA5}">
                      <a16:colId xmlns:a16="http://schemas.microsoft.com/office/drawing/2014/main" val="1024243759"/>
                    </a:ext>
                  </a:extLst>
                </a:gridCol>
                <a:gridCol w="949222">
                  <a:extLst>
                    <a:ext uri="{9D8B030D-6E8A-4147-A177-3AD203B41FA5}">
                      <a16:colId xmlns:a16="http://schemas.microsoft.com/office/drawing/2014/main" val="3384275593"/>
                    </a:ext>
                  </a:extLst>
                </a:gridCol>
                <a:gridCol w="1277699">
                  <a:extLst>
                    <a:ext uri="{9D8B030D-6E8A-4147-A177-3AD203B41FA5}">
                      <a16:colId xmlns:a16="http://schemas.microsoft.com/office/drawing/2014/main" val="3758897726"/>
                    </a:ext>
                  </a:extLst>
                </a:gridCol>
              </a:tblGrid>
              <a:tr h="370840">
                <a:tc>
                  <a:txBody>
                    <a:bodyPr/>
                    <a:lstStyle/>
                    <a:p>
                      <a:pPr algn="ctr"/>
                      <a:r>
                        <a:rPr kumimoji="1" lang="ja-JP" altLang="en-US" dirty="0"/>
                        <a:t>コントローラ</a:t>
                      </a:r>
                    </a:p>
                  </a:txBody>
                  <a:tcPr/>
                </a:tc>
                <a:tc>
                  <a:txBody>
                    <a:bodyPr/>
                    <a:lstStyle/>
                    <a:p>
                      <a:pPr algn="ctr"/>
                      <a:r>
                        <a:rPr kumimoji="1" lang="ja-JP" altLang="en-US" dirty="0"/>
                        <a:t>画面</a:t>
                      </a:r>
                    </a:p>
                  </a:txBody>
                  <a:tcPr/>
                </a:tc>
                <a:tc>
                  <a:txBody>
                    <a:bodyPr/>
                    <a:lstStyle/>
                    <a:p>
                      <a:pPr algn="ctr"/>
                      <a:r>
                        <a:rPr kumimoji="1" lang="ja-JP" altLang="en-US" dirty="0"/>
                        <a:t>値</a:t>
                      </a:r>
                    </a:p>
                  </a:txBody>
                  <a:tcPr/>
                </a:tc>
                <a:extLst>
                  <a:ext uri="{0D108BD9-81ED-4DB2-BD59-A6C34878D82A}">
                    <a16:rowId xmlns:a16="http://schemas.microsoft.com/office/drawing/2014/main" val="97533965"/>
                  </a:ext>
                </a:extLst>
              </a:tr>
              <a:tr h="370840">
                <a:tc>
                  <a:txBody>
                    <a:bodyPr/>
                    <a:lstStyle/>
                    <a:p>
                      <a:r>
                        <a:rPr kumimoji="1" lang="ja-JP" altLang="en-US" dirty="0"/>
                        <a:t>ボタン</a:t>
                      </a:r>
                    </a:p>
                  </a:txBody>
                  <a:tcPr/>
                </a:tc>
                <a:tc>
                  <a:txBody>
                    <a:bodyPr/>
                    <a:lstStyle/>
                    <a:p>
                      <a:r>
                        <a:rPr kumimoji="1" lang="en-US" altLang="ja-JP" dirty="0"/>
                        <a:t>Button</a:t>
                      </a:r>
                      <a:endParaRPr kumimoji="1" lang="ja-JP" altLang="en-US" dirty="0"/>
                    </a:p>
                  </a:txBody>
                  <a:tcPr/>
                </a:tc>
                <a:tc>
                  <a:txBody>
                    <a:bodyPr/>
                    <a:lstStyle/>
                    <a:p>
                      <a:r>
                        <a:rPr kumimoji="1" lang="ja-JP" altLang="en-US" dirty="0"/>
                        <a:t>初期値：</a:t>
                      </a:r>
                      <a:r>
                        <a:rPr kumimoji="1" lang="en-US" altLang="ja-JP" dirty="0"/>
                        <a:t>0</a:t>
                      </a:r>
                      <a:endParaRPr kumimoji="1" lang="ja-JP" altLang="en-US" dirty="0"/>
                    </a:p>
                  </a:txBody>
                  <a:tcPr/>
                </a:tc>
                <a:extLst>
                  <a:ext uri="{0D108BD9-81ED-4DB2-BD59-A6C34878D82A}">
                    <a16:rowId xmlns:a16="http://schemas.microsoft.com/office/drawing/2014/main" val="1491291910"/>
                  </a:ext>
                </a:extLst>
              </a:tr>
              <a:tr h="370840">
                <a:tc>
                  <a:txBody>
                    <a:bodyPr/>
                    <a:lstStyle/>
                    <a:p>
                      <a:r>
                        <a:rPr kumimoji="1" lang="ja-JP" altLang="en-US" dirty="0"/>
                        <a:t>▢</a:t>
                      </a:r>
                    </a:p>
                  </a:txBody>
                  <a:tcPr/>
                </a:tc>
                <a:tc>
                  <a:txBody>
                    <a:bodyPr/>
                    <a:lstStyle/>
                    <a:p>
                      <a:pPr algn="r"/>
                      <a:r>
                        <a:rPr kumimoji="1" lang="en-US" altLang="ja-JP" dirty="0"/>
                        <a:t>0</a:t>
                      </a:r>
                      <a:endParaRPr kumimoji="1" lang="ja-JP" altLang="en-US" dirty="0"/>
                    </a:p>
                  </a:txBody>
                  <a:tcPr/>
                </a:tc>
                <a:tc>
                  <a:txBody>
                    <a:bodyPr/>
                    <a:lstStyle/>
                    <a:p>
                      <a:pPr algn="r"/>
                      <a:r>
                        <a:rPr kumimoji="1" lang="en-US" altLang="ja-JP" dirty="0"/>
                        <a:t>128</a:t>
                      </a:r>
                      <a:endParaRPr kumimoji="1" lang="ja-JP" altLang="en-US" dirty="0"/>
                    </a:p>
                  </a:txBody>
                  <a:tcPr/>
                </a:tc>
                <a:extLst>
                  <a:ext uri="{0D108BD9-81ED-4DB2-BD59-A6C34878D82A}">
                    <a16:rowId xmlns:a16="http://schemas.microsoft.com/office/drawing/2014/main" val="3236098255"/>
                  </a:ext>
                </a:extLst>
              </a:tr>
              <a:tr h="370840">
                <a:tc>
                  <a:txBody>
                    <a:bodyPr/>
                    <a:lstStyle/>
                    <a:p>
                      <a:r>
                        <a:rPr kumimoji="1" lang="en-US" altLang="ja-JP" dirty="0"/>
                        <a:t>×</a:t>
                      </a:r>
                      <a:endParaRPr kumimoji="1" lang="ja-JP" altLang="en-US" dirty="0"/>
                    </a:p>
                  </a:txBody>
                  <a:tcPr/>
                </a:tc>
                <a:tc>
                  <a:txBody>
                    <a:bodyPr/>
                    <a:lstStyle/>
                    <a:p>
                      <a:pPr algn="r"/>
                      <a:r>
                        <a:rPr kumimoji="1" lang="en-US" altLang="ja-JP" dirty="0"/>
                        <a:t>1</a:t>
                      </a:r>
                      <a:endParaRPr kumimoji="1" lang="ja-JP" altLang="en-US" dirty="0"/>
                    </a:p>
                  </a:txBody>
                  <a:tcPr/>
                </a:tc>
                <a:tc>
                  <a:txBody>
                    <a:bodyPr/>
                    <a:lstStyle/>
                    <a:p>
                      <a:pPr algn="r"/>
                      <a:r>
                        <a:rPr kumimoji="1" lang="en-US" altLang="ja-JP" dirty="0"/>
                        <a:t>128</a:t>
                      </a:r>
                      <a:endParaRPr kumimoji="1" lang="ja-JP" altLang="en-US" dirty="0"/>
                    </a:p>
                  </a:txBody>
                  <a:tcPr/>
                </a:tc>
                <a:extLst>
                  <a:ext uri="{0D108BD9-81ED-4DB2-BD59-A6C34878D82A}">
                    <a16:rowId xmlns:a16="http://schemas.microsoft.com/office/drawing/2014/main" val="3675580511"/>
                  </a:ext>
                </a:extLst>
              </a:tr>
              <a:tr h="370840">
                <a:tc>
                  <a:txBody>
                    <a:bodyPr/>
                    <a:lstStyle/>
                    <a:p>
                      <a:r>
                        <a:rPr kumimoji="1" lang="ja-JP" altLang="en-US" dirty="0"/>
                        <a:t>〇</a:t>
                      </a:r>
                    </a:p>
                  </a:txBody>
                  <a:tcPr/>
                </a:tc>
                <a:tc>
                  <a:txBody>
                    <a:bodyPr/>
                    <a:lstStyle/>
                    <a:p>
                      <a:pPr algn="r"/>
                      <a:r>
                        <a:rPr kumimoji="1" lang="en-US" altLang="ja-JP" dirty="0"/>
                        <a:t>2</a:t>
                      </a:r>
                      <a:endParaRPr kumimoji="1" lang="ja-JP" altLang="en-US" dirty="0"/>
                    </a:p>
                  </a:txBody>
                  <a:tcPr/>
                </a:tc>
                <a:tc>
                  <a:txBody>
                    <a:bodyPr/>
                    <a:lstStyle/>
                    <a:p>
                      <a:pPr algn="r"/>
                      <a:r>
                        <a:rPr kumimoji="1" lang="en-US" altLang="ja-JP" dirty="0"/>
                        <a:t>128</a:t>
                      </a:r>
                      <a:endParaRPr kumimoji="1" lang="ja-JP" altLang="en-US" dirty="0"/>
                    </a:p>
                  </a:txBody>
                  <a:tcPr/>
                </a:tc>
                <a:extLst>
                  <a:ext uri="{0D108BD9-81ED-4DB2-BD59-A6C34878D82A}">
                    <a16:rowId xmlns:a16="http://schemas.microsoft.com/office/drawing/2014/main" val="231887681"/>
                  </a:ext>
                </a:extLst>
              </a:tr>
              <a:tr h="370840">
                <a:tc>
                  <a:txBody>
                    <a:bodyPr/>
                    <a:lstStyle/>
                    <a:p>
                      <a:r>
                        <a:rPr kumimoji="1" lang="ja-JP" altLang="en-US" dirty="0"/>
                        <a:t>△</a:t>
                      </a:r>
                    </a:p>
                  </a:txBody>
                  <a:tcPr/>
                </a:tc>
                <a:tc>
                  <a:txBody>
                    <a:bodyPr/>
                    <a:lstStyle/>
                    <a:p>
                      <a:pPr algn="r"/>
                      <a:r>
                        <a:rPr kumimoji="1" lang="en-US" altLang="ja-JP" dirty="0"/>
                        <a:t>3</a:t>
                      </a:r>
                      <a:endParaRPr kumimoji="1" lang="ja-JP" altLang="en-US" dirty="0"/>
                    </a:p>
                  </a:txBody>
                  <a:tcPr/>
                </a:tc>
                <a:tc>
                  <a:txBody>
                    <a:bodyPr/>
                    <a:lstStyle/>
                    <a:p>
                      <a:pPr algn="r"/>
                      <a:r>
                        <a:rPr kumimoji="1" lang="en-US" altLang="ja-JP" dirty="0"/>
                        <a:t>128</a:t>
                      </a:r>
                      <a:endParaRPr kumimoji="1" lang="ja-JP" altLang="en-US" dirty="0"/>
                    </a:p>
                  </a:txBody>
                  <a:tcPr/>
                </a:tc>
                <a:extLst>
                  <a:ext uri="{0D108BD9-81ED-4DB2-BD59-A6C34878D82A}">
                    <a16:rowId xmlns:a16="http://schemas.microsoft.com/office/drawing/2014/main" val="3847357529"/>
                  </a:ext>
                </a:extLst>
              </a:tr>
              <a:tr h="370840">
                <a:tc>
                  <a:txBody>
                    <a:bodyPr/>
                    <a:lstStyle/>
                    <a:p>
                      <a:r>
                        <a:rPr kumimoji="1" lang="en-US" altLang="ja-JP" dirty="0"/>
                        <a:t>L1</a:t>
                      </a:r>
                      <a:endParaRPr kumimoji="1" lang="ja-JP" altLang="en-US" dirty="0"/>
                    </a:p>
                  </a:txBody>
                  <a:tcPr/>
                </a:tc>
                <a:tc>
                  <a:txBody>
                    <a:bodyPr/>
                    <a:lstStyle/>
                    <a:p>
                      <a:pPr algn="r"/>
                      <a:r>
                        <a:rPr kumimoji="1" lang="en-US" altLang="ja-JP" dirty="0"/>
                        <a:t>4</a:t>
                      </a:r>
                      <a:endParaRPr kumimoji="1" lang="ja-JP" altLang="en-US" dirty="0"/>
                    </a:p>
                  </a:txBody>
                  <a:tcPr/>
                </a:tc>
                <a:tc>
                  <a:txBody>
                    <a:bodyPr/>
                    <a:lstStyle/>
                    <a:p>
                      <a:pPr algn="r"/>
                      <a:r>
                        <a:rPr kumimoji="1" lang="en-US" altLang="ja-JP" dirty="0"/>
                        <a:t>128</a:t>
                      </a:r>
                      <a:endParaRPr kumimoji="1" lang="ja-JP" altLang="en-US" dirty="0"/>
                    </a:p>
                  </a:txBody>
                  <a:tcPr/>
                </a:tc>
                <a:extLst>
                  <a:ext uri="{0D108BD9-81ED-4DB2-BD59-A6C34878D82A}">
                    <a16:rowId xmlns:a16="http://schemas.microsoft.com/office/drawing/2014/main" val="3582103489"/>
                  </a:ext>
                </a:extLst>
              </a:tr>
              <a:tr h="370840">
                <a:tc>
                  <a:txBody>
                    <a:bodyPr/>
                    <a:lstStyle/>
                    <a:p>
                      <a:r>
                        <a:rPr kumimoji="1" lang="en-US" altLang="ja-JP" dirty="0"/>
                        <a:t>R1</a:t>
                      </a:r>
                      <a:endParaRPr kumimoji="1" lang="ja-JP" altLang="en-US" dirty="0"/>
                    </a:p>
                  </a:txBody>
                  <a:tcPr/>
                </a:tc>
                <a:tc>
                  <a:txBody>
                    <a:bodyPr/>
                    <a:lstStyle/>
                    <a:p>
                      <a:pPr algn="r"/>
                      <a:r>
                        <a:rPr kumimoji="1" lang="en-US" altLang="ja-JP" dirty="0"/>
                        <a:t>5</a:t>
                      </a:r>
                      <a:endParaRPr kumimoji="1" lang="ja-JP" altLang="en-US" dirty="0"/>
                    </a:p>
                  </a:txBody>
                  <a:tcPr/>
                </a:tc>
                <a:tc>
                  <a:txBody>
                    <a:bodyPr/>
                    <a:lstStyle/>
                    <a:p>
                      <a:pPr algn="r"/>
                      <a:r>
                        <a:rPr kumimoji="1" lang="en-US" altLang="ja-JP" dirty="0"/>
                        <a:t>128</a:t>
                      </a:r>
                      <a:endParaRPr kumimoji="1" lang="ja-JP" altLang="en-US" dirty="0"/>
                    </a:p>
                  </a:txBody>
                  <a:tcPr/>
                </a:tc>
                <a:extLst>
                  <a:ext uri="{0D108BD9-81ED-4DB2-BD59-A6C34878D82A}">
                    <a16:rowId xmlns:a16="http://schemas.microsoft.com/office/drawing/2014/main" val="1000098173"/>
                  </a:ext>
                </a:extLst>
              </a:tr>
            </a:tbl>
          </a:graphicData>
        </a:graphic>
      </p:graphicFrame>
      <p:grpSp>
        <p:nvGrpSpPr>
          <p:cNvPr id="10" name="グループ化 9">
            <a:extLst>
              <a:ext uri="{FF2B5EF4-FFF2-40B4-BE49-F238E27FC236}">
                <a16:creationId xmlns:a16="http://schemas.microsoft.com/office/drawing/2014/main" id="{AD09B57C-5ADF-456B-949F-59C4C2B1C584}"/>
              </a:ext>
            </a:extLst>
          </p:cNvPr>
          <p:cNvGrpSpPr/>
          <p:nvPr/>
        </p:nvGrpSpPr>
        <p:grpSpPr>
          <a:xfrm>
            <a:off x="4572000" y="1816972"/>
            <a:ext cx="4435326" cy="4526170"/>
            <a:chOff x="4859443" y="2095810"/>
            <a:chExt cx="4149877" cy="4234874"/>
          </a:xfrm>
        </p:grpSpPr>
        <p:pic>
          <p:nvPicPr>
            <p:cNvPr id="5" name="図 4">
              <a:extLst>
                <a:ext uri="{FF2B5EF4-FFF2-40B4-BE49-F238E27FC236}">
                  <a16:creationId xmlns:a16="http://schemas.microsoft.com/office/drawing/2014/main" id="{0EE5D569-002F-41E4-BE08-0CBA2D573FCC}"/>
                </a:ext>
              </a:extLst>
            </p:cNvPr>
            <p:cNvPicPr>
              <a:picLocks noChangeAspect="1"/>
            </p:cNvPicPr>
            <p:nvPr/>
          </p:nvPicPr>
          <p:blipFill rotWithShape="1">
            <a:blip r:embed="rId2">
              <a:extLst>
                <a:ext uri="{28A0092B-C50C-407E-A947-70E740481C1C}">
                  <a14:useLocalDpi xmlns:a14="http://schemas.microsoft.com/office/drawing/2010/main" val="0"/>
                </a:ext>
              </a:extLst>
            </a:blip>
            <a:srcRect l="9655" t="9611" r="10528" b="1886"/>
            <a:stretch/>
          </p:blipFill>
          <p:spPr>
            <a:xfrm>
              <a:off x="4859443" y="2095810"/>
              <a:ext cx="3862434" cy="2409045"/>
            </a:xfrm>
            <a:prstGeom prst="rect">
              <a:avLst/>
            </a:prstGeom>
          </p:spPr>
        </p:pic>
        <p:pic>
          <p:nvPicPr>
            <p:cNvPr id="9" name="図 8">
              <a:extLst>
                <a:ext uri="{FF2B5EF4-FFF2-40B4-BE49-F238E27FC236}">
                  <a16:creationId xmlns:a16="http://schemas.microsoft.com/office/drawing/2014/main" id="{2DAA4788-CBBB-4051-9DEA-032330765722}"/>
                </a:ext>
              </a:extLst>
            </p:cNvPr>
            <p:cNvPicPr>
              <a:picLocks noChangeAspect="1"/>
            </p:cNvPicPr>
            <p:nvPr/>
          </p:nvPicPr>
          <p:blipFill rotWithShape="1">
            <a:blip r:embed="rId3">
              <a:extLst>
                <a:ext uri="{28A0092B-C50C-407E-A947-70E740481C1C}">
                  <a14:useLocalDpi xmlns:a14="http://schemas.microsoft.com/office/drawing/2010/main" val="0"/>
                </a:ext>
              </a:extLst>
            </a:blip>
            <a:srcRect l="8857" t="24454" r="7142" b="11016"/>
            <a:stretch/>
          </p:blipFill>
          <p:spPr>
            <a:xfrm>
              <a:off x="4859443" y="4537441"/>
              <a:ext cx="4149877" cy="1793243"/>
            </a:xfrm>
            <a:prstGeom prst="rect">
              <a:avLst/>
            </a:prstGeom>
          </p:spPr>
        </p:pic>
      </p:grpSp>
    </p:spTree>
    <p:extLst>
      <p:ext uri="{BB962C8B-B14F-4D97-AF65-F5344CB8AC3E}">
        <p14:creationId xmlns:p14="http://schemas.microsoft.com/office/powerpoint/2010/main" val="3274800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4000"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a:latin typeface="Noto Sans JP Bold" panose="020B0800000000000000" pitchFamily="34" charset="-128"/>
                <a:ea typeface="Noto Sans JP Bold" panose="020B0800000000000000" pitchFamily="34" charset="-128"/>
              </a:rPr>
              <a:t>次の目標</a:t>
            </a:r>
            <a:endParaRPr lang="ja-JP" altLang="en-US" sz="4000" dirty="0">
              <a:latin typeface="Noto Sans JP Bold" panose="020B0800000000000000" pitchFamily="34" charset="-128"/>
              <a:ea typeface="Noto Sans JP Bold" panose="020B0800000000000000" pitchFamily="34" charset="-128"/>
            </a:endParaRPr>
          </a:p>
        </p:txBody>
      </p:sp>
      <p:sp>
        <p:nvSpPr>
          <p:cNvPr id="11" name="テキスト ボックス 10">
            <a:extLst>
              <a:ext uri="{FF2B5EF4-FFF2-40B4-BE49-F238E27FC236}">
                <a16:creationId xmlns:a16="http://schemas.microsoft.com/office/drawing/2014/main" id="{CFF5E337-A892-47EF-997F-D941253D76E5}"/>
              </a:ext>
            </a:extLst>
          </p:cNvPr>
          <p:cNvSpPr txBox="1"/>
          <p:nvPr/>
        </p:nvSpPr>
        <p:spPr>
          <a:xfrm>
            <a:off x="1079288" y="3167390"/>
            <a:ext cx="6985423" cy="523220"/>
          </a:xfrm>
          <a:prstGeom prst="rect">
            <a:avLst/>
          </a:prstGeom>
          <a:noFill/>
        </p:spPr>
        <p:txBody>
          <a:bodyPr wrap="square" rtlCol="0">
            <a:spAutoFit/>
          </a:bodyPr>
          <a:lstStyle/>
          <a:p>
            <a:r>
              <a:rPr lang="en-US" altLang="ja-JP" sz="2800" dirty="0" err="1"/>
              <a:t>DobotDemoMFC</a:t>
            </a:r>
            <a:r>
              <a:rPr lang="ja-JP" altLang="en-US" sz="2800" dirty="0"/>
              <a:t>にゲームパッドの値を渡す</a:t>
            </a:r>
          </a:p>
        </p:txBody>
      </p:sp>
    </p:spTree>
    <p:extLst>
      <p:ext uri="{BB962C8B-B14F-4D97-AF65-F5344CB8AC3E}">
        <p14:creationId xmlns:p14="http://schemas.microsoft.com/office/powerpoint/2010/main" val="3003866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9A8E92C-FC83-40AB-8FED-2FAE266F2C8E}"/>
              </a:ext>
            </a:extLst>
          </p:cNvPr>
          <p:cNvSpPr txBox="1"/>
          <p:nvPr/>
        </p:nvSpPr>
        <p:spPr>
          <a:xfrm>
            <a:off x="3019425" y="2551837"/>
            <a:ext cx="3105150" cy="1754326"/>
          </a:xfrm>
          <a:prstGeom prst="rect">
            <a:avLst/>
          </a:prstGeom>
          <a:noFill/>
        </p:spPr>
        <p:txBody>
          <a:bodyPr wrap="square" rtlCol="0">
            <a:spAutoFit/>
          </a:bodyPr>
          <a:lstStyle/>
          <a:p>
            <a:r>
              <a:rPr lang="en-US" altLang="ja-JP" sz="5400" dirty="0">
                <a:latin typeface="Noto Sans JP Black" panose="020B0A00000000000000" pitchFamily="34" charset="-128"/>
                <a:ea typeface="Noto Sans JP Black" panose="020B0A00000000000000" pitchFamily="34" charset="-128"/>
              </a:rPr>
              <a:t>8</a:t>
            </a:r>
            <a:r>
              <a:rPr lang="ja-JP" altLang="en-US" sz="5400" dirty="0">
                <a:latin typeface="Noto Sans JP Black" panose="020B0A00000000000000" pitchFamily="34" charset="-128"/>
                <a:ea typeface="Noto Sans JP Black" panose="020B0A00000000000000" pitchFamily="34" charset="-128"/>
              </a:rPr>
              <a:t>月</a:t>
            </a:r>
            <a:r>
              <a:rPr lang="en-US" altLang="ja-JP" sz="5400" dirty="0">
                <a:latin typeface="Noto Sans JP Black" panose="020B0A00000000000000" pitchFamily="34" charset="-128"/>
                <a:ea typeface="Noto Sans JP Black" panose="020B0A00000000000000" pitchFamily="34" charset="-128"/>
              </a:rPr>
              <a:t>1</a:t>
            </a:r>
            <a:r>
              <a:rPr lang="ja-JP" altLang="en-US" sz="5400" dirty="0">
                <a:latin typeface="Noto Sans JP Black" panose="020B0A00000000000000" pitchFamily="34" charset="-128"/>
                <a:ea typeface="Noto Sans JP Black" panose="020B0A00000000000000" pitchFamily="34" charset="-128"/>
              </a:rPr>
              <a:t>日</a:t>
            </a:r>
            <a:endParaRPr lang="en-US" altLang="ja-JP" sz="5400" dirty="0">
              <a:latin typeface="Noto Sans JP Black" panose="020B0A00000000000000" pitchFamily="34" charset="-128"/>
              <a:ea typeface="Noto Sans JP Black" panose="020B0A00000000000000" pitchFamily="34" charset="-128"/>
            </a:endParaRPr>
          </a:p>
          <a:p>
            <a:r>
              <a:rPr lang="ja-JP" altLang="en-US" sz="5400" dirty="0">
                <a:latin typeface="Noto Sans JP Black" panose="020B0A00000000000000" pitchFamily="34" charset="-128"/>
                <a:ea typeface="Noto Sans JP Black" panose="020B0A00000000000000" pitchFamily="34" charset="-128"/>
              </a:rPr>
              <a:t>研究報告</a:t>
            </a:r>
            <a:endParaRPr lang="ja-JP" altLang="en-US" sz="1600" dirty="0">
              <a:latin typeface="Noto Sans JP Black" panose="020B0A00000000000000" pitchFamily="34" charset="-128"/>
              <a:ea typeface="Noto Sans JP Black" panose="020B0A00000000000000" pitchFamily="34" charset="-128"/>
            </a:endParaRPr>
          </a:p>
        </p:txBody>
      </p:sp>
      <p:sp>
        <p:nvSpPr>
          <p:cNvPr id="5" name="テキスト ボックス 4">
            <a:extLst>
              <a:ext uri="{FF2B5EF4-FFF2-40B4-BE49-F238E27FC236}">
                <a16:creationId xmlns:a16="http://schemas.microsoft.com/office/drawing/2014/main" id="{47729CEE-F5D7-449A-A206-A6892AE61BD3}"/>
              </a:ext>
            </a:extLst>
          </p:cNvPr>
          <p:cNvSpPr txBox="1"/>
          <p:nvPr/>
        </p:nvSpPr>
        <p:spPr>
          <a:xfrm>
            <a:off x="6036133" y="4415434"/>
            <a:ext cx="2035762" cy="954107"/>
          </a:xfrm>
          <a:prstGeom prst="rect">
            <a:avLst/>
          </a:prstGeom>
          <a:noFill/>
        </p:spPr>
        <p:txBody>
          <a:bodyPr wrap="square" rtlCol="0">
            <a:spAutoFit/>
          </a:bodyPr>
          <a:lstStyle/>
          <a:p>
            <a:r>
              <a:rPr lang="en-US" altLang="ja-JP" sz="2800" dirty="0">
                <a:latin typeface="Noto Sans JP Bold" panose="020B0800000000000000" pitchFamily="34" charset="-128"/>
                <a:ea typeface="Noto Sans JP Bold" panose="020B0800000000000000" pitchFamily="34" charset="-128"/>
              </a:rPr>
              <a:t>F116056</a:t>
            </a:r>
          </a:p>
          <a:p>
            <a:r>
              <a:rPr lang="ja-JP" altLang="en-US" sz="2800" dirty="0">
                <a:latin typeface="Noto Sans JP Bold" panose="020B0800000000000000" pitchFamily="34" charset="-128"/>
                <a:ea typeface="Noto Sans JP Bold" panose="020B0800000000000000" pitchFamily="34" charset="-128"/>
              </a:rPr>
              <a:t>三木　康平</a:t>
            </a:r>
          </a:p>
        </p:txBody>
      </p:sp>
    </p:spTree>
    <p:extLst>
      <p:ext uri="{BB962C8B-B14F-4D97-AF65-F5344CB8AC3E}">
        <p14:creationId xmlns:p14="http://schemas.microsoft.com/office/powerpoint/2010/main" val="2613715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4000"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Noto Sans JP Bold" panose="020B0800000000000000" pitchFamily="34" charset="-128"/>
                <a:ea typeface="Noto Sans JP Bold" panose="020B0800000000000000" pitchFamily="34" charset="-128"/>
              </a:rPr>
              <a:t>前回の目標</a:t>
            </a:r>
          </a:p>
        </p:txBody>
      </p:sp>
      <p:grpSp>
        <p:nvGrpSpPr>
          <p:cNvPr id="2" name="グループ化 1">
            <a:extLst>
              <a:ext uri="{FF2B5EF4-FFF2-40B4-BE49-F238E27FC236}">
                <a16:creationId xmlns:a16="http://schemas.microsoft.com/office/drawing/2014/main" id="{0CB5ABE4-D1AD-4B19-B5C9-3F74004B10F4}"/>
              </a:ext>
            </a:extLst>
          </p:cNvPr>
          <p:cNvGrpSpPr/>
          <p:nvPr/>
        </p:nvGrpSpPr>
        <p:grpSpPr>
          <a:xfrm>
            <a:off x="1527448" y="2321894"/>
            <a:ext cx="6089103" cy="2214211"/>
            <a:chOff x="1427550" y="1079550"/>
            <a:chExt cx="6089103" cy="2214211"/>
          </a:xfrm>
        </p:grpSpPr>
        <p:sp>
          <p:nvSpPr>
            <p:cNvPr id="3" name="テキスト ボックス 2">
              <a:extLst>
                <a:ext uri="{FF2B5EF4-FFF2-40B4-BE49-F238E27FC236}">
                  <a16:creationId xmlns:a16="http://schemas.microsoft.com/office/drawing/2014/main" id="{6CBFD840-6B06-45F8-A379-D7494343CA17}"/>
                </a:ext>
              </a:extLst>
            </p:cNvPr>
            <p:cNvSpPr txBox="1"/>
            <p:nvPr/>
          </p:nvSpPr>
          <p:spPr>
            <a:xfrm>
              <a:off x="1427550" y="1079550"/>
              <a:ext cx="6089103" cy="523220"/>
            </a:xfrm>
            <a:prstGeom prst="rect">
              <a:avLst/>
            </a:prstGeom>
            <a:noFill/>
          </p:spPr>
          <p:txBody>
            <a:bodyPr wrap="none" rtlCol="0">
              <a:spAutoFit/>
            </a:bodyPr>
            <a:lstStyle/>
            <a:p>
              <a:r>
                <a:rPr lang="en-US" altLang="ja-JP" sz="2800" b="1" dirty="0" err="1"/>
                <a:t>DobotMFC</a:t>
              </a:r>
              <a:r>
                <a:rPr lang="ja-JP" altLang="en-US" sz="2800" b="1" dirty="0"/>
                <a:t>にゲームパッドの値を渡す</a:t>
              </a:r>
            </a:p>
          </p:txBody>
        </p:sp>
        <p:sp>
          <p:nvSpPr>
            <p:cNvPr id="7" name="テキスト ボックス 6">
              <a:extLst>
                <a:ext uri="{FF2B5EF4-FFF2-40B4-BE49-F238E27FC236}">
                  <a16:creationId xmlns:a16="http://schemas.microsoft.com/office/drawing/2014/main" id="{B167CDDB-DC50-4FF5-A2CF-C449C9A386CC}"/>
                </a:ext>
              </a:extLst>
            </p:cNvPr>
            <p:cNvSpPr txBox="1"/>
            <p:nvPr/>
          </p:nvSpPr>
          <p:spPr>
            <a:xfrm>
              <a:off x="2584404" y="2770541"/>
              <a:ext cx="3775393" cy="523220"/>
            </a:xfrm>
            <a:prstGeom prst="rect">
              <a:avLst/>
            </a:prstGeom>
            <a:noFill/>
          </p:spPr>
          <p:txBody>
            <a:bodyPr wrap="none" rtlCol="0">
              <a:spAutoFit/>
            </a:bodyPr>
            <a:lstStyle/>
            <a:p>
              <a:r>
                <a:rPr lang="ja-JP" altLang="en-US" sz="2800" b="1" dirty="0"/>
                <a:t>渡し場所が分からない</a:t>
              </a:r>
            </a:p>
          </p:txBody>
        </p:sp>
        <p:sp>
          <p:nvSpPr>
            <p:cNvPr id="6" name="矢印: 下 5">
              <a:extLst>
                <a:ext uri="{FF2B5EF4-FFF2-40B4-BE49-F238E27FC236}">
                  <a16:creationId xmlns:a16="http://schemas.microsoft.com/office/drawing/2014/main" id="{1B22BCE5-F8FF-48B4-A4B9-8EC536AB79FB}"/>
                </a:ext>
              </a:extLst>
            </p:cNvPr>
            <p:cNvSpPr/>
            <p:nvPr/>
          </p:nvSpPr>
          <p:spPr>
            <a:xfrm>
              <a:off x="4177739" y="1746337"/>
              <a:ext cx="588724" cy="88063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grpSp>
    </p:spTree>
    <p:extLst>
      <p:ext uri="{BB962C8B-B14F-4D97-AF65-F5344CB8AC3E}">
        <p14:creationId xmlns:p14="http://schemas.microsoft.com/office/powerpoint/2010/main" val="825486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4000"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err="1">
                <a:latin typeface="Noto Sans JP Bold" panose="020B0800000000000000" pitchFamily="34" charset="-128"/>
                <a:ea typeface="Noto Sans JP Bold" panose="020B0800000000000000" pitchFamily="34" charset="-128"/>
              </a:rPr>
              <a:t>DobotDemo</a:t>
            </a:r>
            <a:endParaRPr lang="ja-JP" altLang="en-US" sz="4000" dirty="0">
              <a:latin typeface="Noto Sans JP Bold" panose="020B0800000000000000" pitchFamily="34" charset="-128"/>
              <a:ea typeface="Noto Sans JP Bold" panose="020B0800000000000000" pitchFamily="34" charset="-128"/>
            </a:endParaRPr>
          </a:p>
        </p:txBody>
      </p:sp>
      <p:sp>
        <p:nvSpPr>
          <p:cNvPr id="3" name="テキスト ボックス 2">
            <a:extLst>
              <a:ext uri="{FF2B5EF4-FFF2-40B4-BE49-F238E27FC236}">
                <a16:creationId xmlns:a16="http://schemas.microsoft.com/office/drawing/2014/main" id="{6CBFD840-6B06-45F8-A379-D7494343CA17}"/>
              </a:ext>
            </a:extLst>
          </p:cNvPr>
          <p:cNvSpPr txBox="1"/>
          <p:nvPr/>
        </p:nvSpPr>
        <p:spPr>
          <a:xfrm>
            <a:off x="374072" y="1659285"/>
            <a:ext cx="8395855" cy="3539430"/>
          </a:xfrm>
          <a:prstGeom prst="rect">
            <a:avLst/>
          </a:prstGeom>
          <a:noFill/>
        </p:spPr>
        <p:txBody>
          <a:bodyPr wrap="square" rtlCol="0">
            <a:spAutoFit/>
          </a:bodyPr>
          <a:lstStyle/>
          <a:p>
            <a:r>
              <a:rPr lang="ja-JP" altLang="en-US" sz="2800" b="1" dirty="0"/>
              <a:t>動作方法</a:t>
            </a:r>
            <a:r>
              <a:rPr lang="en-US" altLang="ja-JP" sz="2800" b="1" dirty="0"/>
              <a:t>2</a:t>
            </a:r>
            <a:r>
              <a:rPr lang="ja-JP" altLang="en-US" sz="2800" b="1" dirty="0"/>
              <a:t>種類</a:t>
            </a:r>
            <a:endParaRPr lang="en-US" altLang="ja-JP" sz="2800" b="1" dirty="0"/>
          </a:p>
          <a:p>
            <a:r>
              <a:rPr lang="en-US" altLang="ja-JP" sz="2800" b="1" dirty="0"/>
              <a:t>1.	JOG</a:t>
            </a:r>
          </a:p>
          <a:p>
            <a:r>
              <a:rPr lang="en-US" altLang="ja-JP" sz="2800" b="1" dirty="0"/>
              <a:t>	</a:t>
            </a:r>
            <a:r>
              <a:rPr lang="ja-JP" altLang="en-US" sz="2800" dirty="0"/>
              <a:t>関節座標系の速度</a:t>
            </a:r>
            <a:r>
              <a:rPr lang="en-US" altLang="ja-JP" sz="2800" dirty="0"/>
              <a:t>×JOG</a:t>
            </a:r>
            <a:r>
              <a:rPr lang="ja-JP" altLang="en-US" sz="2800" dirty="0"/>
              <a:t>速度比</a:t>
            </a:r>
            <a:endParaRPr lang="en-US" altLang="ja-JP" sz="2800" dirty="0"/>
          </a:p>
          <a:p>
            <a:r>
              <a:rPr lang="en-US" altLang="ja-JP" sz="2800" dirty="0"/>
              <a:t>	</a:t>
            </a:r>
            <a:r>
              <a:rPr lang="ja-JP" altLang="en-US" sz="2800" dirty="0"/>
              <a:t>タイマー制御</a:t>
            </a:r>
            <a:endParaRPr lang="en-US" altLang="ja-JP" sz="2800" dirty="0"/>
          </a:p>
          <a:p>
            <a:endParaRPr lang="en-US" altLang="ja-JP" sz="2800" b="1" dirty="0"/>
          </a:p>
          <a:p>
            <a:r>
              <a:rPr lang="en-US" altLang="ja-JP" sz="2800" b="1" dirty="0"/>
              <a:t>2.	PTP</a:t>
            </a:r>
          </a:p>
          <a:p>
            <a:r>
              <a:rPr lang="en-US" altLang="ja-JP" sz="2800" b="1" dirty="0"/>
              <a:t>	</a:t>
            </a:r>
            <a:r>
              <a:rPr lang="ja-JP" altLang="en-US" sz="2800" dirty="0"/>
              <a:t>移動先の位置（ポイント）を指定し、点を結ぶ</a:t>
            </a:r>
            <a:endParaRPr lang="en-US" altLang="ja-JP" sz="2800" dirty="0"/>
          </a:p>
          <a:p>
            <a:r>
              <a:rPr lang="en-US" altLang="ja-JP" sz="2800" dirty="0"/>
              <a:t>	</a:t>
            </a:r>
            <a:r>
              <a:rPr lang="ja-JP" altLang="en-US" sz="2800" dirty="0"/>
              <a:t>ように移動</a:t>
            </a:r>
          </a:p>
        </p:txBody>
      </p:sp>
    </p:spTree>
    <p:extLst>
      <p:ext uri="{BB962C8B-B14F-4D97-AF65-F5344CB8AC3E}">
        <p14:creationId xmlns:p14="http://schemas.microsoft.com/office/powerpoint/2010/main" val="2719545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4000"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Noto Sans JP Bold" panose="020B0800000000000000" pitchFamily="34" charset="-128"/>
                <a:ea typeface="Noto Sans JP Bold" panose="020B0800000000000000" pitchFamily="34" charset="-128"/>
              </a:rPr>
              <a:t>ゲームパッド</a:t>
            </a:r>
          </a:p>
        </p:txBody>
      </p:sp>
      <p:sp>
        <p:nvSpPr>
          <p:cNvPr id="3" name="テキスト ボックス 2">
            <a:extLst>
              <a:ext uri="{FF2B5EF4-FFF2-40B4-BE49-F238E27FC236}">
                <a16:creationId xmlns:a16="http://schemas.microsoft.com/office/drawing/2014/main" id="{6CBFD840-6B06-45F8-A379-D7494343CA17}"/>
              </a:ext>
            </a:extLst>
          </p:cNvPr>
          <p:cNvSpPr txBox="1"/>
          <p:nvPr/>
        </p:nvSpPr>
        <p:spPr>
          <a:xfrm>
            <a:off x="374072" y="1164133"/>
            <a:ext cx="8395855" cy="5693866"/>
          </a:xfrm>
          <a:prstGeom prst="rect">
            <a:avLst/>
          </a:prstGeom>
          <a:noFill/>
        </p:spPr>
        <p:txBody>
          <a:bodyPr wrap="square" rtlCol="0">
            <a:spAutoFit/>
          </a:bodyPr>
          <a:lstStyle/>
          <a:p>
            <a:r>
              <a:rPr lang="ja-JP" altLang="en-US" sz="2800" b="1" dirty="0"/>
              <a:t>取得できる値</a:t>
            </a:r>
            <a:endParaRPr lang="en-US" altLang="ja-JP" sz="2800" b="1" dirty="0"/>
          </a:p>
          <a:p>
            <a:r>
              <a:rPr lang="en-US" altLang="ja-JP" sz="2800" b="1" dirty="0"/>
              <a:t>1.	</a:t>
            </a:r>
            <a:r>
              <a:rPr lang="ja-JP" altLang="en-US" sz="2800" b="1" dirty="0"/>
              <a:t>ボタン</a:t>
            </a:r>
            <a:endParaRPr lang="en-US" altLang="ja-JP" sz="2800" b="1" dirty="0"/>
          </a:p>
          <a:p>
            <a:r>
              <a:rPr lang="en-US" altLang="ja-JP" sz="2800" dirty="0"/>
              <a:t>	</a:t>
            </a:r>
            <a:r>
              <a:rPr lang="ja-JP" altLang="en-US" sz="2800" dirty="0"/>
              <a:t>初期値：</a:t>
            </a:r>
            <a:r>
              <a:rPr lang="en-US" altLang="ja-JP" sz="2800" dirty="0"/>
              <a:t>0</a:t>
            </a:r>
          </a:p>
          <a:p>
            <a:r>
              <a:rPr lang="en-US" altLang="ja-JP" sz="2800" dirty="0"/>
              <a:t>	</a:t>
            </a:r>
            <a:r>
              <a:rPr lang="ja-JP" altLang="en-US" sz="2800" dirty="0"/>
              <a:t>押されたとき：</a:t>
            </a:r>
            <a:r>
              <a:rPr lang="en-US" altLang="ja-JP" sz="2800" dirty="0"/>
              <a:t>128</a:t>
            </a:r>
          </a:p>
          <a:p>
            <a:endParaRPr lang="en-US" altLang="ja-JP" sz="2800" b="1" dirty="0"/>
          </a:p>
          <a:p>
            <a:r>
              <a:rPr lang="en-US" altLang="ja-JP" sz="2800" b="1" dirty="0"/>
              <a:t>2.	</a:t>
            </a:r>
            <a:r>
              <a:rPr lang="ja-JP" altLang="en-US" sz="2800" b="1" dirty="0"/>
              <a:t>トリガースイッチ</a:t>
            </a:r>
            <a:endParaRPr lang="en-US" altLang="ja-JP" sz="2800" b="1" dirty="0"/>
          </a:p>
          <a:p>
            <a:r>
              <a:rPr lang="en-US" altLang="ja-JP" sz="2800" dirty="0"/>
              <a:t>	</a:t>
            </a:r>
            <a:r>
              <a:rPr lang="ja-JP" altLang="en-US" sz="2800" dirty="0"/>
              <a:t>初期値：</a:t>
            </a:r>
            <a:r>
              <a:rPr lang="en-US" altLang="ja-JP" sz="2800" dirty="0"/>
              <a:t>-1000</a:t>
            </a:r>
          </a:p>
          <a:p>
            <a:r>
              <a:rPr lang="en-US" altLang="ja-JP" sz="2800" dirty="0"/>
              <a:t>	</a:t>
            </a:r>
            <a:r>
              <a:rPr lang="ja-JP" altLang="en-US" sz="2800" dirty="0"/>
              <a:t>引いたとき：</a:t>
            </a:r>
            <a:r>
              <a:rPr lang="en-US" altLang="ja-JP" sz="2800" dirty="0"/>
              <a:t>1000</a:t>
            </a:r>
          </a:p>
          <a:p>
            <a:endParaRPr lang="en-US" altLang="ja-JP" sz="2800" b="1" dirty="0"/>
          </a:p>
          <a:p>
            <a:pPr marL="514350" indent="-514350">
              <a:buAutoNum type="arabicPeriod" startAt="3"/>
            </a:pPr>
            <a:r>
              <a:rPr lang="ja-JP" altLang="en-US" sz="2800" b="1" dirty="0"/>
              <a:t>アナログスティック</a:t>
            </a:r>
            <a:endParaRPr lang="en-US" altLang="ja-JP" sz="2800" b="1" dirty="0"/>
          </a:p>
          <a:p>
            <a:r>
              <a:rPr lang="en-US" altLang="ja-JP" sz="2800" dirty="0"/>
              <a:t>	</a:t>
            </a:r>
            <a:r>
              <a:rPr lang="ja-JP" altLang="en-US" sz="2800" dirty="0"/>
              <a:t>初期値：</a:t>
            </a:r>
            <a:r>
              <a:rPr lang="en-US" altLang="ja-JP" sz="2800" dirty="0"/>
              <a:t>0</a:t>
            </a:r>
          </a:p>
          <a:p>
            <a:r>
              <a:rPr lang="en-US" altLang="ja-JP" sz="2800" dirty="0"/>
              <a:t>	</a:t>
            </a:r>
            <a:r>
              <a:rPr lang="ja-JP" altLang="en-US" sz="2800" dirty="0"/>
              <a:t>倒した時：</a:t>
            </a:r>
            <a:r>
              <a:rPr lang="en-US" altLang="ja-JP" sz="2800" dirty="0"/>
              <a:t>±1000</a:t>
            </a:r>
          </a:p>
          <a:p>
            <a:r>
              <a:rPr lang="en-US" altLang="ja-JP" sz="2800" b="1" dirty="0"/>
              <a:t>	</a:t>
            </a:r>
            <a:endParaRPr lang="en-US" altLang="ja-JP" sz="2800" dirty="0"/>
          </a:p>
        </p:txBody>
      </p:sp>
      <p:grpSp>
        <p:nvGrpSpPr>
          <p:cNvPr id="4" name="グループ化 3">
            <a:extLst>
              <a:ext uri="{FF2B5EF4-FFF2-40B4-BE49-F238E27FC236}">
                <a16:creationId xmlns:a16="http://schemas.microsoft.com/office/drawing/2014/main" id="{FBA46E83-62A8-4F36-B335-4B5F92F1E948}"/>
              </a:ext>
            </a:extLst>
          </p:cNvPr>
          <p:cNvGrpSpPr/>
          <p:nvPr/>
        </p:nvGrpSpPr>
        <p:grpSpPr>
          <a:xfrm>
            <a:off x="4571999" y="1167697"/>
            <a:ext cx="4435326" cy="4526170"/>
            <a:chOff x="4859443" y="2095810"/>
            <a:chExt cx="4149877" cy="4234874"/>
          </a:xfrm>
        </p:grpSpPr>
        <p:pic>
          <p:nvPicPr>
            <p:cNvPr id="5" name="図 4">
              <a:extLst>
                <a:ext uri="{FF2B5EF4-FFF2-40B4-BE49-F238E27FC236}">
                  <a16:creationId xmlns:a16="http://schemas.microsoft.com/office/drawing/2014/main" id="{78110230-169A-4BC7-8519-FACAF8546076}"/>
                </a:ext>
              </a:extLst>
            </p:cNvPr>
            <p:cNvPicPr>
              <a:picLocks noChangeAspect="1"/>
            </p:cNvPicPr>
            <p:nvPr/>
          </p:nvPicPr>
          <p:blipFill rotWithShape="1">
            <a:blip r:embed="rId2">
              <a:extLst>
                <a:ext uri="{28A0092B-C50C-407E-A947-70E740481C1C}">
                  <a14:useLocalDpi xmlns:a14="http://schemas.microsoft.com/office/drawing/2010/main" val="0"/>
                </a:ext>
              </a:extLst>
            </a:blip>
            <a:srcRect l="9655" t="9611" r="10528" b="1886"/>
            <a:stretch/>
          </p:blipFill>
          <p:spPr>
            <a:xfrm>
              <a:off x="4859443" y="2095810"/>
              <a:ext cx="3862434" cy="2409045"/>
            </a:xfrm>
            <a:prstGeom prst="rect">
              <a:avLst/>
            </a:prstGeom>
          </p:spPr>
        </p:pic>
        <p:pic>
          <p:nvPicPr>
            <p:cNvPr id="6" name="図 5">
              <a:extLst>
                <a:ext uri="{FF2B5EF4-FFF2-40B4-BE49-F238E27FC236}">
                  <a16:creationId xmlns:a16="http://schemas.microsoft.com/office/drawing/2014/main" id="{D717A8C5-6BF3-49C8-8344-37CC24D1F70D}"/>
                </a:ext>
              </a:extLst>
            </p:cNvPr>
            <p:cNvPicPr>
              <a:picLocks noChangeAspect="1"/>
            </p:cNvPicPr>
            <p:nvPr/>
          </p:nvPicPr>
          <p:blipFill rotWithShape="1">
            <a:blip r:embed="rId3">
              <a:extLst>
                <a:ext uri="{28A0092B-C50C-407E-A947-70E740481C1C}">
                  <a14:useLocalDpi xmlns:a14="http://schemas.microsoft.com/office/drawing/2010/main" val="0"/>
                </a:ext>
              </a:extLst>
            </a:blip>
            <a:srcRect l="8857" t="24454" r="7142" b="11016"/>
            <a:stretch/>
          </p:blipFill>
          <p:spPr>
            <a:xfrm>
              <a:off x="4859443" y="4537441"/>
              <a:ext cx="4149877" cy="1793243"/>
            </a:xfrm>
            <a:prstGeom prst="rect">
              <a:avLst/>
            </a:prstGeom>
          </p:spPr>
        </p:pic>
      </p:grpSp>
    </p:spTree>
    <p:extLst>
      <p:ext uri="{BB962C8B-B14F-4D97-AF65-F5344CB8AC3E}">
        <p14:creationId xmlns:p14="http://schemas.microsoft.com/office/powerpoint/2010/main" val="1341715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4000"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err="1">
                <a:latin typeface="Noto Sans JP Bold" panose="020B0800000000000000" pitchFamily="34" charset="-128"/>
                <a:ea typeface="Noto Sans JP Bold" panose="020B0800000000000000" pitchFamily="34" charset="-128"/>
              </a:rPr>
              <a:t>DobotDemo</a:t>
            </a:r>
            <a:endParaRPr lang="ja-JP" altLang="en-US" sz="4000" dirty="0">
              <a:latin typeface="Noto Sans JP Bold" panose="020B0800000000000000" pitchFamily="34" charset="-128"/>
              <a:ea typeface="Noto Sans JP Bold" panose="020B0800000000000000" pitchFamily="34" charset="-128"/>
            </a:endParaRPr>
          </a:p>
        </p:txBody>
      </p:sp>
      <p:sp>
        <p:nvSpPr>
          <p:cNvPr id="3" name="テキスト ボックス 2">
            <a:extLst>
              <a:ext uri="{FF2B5EF4-FFF2-40B4-BE49-F238E27FC236}">
                <a16:creationId xmlns:a16="http://schemas.microsoft.com/office/drawing/2014/main" id="{6CBFD840-6B06-45F8-A379-D7494343CA17}"/>
              </a:ext>
            </a:extLst>
          </p:cNvPr>
          <p:cNvSpPr txBox="1"/>
          <p:nvPr/>
        </p:nvSpPr>
        <p:spPr>
          <a:xfrm>
            <a:off x="374072" y="1659285"/>
            <a:ext cx="8395855" cy="3539430"/>
          </a:xfrm>
          <a:prstGeom prst="rect">
            <a:avLst/>
          </a:prstGeom>
          <a:noFill/>
        </p:spPr>
        <p:txBody>
          <a:bodyPr wrap="square" rtlCol="0">
            <a:spAutoFit/>
          </a:bodyPr>
          <a:lstStyle/>
          <a:p>
            <a:r>
              <a:rPr lang="ja-JP" altLang="en-US" sz="2800" b="1" dirty="0"/>
              <a:t>動作方法</a:t>
            </a:r>
            <a:r>
              <a:rPr lang="en-US" altLang="ja-JP" sz="2800" b="1" dirty="0"/>
              <a:t>2</a:t>
            </a:r>
            <a:r>
              <a:rPr lang="ja-JP" altLang="en-US" sz="2800" b="1" dirty="0"/>
              <a:t>種類</a:t>
            </a:r>
            <a:endParaRPr lang="en-US" altLang="ja-JP" sz="2800" b="1" dirty="0"/>
          </a:p>
          <a:p>
            <a:r>
              <a:rPr lang="en-US" altLang="ja-JP" sz="2800" b="1" dirty="0"/>
              <a:t>1.	JOG</a:t>
            </a:r>
          </a:p>
          <a:p>
            <a:r>
              <a:rPr lang="en-US" altLang="ja-JP" sz="2800" b="1" dirty="0"/>
              <a:t>	</a:t>
            </a:r>
            <a:r>
              <a:rPr lang="ja-JP" altLang="en-US" sz="2800" dirty="0"/>
              <a:t>関節座標系の速度</a:t>
            </a:r>
            <a:r>
              <a:rPr lang="en-US" altLang="ja-JP" sz="2800" dirty="0"/>
              <a:t>×JOG</a:t>
            </a:r>
            <a:r>
              <a:rPr lang="ja-JP" altLang="en-US" sz="2800" dirty="0"/>
              <a:t>速度比</a:t>
            </a:r>
            <a:endParaRPr lang="en-US" altLang="ja-JP" sz="2800" dirty="0"/>
          </a:p>
          <a:p>
            <a:r>
              <a:rPr lang="en-US" altLang="ja-JP" sz="2800" dirty="0"/>
              <a:t>	</a:t>
            </a:r>
            <a:r>
              <a:rPr lang="ja-JP" altLang="en-US" sz="2800" dirty="0"/>
              <a:t>タイマー制御</a:t>
            </a:r>
            <a:endParaRPr lang="en-US" altLang="ja-JP" sz="2800" dirty="0"/>
          </a:p>
          <a:p>
            <a:endParaRPr lang="en-US" altLang="ja-JP" sz="2800" b="1" dirty="0"/>
          </a:p>
          <a:p>
            <a:r>
              <a:rPr lang="en-US" altLang="ja-JP" sz="2800" b="1" dirty="0"/>
              <a:t>2.	PTP</a:t>
            </a:r>
          </a:p>
          <a:p>
            <a:r>
              <a:rPr lang="en-US" altLang="ja-JP" sz="2800" b="1" dirty="0"/>
              <a:t>	</a:t>
            </a:r>
            <a:r>
              <a:rPr lang="ja-JP" altLang="en-US" sz="2800" dirty="0"/>
              <a:t>移動先の位置（ポイント）を指定し、点を結ぶ</a:t>
            </a:r>
            <a:endParaRPr lang="en-US" altLang="ja-JP" sz="2800" dirty="0"/>
          </a:p>
          <a:p>
            <a:r>
              <a:rPr lang="en-US" altLang="ja-JP" sz="2800" dirty="0"/>
              <a:t>	</a:t>
            </a:r>
            <a:r>
              <a:rPr lang="ja-JP" altLang="en-US" sz="2800" dirty="0"/>
              <a:t>ように移動</a:t>
            </a:r>
          </a:p>
        </p:txBody>
      </p:sp>
      <p:sp>
        <p:nvSpPr>
          <p:cNvPr id="2" name="吹き出し: 円形 1">
            <a:extLst>
              <a:ext uri="{FF2B5EF4-FFF2-40B4-BE49-F238E27FC236}">
                <a16:creationId xmlns:a16="http://schemas.microsoft.com/office/drawing/2014/main" id="{ED19AB1E-38B1-465E-804D-0E2749756FAA}"/>
              </a:ext>
            </a:extLst>
          </p:cNvPr>
          <p:cNvSpPr/>
          <p:nvPr/>
        </p:nvSpPr>
        <p:spPr>
          <a:xfrm>
            <a:off x="5664530" y="1545620"/>
            <a:ext cx="2996144" cy="1210795"/>
          </a:xfrm>
          <a:prstGeom prst="wedgeEllipseCallout">
            <a:avLst>
              <a:gd name="adj1" fmla="val -46966"/>
              <a:gd name="adj2" fmla="val 4655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tx1"/>
                </a:solidFill>
              </a:rPr>
              <a:t>コントローラの値を渡す</a:t>
            </a:r>
          </a:p>
        </p:txBody>
      </p:sp>
      <p:cxnSp>
        <p:nvCxnSpPr>
          <p:cNvPr id="5" name="直線コネクタ 4">
            <a:extLst>
              <a:ext uri="{FF2B5EF4-FFF2-40B4-BE49-F238E27FC236}">
                <a16:creationId xmlns:a16="http://schemas.microsoft.com/office/drawing/2014/main" id="{C9D7607A-C792-4795-BF6F-B57523DAA8E7}"/>
              </a:ext>
            </a:extLst>
          </p:cNvPr>
          <p:cNvCxnSpPr/>
          <p:nvPr/>
        </p:nvCxnSpPr>
        <p:spPr>
          <a:xfrm>
            <a:off x="4101737" y="2965269"/>
            <a:ext cx="158891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5982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4000"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err="1">
                <a:latin typeface="Noto Sans JP Bold" panose="020B0800000000000000" pitchFamily="34" charset="-128"/>
                <a:ea typeface="Noto Sans JP Bold" panose="020B0800000000000000" pitchFamily="34" charset="-128"/>
              </a:rPr>
              <a:t>DobotDemo</a:t>
            </a:r>
            <a:endParaRPr lang="ja-JP" altLang="en-US" sz="4000" dirty="0">
              <a:latin typeface="Noto Sans JP Bold" panose="020B0800000000000000" pitchFamily="34" charset="-128"/>
              <a:ea typeface="Noto Sans JP Bold" panose="020B0800000000000000" pitchFamily="34" charset="-128"/>
            </a:endParaRPr>
          </a:p>
        </p:txBody>
      </p:sp>
      <p:sp>
        <p:nvSpPr>
          <p:cNvPr id="3" name="テキスト ボックス 2">
            <a:extLst>
              <a:ext uri="{FF2B5EF4-FFF2-40B4-BE49-F238E27FC236}">
                <a16:creationId xmlns:a16="http://schemas.microsoft.com/office/drawing/2014/main" id="{6CBFD840-6B06-45F8-A379-D7494343CA17}"/>
              </a:ext>
            </a:extLst>
          </p:cNvPr>
          <p:cNvSpPr txBox="1"/>
          <p:nvPr/>
        </p:nvSpPr>
        <p:spPr>
          <a:xfrm>
            <a:off x="374072" y="1659285"/>
            <a:ext cx="8395855" cy="3539430"/>
          </a:xfrm>
          <a:prstGeom prst="rect">
            <a:avLst/>
          </a:prstGeom>
          <a:noFill/>
        </p:spPr>
        <p:txBody>
          <a:bodyPr wrap="square" rtlCol="0">
            <a:spAutoFit/>
          </a:bodyPr>
          <a:lstStyle/>
          <a:p>
            <a:r>
              <a:rPr lang="ja-JP" altLang="en-US" sz="2800" b="1" dirty="0"/>
              <a:t>動作方法</a:t>
            </a:r>
            <a:r>
              <a:rPr lang="en-US" altLang="ja-JP" sz="2800" b="1" dirty="0"/>
              <a:t>2</a:t>
            </a:r>
            <a:r>
              <a:rPr lang="ja-JP" altLang="en-US" sz="2800" b="1" dirty="0"/>
              <a:t>種類</a:t>
            </a:r>
            <a:endParaRPr lang="en-US" altLang="ja-JP" sz="2800" b="1" dirty="0"/>
          </a:p>
          <a:p>
            <a:r>
              <a:rPr lang="en-US" altLang="ja-JP" sz="2800" b="1" dirty="0"/>
              <a:t>1.	JOG</a:t>
            </a:r>
          </a:p>
          <a:p>
            <a:r>
              <a:rPr lang="en-US" altLang="ja-JP" sz="2800" b="1" dirty="0"/>
              <a:t>	</a:t>
            </a:r>
            <a:r>
              <a:rPr lang="ja-JP" altLang="en-US" sz="2800" dirty="0"/>
              <a:t>関節座標系の速度</a:t>
            </a:r>
            <a:r>
              <a:rPr lang="en-US" altLang="ja-JP" sz="2800" dirty="0"/>
              <a:t>×JOG</a:t>
            </a:r>
            <a:r>
              <a:rPr lang="ja-JP" altLang="en-US" sz="2800" dirty="0"/>
              <a:t>速度比</a:t>
            </a:r>
            <a:endParaRPr lang="en-US" altLang="ja-JP" sz="2800" dirty="0"/>
          </a:p>
          <a:p>
            <a:r>
              <a:rPr lang="en-US" altLang="ja-JP" sz="2800" dirty="0"/>
              <a:t>	</a:t>
            </a:r>
            <a:r>
              <a:rPr lang="ja-JP" altLang="en-US" sz="2800" dirty="0"/>
              <a:t>タイマー制御</a:t>
            </a:r>
            <a:endParaRPr lang="en-US" altLang="ja-JP" sz="2800" dirty="0"/>
          </a:p>
          <a:p>
            <a:endParaRPr lang="en-US" altLang="ja-JP" sz="2800" b="1" dirty="0"/>
          </a:p>
          <a:p>
            <a:r>
              <a:rPr lang="ja-JP" altLang="en-US" sz="2800" b="1" dirty="0"/>
              <a:t>土曜日までの課題</a:t>
            </a:r>
            <a:endParaRPr lang="en-US" altLang="ja-JP" sz="2800" b="1" dirty="0"/>
          </a:p>
          <a:p>
            <a:r>
              <a:rPr lang="en-US" altLang="ja-JP" sz="2800" b="1" dirty="0"/>
              <a:t>	</a:t>
            </a:r>
            <a:r>
              <a:rPr lang="ja-JP" altLang="en-US" sz="2800" dirty="0"/>
              <a:t>速度比にゲームパッドの値を渡し、パッドでの制御を可能にする。</a:t>
            </a:r>
          </a:p>
        </p:txBody>
      </p:sp>
      <p:sp>
        <p:nvSpPr>
          <p:cNvPr id="2" name="吹き出し: 円形 1">
            <a:extLst>
              <a:ext uri="{FF2B5EF4-FFF2-40B4-BE49-F238E27FC236}">
                <a16:creationId xmlns:a16="http://schemas.microsoft.com/office/drawing/2014/main" id="{ED19AB1E-38B1-465E-804D-0E2749756FAA}"/>
              </a:ext>
            </a:extLst>
          </p:cNvPr>
          <p:cNvSpPr/>
          <p:nvPr/>
        </p:nvSpPr>
        <p:spPr>
          <a:xfrm>
            <a:off x="5664530" y="1545620"/>
            <a:ext cx="2996144" cy="1210795"/>
          </a:xfrm>
          <a:prstGeom prst="wedgeEllipseCallout">
            <a:avLst>
              <a:gd name="adj1" fmla="val -46966"/>
              <a:gd name="adj2" fmla="val 4655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tx1"/>
                </a:solidFill>
              </a:rPr>
              <a:t>コントローラの値を渡す</a:t>
            </a:r>
          </a:p>
        </p:txBody>
      </p:sp>
      <p:cxnSp>
        <p:nvCxnSpPr>
          <p:cNvPr id="5" name="直線コネクタ 4">
            <a:extLst>
              <a:ext uri="{FF2B5EF4-FFF2-40B4-BE49-F238E27FC236}">
                <a16:creationId xmlns:a16="http://schemas.microsoft.com/office/drawing/2014/main" id="{C9D7607A-C792-4795-BF6F-B57523DAA8E7}"/>
              </a:ext>
            </a:extLst>
          </p:cNvPr>
          <p:cNvCxnSpPr/>
          <p:nvPr/>
        </p:nvCxnSpPr>
        <p:spPr>
          <a:xfrm>
            <a:off x="4101737" y="2965269"/>
            <a:ext cx="158891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49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4000"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Noto Sans JP Bold" panose="020B0800000000000000" pitchFamily="34" charset="-128"/>
                <a:ea typeface="Noto Sans JP Bold" panose="020B0800000000000000" pitchFamily="34" charset="-128"/>
              </a:rPr>
              <a:t>なぜ</a:t>
            </a:r>
            <a:r>
              <a:rPr lang="en-US" altLang="ja-JP" sz="4000" dirty="0">
                <a:latin typeface="Noto Sans JP Bold" panose="020B0800000000000000" pitchFamily="34" charset="-128"/>
                <a:ea typeface="Noto Sans JP Bold" panose="020B0800000000000000" pitchFamily="34" charset="-128"/>
              </a:rPr>
              <a:t>Linux</a:t>
            </a:r>
            <a:r>
              <a:rPr lang="ja-JP" altLang="en-US" sz="4000" dirty="0">
                <a:latin typeface="Noto Sans JP Bold" panose="020B0800000000000000" pitchFamily="34" charset="-128"/>
                <a:ea typeface="Noto Sans JP Bold" panose="020B0800000000000000" pitchFamily="34" charset="-128"/>
              </a:rPr>
              <a:t>なのか</a:t>
            </a:r>
          </a:p>
        </p:txBody>
      </p:sp>
      <p:grpSp>
        <p:nvGrpSpPr>
          <p:cNvPr id="2" name="グループ化 1">
            <a:extLst>
              <a:ext uri="{FF2B5EF4-FFF2-40B4-BE49-F238E27FC236}">
                <a16:creationId xmlns:a16="http://schemas.microsoft.com/office/drawing/2014/main" id="{7C03B872-59E4-4297-ADAA-5D95F17C94A2}"/>
              </a:ext>
            </a:extLst>
          </p:cNvPr>
          <p:cNvGrpSpPr/>
          <p:nvPr/>
        </p:nvGrpSpPr>
        <p:grpSpPr>
          <a:xfrm>
            <a:off x="200416" y="2047220"/>
            <a:ext cx="4371584" cy="2353891"/>
            <a:chOff x="200416" y="2047220"/>
            <a:chExt cx="4371584" cy="2353891"/>
          </a:xfrm>
        </p:grpSpPr>
        <p:sp>
          <p:nvSpPr>
            <p:cNvPr id="35" name="テキスト ボックス 34">
              <a:extLst>
                <a:ext uri="{FF2B5EF4-FFF2-40B4-BE49-F238E27FC236}">
                  <a16:creationId xmlns:a16="http://schemas.microsoft.com/office/drawing/2014/main" id="{B65D2295-09C4-45E4-BD58-E89C9B0157DF}"/>
                </a:ext>
              </a:extLst>
            </p:cNvPr>
            <p:cNvSpPr txBox="1"/>
            <p:nvPr/>
          </p:nvSpPr>
          <p:spPr>
            <a:xfrm>
              <a:off x="1504617" y="2047220"/>
              <a:ext cx="1763181" cy="584775"/>
            </a:xfrm>
            <a:prstGeom prst="rect">
              <a:avLst/>
            </a:prstGeom>
            <a:noFill/>
          </p:spPr>
          <p:txBody>
            <a:bodyPr wrap="square" rtlCol="0">
              <a:spAutoFit/>
            </a:bodyPr>
            <a:lstStyle/>
            <a:p>
              <a:r>
                <a:rPr lang="en-US" altLang="ja-JP" sz="3200" b="1" dirty="0"/>
                <a:t>windows</a:t>
              </a:r>
              <a:endParaRPr lang="ja-JP" altLang="en-US" sz="3200" b="1" dirty="0"/>
            </a:p>
          </p:txBody>
        </p:sp>
        <p:sp>
          <p:nvSpPr>
            <p:cNvPr id="36" name="テキスト ボックス 35">
              <a:extLst>
                <a:ext uri="{FF2B5EF4-FFF2-40B4-BE49-F238E27FC236}">
                  <a16:creationId xmlns:a16="http://schemas.microsoft.com/office/drawing/2014/main" id="{3A7D6D6C-ACB3-4F4C-834C-ECFEB75229E5}"/>
                </a:ext>
              </a:extLst>
            </p:cNvPr>
            <p:cNvSpPr txBox="1"/>
            <p:nvPr/>
          </p:nvSpPr>
          <p:spPr>
            <a:xfrm>
              <a:off x="200416" y="2831451"/>
              <a:ext cx="4371584" cy="1569660"/>
            </a:xfrm>
            <a:prstGeom prst="rect">
              <a:avLst/>
            </a:prstGeom>
            <a:noFill/>
          </p:spPr>
          <p:txBody>
            <a:bodyPr wrap="square" rtlCol="0">
              <a:spAutoFit/>
            </a:bodyPr>
            <a:lstStyle/>
            <a:p>
              <a:pPr marL="342900" indent="-342900">
                <a:buFont typeface="Arial" panose="020B0604020202020204" pitchFamily="34" charset="0"/>
                <a:buChar char="•"/>
              </a:pPr>
              <a:r>
                <a:rPr lang="en-US" altLang="ja-JP" sz="2400" b="1" dirty="0"/>
                <a:t>Bluetooth</a:t>
              </a:r>
              <a:r>
                <a:rPr lang="ja-JP" altLang="en-US" sz="2400" b="1" dirty="0"/>
                <a:t>接続できる</a:t>
              </a:r>
              <a:endParaRPr lang="en-US" altLang="ja-JP" sz="2400" b="1" dirty="0"/>
            </a:p>
            <a:p>
              <a:pPr marL="342900" indent="-342900">
                <a:buFont typeface="Arial" panose="020B0604020202020204" pitchFamily="34" charset="0"/>
                <a:buChar char="•"/>
              </a:pPr>
              <a:r>
                <a:rPr lang="ja-JP" altLang="en-US" sz="2400" b="1" dirty="0"/>
                <a:t>ゲーム用にコントローラを使う</a:t>
              </a:r>
              <a:endParaRPr lang="en-US" altLang="ja-JP" sz="2400" b="1" dirty="0"/>
            </a:p>
            <a:p>
              <a:r>
                <a:rPr lang="ja-JP" altLang="en-US" sz="2400" b="1" dirty="0"/>
                <a:t>　（</a:t>
              </a:r>
              <a:r>
                <a:rPr lang="en-US" altLang="ja-JP" sz="2400" b="1" dirty="0"/>
                <a:t>Xbox</a:t>
              </a:r>
              <a:r>
                <a:rPr lang="ja-JP" altLang="en-US" sz="2400" b="1" dirty="0"/>
                <a:t>や</a:t>
              </a:r>
              <a:r>
                <a:rPr lang="en-US" altLang="ja-JP" sz="2400" b="1" dirty="0"/>
                <a:t>Unity</a:t>
              </a:r>
              <a:r>
                <a:rPr lang="ja-JP" altLang="en-US" sz="2400" b="1" dirty="0"/>
                <a:t>など）</a:t>
              </a:r>
              <a:endParaRPr lang="en-US" altLang="ja-JP" sz="2400" b="1" dirty="0"/>
            </a:p>
          </p:txBody>
        </p:sp>
      </p:grpSp>
      <p:grpSp>
        <p:nvGrpSpPr>
          <p:cNvPr id="3" name="グループ化 2">
            <a:extLst>
              <a:ext uri="{FF2B5EF4-FFF2-40B4-BE49-F238E27FC236}">
                <a16:creationId xmlns:a16="http://schemas.microsoft.com/office/drawing/2014/main" id="{BB4B52E2-76D8-4A7A-A48B-491C8E139EE9}"/>
              </a:ext>
            </a:extLst>
          </p:cNvPr>
          <p:cNvGrpSpPr/>
          <p:nvPr/>
        </p:nvGrpSpPr>
        <p:grpSpPr>
          <a:xfrm>
            <a:off x="4572542" y="2047220"/>
            <a:ext cx="4571458" cy="2353891"/>
            <a:chOff x="4572542" y="1958350"/>
            <a:chExt cx="4571458" cy="2353891"/>
          </a:xfrm>
        </p:grpSpPr>
        <p:sp>
          <p:nvSpPr>
            <p:cNvPr id="37" name="テキスト ボックス 36">
              <a:extLst>
                <a:ext uri="{FF2B5EF4-FFF2-40B4-BE49-F238E27FC236}">
                  <a16:creationId xmlns:a16="http://schemas.microsoft.com/office/drawing/2014/main" id="{7244DF16-CF17-4CC0-A3D5-EE234AF27F51}"/>
                </a:ext>
              </a:extLst>
            </p:cNvPr>
            <p:cNvSpPr txBox="1"/>
            <p:nvPr/>
          </p:nvSpPr>
          <p:spPr>
            <a:xfrm>
              <a:off x="6305729" y="1958350"/>
              <a:ext cx="1105084" cy="584775"/>
            </a:xfrm>
            <a:prstGeom prst="rect">
              <a:avLst/>
            </a:prstGeom>
            <a:noFill/>
          </p:spPr>
          <p:txBody>
            <a:bodyPr wrap="square" rtlCol="0">
              <a:spAutoFit/>
            </a:bodyPr>
            <a:lstStyle/>
            <a:p>
              <a:r>
                <a:rPr lang="en-US" altLang="ja-JP" sz="3200" b="1" dirty="0"/>
                <a:t>Linux</a:t>
              </a:r>
              <a:endParaRPr lang="ja-JP" altLang="en-US" sz="2400" b="1" dirty="0"/>
            </a:p>
          </p:txBody>
        </p:sp>
        <p:sp>
          <p:nvSpPr>
            <p:cNvPr id="6" name="テキスト ボックス 5">
              <a:extLst>
                <a:ext uri="{FF2B5EF4-FFF2-40B4-BE49-F238E27FC236}">
                  <a16:creationId xmlns:a16="http://schemas.microsoft.com/office/drawing/2014/main" id="{FFEAFE01-A44B-421A-B1BD-9543BD94A809}"/>
                </a:ext>
              </a:extLst>
            </p:cNvPr>
            <p:cNvSpPr txBox="1"/>
            <p:nvPr/>
          </p:nvSpPr>
          <p:spPr>
            <a:xfrm>
              <a:off x="4572542" y="2742581"/>
              <a:ext cx="4571458" cy="1569660"/>
            </a:xfrm>
            <a:prstGeom prst="rect">
              <a:avLst/>
            </a:prstGeom>
            <a:noFill/>
          </p:spPr>
          <p:txBody>
            <a:bodyPr wrap="square" rtlCol="0">
              <a:spAutoFit/>
            </a:bodyPr>
            <a:lstStyle/>
            <a:p>
              <a:pPr marL="342900" indent="-342900">
                <a:buFont typeface="Arial" panose="020B0604020202020204" pitchFamily="34" charset="0"/>
                <a:buChar char="•"/>
              </a:pPr>
              <a:r>
                <a:rPr lang="en-US" altLang="ja-JP" sz="2400" b="1" dirty="0"/>
                <a:t>Bluetooth</a:t>
              </a:r>
              <a:r>
                <a:rPr lang="ja-JP" altLang="en-US" sz="2400" b="1" dirty="0"/>
                <a:t>接続できる</a:t>
              </a:r>
              <a:endParaRPr lang="en-US" altLang="ja-JP" sz="2400" b="1" dirty="0"/>
            </a:p>
            <a:p>
              <a:pPr marL="342900" indent="-342900">
                <a:buFont typeface="Arial" panose="020B0604020202020204" pitchFamily="34" charset="0"/>
                <a:buChar char="•"/>
              </a:pPr>
              <a:r>
                <a:rPr lang="ja-JP" altLang="en-US" sz="2400" b="1" dirty="0"/>
                <a:t>ロボット制御用のパッケージがある</a:t>
              </a:r>
              <a:endParaRPr lang="en-US" altLang="ja-JP" sz="2400" b="1" dirty="0"/>
            </a:p>
            <a:p>
              <a:pPr marL="342900" indent="-342900">
                <a:buFont typeface="Arial" panose="020B0604020202020204" pitchFamily="34" charset="0"/>
                <a:buChar char="•"/>
              </a:pPr>
              <a:r>
                <a:rPr lang="ja-JP" altLang="en-US" sz="2400" b="1" dirty="0"/>
                <a:t>組み込み制御に使える</a:t>
              </a:r>
              <a:endParaRPr lang="en-US" altLang="ja-JP" sz="2400" b="1" dirty="0"/>
            </a:p>
          </p:txBody>
        </p:sp>
      </p:grpSp>
    </p:spTree>
    <p:extLst>
      <p:ext uri="{BB962C8B-B14F-4D97-AF65-F5344CB8AC3E}">
        <p14:creationId xmlns:p14="http://schemas.microsoft.com/office/powerpoint/2010/main" val="819764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4000"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Noto Sans JP Bold" panose="020B0800000000000000" pitchFamily="34" charset="-128"/>
                <a:ea typeface="Noto Sans JP Bold" panose="020B0800000000000000" pitchFamily="34" charset="-128"/>
              </a:rPr>
              <a:t>進捗</a:t>
            </a:r>
          </a:p>
        </p:txBody>
      </p:sp>
      <p:graphicFrame>
        <p:nvGraphicFramePr>
          <p:cNvPr id="2" name="表 1">
            <a:extLst>
              <a:ext uri="{FF2B5EF4-FFF2-40B4-BE49-F238E27FC236}">
                <a16:creationId xmlns:a16="http://schemas.microsoft.com/office/drawing/2014/main" id="{9016217F-AC67-463F-BBB4-305E76545219}"/>
              </a:ext>
            </a:extLst>
          </p:cNvPr>
          <p:cNvGraphicFramePr>
            <a:graphicFrameLocks noGrp="1"/>
          </p:cNvGraphicFramePr>
          <p:nvPr>
            <p:extLst>
              <p:ext uri="{D42A27DB-BD31-4B8C-83A1-F6EECF244321}">
                <p14:modId xmlns:p14="http://schemas.microsoft.com/office/powerpoint/2010/main" val="1026743470"/>
              </p:ext>
            </p:extLst>
          </p:nvPr>
        </p:nvGraphicFramePr>
        <p:xfrm>
          <a:off x="726077" y="2151988"/>
          <a:ext cx="8128000" cy="3147464"/>
        </p:xfrm>
        <a:graphic>
          <a:graphicData uri="http://schemas.openxmlformats.org/drawingml/2006/table">
            <a:tbl>
              <a:tblPr firstRow="1" bandRow="1">
                <a:tableStyleId>{69012ECD-51FC-41F1-AA8D-1B2483CD663E}</a:tableStyleId>
              </a:tblPr>
              <a:tblGrid>
                <a:gridCol w="4064000">
                  <a:extLst>
                    <a:ext uri="{9D8B030D-6E8A-4147-A177-3AD203B41FA5}">
                      <a16:colId xmlns:a16="http://schemas.microsoft.com/office/drawing/2014/main" val="1553068019"/>
                    </a:ext>
                  </a:extLst>
                </a:gridCol>
                <a:gridCol w="4064000">
                  <a:extLst>
                    <a:ext uri="{9D8B030D-6E8A-4147-A177-3AD203B41FA5}">
                      <a16:colId xmlns:a16="http://schemas.microsoft.com/office/drawing/2014/main" val="1100808594"/>
                    </a:ext>
                  </a:extLst>
                </a:gridCol>
              </a:tblGrid>
              <a:tr h="370840">
                <a:tc>
                  <a:txBody>
                    <a:bodyPr/>
                    <a:lstStyle/>
                    <a:p>
                      <a:pPr algn="ctr"/>
                      <a:r>
                        <a:rPr kumimoji="1" lang="en-US" altLang="ja-JP" sz="2400" dirty="0"/>
                        <a:t>Linux</a:t>
                      </a:r>
                      <a:r>
                        <a:rPr kumimoji="1" lang="ja-JP" altLang="en-US" sz="2400" dirty="0"/>
                        <a:t>バージョン</a:t>
                      </a:r>
                    </a:p>
                  </a:txBody>
                  <a:tcPr/>
                </a:tc>
                <a:tc>
                  <a:txBody>
                    <a:bodyPr/>
                    <a:lstStyle/>
                    <a:p>
                      <a:pPr algn="ctr"/>
                      <a:r>
                        <a:rPr kumimoji="1" lang="en-US" altLang="ja-JP" sz="2400" dirty="0"/>
                        <a:t>Linux</a:t>
                      </a:r>
                      <a:endParaRPr kumimoji="1" lang="ja-JP" altLang="en-US" sz="1400" dirty="0"/>
                    </a:p>
                  </a:txBody>
                  <a:tcPr/>
                </a:tc>
                <a:extLst>
                  <a:ext uri="{0D108BD9-81ED-4DB2-BD59-A6C34878D82A}">
                    <a16:rowId xmlns:a16="http://schemas.microsoft.com/office/drawing/2014/main" val="1916726716"/>
                  </a:ext>
                </a:extLst>
              </a:tr>
              <a:tr h="430732">
                <a:tc>
                  <a:txBody>
                    <a:bodyPr/>
                    <a:lstStyle/>
                    <a:p>
                      <a:pPr algn="ctr"/>
                      <a:r>
                        <a:rPr kumimoji="1" lang="en-US" altLang="ja-JP" sz="1800" b="1" dirty="0"/>
                        <a:t>Raspbian</a:t>
                      </a:r>
                      <a:endParaRPr kumimoji="1" lang="ja-JP" altLang="en-US" sz="1800" b="1" dirty="0"/>
                    </a:p>
                  </a:txBody>
                  <a:tcPr>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kumimoji="1" lang="en-US" altLang="ja-JP" sz="1800" b="1" dirty="0"/>
                        <a:t>Bluetooth</a:t>
                      </a:r>
                      <a:r>
                        <a:rPr kumimoji="1" lang="ja-JP" altLang="en-US" sz="1800" b="1" dirty="0"/>
                        <a:t>接続可</a:t>
                      </a:r>
                      <a:endParaRPr kumimoji="1" lang="en-US" altLang="ja-JP" sz="1800" b="1" dirty="0"/>
                    </a:p>
                    <a:p>
                      <a:pPr marL="285750" indent="-285750" algn="l">
                        <a:buFont typeface="Arial" panose="020B0604020202020204" pitchFamily="34" charset="0"/>
                        <a:buChar char="•"/>
                      </a:pPr>
                      <a:r>
                        <a:rPr kumimoji="1" lang="ja-JP" altLang="en-US" sz="1800" b="1" dirty="0"/>
                        <a:t>ロボット動作アプリケーションが存在しなかった</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7495032"/>
                  </a:ext>
                </a:extLst>
              </a:tr>
              <a:tr h="430732">
                <a:tc>
                  <a:txBody>
                    <a:bodyPr/>
                    <a:lstStyle/>
                    <a:p>
                      <a:pPr algn="ctr"/>
                      <a:r>
                        <a:rPr kumimoji="1" lang="en-US" altLang="ja-JP" sz="1800" b="1" dirty="0"/>
                        <a:t>Ubuntu-18.04-WSL</a:t>
                      </a:r>
                      <a:endParaRPr kumimoji="1" lang="ja-JP" altLang="en-US" sz="18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kumimoji="1" lang="en-US" altLang="ja-JP" sz="1800" b="1" dirty="0"/>
                        <a:t>Bluetooth</a:t>
                      </a:r>
                      <a:r>
                        <a:rPr kumimoji="1" lang="ja-JP" altLang="en-US" sz="1800" b="1" dirty="0"/>
                        <a:t>接続不可</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7131854"/>
                  </a:ext>
                </a:extLst>
              </a:tr>
              <a:tr h="430732">
                <a:tc>
                  <a:txBody>
                    <a:bodyPr/>
                    <a:lstStyle/>
                    <a:p>
                      <a:pPr algn="ctr"/>
                      <a:r>
                        <a:rPr kumimoji="1" lang="en-US" altLang="ja-JP" sz="1800" b="1" dirty="0"/>
                        <a:t>Ubuntu-18.04.2-LTS</a:t>
                      </a:r>
                      <a:endParaRPr kumimoji="1" lang="ja-JP" altLang="en-US" sz="18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kumimoji="1" lang="en-US" altLang="ja-JP" sz="1800" b="1" dirty="0"/>
                        <a:t>Bluetooth</a:t>
                      </a:r>
                      <a:r>
                        <a:rPr kumimoji="1" lang="ja-JP" altLang="en-US" sz="1800" b="1" dirty="0"/>
                        <a:t>接続可</a:t>
                      </a:r>
                      <a:endParaRPr kumimoji="1" lang="en-US" altLang="ja-JP" sz="1800" b="1" dirty="0"/>
                    </a:p>
                    <a:p>
                      <a:pPr marL="285750" indent="-285750" algn="l">
                        <a:buFont typeface="Arial" panose="020B0604020202020204" pitchFamily="34" charset="0"/>
                        <a:buChar char="•"/>
                      </a:pPr>
                      <a:r>
                        <a:rPr kumimoji="1" lang="ja-JP" altLang="en-US" sz="1800" b="1" dirty="0"/>
                        <a:t>ロボット動作アプリケーションのインストール途中にエラー</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6764656"/>
                  </a:ext>
                </a:extLst>
              </a:tr>
              <a:tr h="430732">
                <a:tc>
                  <a:txBody>
                    <a:bodyPr/>
                    <a:lstStyle/>
                    <a:p>
                      <a:pPr algn="ctr"/>
                      <a:r>
                        <a:rPr kumimoji="1" lang="en-US" altLang="ja-JP" sz="1800" b="1" dirty="0"/>
                        <a:t>Ubuntu-16.04</a:t>
                      </a:r>
                      <a:endParaRPr kumimoji="1" lang="ja-JP" altLang="en-US" sz="1800" b="1" dirty="0"/>
                    </a:p>
                  </a:txBody>
                  <a:tcPr>
                    <a:lnT w="12700" cap="flat" cmpd="sng" algn="ctr">
                      <a:solidFill>
                        <a:schemeClr val="tx1"/>
                      </a:solidFill>
                      <a:prstDash val="solid"/>
                      <a:round/>
                      <a:headEnd type="none" w="med" len="med"/>
                      <a:tailEnd type="none" w="med" len="med"/>
                    </a:lnT>
                  </a:tcPr>
                </a:tc>
                <a:tc>
                  <a:txBody>
                    <a:bodyPr/>
                    <a:lstStyle/>
                    <a:p>
                      <a:pPr marL="0" indent="0" algn="l">
                        <a:buFont typeface="Arial" panose="020B0604020202020204" pitchFamily="34" charset="0"/>
                        <a:buNone/>
                      </a:pPr>
                      <a:r>
                        <a:rPr kumimoji="1" lang="ja-JP" altLang="en-US" sz="1800" b="1" dirty="0"/>
                        <a:t>現在確認中</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28662508"/>
                  </a:ext>
                </a:extLst>
              </a:tr>
            </a:tbl>
          </a:graphicData>
        </a:graphic>
      </p:graphicFrame>
      <p:sp>
        <p:nvSpPr>
          <p:cNvPr id="47" name="テキスト ボックス 46">
            <a:extLst>
              <a:ext uri="{FF2B5EF4-FFF2-40B4-BE49-F238E27FC236}">
                <a16:creationId xmlns:a16="http://schemas.microsoft.com/office/drawing/2014/main" id="{4E527713-826D-44C3-9527-203E15050103}"/>
              </a:ext>
            </a:extLst>
          </p:cNvPr>
          <p:cNvSpPr txBox="1"/>
          <p:nvPr/>
        </p:nvSpPr>
        <p:spPr>
          <a:xfrm>
            <a:off x="726077" y="1184499"/>
            <a:ext cx="7691846" cy="523220"/>
          </a:xfrm>
          <a:prstGeom prst="rect">
            <a:avLst/>
          </a:prstGeom>
          <a:noFill/>
        </p:spPr>
        <p:txBody>
          <a:bodyPr wrap="square" rtlCol="0">
            <a:spAutoFit/>
          </a:bodyPr>
          <a:lstStyle/>
          <a:p>
            <a:r>
              <a:rPr lang="ja-JP" altLang="en-US" sz="2800" b="1" dirty="0"/>
              <a:t>パッケージの相互関係に問題があり動作しない</a:t>
            </a:r>
          </a:p>
        </p:txBody>
      </p:sp>
    </p:spTree>
    <p:extLst>
      <p:ext uri="{BB962C8B-B14F-4D97-AF65-F5344CB8AC3E}">
        <p14:creationId xmlns:p14="http://schemas.microsoft.com/office/powerpoint/2010/main" val="15913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9A8E92C-FC83-40AB-8FED-2FAE266F2C8E}"/>
              </a:ext>
            </a:extLst>
          </p:cNvPr>
          <p:cNvSpPr txBox="1"/>
          <p:nvPr/>
        </p:nvSpPr>
        <p:spPr>
          <a:xfrm>
            <a:off x="3019425" y="2551837"/>
            <a:ext cx="3105150" cy="1754326"/>
          </a:xfrm>
          <a:prstGeom prst="rect">
            <a:avLst/>
          </a:prstGeom>
          <a:noFill/>
        </p:spPr>
        <p:txBody>
          <a:bodyPr wrap="square" rtlCol="0">
            <a:spAutoFit/>
          </a:bodyPr>
          <a:lstStyle/>
          <a:p>
            <a:r>
              <a:rPr lang="en-US" altLang="ja-JP" sz="5400" dirty="0">
                <a:latin typeface="Noto Sans JP Black" panose="020B0A00000000000000" pitchFamily="34" charset="-128"/>
                <a:ea typeface="Noto Sans JP Black" panose="020B0A00000000000000" pitchFamily="34" charset="-128"/>
              </a:rPr>
              <a:t>7</a:t>
            </a:r>
            <a:r>
              <a:rPr lang="ja-JP" altLang="en-US" sz="5400" dirty="0">
                <a:latin typeface="Noto Sans JP Black" panose="020B0A00000000000000" pitchFamily="34" charset="-128"/>
                <a:ea typeface="Noto Sans JP Black" panose="020B0A00000000000000" pitchFamily="34" charset="-128"/>
              </a:rPr>
              <a:t>月</a:t>
            </a:r>
            <a:r>
              <a:rPr lang="en-US" altLang="ja-JP" sz="5400" dirty="0">
                <a:latin typeface="Noto Sans JP Black" panose="020B0A00000000000000" pitchFamily="34" charset="-128"/>
                <a:ea typeface="Noto Sans JP Black" panose="020B0A00000000000000" pitchFamily="34" charset="-128"/>
              </a:rPr>
              <a:t>18</a:t>
            </a:r>
            <a:r>
              <a:rPr lang="ja-JP" altLang="en-US" sz="5400" dirty="0">
                <a:latin typeface="Noto Sans JP Black" panose="020B0A00000000000000" pitchFamily="34" charset="-128"/>
                <a:ea typeface="Noto Sans JP Black" panose="020B0A00000000000000" pitchFamily="34" charset="-128"/>
              </a:rPr>
              <a:t>日</a:t>
            </a:r>
            <a:endParaRPr lang="en-US" altLang="ja-JP" sz="5400" dirty="0">
              <a:latin typeface="Noto Sans JP Black" panose="020B0A00000000000000" pitchFamily="34" charset="-128"/>
              <a:ea typeface="Noto Sans JP Black" panose="020B0A00000000000000" pitchFamily="34" charset="-128"/>
            </a:endParaRPr>
          </a:p>
          <a:p>
            <a:r>
              <a:rPr lang="ja-JP" altLang="en-US" sz="5400" dirty="0">
                <a:latin typeface="Noto Sans JP Black" panose="020B0A00000000000000" pitchFamily="34" charset="-128"/>
                <a:ea typeface="Noto Sans JP Black" panose="020B0A00000000000000" pitchFamily="34" charset="-128"/>
              </a:rPr>
              <a:t>研究報告</a:t>
            </a:r>
            <a:endParaRPr lang="ja-JP" altLang="en-US" sz="1600" dirty="0">
              <a:latin typeface="Noto Sans JP Black" panose="020B0A00000000000000" pitchFamily="34" charset="-128"/>
              <a:ea typeface="Noto Sans JP Black" panose="020B0A00000000000000" pitchFamily="34" charset="-128"/>
            </a:endParaRPr>
          </a:p>
        </p:txBody>
      </p:sp>
      <p:sp>
        <p:nvSpPr>
          <p:cNvPr id="5" name="テキスト ボックス 4">
            <a:extLst>
              <a:ext uri="{FF2B5EF4-FFF2-40B4-BE49-F238E27FC236}">
                <a16:creationId xmlns:a16="http://schemas.microsoft.com/office/drawing/2014/main" id="{47729CEE-F5D7-449A-A206-A6892AE61BD3}"/>
              </a:ext>
            </a:extLst>
          </p:cNvPr>
          <p:cNvSpPr txBox="1"/>
          <p:nvPr/>
        </p:nvSpPr>
        <p:spPr>
          <a:xfrm>
            <a:off x="6036133" y="4415434"/>
            <a:ext cx="2035762" cy="954107"/>
          </a:xfrm>
          <a:prstGeom prst="rect">
            <a:avLst/>
          </a:prstGeom>
          <a:noFill/>
        </p:spPr>
        <p:txBody>
          <a:bodyPr wrap="square" rtlCol="0">
            <a:spAutoFit/>
          </a:bodyPr>
          <a:lstStyle/>
          <a:p>
            <a:r>
              <a:rPr lang="en-US" altLang="ja-JP" sz="2800" dirty="0">
                <a:latin typeface="Noto Sans JP Bold" panose="020B0800000000000000" pitchFamily="34" charset="-128"/>
                <a:ea typeface="Noto Sans JP Bold" panose="020B0800000000000000" pitchFamily="34" charset="-128"/>
              </a:rPr>
              <a:t>F116056</a:t>
            </a:r>
          </a:p>
          <a:p>
            <a:r>
              <a:rPr lang="ja-JP" altLang="en-US" sz="2800" dirty="0">
                <a:latin typeface="Noto Sans JP Bold" panose="020B0800000000000000" pitchFamily="34" charset="-128"/>
                <a:ea typeface="Noto Sans JP Bold" panose="020B0800000000000000" pitchFamily="34" charset="-128"/>
              </a:rPr>
              <a:t>三木　康平</a:t>
            </a:r>
          </a:p>
        </p:txBody>
      </p:sp>
    </p:spTree>
    <p:extLst>
      <p:ext uri="{BB962C8B-B14F-4D97-AF65-F5344CB8AC3E}">
        <p14:creationId xmlns:p14="http://schemas.microsoft.com/office/powerpoint/2010/main" val="1164879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4000"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Noto Sans JP Bold" panose="020B0800000000000000" pitchFamily="34" charset="-128"/>
                <a:ea typeface="Noto Sans JP Bold" panose="020B0800000000000000" pitchFamily="34" charset="-128"/>
              </a:rPr>
              <a:t>今週取り組んだこと</a:t>
            </a:r>
          </a:p>
        </p:txBody>
      </p:sp>
      <p:sp>
        <p:nvSpPr>
          <p:cNvPr id="4" name="テキスト ボックス 3">
            <a:extLst>
              <a:ext uri="{FF2B5EF4-FFF2-40B4-BE49-F238E27FC236}">
                <a16:creationId xmlns:a16="http://schemas.microsoft.com/office/drawing/2014/main" id="{42B2982E-4706-4E52-8B58-6355EF884DCC}"/>
              </a:ext>
            </a:extLst>
          </p:cNvPr>
          <p:cNvSpPr txBox="1"/>
          <p:nvPr/>
        </p:nvSpPr>
        <p:spPr>
          <a:xfrm>
            <a:off x="1599487" y="3654329"/>
            <a:ext cx="5945025" cy="954107"/>
          </a:xfrm>
          <a:prstGeom prst="rect">
            <a:avLst/>
          </a:prstGeom>
          <a:noFill/>
        </p:spPr>
        <p:txBody>
          <a:bodyPr wrap="none" rtlCol="0">
            <a:spAutoFit/>
          </a:bodyPr>
          <a:lstStyle/>
          <a:p>
            <a:r>
              <a:rPr lang="ja-JP" altLang="en-US" sz="2800" b="1" dirty="0"/>
              <a:t>今回：</a:t>
            </a:r>
            <a:endParaRPr lang="en-US" altLang="ja-JP" sz="2800" b="1" dirty="0"/>
          </a:p>
          <a:p>
            <a:r>
              <a:rPr lang="en-US" altLang="ja-JP" sz="2800" b="1" dirty="0"/>
              <a:t>DirectX</a:t>
            </a:r>
            <a:r>
              <a:rPr lang="ja-JP" altLang="en-US" sz="2800" b="1" dirty="0"/>
              <a:t>を用いたコントローラの接続</a:t>
            </a:r>
          </a:p>
        </p:txBody>
      </p:sp>
      <p:sp>
        <p:nvSpPr>
          <p:cNvPr id="5" name="テキスト ボックス 4">
            <a:extLst>
              <a:ext uri="{FF2B5EF4-FFF2-40B4-BE49-F238E27FC236}">
                <a16:creationId xmlns:a16="http://schemas.microsoft.com/office/drawing/2014/main" id="{20273ACB-3D25-4942-BE97-B565029E3AAC}"/>
              </a:ext>
            </a:extLst>
          </p:cNvPr>
          <p:cNvSpPr txBox="1"/>
          <p:nvPr/>
        </p:nvSpPr>
        <p:spPr>
          <a:xfrm>
            <a:off x="329681" y="1907227"/>
            <a:ext cx="8484637" cy="954107"/>
          </a:xfrm>
          <a:prstGeom prst="rect">
            <a:avLst/>
          </a:prstGeom>
          <a:noFill/>
        </p:spPr>
        <p:txBody>
          <a:bodyPr wrap="square" rtlCol="0">
            <a:spAutoFit/>
          </a:bodyPr>
          <a:lstStyle/>
          <a:p>
            <a:r>
              <a:rPr lang="ja-JP" altLang="en-US" sz="2800" b="1" dirty="0"/>
              <a:t>前回：</a:t>
            </a:r>
            <a:endParaRPr lang="en-US" altLang="ja-JP" sz="2800" b="1" dirty="0"/>
          </a:p>
          <a:p>
            <a:r>
              <a:rPr lang="ja-JP" altLang="en-US" sz="2800" b="1" dirty="0"/>
              <a:t>仮想マシンを用いた</a:t>
            </a:r>
            <a:r>
              <a:rPr lang="en-US" altLang="ja-JP" sz="2800" b="1" dirty="0"/>
              <a:t>Linux</a:t>
            </a:r>
            <a:r>
              <a:rPr lang="ja-JP" altLang="en-US" sz="2800" b="1" dirty="0"/>
              <a:t>上でのコントローラ接続</a:t>
            </a:r>
          </a:p>
        </p:txBody>
      </p:sp>
    </p:spTree>
    <p:extLst>
      <p:ext uri="{BB962C8B-B14F-4D97-AF65-F5344CB8AC3E}">
        <p14:creationId xmlns:p14="http://schemas.microsoft.com/office/powerpoint/2010/main" val="254929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4000"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Noto Sans JP Bold" panose="020B0800000000000000" pitchFamily="34" charset="-128"/>
                <a:ea typeface="Noto Sans JP Bold" panose="020B0800000000000000" pitchFamily="34" charset="-128"/>
              </a:rPr>
              <a:t>今週取り組んだこと</a:t>
            </a:r>
          </a:p>
        </p:txBody>
      </p:sp>
      <p:sp>
        <p:nvSpPr>
          <p:cNvPr id="4" name="テキスト ボックス 3">
            <a:extLst>
              <a:ext uri="{FF2B5EF4-FFF2-40B4-BE49-F238E27FC236}">
                <a16:creationId xmlns:a16="http://schemas.microsoft.com/office/drawing/2014/main" id="{42B2982E-4706-4E52-8B58-6355EF884DCC}"/>
              </a:ext>
            </a:extLst>
          </p:cNvPr>
          <p:cNvSpPr txBox="1"/>
          <p:nvPr/>
        </p:nvSpPr>
        <p:spPr>
          <a:xfrm>
            <a:off x="408841" y="1165556"/>
            <a:ext cx="7018268" cy="1077218"/>
          </a:xfrm>
          <a:prstGeom prst="rect">
            <a:avLst/>
          </a:prstGeom>
          <a:noFill/>
        </p:spPr>
        <p:txBody>
          <a:bodyPr wrap="none" rtlCol="0">
            <a:spAutoFit/>
          </a:bodyPr>
          <a:lstStyle/>
          <a:p>
            <a:r>
              <a:rPr lang="ja-JP" altLang="en-US" sz="3200" b="1" dirty="0"/>
              <a:t>今回：</a:t>
            </a:r>
            <a:endParaRPr lang="en-US" altLang="ja-JP" sz="3200" b="1" dirty="0"/>
          </a:p>
          <a:p>
            <a:r>
              <a:rPr lang="en-US" altLang="ja-JP" sz="3200" b="1" dirty="0"/>
              <a:t>DirectX</a:t>
            </a:r>
            <a:r>
              <a:rPr lang="ja-JP" altLang="en-US" sz="3200" b="1" dirty="0"/>
              <a:t>を用いたコントローラの接続</a:t>
            </a:r>
          </a:p>
        </p:txBody>
      </p:sp>
      <p:sp>
        <p:nvSpPr>
          <p:cNvPr id="2" name="テキスト ボックス 1">
            <a:extLst>
              <a:ext uri="{FF2B5EF4-FFF2-40B4-BE49-F238E27FC236}">
                <a16:creationId xmlns:a16="http://schemas.microsoft.com/office/drawing/2014/main" id="{20CD8DAB-7EE8-4DDE-80BF-D12B1A6A1315}"/>
              </a:ext>
            </a:extLst>
          </p:cNvPr>
          <p:cNvSpPr txBox="1"/>
          <p:nvPr/>
        </p:nvSpPr>
        <p:spPr>
          <a:xfrm>
            <a:off x="375781" y="2242774"/>
            <a:ext cx="8768219" cy="4524315"/>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DirectInput</a:t>
            </a:r>
            <a:r>
              <a:rPr lang="ja-JP" altLang="en-US" dirty="0"/>
              <a:t>概要</a:t>
            </a:r>
          </a:p>
          <a:p>
            <a:r>
              <a:rPr lang="en-US" altLang="ja-JP" dirty="0">
                <a:hlinkClick r:id="rId2"/>
              </a:rPr>
              <a:t>https://yttm-work.jp/directx/directx_0011.html</a:t>
            </a:r>
            <a:endParaRPr lang="en-US" altLang="ja-JP" dirty="0"/>
          </a:p>
          <a:p>
            <a:endParaRPr lang="en-US" altLang="ja-JP" dirty="0"/>
          </a:p>
          <a:p>
            <a:pPr marL="285750" indent="-285750">
              <a:buFont typeface="Arial" panose="020B0604020202020204" pitchFamily="34" charset="0"/>
              <a:buChar char="•"/>
            </a:pPr>
            <a:r>
              <a:rPr lang="en-US" altLang="ja-JP" dirty="0"/>
              <a:t>DirectInput</a:t>
            </a:r>
            <a:r>
              <a:rPr lang="ja-JP" altLang="en-US" dirty="0"/>
              <a:t>の使い方</a:t>
            </a:r>
          </a:p>
          <a:p>
            <a:r>
              <a:rPr lang="en-US" altLang="ja-JP" dirty="0">
                <a:hlinkClick r:id="rId3"/>
              </a:rPr>
              <a:t>http://www.charatsoft.com/develop/otogema/page/07input/dinput.html</a:t>
            </a:r>
            <a:endParaRPr lang="en-US" altLang="ja-JP" dirty="0"/>
          </a:p>
          <a:p>
            <a:endParaRPr lang="en-US" altLang="ja-JP" dirty="0"/>
          </a:p>
          <a:p>
            <a:pPr marL="285750" indent="-285750">
              <a:buFont typeface="Arial" panose="020B0604020202020204" pitchFamily="34" charset="0"/>
              <a:buChar char="•"/>
            </a:pPr>
            <a:r>
              <a:rPr lang="ja-JP" altLang="en-US" dirty="0"/>
              <a:t>マウスの状態取得（</a:t>
            </a:r>
            <a:r>
              <a:rPr lang="en-US" altLang="ja-JP" dirty="0"/>
              <a:t>DirectInput</a:t>
            </a:r>
            <a:r>
              <a:rPr lang="ja-JP" altLang="en-US" dirty="0"/>
              <a:t>）</a:t>
            </a:r>
          </a:p>
          <a:p>
            <a:r>
              <a:rPr lang="en-US" altLang="ja-JP" dirty="0">
                <a:hlinkClick r:id="rId4"/>
              </a:rPr>
              <a:t>http://cammy.co.jp/technical/2016/03/27/%E3%83%9E%E3%82%A6%E3%82%B9%E3%81%AE%E7%8A%B6%E6%85%8B%E5%8F%96%E5%BE%97directinput/</a:t>
            </a:r>
            <a:endParaRPr lang="en-US" altLang="ja-JP" dirty="0"/>
          </a:p>
          <a:p>
            <a:endParaRPr lang="en-US" altLang="ja-JP" dirty="0"/>
          </a:p>
          <a:p>
            <a:pPr marL="285750" indent="-285750">
              <a:buFont typeface="Arial" panose="020B0604020202020204" pitchFamily="34" charset="0"/>
              <a:buChar char="•"/>
            </a:pPr>
            <a:r>
              <a:rPr lang="en-US" altLang="ja-JP" dirty="0"/>
              <a:t>DirectX Class Chapter14</a:t>
            </a:r>
            <a:r>
              <a:rPr lang="ja-JP" altLang="en-US" dirty="0"/>
              <a:t>：ジョイスティックの利用</a:t>
            </a:r>
          </a:p>
          <a:p>
            <a:r>
              <a:rPr lang="en-US" altLang="ja-JP" dirty="0">
                <a:hlinkClick r:id="rId5"/>
              </a:rPr>
              <a:t>http://princess-tiara.biz/directx/?chapter=14</a:t>
            </a:r>
            <a:endParaRPr lang="en-US" altLang="ja-JP" dirty="0"/>
          </a:p>
          <a:p>
            <a:endParaRPr lang="en-US" altLang="ja-JP" dirty="0"/>
          </a:p>
          <a:p>
            <a:pPr marL="285750" indent="-285750">
              <a:buFont typeface="Arial" panose="020B0604020202020204" pitchFamily="34" charset="0"/>
              <a:buChar char="•"/>
            </a:pPr>
            <a:r>
              <a:rPr lang="en-US" altLang="ja-JP" dirty="0"/>
              <a:t>[C#]DirectInput</a:t>
            </a:r>
            <a:r>
              <a:rPr lang="ja-JP" altLang="en-US" dirty="0"/>
              <a:t>でジョイスティック（ゲームパッド）を使用する</a:t>
            </a:r>
          </a:p>
          <a:p>
            <a:r>
              <a:rPr lang="en-US" altLang="ja-JP" dirty="0">
                <a:hlinkClick r:id="rId6"/>
              </a:rPr>
              <a:t>http://nanoappli.com/blog/archives/4772</a:t>
            </a:r>
            <a:endParaRPr lang="en-US" altLang="ja-JP" dirty="0"/>
          </a:p>
          <a:p>
            <a:endParaRPr lang="ja-JP" altLang="en-US" dirty="0"/>
          </a:p>
        </p:txBody>
      </p:sp>
    </p:spTree>
    <p:extLst>
      <p:ext uri="{BB962C8B-B14F-4D97-AF65-F5344CB8AC3E}">
        <p14:creationId xmlns:p14="http://schemas.microsoft.com/office/powerpoint/2010/main" val="2990749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4000"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Noto Sans JP Bold" panose="020B0800000000000000" pitchFamily="34" charset="-128"/>
                <a:ea typeface="Noto Sans JP Bold" panose="020B0800000000000000" pitchFamily="34" charset="-128"/>
              </a:rPr>
              <a:t>今週取り組んだこと</a:t>
            </a:r>
          </a:p>
        </p:txBody>
      </p:sp>
      <p:sp>
        <p:nvSpPr>
          <p:cNvPr id="4" name="テキスト ボックス 3">
            <a:extLst>
              <a:ext uri="{FF2B5EF4-FFF2-40B4-BE49-F238E27FC236}">
                <a16:creationId xmlns:a16="http://schemas.microsoft.com/office/drawing/2014/main" id="{42B2982E-4706-4E52-8B58-6355EF884DCC}"/>
              </a:ext>
            </a:extLst>
          </p:cNvPr>
          <p:cNvSpPr txBox="1"/>
          <p:nvPr/>
        </p:nvSpPr>
        <p:spPr>
          <a:xfrm>
            <a:off x="408841" y="1165556"/>
            <a:ext cx="7018268" cy="1077218"/>
          </a:xfrm>
          <a:prstGeom prst="rect">
            <a:avLst/>
          </a:prstGeom>
          <a:noFill/>
        </p:spPr>
        <p:txBody>
          <a:bodyPr wrap="none" rtlCol="0">
            <a:spAutoFit/>
          </a:bodyPr>
          <a:lstStyle/>
          <a:p>
            <a:r>
              <a:rPr lang="ja-JP" altLang="en-US" sz="3200" b="1" dirty="0"/>
              <a:t>今回：</a:t>
            </a:r>
            <a:endParaRPr lang="en-US" altLang="ja-JP" sz="3200" b="1" dirty="0"/>
          </a:p>
          <a:p>
            <a:r>
              <a:rPr lang="en-US" altLang="ja-JP" sz="3200" b="1" dirty="0"/>
              <a:t>DirectX</a:t>
            </a:r>
            <a:r>
              <a:rPr lang="ja-JP" altLang="en-US" sz="3200" b="1" dirty="0"/>
              <a:t>を用いたコントローラの接続</a:t>
            </a:r>
          </a:p>
        </p:txBody>
      </p:sp>
      <p:sp>
        <p:nvSpPr>
          <p:cNvPr id="2" name="テキスト ボックス 1">
            <a:extLst>
              <a:ext uri="{FF2B5EF4-FFF2-40B4-BE49-F238E27FC236}">
                <a16:creationId xmlns:a16="http://schemas.microsoft.com/office/drawing/2014/main" id="{20CD8DAB-7EE8-4DDE-80BF-D12B1A6A1315}"/>
              </a:ext>
            </a:extLst>
          </p:cNvPr>
          <p:cNvSpPr txBox="1"/>
          <p:nvPr/>
        </p:nvSpPr>
        <p:spPr>
          <a:xfrm>
            <a:off x="0" y="2353069"/>
            <a:ext cx="8855901" cy="4247317"/>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t>エラー番号：</a:t>
            </a:r>
            <a:r>
              <a:rPr lang="en-US" altLang="ja-JP" dirty="0"/>
              <a:t>C4996</a:t>
            </a:r>
          </a:p>
          <a:p>
            <a:r>
              <a:rPr lang="en-US" altLang="ja-JP" dirty="0"/>
              <a:t>	</a:t>
            </a:r>
            <a:r>
              <a:rPr lang="ja-JP" altLang="en-US" dirty="0"/>
              <a:t>使い方によってはセキュリティ上の問題を起こすような旧式の関数を使用した</a:t>
            </a:r>
            <a:endParaRPr lang="en-US" altLang="ja-JP" dirty="0"/>
          </a:p>
          <a:p>
            <a:r>
              <a:rPr lang="en-US" altLang="ja-JP" dirty="0"/>
              <a:t>	</a:t>
            </a:r>
            <a:r>
              <a:rPr lang="ja-JP" altLang="en-US" dirty="0"/>
              <a:t>場合に発生する。</a:t>
            </a:r>
            <a:endParaRPr lang="en-US" altLang="ja-JP" dirty="0"/>
          </a:p>
          <a:p>
            <a:r>
              <a:rPr lang="en-US" altLang="ja-JP" dirty="0"/>
              <a:t>	</a:t>
            </a:r>
            <a:r>
              <a:rPr lang="ja-JP" altLang="en-US" dirty="0"/>
              <a:t>具体的には、</a:t>
            </a:r>
            <a:r>
              <a:rPr lang="en-US" altLang="ja-JP" dirty="0" err="1"/>
              <a:t>printf</a:t>
            </a:r>
            <a:r>
              <a:rPr lang="en-US" altLang="ja-JP" dirty="0"/>
              <a:t>,</a:t>
            </a:r>
            <a:r>
              <a:rPr lang="ja-JP" altLang="en-US" dirty="0"/>
              <a:t> </a:t>
            </a:r>
            <a:r>
              <a:rPr lang="en-US" altLang="ja-JP" dirty="0" err="1"/>
              <a:t>scanf</a:t>
            </a:r>
            <a:r>
              <a:rPr lang="en-US" altLang="ja-JP" dirty="0"/>
              <a:t>, etc..</a:t>
            </a:r>
          </a:p>
          <a:p>
            <a:endParaRPr lang="en-US" altLang="ja-JP" dirty="0"/>
          </a:p>
          <a:p>
            <a:r>
              <a:rPr lang="en-US" altLang="ja-JP" dirty="0"/>
              <a:t>	</a:t>
            </a:r>
            <a:r>
              <a:rPr lang="ja-JP" altLang="en-US" dirty="0"/>
              <a:t>解決方法：</a:t>
            </a:r>
            <a:endParaRPr lang="en-US" altLang="ja-JP" dirty="0"/>
          </a:p>
          <a:p>
            <a:r>
              <a:rPr lang="en-US" altLang="ja-JP" dirty="0"/>
              <a:t>	</a:t>
            </a:r>
            <a:r>
              <a:rPr lang="ja-JP" altLang="en-US" dirty="0"/>
              <a:t>警告時に表示される関数</a:t>
            </a:r>
            <a:r>
              <a:rPr lang="en-US" altLang="ja-JP" dirty="0"/>
              <a:t>(</a:t>
            </a:r>
            <a:r>
              <a:rPr lang="en-US" altLang="ja-JP" dirty="0" err="1"/>
              <a:t>printf</a:t>
            </a:r>
            <a:r>
              <a:rPr lang="ja-JP" altLang="en-US" dirty="0"/>
              <a:t>なら</a:t>
            </a:r>
            <a:r>
              <a:rPr lang="en-US" altLang="ja-JP" dirty="0" err="1"/>
              <a:t>printf_s</a:t>
            </a:r>
            <a:r>
              <a:rPr lang="en-US" altLang="ja-JP" dirty="0"/>
              <a:t>)</a:t>
            </a:r>
            <a:r>
              <a:rPr lang="ja-JP" altLang="en-US" dirty="0"/>
              <a:t>に変更すれば良い</a:t>
            </a:r>
            <a:endParaRPr lang="en-US" altLang="ja-JP" dirty="0"/>
          </a:p>
          <a:p>
            <a:endParaRPr lang="en-US" altLang="ja-JP" dirty="0"/>
          </a:p>
          <a:p>
            <a:pPr marL="285750" indent="-285750">
              <a:buFont typeface="Arial" panose="020B0604020202020204" pitchFamily="34" charset="0"/>
              <a:buChar char="•"/>
            </a:pPr>
            <a:r>
              <a:rPr lang="ja-JP" altLang="en-US" dirty="0"/>
              <a:t>エラー番号：</a:t>
            </a:r>
            <a:r>
              <a:rPr lang="en-US" altLang="ja-JP" dirty="0"/>
              <a:t>MSB6006 ”CL.exe”</a:t>
            </a:r>
            <a:r>
              <a:rPr lang="ja-JP" altLang="en-US" dirty="0"/>
              <a:t>コード</a:t>
            </a:r>
            <a:r>
              <a:rPr lang="en-US" altLang="ja-JP" dirty="0"/>
              <a:t>2</a:t>
            </a:r>
            <a:r>
              <a:rPr lang="ja-JP" altLang="en-US" dirty="0"/>
              <a:t>を伴って終了しました。</a:t>
            </a:r>
          </a:p>
          <a:p>
            <a:r>
              <a:rPr lang="en-US" altLang="ja-JP" dirty="0"/>
              <a:t>	</a:t>
            </a:r>
            <a:r>
              <a:rPr lang="en-US" altLang="ja-JP" dirty="0" err="1"/>
              <a:t>MSBuild</a:t>
            </a:r>
            <a:r>
              <a:rPr lang="ja-JP" altLang="en-US" dirty="0"/>
              <a:t>というビルドプログラムのエラーコード</a:t>
            </a:r>
            <a:r>
              <a:rPr lang="en-US" altLang="ja-JP" dirty="0"/>
              <a:t>6006</a:t>
            </a:r>
          </a:p>
          <a:p>
            <a:r>
              <a:rPr lang="en-US" altLang="ja-JP" dirty="0"/>
              <a:t>	</a:t>
            </a:r>
            <a:r>
              <a:rPr lang="ja-JP" altLang="en-US" dirty="0"/>
              <a:t>コード</a:t>
            </a:r>
            <a:r>
              <a:rPr lang="en-US" altLang="ja-JP" dirty="0"/>
              <a:t>2</a:t>
            </a:r>
            <a:r>
              <a:rPr lang="ja-JP" altLang="en-US" dirty="0"/>
              <a:t>は、コンパイラが戻したエラー値が</a:t>
            </a:r>
            <a:r>
              <a:rPr lang="en-US" altLang="ja-JP" dirty="0"/>
              <a:t>2</a:t>
            </a:r>
            <a:r>
              <a:rPr lang="ja-JP" altLang="en-US" dirty="0"/>
              <a:t>という意味</a:t>
            </a:r>
            <a:endParaRPr lang="en-US" altLang="ja-JP" dirty="0"/>
          </a:p>
          <a:p>
            <a:endParaRPr lang="en-US" altLang="ja-JP" dirty="0"/>
          </a:p>
          <a:p>
            <a:r>
              <a:rPr lang="en-US" altLang="ja-JP" dirty="0"/>
              <a:t>	</a:t>
            </a:r>
            <a:r>
              <a:rPr lang="ja-JP" altLang="en-US" dirty="0"/>
              <a:t>エラー部分の探索方法：</a:t>
            </a:r>
            <a:endParaRPr lang="en-US" altLang="ja-JP" dirty="0"/>
          </a:p>
          <a:p>
            <a:r>
              <a:rPr lang="en-US" altLang="ja-JP" dirty="0"/>
              <a:t>	</a:t>
            </a:r>
            <a:r>
              <a:rPr lang="ja-JP" altLang="en-US" dirty="0"/>
              <a:t>コマンドライン版</a:t>
            </a:r>
            <a:r>
              <a:rPr lang="en-US" altLang="ja-JP" dirty="0"/>
              <a:t>Visual Studio2019</a:t>
            </a:r>
            <a:r>
              <a:rPr lang="ja-JP" altLang="en-US" dirty="0"/>
              <a:t>を起動し、</a:t>
            </a:r>
            <a:endParaRPr lang="en-US" altLang="ja-JP" dirty="0"/>
          </a:p>
          <a:p>
            <a:r>
              <a:rPr lang="en-US" altLang="ja-JP" dirty="0"/>
              <a:t>	$ MsBuild.exe </a:t>
            </a:r>
            <a:r>
              <a:rPr lang="ja-JP" altLang="en-US" dirty="0"/>
              <a:t>ビルドしたいソリューションのフルパス</a:t>
            </a:r>
            <a:endParaRPr lang="en-US" altLang="ja-JP" dirty="0"/>
          </a:p>
        </p:txBody>
      </p:sp>
    </p:spTree>
    <p:extLst>
      <p:ext uri="{BB962C8B-B14F-4D97-AF65-F5344CB8AC3E}">
        <p14:creationId xmlns:p14="http://schemas.microsoft.com/office/powerpoint/2010/main" val="213570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FB4E55C-8D84-4A2D-B954-B65E9B2B70B1}"/>
              </a:ext>
            </a:extLst>
          </p:cNvPr>
          <p:cNvSpPr/>
          <p:nvPr/>
        </p:nvSpPr>
        <p:spPr>
          <a:xfrm>
            <a:off x="0" y="1"/>
            <a:ext cx="9144000" cy="740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latin typeface="Noto Sans JP Bold" panose="020B0800000000000000" pitchFamily="34" charset="-128"/>
                <a:ea typeface="Noto Sans JP Bold" panose="020B0800000000000000" pitchFamily="34" charset="-128"/>
              </a:rPr>
              <a:t>今週取り組んだこと</a:t>
            </a:r>
          </a:p>
        </p:txBody>
      </p:sp>
      <p:sp>
        <p:nvSpPr>
          <p:cNvPr id="4" name="テキスト ボックス 3">
            <a:extLst>
              <a:ext uri="{FF2B5EF4-FFF2-40B4-BE49-F238E27FC236}">
                <a16:creationId xmlns:a16="http://schemas.microsoft.com/office/drawing/2014/main" id="{42B2982E-4706-4E52-8B58-6355EF884DCC}"/>
              </a:ext>
            </a:extLst>
          </p:cNvPr>
          <p:cNvSpPr txBox="1"/>
          <p:nvPr/>
        </p:nvSpPr>
        <p:spPr>
          <a:xfrm>
            <a:off x="408841" y="1165556"/>
            <a:ext cx="7018268" cy="1077218"/>
          </a:xfrm>
          <a:prstGeom prst="rect">
            <a:avLst/>
          </a:prstGeom>
          <a:noFill/>
        </p:spPr>
        <p:txBody>
          <a:bodyPr wrap="none" rtlCol="0">
            <a:spAutoFit/>
          </a:bodyPr>
          <a:lstStyle/>
          <a:p>
            <a:r>
              <a:rPr lang="ja-JP" altLang="en-US" sz="3200" b="1" dirty="0"/>
              <a:t>今回：</a:t>
            </a:r>
            <a:endParaRPr lang="en-US" altLang="ja-JP" sz="3200" b="1" dirty="0"/>
          </a:p>
          <a:p>
            <a:r>
              <a:rPr lang="en-US" altLang="ja-JP" sz="3200" b="1" dirty="0"/>
              <a:t>DirectX</a:t>
            </a:r>
            <a:r>
              <a:rPr lang="ja-JP" altLang="en-US" sz="3200" b="1" dirty="0"/>
              <a:t>を用いたコントローラの接続</a:t>
            </a:r>
          </a:p>
        </p:txBody>
      </p:sp>
      <p:pic>
        <p:nvPicPr>
          <p:cNvPr id="5" name="図 4">
            <a:extLst>
              <a:ext uri="{FF2B5EF4-FFF2-40B4-BE49-F238E27FC236}">
                <a16:creationId xmlns:a16="http://schemas.microsoft.com/office/drawing/2014/main" id="{6600D397-B601-4D23-BB3B-E40D8055C060}"/>
              </a:ext>
            </a:extLst>
          </p:cNvPr>
          <p:cNvPicPr>
            <a:picLocks noChangeAspect="1"/>
          </p:cNvPicPr>
          <p:nvPr/>
        </p:nvPicPr>
        <p:blipFill rotWithShape="1">
          <a:blip r:embed="rId2">
            <a:extLst>
              <a:ext uri="{28A0092B-C50C-407E-A947-70E740481C1C}">
                <a14:useLocalDpi xmlns:a14="http://schemas.microsoft.com/office/drawing/2010/main" val="0"/>
              </a:ext>
            </a:extLst>
          </a:blip>
          <a:srcRect t="29166" r="35206" b="34602"/>
          <a:stretch/>
        </p:blipFill>
        <p:spPr>
          <a:xfrm>
            <a:off x="6987" y="2242775"/>
            <a:ext cx="9130026" cy="4342933"/>
          </a:xfrm>
          <a:prstGeom prst="rect">
            <a:avLst/>
          </a:prstGeom>
        </p:spPr>
      </p:pic>
      <p:sp>
        <p:nvSpPr>
          <p:cNvPr id="6" name="四角形: 角を丸くする 5">
            <a:extLst>
              <a:ext uri="{FF2B5EF4-FFF2-40B4-BE49-F238E27FC236}">
                <a16:creationId xmlns:a16="http://schemas.microsoft.com/office/drawing/2014/main" id="{941BA882-4BD8-47D4-AA75-C8E575BA120B}"/>
              </a:ext>
            </a:extLst>
          </p:cNvPr>
          <p:cNvSpPr/>
          <p:nvPr/>
        </p:nvSpPr>
        <p:spPr>
          <a:xfrm>
            <a:off x="6125027" y="4341669"/>
            <a:ext cx="1360138" cy="477074"/>
          </a:xfrm>
          <a:prstGeom prst="round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矢印: 下 8">
            <a:extLst>
              <a:ext uri="{FF2B5EF4-FFF2-40B4-BE49-F238E27FC236}">
                <a16:creationId xmlns:a16="http://schemas.microsoft.com/office/drawing/2014/main" id="{9DB24951-A58A-4125-B496-848FFE9B3E4B}"/>
              </a:ext>
            </a:extLst>
          </p:cNvPr>
          <p:cNvSpPr/>
          <p:nvPr/>
        </p:nvSpPr>
        <p:spPr>
          <a:xfrm rot="19228767">
            <a:off x="5517032" y="3200989"/>
            <a:ext cx="391886" cy="1275569"/>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a:extLst>
              <a:ext uri="{FF2B5EF4-FFF2-40B4-BE49-F238E27FC236}">
                <a16:creationId xmlns:a16="http://schemas.microsoft.com/office/drawing/2014/main" id="{9263AFB7-6CAA-45B6-8E73-B065B8BAF868}"/>
              </a:ext>
            </a:extLst>
          </p:cNvPr>
          <p:cNvSpPr txBox="1"/>
          <p:nvPr/>
        </p:nvSpPr>
        <p:spPr>
          <a:xfrm>
            <a:off x="1786622" y="3222099"/>
            <a:ext cx="5570756" cy="523220"/>
          </a:xfrm>
          <a:prstGeom prst="rect">
            <a:avLst/>
          </a:prstGeom>
          <a:solidFill>
            <a:schemeClr val="bg1"/>
          </a:solidFill>
          <a:ln>
            <a:noFill/>
          </a:ln>
        </p:spPr>
        <p:txBody>
          <a:bodyPr wrap="none" rtlCol="0">
            <a:spAutoFit/>
          </a:bodyPr>
          <a:lstStyle/>
          <a:p>
            <a:r>
              <a:rPr lang="ja-JP" altLang="en-US" sz="2800" dirty="0"/>
              <a:t>内部で別のエラーが発生していた</a:t>
            </a:r>
          </a:p>
        </p:txBody>
      </p:sp>
    </p:spTree>
    <p:extLst>
      <p:ext uri="{BB962C8B-B14F-4D97-AF65-F5344CB8AC3E}">
        <p14:creationId xmlns:p14="http://schemas.microsoft.com/office/powerpoint/2010/main" val="50473597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571</TotalTime>
  <Words>679</Words>
  <Application>Microsoft Office PowerPoint</Application>
  <PresentationFormat>画面に合わせる (4:3)</PresentationFormat>
  <Paragraphs>227</Paragraphs>
  <Slides>28</Slides>
  <Notes>1</Notes>
  <HiddenSlides>1</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28</vt:i4>
      </vt:variant>
    </vt:vector>
  </HeadingPairs>
  <TitlesOfParts>
    <vt:vector size="35" baseType="lpstr">
      <vt:lpstr>Noto Sans JP Black</vt:lpstr>
      <vt:lpstr>Noto Sans JP Bold</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三木康平</dc:creator>
  <cp:lastModifiedBy>三木 康平</cp:lastModifiedBy>
  <cp:revision>30</cp:revision>
  <dcterms:created xsi:type="dcterms:W3CDTF">2019-07-10T22:57:06Z</dcterms:created>
  <dcterms:modified xsi:type="dcterms:W3CDTF">2019-08-01T03:57:17Z</dcterms:modified>
</cp:coreProperties>
</file>