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3" r:id="rId2"/>
    <p:sldId id="274" r:id="rId3"/>
    <p:sldId id="275" r:id="rId4"/>
    <p:sldId id="276" r:id="rId5"/>
    <p:sldId id="277" r:id="rId6"/>
    <p:sldId id="278" r:id="rId7"/>
    <p:sldId id="281" r:id="rId8"/>
    <p:sldId id="279" r:id="rId9"/>
    <p:sldId id="280" r:id="rId10"/>
    <p:sldId id="282" r:id="rId11"/>
    <p:sldId id="283"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13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2019/11/8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412720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2019/11/8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357084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2019/11/8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371442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2019/11/8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110162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2019/11/8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170059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6BBE42A-7E8F-4EA0-BC0F-E753FF3513AE}" type="datetimeFigureOut">
              <a:rPr kumimoji="1" lang="ja-JP" altLang="en-US" smtClean="0"/>
              <a:t>2019/11/8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184931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6BBE42A-7E8F-4EA0-BC0F-E753FF3513AE}" type="datetimeFigureOut">
              <a:rPr kumimoji="1" lang="ja-JP" altLang="en-US" smtClean="0"/>
              <a:t>2019/11/8</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325069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6BBE42A-7E8F-4EA0-BC0F-E753FF3513AE}" type="datetimeFigureOut">
              <a:rPr kumimoji="1" lang="ja-JP" altLang="en-US" smtClean="0"/>
              <a:t>2019/11/8</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225644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BE42A-7E8F-4EA0-BC0F-E753FF3513AE}" type="datetimeFigureOut">
              <a:rPr kumimoji="1" lang="ja-JP" altLang="en-US" smtClean="0"/>
              <a:t>2019/11/8</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90479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6BBE42A-7E8F-4EA0-BC0F-E753FF3513AE}" type="datetimeFigureOut">
              <a:rPr kumimoji="1" lang="ja-JP" altLang="en-US" smtClean="0"/>
              <a:t>2019/11/8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3731126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6BBE42A-7E8F-4EA0-BC0F-E753FF3513AE}" type="datetimeFigureOut">
              <a:rPr kumimoji="1" lang="ja-JP" altLang="en-US" smtClean="0"/>
              <a:t>2019/11/8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273554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BE42A-7E8F-4EA0-BC0F-E753FF3513AE}" type="datetimeFigureOut">
              <a:rPr kumimoji="1" lang="ja-JP" altLang="en-US" smtClean="0"/>
              <a:t>2019/11/8</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307274611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ja-JP" altLang="en-US">
              <a:solidFill>
                <a:prstClr val="white"/>
              </a:solidFill>
              <a:latin typeface="Calibri" panose="020F0502020204030204"/>
              <a:ea typeface="游ゴシック" panose="020B0400000000000000" pitchFamily="50"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959475" y="1881811"/>
            <a:ext cx="5035353" cy="646331"/>
          </a:xfrm>
          <a:prstGeom prst="rect">
            <a:avLst/>
          </a:prstGeom>
          <a:noFill/>
        </p:spPr>
        <p:txBody>
          <a:bodyPr wrap="none" rtlCol="0">
            <a:spAutoFit/>
          </a:bodyPr>
          <a:lstStyle/>
          <a:p>
            <a:pPr defTabSz="457200"/>
            <a:r>
              <a:rPr lang="ja-JP" altLang="en-US" sz="3600" dirty="0">
                <a:solidFill>
                  <a:prstClr val="white"/>
                </a:solidFill>
                <a:latin typeface="Calibri" panose="020F0502020204030204"/>
                <a:ea typeface="游ゴシック" panose="020B0400000000000000" pitchFamily="50" charset="-128"/>
              </a:rPr>
              <a:t>大きく</a:t>
            </a:r>
            <a:r>
              <a:rPr lang="en-US" altLang="ja-JP" sz="3600" dirty="0">
                <a:solidFill>
                  <a:prstClr val="white"/>
                </a:solidFill>
                <a:latin typeface="Calibri" panose="020F0502020204030204"/>
                <a:ea typeface="游ゴシック" panose="020B0400000000000000" pitchFamily="50" charset="-128"/>
              </a:rPr>
              <a:t>2</a:t>
            </a:r>
            <a:r>
              <a:rPr lang="ja-JP" altLang="en-US" sz="3600" dirty="0" err="1">
                <a:solidFill>
                  <a:prstClr val="white"/>
                </a:solidFill>
                <a:latin typeface="Calibri" panose="020F0502020204030204"/>
                <a:ea typeface="游ゴシック" panose="020B0400000000000000" pitchFamily="50" charset="-128"/>
              </a:rPr>
              <a:t>つに</a:t>
            </a:r>
            <a:r>
              <a:rPr lang="ja-JP" altLang="en-US" sz="3600" dirty="0">
                <a:solidFill>
                  <a:prstClr val="white"/>
                </a:solidFill>
                <a:latin typeface="Calibri" panose="020F0502020204030204"/>
                <a:ea typeface="游ゴシック" panose="020B0400000000000000" pitchFamily="50" charset="-128"/>
              </a:rPr>
              <a:t>分類すると</a:t>
            </a:r>
          </a:p>
        </p:txBody>
      </p:sp>
      <p:sp>
        <p:nvSpPr>
          <p:cNvPr id="4" name="テキスト ボックス 3">
            <a:extLst>
              <a:ext uri="{FF2B5EF4-FFF2-40B4-BE49-F238E27FC236}">
                <a16:creationId xmlns:a16="http://schemas.microsoft.com/office/drawing/2014/main" id="{6078AEA9-01D6-4E40-B630-D4E2E42611B8}"/>
              </a:ext>
            </a:extLst>
          </p:cNvPr>
          <p:cNvSpPr txBox="1"/>
          <p:nvPr/>
        </p:nvSpPr>
        <p:spPr>
          <a:xfrm>
            <a:off x="959475" y="2847016"/>
            <a:ext cx="7225055" cy="1200329"/>
          </a:xfrm>
          <a:prstGeom prst="rect">
            <a:avLst/>
          </a:prstGeom>
          <a:noFill/>
        </p:spPr>
        <p:txBody>
          <a:bodyPr wrap="none" rtlCol="0">
            <a:spAutoFit/>
          </a:bodyPr>
          <a:lstStyle/>
          <a:p>
            <a:pPr marL="571500" indent="-571500" defTabSz="457200">
              <a:buFont typeface="Arial" panose="020B0604020202020204" pitchFamily="34" charset="0"/>
              <a:buChar char="•"/>
            </a:pPr>
            <a:r>
              <a:rPr lang="ja-JP" altLang="en-US" sz="3600" b="1" dirty="0">
                <a:solidFill>
                  <a:srgbClr val="FF0000"/>
                </a:solidFill>
                <a:latin typeface="Calibri" panose="020F0502020204030204"/>
                <a:ea typeface="游ゴシック" panose="020B0400000000000000" pitchFamily="50" charset="-128"/>
              </a:rPr>
              <a:t>価値反復に基づくアルゴリズム</a:t>
            </a:r>
            <a:endParaRPr lang="en-US" altLang="ja-JP" sz="3600" b="1" dirty="0">
              <a:solidFill>
                <a:srgbClr val="FF0000"/>
              </a:solidFill>
              <a:latin typeface="Calibri" panose="020F0502020204030204"/>
              <a:ea typeface="游ゴシック" panose="020B0400000000000000" pitchFamily="50" charset="-128"/>
            </a:endParaRPr>
          </a:p>
          <a:p>
            <a:pPr defTabSz="457200"/>
            <a:r>
              <a:rPr lang="en-US" altLang="ja-JP" sz="3600" dirty="0">
                <a:solidFill>
                  <a:srgbClr val="FF0000"/>
                </a:solidFill>
                <a:latin typeface="Calibri" panose="020F0502020204030204"/>
                <a:ea typeface="游ゴシック" panose="020B0400000000000000" pitchFamily="50" charset="-128"/>
              </a:rPr>
              <a:t>	</a:t>
            </a:r>
            <a:r>
              <a:rPr lang="ja-JP" altLang="en-US" sz="3600" dirty="0">
                <a:solidFill>
                  <a:srgbClr val="FF0000"/>
                </a:solidFill>
                <a:latin typeface="Calibri" panose="020F0502020204030204"/>
                <a:ea typeface="游ゴシック" panose="020B0400000000000000" pitchFamily="50" charset="-128"/>
              </a:rPr>
              <a:t> </a:t>
            </a:r>
            <a:r>
              <a:rPr lang="ja-JP" altLang="en-US" sz="3600" dirty="0">
                <a:solidFill>
                  <a:prstClr val="white"/>
                </a:solidFill>
                <a:latin typeface="Calibri" panose="020F0502020204030204"/>
                <a:ea typeface="游ゴシック" panose="020B0400000000000000" pitchFamily="50" charset="-128"/>
              </a:rPr>
              <a:t>例：</a:t>
            </a:r>
            <a:r>
              <a:rPr lang="en-US" altLang="ja-JP" sz="3600" dirty="0">
                <a:solidFill>
                  <a:prstClr val="white"/>
                </a:solidFill>
                <a:latin typeface="Calibri" panose="020F0502020204030204"/>
                <a:ea typeface="游ゴシック" panose="020B0400000000000000" pitchFamily="50" charset="-128"/>
              </a:rPr>
              <a:t>Q-Learning</a:t>
            </a:r>
            <a:r>
              <a:rPr lang="ja-JP" altLang="en-US" sz="3600" dirty="0">
                <a:solidFill>
                  <a:prstClr val="white"/>
                </a:solidFill>
                <a:latin typeface="Calibri" panose="020F0502020204030204"/>
                <a:ea typeface="游ゴシック" panose="020B0400000000000000" pitchFamily="50" charset="-128"/>
              </a:rPr>
              <a:t>など</a:t>
            </a:r>
            <a:endParaRPr lang="en-US" altLang="ja-JP" sz="3600" dirty="0">
              <a:solidFill>
                <a:prstClr val="white"/>
              </a:solidFill>
              <a:latin typeface="Calibri" panose="020F0502020204030204"/>
              <a:ea typeface="游ゴシック" panose="020B0400000000000000" pitchFamily="50" charset="-128"/>
            </a:endParaRPr>
          </a:p>
        </p:txBody>
      </p:sp>
      <p:sp>
        <p:nvSpPr>
          <p:cNvPr id="5" name="テキスト ボックス 4">
            <a:extLst>
              <a:ext uri="{FF2B5EF4-FFF2-40B4-BE49-F238E27FC236}">
                <a16:creationId xmlns:a16="http://schemas.microsoft.com/office/drawing/2014/main" id="{82477CDA-983C-4B46-A0C3-E118EBEA4FE8}"/>
              </a:ext>
            </a:extLst>
          </p:cNvPr>
          <p:cNvSpPr txBox="1"/>
          <p:nvPr/>
        </p:nvSpPr>
        <p:spPr>
          <a:xfrm>
            <a:off x="959475" y="4251689"/>
            <a:ext cx="7225055" cy="1200329"/>
          </a:xfrm>
          <a:prstGeom prst="rect">
            <a:avLst/>
          </a:prstGeom>
          <a:noFill/>
        </p:spPr>
        <p:txBody>
          <a:bodyPr wrap="none" rtlCol="0">
            <a:spAutoFit/>
          </a:bodyPr>
          <a:lstStyle/>
          <a:p>
            <a:pPr marL="571500" indent="-571500" defTabSz="457200">
              <a:buFont typeface="Arial" panose="020B0604020202020204" pitchFamily="34" charset="0"/>
              <a:buChar char="•"/>
            </a:pPr>
            <a:r>
              <a:rPr lang="ja-JP" altLang="en-US" sz="3600" b="1" dirty="0">
                <a:solidFill>
                  <a:srgbClr val="FF0000"/>
                </a:solidFill>
                <a:latin typeface="Calibri" panose="020F0502020204030204"/>
                <a:ea typeface="游ゴシック" panose="020B0400000000000000" pitchFamily="50" charset="-128"/>
              </a:rPr>
              <a:t>方策勾配に基づくアルゴリズム</a:t>
            </a:r>
            <a:endParaRPr lang="en-US" altLang="ja-JP" sz="3600" b="1" dirty="0">
              <a:solidFill>
                <a:srgbClr val="FF0000"/>
              </a:solidFill>
              <a:latin typeface="Calibri" panose="020F0502020204030204"/>
              <a:ea typeface="游ゴシック" panose="020B0400000000000000" pitchFamily="50" charset="-128"/>
            </a:endParaRPr>
          </a:p>
          <a:p>
            <a:pPr defTabSz="457200"/>
            <a:r>
              <a:rPr lang="en-US" altLang="ja-JP" sz="3600" dirty="0">
                <a:solidFill>
                  <a:srgbClr val="FF0000"/>
                </a:solidFill>
                <a:latin typeface="Calibri" panose="020F0502020204030204"/>
                <a:ea typeface="游ゴシック" panose="020B0400000000000000" pitchFamily="50" charset="-128"/>
              </a:rPr>
              <a:t>	 </a:t>
            </a:r>
            <a:r>
              <a:rPr lang="ja-JP" altLang="en-US" sz="3600" dirty="0">
                <a:solidFill>
                  <a:prstClr val="white"/>
                </a:solidFill>
                <a:latin typeface="Calibri" panose="020F0502020204030204"/>
                <a:ea typeface="游ゴシック" panose="020B0400000000000000" pitchFamily="50" charset="-128"/>
              </a:rPr>
              <a:t>例：方策勾配法など</a:t>
            </a:r>
            <a:endParaRPr lang="en-US" altLang="ja-JP" sz="3600" dirty="0">
              <a:solidFill>
                <a:prstClr val="white"/>
              </a:solidFill>
              <a:latin typeface="Calibri" panose="020F0502020204030204"/>
              <a:ea typeface="游ゴシック" panose="020B0400000000000000" pitchFamily="50" charset="-128"/>
            </a:endParaRPr>
          </a:p>
        </p:txBody>
      </p:sp>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0" y="203542"/>
            <a:ext cx="9144000"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800" b="1" dirty="0">
                <a:solidFill>
                  <a:prstClr val="white"/>
                </a:solidFill>
                <a:latin typeface="Noto Sans JP Bold" panose="020B0800000000000000" pitchFamily="34" charset="-128"/>
                <a:ea typeface="Noto Sans JP Bold" panose="020B0800000000000000" pitchFamily="34" charset="-128"/>
              </a:rPr>
              <a:t>方策を最適化するアルゴリズム</a:t>
            </a:r>
          </a:p>
        </p:txBody>
      </p:sp>
    </p:spTree>
    <p:extLst>
      <p:ext uri="{BB962C8B-B14F-4D97-AF65-F5344CB8AC3E}">
        <p14:creationId xmlns:p14="http://schemas.microsoft.com/office/powerpoint/2010/main" val="4027945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4800" b="1" dirty="0">
                <a:solidFill>
                  <a:prstClr val="white"/>
                </a:solidFill>
                <a:latin typeface="Noto Sans JP Bold"/>
                <a:ea typeface="游ゴシック" panose="020B0400000000000000" pitchFamily="50" charset="-128"/>
              </a:rPr>
              <a:t>9.</a:t>
            </a:r>
            <a:r>
              <a:rPr lang="ja-JP" altLang="en-US" sz="4800" b="1" dirty="0">
                <a:solidFill>
                  <a:prstClr val="white"/>
                </a:solidFill>
                <a:latin typeface="Noto Sans JP Bold"/>
                <a:ea typeface="游ゴシック" panose="020B0400000000000000" pitchFamily="50" charset="-128"/>
              </a:rPr>
              <a:t>テストを行ってみて</a:t>
            </a:r>
            <a:endParaRPr kumimoji="1" lang="ja-JP" altLang="en-US"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86FB3B6F-62A2-46B6-A51F-85444FCBA94E}"/>
              </a:ext>
            </a:extLst>
          </p:cNvPr>
          <p:cNvSpPr txBox="1"/>
          <p:nvPr/>
        </p:nvSpPr>
        <p:spPr>
          <a:xfrm>
            <a:off x="102403" y="1203497"/>
            <a:ext cx="9071714" cy="646331"/>
          </a:xfrm>
          <a:prstGeom prst="rect">
            <a:avLst/>
          </a:prstGeom>
          <a:noFill/>
        </p:spPr>
        <p:txBody>
          <a:bodyPr wrap="none" rtlCol="0">
            <a:spAutoFit/>
          </a:bodyPr>
          <a:lstStyle/>
          <a:p>
            <a:pPr marL="571500" marR="0" lvl="0" indent="-5715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3600" dirty="0">
                <a:solidFill>
                  <a:prstClr val="white"/>
                </a:solidFill>
                <a:latin typeface="Calibri" panose="020F0502020204030204"/>
                <a:ea typeface="游ゴシック" panose="020B0400000000000000" pitchFamily="50" charset="-128"/>
              </a:rPr>
              <a:t>関数ごとにエラーが起きているか判断可</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A7B9F04F-9EE6-468A-A554-6F07B3F08D1E}"/>
              </a:ext>
            </a:extLst>
          </p:cNvPr>
          <p:cNvSpPr txBox="1"/>
          <p:nvPr/>
        </p:nvSpPr>
        <p:spPr>
          <a:xfrm>
            <a:off x="102403" y="2046160"/>
            <a:ext cx="7675499" cy="1754326"/>
          </a:xfrm>
          <a:prstGeom prst="rect">
            <a:avLst/>
          </a:prstGeom>
          <a:noFill/>
        </p:spPr>
        <p:txBody>
          <a:bodyPr wrap="none" rtlCol="0">
            <a:spAutoFit/>
          </a:bodyPr>
          <a:lstStyle/>
          <a:p>
            <a:pPr marL="571500" marR="0" lvl="0" indent="-5715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クラスの最後に</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R="0" lvl="0" algn="l" defTabSz="457200" rtl="0" eaLnBrk="1" fontAlgn="auto" latinLnBrk="0" hangingPunct="1">
              <a:lnSpc>
                <a:spcPct val="100000"/>
              </a:lnSpc>
              <a:spcBef>
                <a:spcPts val="0"/>
              </a:spcBef>
              <a:spcAft>
                <a:spcPts val="0"/>
              </a:spcAft>
              <a:buClrTx/>
              <a:buSzTx/>
              <a:tabLst/>
              <a:defRPr/>
            </a:pPr>
            <a:r>
              <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      if __name__ == __main__</a:t>
            </a:r>
            <a:endParaRPr lang="en-US" altLang="ja-JP" sz="3600" dirty="0">
              <a:solidFill>
                <a:prstClr val="white"/>
              </a:solidFill>
              <a:latin typeface="Calibri" panose="020F0502020204030204"/>
              <a:ea typeface="游ゴシック" panose="020B0400000000000000" pitchFamily="50" charset="-128"/>
            </a:endParaRPr>
          </a:p>
          <a:p>
            <a:pPr marR="0" lvl="0" algn="l" defTabSz="457200" rtl="0" eaLnBrk="1" fontAlgn="auto" latinLnBrk="0" hangingPunct="1">
              <a:lnSpc>
                <a:spcPct val="100000"/>
              </a:lnSpc>
              <a:spcBef>
                <a:spcPts val="0"/>
              </a:spcBef>
              <a:spcAft>
                <a:spcPts val="0"/>
              </a:spcAft>
              <a:buClrTx/>
              <a:buSzTx/>
              <a:tabLst/>
              <a:defRPr/>
            </a:pPr>
            <a:r>
              <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	 </a:t>
            </a: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が書かれている理由が分かった。</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F5E8A5CE-3037-4DAE-9543-85A1691C5676}"/>
              </a:ext>
            </a:extLst>
          </p:cNvPr>
          <p:cNvSpPr txBox="1"/>
          <p:nvPr/>
        </p:nvSpPr>
        <p:spPr>
          <a:xfrm>
            <a:off x="102403" y="3996818"/>
            <a:ext cx="9071714" cy="1200329"/>
          </a:xfrm>
          <a:prstGeom prst="rect">
            <a:avLst/>
          </a:prstGeom>
          <a:noFill/>
        </p:spPr>
        <p:txBody>
          <a:bodyPr wrap="none" rtlCol="0">
            <a:spAutoFit/>
          </a:bodyPr>
          <a:lstStyle/>
          <a:p>
            <a:pPr marL="571500" marR="0" lvl="0" indent="-5715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疎結合の関数を作る方法についての知識</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R="0" lvl="0" algn="l" defTabSz="457200" rtl="0" eaLnBrk="1" fontAlgn="auto" latinLnBrk="0" hangingPunct="1">
              <a:lnSpc>
                <a:spcPct val="100000"/>
              </a:lnSpc>
              <a:spcBef>
                <a:spcPts val="0"/>
              </a:spcBef>
              <a:spcAft>
                <a:spcPts val="0"/>
              </a:spcAft>
              <a:buClrTx/>
              <a:buSzTx/>
              <a:tabLst/>
              <a:defRPr/>
            </a:pPr>
            <a:r>
              <a:rPr lang="en-US" altLang="ja-JP" sz="3600" dirty="0">
                <a:solidFill>
                  <a:prstClr val="white"/>
                </a:solidFill>
                <a:latin typeface="Calibri" panose="020F0502020204030204"/>
                <a:ea typeface="游ゴシック" panose="020B0400000000000000" pitchFamily="50" charset="-128"/>
              </a:rPr>
              <a:t>	</a:t>
            </a:r>
            <a:r>
              <a:rPr lang="ja-JP" altLang="en-US" sz="3600" dirty="0">
                <a:solidFill>
                  <a:prstClr val="white"/>
                </a:solidFill>
                <a:latin typeface="Calibri" panose="020F0502020204030204"/>
                <a:ea typeface="游ゴシック" panose="020B0400000000000000" pitchFamily="50" charset="-128"/>
              </a:rPr>
              <a:t> </a:t>
            </a: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が深まった</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3524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4800" b="1" dirty="0">
                <a:solidFill>
                  <a:prstClr val="white"/>
                </a:solidFill>
                <a:latin typeface="Noto Sans JP Bold"/>
                <a:ea typeface="游ゴシック" panose="020B0400000000000000" pitchFamily="50" charset="-128"/>
              </a:rPr>
              <a:t>10.</a:t>
            </a:r>
            <a:r>
              <a:rPr lang="ja-JP" altLang="en-US" sz="4800" b="1" dirty="0">
                <a:solidFill>
                  <a:prstClr val="white"/>
                </a:solidFill>
                <a:latin typeface="Noto Sans JP Bold"/>
                <a:ea typeface="游ゴシック" panose="020B0400000000000000" pitchFamily="50" charset="-128"/>
              </a:rPr>
              <a:t>今後の方針</a:t>
            </a:r>
            <a:endParaRPr kumimoji="1" lang="ja-JP" altLang="en-US"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86FB3B6F-62A2-46B6-A51F-85444FCBA94E}"/>
              </a:ext>
            </a:extLst>
          </p:cNvPr>
          <p:cNvSpPr txBox="1"/>
          <p:nvPr/>
        </p:nvSpPr>
        <p:spPr>
          <a:xfrm>
            <a:off x="102403" y="1203497"/>
            <a:ext cx="8148384" cy="1200329"/>
          </a:xfrm>
          <a:prstGeom prst="rect">
            <a:avLst/>
          </a:prstGeom>
          <a:noFill/>
        </p:spPr>
        <p:txBody>
          <a:bodyPr wrap="none" rtlCol="0">
            <a:spAutoFit/>
          </a:bodyPr>
          <a:lstStyle/>
          <a:p>
            <a:pPr marL="571500" marR="0" lvl="0" indent="-5715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3600" dirty="0">
                <a:solidFill>
                  <a:prstClr val="white"/>
                </a:solidFill>
                <a:latin typeface="Calibri" panose="020F0502020204030204"/>
                <a:ea typeface="游ゴシック" panose="020B0400000000000000" pitchFamily="50" charset="-128"/>
              </a:rPr>
              <a:t>密結合となっている関数を疎結合に</a:t>
            </a:r>
            <a:endParaRPr lang="en-US" altLang="ja-JP" sz="3600" dirty="0">
              <a:solidFill>
                <a:prstClr val="white"/>
              </a:solidFill>
              <a:latin typeface="Calibri" panose="020F0502020204030204"/>
              <a:ea typeface="游ゴシック" panose="020B0400000000000000" pitchFamily="50" charset="-128"/>
            </a:endParaRPr>
          </a:p>
          <a:p>
            <a:pPr marR="0" lvl="0" algn="l" defTabSz="457200" rtl="0" eaLnBrk="1" fontAlgn="auto" latinLnBrk="0" hangingPunct="1">
              <a:lnSpc>
                <a:spcPct val="100000"/>
              </a:lnSpc>
              <a:spcBef>
                <a:spcPts val="0"/>
              </a:spcBef>
              <a:spcAft>
                <a:spcPts val="0"/>
              </a:spcAft>
              <a:buClrTx/>
              <a:buSzTx/>
              <a:tabLst/>
              <a:defRPr/>
            </a:pPr>
            <a:r>
              <a:rPr lang="en-US" altLang="ja-JP" sz="3600" dirty="0">
                <a:solidFill>
                  <a:prstClr val="white"/>
                </a:solidFill>
                <a:latin typeface="Calibri" panose="020F0502020204030204"/>
                <a:ea typeface="游ゴシック" panose="020B0400000000000000" pitchFamily="50" charset="-128"/>
              </a:rPr>
              <a:t>	</a:t>
            </a:r>
            <a:r>
              <a:rPr lang="ja-JP" altLang="en-US" sz="3600" dirty="0">
                <a:solidFill>
                  <a:prstClr val="white"/>
                </a:solidFill>
                <a:latin typeface="Calibri" panose="020F0502020204030204"/>
                <a:ea typeface="游ゴシック" panose="020B0400000000000000" pitchFamily="50" charset="-128"/>
              </a:rPr>
              <a:t> 書き直す</a:t>
            </a:r>
            <a:endParaRPr lang="en-US" altLang="ja-JP" sz="3600" dirty="0">
              <a:solidFill>
                <a:prstClr val="white"/>
              </a:solidFill>
              <a:latin typeface="Calibri" panose="020F0502020204030204"/>
              <a:ea typeface="游ゴシック" panose="020B0400000000000000" pitchFamily="50" charset="-128"/>
            </a:endParaRPr>
          </a:p>
        </p:txBody>
      </p:sp>
      <p:sp>
        <p:nvSpPr>
          <p:cNvPr id="10" name="テキスト ボックス 9">
            <a:extLst>
              <a:ext uri="{FF2B5EF4-FFF2-40B4-BE49-F238E27FC236}">
                <a16:creationId xmlns:a16="http://schemas.microsoft.com/office/drawing/2014/main" id="{E014D785-736A-4623-8121-C0F499CCFF19}"/>
              </a:ext>
            </a:extLst>
          </p:cNvPr>
          <p:cNvSpPr txBox="1"/>
          <p:nvPr/>
        </p:nvSpPr>
        <p:spPr>
          <a:xfrm>
            <a:off x="102403" y="2403826"/>
            <a:ext cx="5601213" cy="1754326"/>
          </a:xfrm>
          <a:prstGeom prst="rect">
            <a:avLst/>
          </a:prstGeom>
          <a:noFill/>
        </p:spPr>
        <p:txBody>
          <a:bodyPr wrap="none" rtlCol="0">
            <a:spAutoFit/>
          </a:bodyPr>
          <a:lstStyle/>
          <a:p>
            <a:pPr marL="571500" marR="0" lvl="0" indent="-5715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3600" dirty="0">
                <a:solidFill>
                  <a:prstClr val="white"/>
                </a:solidFill>
                <a:latin typeface="Calibri" panose="020F0502020204030204"/>
                <a:ea typeface="游ゴシック" panose="020B0400000000000000" pitchFamily="50" charset="-128"/>
              </a:rPr>
              <a:t>関数の最後に</a:t>
            </a:r>
            <a:endParaRPr lang="en-US" altLang="ja-JP" sz="3600" dirty="0">
              <a:solidFill>
                <a:prstClr val="white"/>
              </a:solidFill>
              <a:latin typeface="Calibri" panose="020F0502020204030204"/>
              <a:ea typeface="游ゴシック" panose="020B0400000000000000" pitchFamily="50" charset="-128"/>
            </a:endParaRPr>
          </a:p>
          <a:p>
            <a:pPr marR="0" lvl="0" algn="l" defTabSz="457200" rtl="0" eaLnBrk="1" fontAlgn="auto" latinLnBrk="0" hangingPunct="1">
              <a:lnSpc>
                <a:spcPct val="100000"/>
              </a:lnSpc>
              <a:spcBef>
                <a:spcPts val="0"/>
              </a:spcBef>
              <a:spcAft>
                <a:spcPts val="0"/>
              </a:spcAft>
              <a:buClrTx/>
              <a:buSzTx/>
              <a:tabLst/>
              <a:defRPr/>
            </a:pPr>
            <a:r>
              <a:rPr lang="en-US" altLang="ja-JP" sz="3600" dirty="0">
                <a:solidFill>
                  <a:prstClr val="white"/>
                </a:solidFill>
                <a:latin typeface="Calibri" panose="020F0502020204030204"/>
                <a:ea typeface="游ゴシック" panose="020B0400000000000000" pitchFamily="50" charset="-128"/>
              </a:rPr>
              <a:t>	</a:t>
            </a:r>
            <a:r>
              <a:rPr lang="ja-JP" altLang="en-US" sz="3600" dirty="0">
                <a:solidFill>
                  <a:prstClr val="white"/>
                </a:solidFill>
                <a:latin typeface="Calibri" panose="020F0502020204030204"/>
                <a:ea typeface="游ゴシック" panose="020B0400000000000000" pitchFamily="50" charset="-128"/>
              </a:rPr>
              <a:t> </a:t>
            </a:r>
            <a:r>
              <a:rPr lang="en-US" altLang="ja-JP" sz="3600" dirty="0">
                <a:solidFill>
                  <a:prstClr val="white"/>
                </a:solidFill>
                <a:latin typeface="Calibri" panose="020F0502020204030204"/>
                <a:ea typeface="游ゴシック" panose="020B0400000000000000" pitchFamily="50" charset="-128"/>
              </a:rPr>
              <a:t>if</a:t>
            </a:r>
            <a:r>
              <a:rPr lang="ja-JP" altLang="en-US" sz="3600" dirty="0">
                <a:solidFill>
                  <a:prstClr val="white"/>
                </a:solidFill>
                <a:latin typeface="Calibri" panose="020F0502020204030204"/>
                <a:ea typeface="游ゴシック" panose="020B0400000000000000" pitchFamily="50" charset="-128"/>
              </a:rPr>
              <a:t> </a:t>
            </a:r>
            <a:r>
              <a:rPr lang="en-US" altLang="ja-JP" sz="3600" dirty="0">
                <a:solidFill>
                  <a:prstClr val="white"/>
                </a:solidFill>
                <a:latin typeface="Calibri" panose="020F0502020204030204"/>
                <a:ea typeface="游ゴシック" panose="020B0400000000000000" pitchFamily="50" charset="-128"/>
              </a:rPr>
              <a:t>__name__</a:t>
            </a:r>
            <a:r>
              <a:rPr lang="ja-JP" altLang="en-US" sz="3600" dirty="0">
                <a:solidFill>
                  <a:prstClr val="white"/>
                </a:solidFill>
                <a:latin typeface="Calibri" panose="020F0502020204030204"/>
                <a:ea typeface="游ゴシック" panose="020B0400000000000000" pitchFamily="50" charset="-128"/>
              </a:rPr>
              <a:t> </a:t>
            </a:r>
            <a:r>
              <a:rPr lang="en-US" altLang="ja-JP" sz="3600" dirty="0">
                <a:solidFill>
                  <a:prstClr val="white"/>
                </a:solidFill>
                <a:latin typeface="Calibri" panose="020F0502020204030204"/>
                <a:ea typeface="游ゴシック" panose="020B0400000000000000" pitchFamily="50" charset="-128"/>
              </a:rPr>
              <a:t>==</a:t>
            </a:r>
            <a:r>
              <a:rPr lang="ja-JP" altLang="en-US" sz="3600" dirty="0">
                <a:solidFill>
                  <a:prstClr val="white"/>
                </a:solidFill>
                <a:latin typeface="Calibri" panose="020F0502020204030204"/>
                <a:ea typeface="游ゴシック" panose="020B0400000000000000" pitchFamily="50" charset="-128"/>
              </a:rPr>
              <a:t> </a:t>
            </a:r>
            <a:r>
              <a:rPr lang="en-US" altLang="ja-JP" sz="3600" dirty="0">
                <a:solidFill>
                  <a:prstClr val="white"/>
                </a:solidFill>
                <a:latin typeface="Calibri" panose="020F0502020204030204"/>
                <a:ea typeface="游ゴシック" panose="020B0400000000000000" pitchFamily="50" charset="-128"/>
              </a:rPr>
              <a:t>__main__</a:t>
            </a:r>
          </a:p>
          <a:p>
            <a:pPr marR="0" lvl="0" algn="l" defTabSz="457200" rtl="0" eaLnBrk="1" fontAlgn="auto" latinLnBrk="0" hangingPunct="1">
              <a:lnSpc>
                <a:spcPct val="100000"/>
              </a:lnSpc>
              <a:spcBef>
                <a:spcPts val="0"/>
              </a:spcBef>
              <a:spcAft>
                <a:spcPts val="0"/>
              </a:spcAft>
              <a:buClrTx/>
              <a:buSzTx/>
              <a:tabLst/>
              <a:defRPr/>
            </a:pPr>
            <a:r>
              <a:rPr lang="en-US" altLang="ja-JP" sz="3600" dirty="0">
                <a:solidFill>
                  <a:prstClr val="white"/>
                </a:solidFill>
                <a:latin typeface="Calibri" panose="020F0502020204030204"/>
                <a:ea typeface="游ゴシック" panose="020B0400000000000000" pitchFamily="50" charset="-128"/>
              </a:rPr>
              <a:t>	 </a:t>
            </a:r>
            <a:r>
              <a:rPr lang="ja-JP" altLang="en-US" sz="3600" dirty="0">
                <a:solidFill>
                  <a:prstClr val="white"/>
                </a:solidFill>
                <a:latin typeface="Calibri" panose="020F0502020204030204"/>
                <a:ea typeface="游ゴシック" panose="020B0400000000000000" pitchFamily="50" charset="-128"/>
              </a:rPr>
              <a:t>を追加し、テストする</a:t>
            </a:r>
            <a:endParaRPr lang="en-US" altLang="ja-JP" sz="3600" dirty="0">
              <a:solidFill>
                <a:prstClr val="white"/>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281887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Noto Sans JP Bold"/>
                <a:ea typeface="游ゴシック" panose="020B0400000000000000" pitchFamily="50" charset="-128"/>
              </a:rPr>
              <a:t>1.</a:t>
            </a:r>
            <a:r>
              <a:rPr lang="ja-JP" altLang="en-US" sz="4800" b="1" dirty="0">
                <a:solidFill>
                  <a:prstClr val="white"/>
                </a:solidFill>
                <a:latin typeface="Noto Sans JP Bold"/>
                <a:ea typeface="游ゴシック" panose="020B0400000000000000" pitchFamily="50" charset="-128"/>
              </a:rPr>
              <a:t>プログラムテストとは</a:t>
            </a: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1478846" y="2295879"/>
            <a:ext cx="6186309" cy="646331"/>
          </a:xfrm>
          <a:prstGeom prst="rect">
            <a:avLst/>
          </a:prstGeom>
          <a:noFill/>
        </p:spPr>
        <p:txBody>
          <a:bodyPr wrap="none" rtlCol="0">
            <a:spAutoFit/>
          </a:bodyPr>
          <a:lstStyle/>
          <a:p>
            <a:pPr defTabSz="457200"/>
            <a:r>
              <a:rPr lang="ja-JP" altLang="en-US" sz="3600" dirty="0">
                <a:solidFill>
                  <a:srgbClr val="FF0000"/>
                </a:solidFill>
                <a:latin typeface="Calibri" panose="020F0502020204030204"/>
                <a:ea typeface="游ゴシック" panose="020B0400000000000000" pitchFamily="50" charset="-128"/>
              </a:rPr>
              <a:t>バグ</a:t>
            </a:r>
            <a:r>
              <a:rPr lang="ja-JP" altLang="en-US" sz="3600" dirty="0">
                <a:solidFill>
                  <a:prstClr val="white"/>
                </a:solidFill>
                <a:latin typeface="Calibri" panose="020F0502020204030204"/>
                <a:ea typeface="游ゴシック" panose="020B0400000000000000" pitchFamily="50" charset="-128"/>
              </a:rPr>
              <a:t>を見つけ出す作業のこと</a:t>
            </a:r>
          </a:p>
        </p:txBody>
      </p:sp>
      <p:sp>
        <p:nvSpPr>
          <p:cNvPr id="7" name="矢印: 下 6">
            <a:extLst>
              <a:ext uri="{FF2B5EF4-FFF2-40B4-BE49-F238E27FC236}">
                <a16:creationId xmlns:a16="http://schemas.microsoft.com/office/drawing/2014/main" id="{E9E5BA15-B119-4110-95C6-EC53516D7689}"/>
              </a:ext>
            </a:extLst>
          </p:cNvPr>
          <p:cNvSpPr/>
          <p:nvPr/>
        </p:nvSpPr>
        <p:spPr>
          <a:xfrm>
            <a:off x="4283014" y="3169875"/>
            <a:ext cx="577972" cy="707698"/>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9CA4FC8-1CBB-46C5-B3F1-B9DA7FE3CF44}"/>
              </a:ext>
            </a:extLst>
          </p:cNvPr>
          <p:cNvSpPr txBox="1"/>
          <p:nvPr/>
        </p:nvSpPr>
        <p:spPr>
          <a:xfrm>
            <a:off x="555515" y="4105238"/>
            <a:ext cx="8032968" cy="646331"/>
          </a:xfrm>
          <a:prstGeom prst="rect">
            <a:avLst/>
          </a:prstGeom>
          <a:noFill/>
        </p:spPr>
        <p:txBody>
          <a:bodyPr wrap="none" rtlCol="0">
            <a:spAutoFit/>
          </a:bodyPr>
          <a:lstStyle/>
          <a:p>
            <a:pPr defTabSz="457200"/>
            <a:r>
              <a:rPr lang="ja-JP" altLang="en-US" sz="3600" dirty="0">
                <a:solidFill>
                  <a:prstClr val="white"/>
                </a:solidFill>
                <a:latin typeface="Calibri" panose="020F0502020204030204"/>
                <a:ea typeface="游ゴシック" panose="020B0400000000000000" pitchFamily="50" charset="-128"/>
              </a:rPr>
              <a:t>バグを修正することをデバッグという</a:t>
            </a:r>
          </a:p>
        </p:txBody>
      </p:sp>
    </p:spTree>
    <p:extLst>
      <p:ext uri="{BB962C8B-B14F-4D97-AF65-F5344CB8AC3E}">
        <p14:creationId xmlns:p14="http://schemas.microsoft.com/office/powerpoint/2010/main" val="31861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Noto Sans JP Bold"/>
                <a:ea typeface="游ゴシック" panose="020B0400000000000000" pitchFamily="50" charset="-128"/>
              </a:rPr>
              <a:t>2.</a:t>
            </a:r>
            <a:r>
              <a:rPr lang="ja-JP" altLang="en-US" sz="4800" b="1" dirty="0">
                <a:solidFill>
                  <a:prstClr val="white"/>
                </a:solidFill>
                <a:latin typeface="Noto Sans JP Bold"/>
                <a:ea typeface="游ゴシック" panose="020B0400000000000000" pitchFamily="50" charset="-128"/>
              </a:rPr>
              <a:t>プログラムテストの種類</a:t>
            </a:r>
          </a:p>
        </p:txBody>
      </p:sp>
      <p:graphicFrame>
        <p:nvGraphicFramePr>
          <p:cNvPr id="2" name="表 1">
            <a:extLst>
              <a:ext uri="{FF2B5EF4-FFF2-40B4-BE49-F238E27FC236}">
                <a16:creationId xmlns:a16="http://schemas.microsoft.com/office/drawing/2014/main" id="{B814BF3E-7338-48AE-9EFA-5747B4EA0C20}"/>
              </a:ext>
            </a:extLst>
          </p:cNvPr>
          <p:cNvGraphicFramePr>
            <a:graphicFrameLocks noGrp="1"/>
          </p:cNvGraphicFramePr>
          <p:nvPr>
            <p:extLst>
              <p:ext uri="{D42A27DB-BD31-4B8C-83A1-F6EECF244321}">
                <p14:modId xmlns:p14="http://schemas.microsoft.com/office/powerpoint/2010/main" val="1309437170"/>
              </p:ext>
            </p:extLst>
          </p:nvPr>
        </p:nvGraphicFramePr>
        <p:xfrm>
          <a:off x="211738" y="1550505"/>
          <a:ext cx="8772160" cy="4784033"/>
        </p:xfrm>
        <a:graphic>
          <a:graphicData uri="http://schemas.openxmlformats.org/drawingml/2006/table">
            <a:tbl>
              <a:tblPr firstRow="1" bandRow="1">
                <a:tableStyleId>{616DA210-FB5B-4158-B5E0-FEB733F419BA}</a:tableStyleId>
              </a:tblPr>
              <a:tblGrid>
                <a:gridCol w="2704906">
                  <a:extLst>
                    <a:ext uri="{9D8B030D-6E8A-4147-A177-3AD203B41FA5}">
                      <a16:colId xmlns:a16="http://schemas.microsoft.com/office/drawing/2014/main" val="159754829"/>
                    </a:ext>
                  </a:extLst>
                </a:gridCol>
                <a:gridCol w="6067254">
                  <a:extLst>
                    <a:ext uri="{9D8B030D-6E8A-4147-A177-3AD203B41FA5}">
                      <a16:colId xmlns:a16="http://schemas.microsoft.com/office/drawing/2014/main" val="130925572"/>
                    </a:ext>
                  </a:extLst>
                </a:gridCol>
              </a:tblGrid>
              <a:tr h="440151">
                <a:tc>
                  <a:txBody>
                    <a:bodyPr/>
                    <a:lstStyle/>
                    <a:p>
                      <a:pPr algn="ctr"/>
                      <a:r>
                        <a:rPr kumimoji="1" lang="ja-JP" altLang="en-US" sz="2200" dirty="0"/>
                        <a:t>テスト</a:t>
                      </a:r>
                    </a:p>
                  </a:txBody>
                  <a:tcPr marL="99556" marR="99556" marT="49778" marB="49778"/>
                </a:tc>
                <a:tc>
                  <a:txBody>
                    <a:bodyPr/>
                    <a:lstStyle/>
                    <a:p>
                      <a:pPr algn="ctr"/>
                      <a:r>
                        <a:rPr kumimoji="1" lang="ja-JP" altLang="en-US" sz="2200" dirty="0"/>
                        <a:t>内容</a:t>
                      </a:r>
                    </a:p>
                  </a:txBody>
                  <a:tcPr marL="99556" marR="99556" marT="49778" marB="49778"/>
                </a:tc>
                <a:extLst>
                  <a:ext uri="{0D108BD9-81ED-4DB2-BD59-A6C34878D82A}">
                    <a16:rowId xmlns:a16="http://schemas.microsoft.com/office/drawing/2014/main" val="1460041991"/>
                  </a:ext>
                </a:extLst>
              </a:tr>
              <a:tr h="440151">
                <a:tc>
                  <a:txBody>
                    <a:bodyPr/>
                    <a:lstStyle/>
                    <a:p>
                      <a:r>
                        <a:rPr kumimoji="1" lang="ja-JP" altLang="en-US" sz="2200" dirty="0"/>
                        <a:t>単体テスト</a:t>
                      </a:r>
                    </a:p>
                  </a:txBody>
                  <a:tcPr marL="99556" marR="99556" marT="49778" marB="49778"/>
                </a:tc>
                <a:tc>
                  <a:txBody>
                    <a:bodyPr/>
                    <a:lstStyle/>
                    <a:p>
                      <a:r>
                        <a:rPr kumimoji="1" lang="ja-JP" altLang="en-US" sz="2200" dirty="0"/>
                        <a:t>モジュールの動作試験を行う</a:t>
                      </a:r>
                    </a:p>
                  </a:txBody>
                  <a:tcPr marL="99556" marR="99556" marT="49778" marB="49778"/>
                </a:tc>
                <a:extLst>
                  <a:ext uri="{0D108BD9-81ED-4DB2-BD59-A6C34878D82A}">
                    <a16:rowId xmlns:a16="http://schemas.microsoft.com/office/drawing/2014/main" val="3876276331"/>
                  </a:ext>
                </a:extLst>
              </a:tr>
              <a:tr h="780746">
                <a:tc>
                  <a:txBody>
                    <a:bodyPr/>
                    <a:lstStyle/>
                    <a:p>
                      <a:r>
                        <a:rPr kumimoji="1" lang="ja-JP" altLang="en-US" sz="2200" dirty="0"/>
                        <a:t>総合テスト</a:t>
                      </a:r>
                    </a:p>
                  </a:txBody>
                  <a:tcPr marL="99556" marR="99556" marT="49778" marB="49778"/>
                </a:tc>
                <a:tc>
                  <a:txBody>
                    <a:bodyPr/>
                    <a:lstStyle/>
                    <a:p>
                      <a:r>
                        <a:rPr kumimoji="1" lang="ja-JP" altLang="en-US" sz="2200" dirty="0"/>
                        <a:t>主要なサブシステムそれぞれが互いにうまく動作しているか確認する</a:t>
                      </a:r>
                    </a:p>
                  </a:txBody>
                  <a:tcPr marL="99556" marR="99556" marT="49778" marB="49778"/>
                </a:tc>
                <a:extLst>
                  <a:ext uri="{0D108BD9-81ED-4DB2-BD59-A6C34878D82A}">
                    <a16:rowId xmlns:a16="http://schemas.microsoft.com/office/drawing/2014/main" val="4111955527"/>
                  </a:ext>
                </a:extLst>
              </a:tr>
              <a:tr h="780746">
                <a:tc>
                  <a:txBody>
                    <a:bodyPr/>
                    <a:lstStyle/>
                    <a:p>
                      <a:r>
                        <a:rPr kumimoji="1" lang="ja-JP" altLang="en-US" sz="2200" dirty="0"/>
                        <a:t>妥当性の確認</a:t>
                      </a:r>
                      <a:endParaRPr kumimoji="1" lang="en-US" altLang="ja-JP" sz="2200" dirty="0"/>
                    </a:p>
                    <a:p>
                      <a:r>
                        <a:rPr kumimoji="1" lang="ja-JP" altLang="en-US" sz="2200" dirty="0"/>
                        <a:t>および検証</a:t>
                      </a:r>
                    </a:p>
                  </a:txBody>
                  <a:tcPr marL="99556" marR="99556" marT="49778" marB="49778"/>
                </a:tc>
                <a:tc>
                  <a:txBody>
                    <a:bodyPr/>
                    <a:lstStyle/>
                    <a:p>
                      <a:r>
                        <a:rPr kumimoji="1" lang="ja-JP" altLang="en-US" sz="2200" dirty="0"/>
                        <a:t>システムの機能的要求、ユーザが欲していたものか確認する</a:t>
                      </a:r>
                    </a:p>
                  </a:txBody>
                  <a:tcPr marL="99556" marR="99556" marT="49778" marB="49778"/>
                </a:tc>
                <a:extLst>
                  <a:ext uri="{0D108BD9-81ED-4DB2-BD59-A6C34878D82A}">
                    <a16:rowId xmlns:a16="http://schemas.microsoft.com/office/drawing/2014/main" val="1092336578"/>
                  </a:ext>
                </a:extLst>
              </a:tr>
              <a:tr h="1121342">
                <a:tc>
                  <a:txBody>
                    <a:bodyPr/>
                    <a:lstStyle/>
                    <a:p>
                      <a:r>
                        <a:rPr kumimoji="1" lang="ja-JP" altLang="en-US" sz="2200" dirty="0"/>
                        <a:t>リソース消費</a:t>
                      </a:r>
                      <a:endParaRPr kumimoji="1" lang="en-US" altLang="ja-JP" sz="2200" dirty="0"/>
                    </a:p>
                    <a:p>
                      <a:r>
                        <a:rPr kumimoji="1" lang="ja-JP" altLang="en-US" sz="2200" dirty="0"/>
                        <a:t>エラー</a:t>
                      </a:r>
                      <a:endParaRPr kumimoji="1" lang="en-US" altLang="ja-JP" sz="2200" dirty="0"/>
                    </a:p>
                    <a:p>
                      <a:r>
                        <a:rPr kumimoji="1" lang="ja-JP" altLang="en-US" sz="2200" dirty="0"/>
                        <a:t>リカバリー</a:t>
                      </a:r>
                    </a:p>
                  </a:txBody>
                  <a:tcPr marL="99556" marR="99556" marT="49778" marB="49778"/>
                </a:tc>
                <a:tc>
                  <a:txBody>
                    <a:bodyPr/>
                    <a:lstStyle/>
                    <a:p>
                      <a:r>
                        <a:rPr kumimoji="1" lang="ja-JP" altLang="en-US" sz="2200" dirty="0"/>
                        <a:t>リソースの制限をクリアしているか、システムが異常終了するとき、正しい手順を踏んで終了できるかなどを確認する</a:t>
                      </a:r>
                    </a:p>
                  </a:txBody>
                  <a:tcPr marL="99556" marR="99556" marT="49778" marB="49778"/>
                </a:tc>
                <a:extLst>
                  <a:ext uri="{0D108BD9-81ED-4DB2-BD59-A6C34878D82A}">
                    <a16:rowId xmlns:a16="http://schemas.microsoft.com/office/drawing/2014/main" val="3230143028"/>
                  </a:ext>
                </a:extLst>
              </a:tr>
              <a:tr h="780746">
                <a:tc>
                  <a:txBody>
                    <a:bodyPr/>
                    <a:lstStyle/>
                    <a:p>
                      <a:r>
                        <a:rPr kumimoji="1" lang="ja-JP" altLang="en-US" sz="2200" dirty="0"/>
                        <a:t>パフォーマンス</a:t>
                      </a:r>
                      <a:endParaRPr kumimoji="1" lang="en-US" altLang="ja-JP" sz="2200" dirty="0"/>
                    </a:p>
                    <a:p>
                      <a:r>
                        <a:rPr kumimoji="1" lang="ja-JP" altLang="en-US" sz="2200" dirty="0"/>
                        <a:t>テスト</a:t>
                      </a:r>
                      <a:endParaRPr kumimoji="1" lang="en-US" altLang="ja-JP" sz="2200" dirty="0"/>
                    </a:p>
                  </a:txBody>
                  <a:tcPr marL="99556" marR="99556" marT="49778" marB="49778"/>
                </a:tc>
                <a:tc>
                  <a:txBody>
                    <a:bodyPr/>
                    <a:lstStyle/>
                    <a:p>
                      <a:r>
                        <a:rPr kumimoji="1" lang="ja-JP" altLang="en-US" sz="2200" dirty="0"/>
                        <a:t>実世界で要求通りパフォーマンスを出せるか</a:t>
                      </a:r>
                    </a:p>
                  </a:txBody>
                  <a:tcPr marL="99556" marR="99556" marT="49778" marB="49778"/>
                </a:tc>
                <a:extLst>
                  <a:ext uri="{0D108BD9-81ED-4DB2-BD59-A6C34878D82A}">
                    <a16:rowId xmlns:a16="http://schemas.microsoft.com/office/drawing/2014/main" val="2580977264"/>
                  </a:ext>
                </a:extLst>
              </a:tr>
              <a:tr h="440151">
                <a:tc>
                  <a:txBody>
                    <a:bodyPr/>
                    <a:lstStyle/>
                    <a:p>
                      <a:r>
                        <a:rPr kumimoji="1" lang="ja-JP" altLang="en-US" sz="2200" dirty="0"/>
                        <a:t>利便性テスト</a:t>
                      </a:r>
                      <a:endParaRPr kumimoji="1" lang="en-US" altLang="ja-JP" sz="2200" dirty="0"/>
                    </a:p>
                  </a:txBody>
                  <a:tcPr marL="99556" marR="99556" marT="49778" marB="49778"/>
                </a:tc>
                <a:tc>
                  <a:txBody>
                    <a:bodyPr/>
                    <a:lstStyle/>
                    <a:p>
                      <a:r>
                        <a:rPr kumimoji="1" lang="ja-JP" altLang="en-US" sz="2200" dirty="0"/>
                        <a:t>実際の環境条件下で実際のユーザと共に実施</a:t>
                      </a:r>
                    </a:p>
                  </a:txBody>
                  <a:tcPr marL="99556" marR="99556" marT="49778" marB="49778"/>
                </a:tc>
                <a:extLst>
                  <a:ext uri="{0D108BD9-81ED-4DB2-BD59-A6C34878D82A}">
                    <a16:rowId xmlns:a16="http://schemas.microsoft.com/office/drawing/2014/main" val="1935537864"/>
                  </a:ext>
                </a:extLst>
              </a:tr>
            </a:tbl>
          </a:graphicData>
        </a:graphic>
      </p:graphicFrame>
    </p:spTree>
    <p:extLst>
      <p:ext uri="{BB962C8B-B14F-4D97-AF65-F5344CB8AC3E}">
        <p14:creationId xmlns:p14="http://schemas.microsoft.com/office/powerpoint/2010/main" val="144889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Noto Sans JP Bold"/>
                <a:ea typeface="游ゴシック" panose="020B0400000000000000" pitchFamily="50" charset="-128"/>
              </a:rPr>
              <a:t>3.</a:t>
            </a:r>
            <a:r>
              <a:rPr lang="ja-JP" altLang="en-US" sz="4800" b="1" dirty="0">
                <a:solidFill>
                  <a:prstClr val="white"/>
                </a:solidFill>
                <a:latin typeface="Noto Sans JP Bold"/>
                <a:ea typeface="游ゴシック" panose="020B0400000000000000" pitchFamily="50" charset="-128"/>
              </a:rPr>
              <a:t>単体テスト</a:t>
            </a: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266974" y="1674674"/>
            <a:ext cx="7465762" cy="646331"/>
          </a:xfrm>
          <a:prstGeom prst="rect">
            <a:avLst/>
          </a:prstGeom>
          <a:noFill/>
        </p:spPr>
        <p:txBody>
          <a:bodyPr wrap="none" rtlCol="0">
            <a:spAutoFit/>
          </a:bodyPr>
          <a:lstStyle/>
          <a:p>
            <a:pPr marL="571500" indent="-571500" defTabSz="457200">
              <a:buFont typeface="Arial" panose="020B0604020202020204" pitchFamily="34" charset="0"/>
              <a:buChar char="•"/>
            </a:pPr>
            <a:r>
              <a:rPr lang="ja-JP" altLang="en-US" sz="3600" dirty="0">
                <a:latin typeface="Calibri" panose="020F0502020204030204"/>
                <a:ea typeface="游ゴシック" panose="020B0400000000000000" pitchFamily="50" charset="-128"/>
              </a:rPr>
              <a:t>ユニットテスト 通称</a:t>
            </a:r>
            <a:r>
              <a:rPr lang="en-US" altLang="ja-JP" sz="3600" dirty="0">
                <a:latin typeface="Calibri" panose="020F0502020204030204"/>
                <a:ea typeface="游ゴシック" panose="020B0400000000000000" pitchFamily="50" charset="-128"/>
              </a:rPr>
              <a:t>UT(Unit Test)</a:t>
            </a:r>
          </a:p>
        </p:txBody>
      </p:sp>
      <p:sp>
        <p:nvSpPr>
          <p:cNvPr id="10" name="テキスト ボックス 9">
            <a:extLst>
              <a:ext uri="{FF2B5EF4-FFF2-40B4-BE49-F238E27FC236}">
                <a16:creationId xmlns:a16="http://schemas.microsoft.com/office/drawing/2014/main" id="{235951C8-A0DE-4029-90CB-A457ECE394DB}"/>
              </a:ext>
            </a:extLst>
          </p:cNvPr>
          <p:cNvSpPr txBox="1"/>
          <p:nvPr/>
        </p:nvSpPr>
        <p:spPr>
          <a:xfrm>
            <a:off x="266973" y="2782669"/>
            <a:ext cx="8610049" cy="646331"/>
          </a:xfrm>
          <a:prstGeom prst="rect">
            <a:avLst/>
          </a:prstGeom>
          <a:noFill/>
        </p:spPr>
        <p:txBody>
          <a:bodyPr wrap="none" rtlCol="0">
            <a:spAutoFit/>
          </a:bodyPr>
          <a:lstStyle/>
          <a:p>
            <a:pPr marL="571500" indent="-571500" defTabSz="457200">
              <a:buFont typeface="Arial" panose="020B0604020202020204" pitchFamily="34" charset="0"/>
              <a:buChar char="•"/>
            </a:pPr>
            <a:r>
              <a:rPr lang="ja-JP" altLang="en-US" sz="3600" dirty="0">
                <a:latin typeface="Calibri" panose="020F0502020204030204"/>
                <a:ea typeface="游ゴシック" panose="020B0400000000000000" pitchFamily="50" charset="-128"/>
              </a:rPr>
              <a:t>コードが意図通りに動いているか確認</a:t>
            </a:r>
            <a:endParaRPr lang="en-US" altLang="ja-JP" sz="3600" dirty="0">
              <a:latin typeface="Calibri" panose="020F0502020204030204"/>
              <a:ea typeface="游ゴシック" panose="020B0400000000000000" pitchFamily="50" charset="-128"/>
            </a:endParaRPr>
          </a:p>
        </p:txBody>
      </p:sp>
      <p:sp>
        <p:nvSpPr>
          <p:cNvPr id="11" name="テキスト ボックス 10">
            <a:extLst>
              <a:ext uri="{FF2B5EF4-FFF2-40B4-BE49-F238E27FC236}">
                <a16:creationId xmlns:a16="http://schemas.microsoft.com/office/drawing/2014/main" id="{F89CF815-EF33-496D-A55F-2F0A4338E757}"/>
              </a:ext>
            </a:extLst>
          </p:cNvPr>
          <p:cNvSpPr txBox="1"/>
          <p:nvPr/>
        </p:nvSpPr>
        <p:spPr>
          <a:xfrm>
            <a:off x="266973" y="3890664"/>
            <a:ext cx="4916731" cy="646331"/>
          </a:xfrm>
          <a:prstGeom prst="rect">
            <a:avLst/>
          </a:prstGeom>
          <a:noFill/>
        </p:spPr>
        <p:txBody>
          <a:bodyPr wrap="none" rtlCol="0">
            <a:spAutoFit/>
          </a:bodyPr>
          <a:lstStyle/>
          <a:p>
            <a:pPr marL="571500" indent="-571500" defTabSz="457200">
              <a:buFont typeface="Arial" panose="020B0604020202020204" pitchFamily="34" charset="0"/>
              <a:buChar char="•"/>
            </a:pPr>
            <a:r>
              <a:rPr lang="ja-JP" altLang="en-US" sz="3600" dirty="0">
                <a:latin typeface="Calibri" panose="020F0502020204030204"/>
                <a:ea typeface="游ゴシック" panose="020B0400000000000000" pitchFamily="50" charset="-128"/>
              </a:rPr>
              <a:t>メソッドごとに作成</a:t>
            </a:r>
            <a:endParaRPr lang="en-US" altLang="ja-JP" sz="3600" dirty="0">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402944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altLang="ja-JP" sz="4800" b="1" dirty="0">
                <a:solidFill>
                  <a:prstClr val="white"/>
                </a:solidFill>
                <a:latin typeface="Noto Sans JP Bold"/>
                <a:ea typeface="游ゴシック" panose="020B0400000000000000" pitchFamily="50" charset="-128"/>
              </a:rPr>
              <a:t>4.</a:t>
            </a:r>
            <a:r>
              <a:rPr lang="ja-JP" altLang="en-US" sz="4800" b="1" dirty="0">
                <a:solidFill>
                  <a:prstClr val="white"/>
                </a:solidFill>
                <a:latin typeface="Noto Sans JP Bold"/>
                <a:ea typeface="游ゴシック" panose="020B0400000000000000" pitchFamily="50" charset="-128"/>
              </a:rPr>
              <a:t>単体テストの特徴</a:t>
            </a: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72286" y="1460046"/>
            <a:ext cx="2031325" cy="646331"/>
          </a:xfrm>
          <a:prstGeom prst="rect">
            <a:avLst/>
          </a:prstGeom>
          <a:noFill/>
        </p:spPr>
        <p:txBody>
          <a:bodyPr wrap="none" rtlCol="0">
            <a:spAutoFit/>
          </a:bodyPr>
          <a:lstStyle/>
          <a:p>
            <a:pPr defTabSz="457200"/>
            <a:r>
              <a:rPr lang="ja-JP" altLang="en-US" sz="3600" dirty="0">
                <a:solidFill>
                  <a:srgbClr val="FF0000"/>
                </a:solidFill>
                <a:latin typeface="Calibri" panose="020F0502020204030204"/>
                <a:ea typeface="游ゴシック" panose="020B0400000000000000" pitchFamily="50" charset="-128"/>
              </a:rPr>
              <a:t>メリット</a:t>
            </a:r>
            <a:endParaRPr lang="en-US" altLang="ja-JP" sz="3600" dirty="0">
              <a:solidFill>
                <a:srgbClr val="FF0000"/>
              </a:solidFill>
              <a:latin typeface="Calibri" panose="020F0502020204030204"/>
              <a:ea typeface="游ゴシック" panose="020B0400000000000000" pitchFamily="50" charset="-128"/>
            </a:endParaRPr>
          </a:p>
        </p:txBody>
      </p:sp>
      <p:sp>
        <p:nvSpPr>
          <p:cNvPr id="10" name="テキスト ボックス 9">
            <a:extLst>
              <a:ext uri="{FF2B5EF4-FFF2-40B4-BE49-F238E27FC236}">
                <a16:creationId xmlns:a16="http://schemas.microsoft.com/office/drawing/2014/main" id="{235951C8-A0DE-4029-90CB-A457ECE394DB}"/>
              </a:ext>
            </a:extLst>
          </p:cNvPr>
          <p:cNvSpPr txBox="1"/>
          <p:nvPr/>
        </p:nvSpPr>
        <p:spPr>
          <a:xfrm>
            <a:off x="72286" y="2106377"/>
            <a:ext cx="9071714" cy="646331"/>
          </a:xfrm>
          <a:prstGeom prst="rect">
            <a:avLst/>
          </a:prstGeom>
          <a:noFill/>
        </p:spPr>
        <p:txBody>
          <a:bodyPr wrap="none" rtlCol="0">
            <a:spAutoFit/>
          </a:bodyPr>
          <a:lstStyle/>
          <a:p>
            <a:pPr marL="571500" indent="-571500" defTabSz="457200">
              <a:buFont typeface="Arial" panose="020B0604020202020204" pitchFamily="34" charset="0"/>
              <a:buChar char="•"/>
            </a:pPr>
            <a:r>
              <a:rPr lang="ja-JP" altLang="en-US" sz="3600" dirty="0">
                <a:latin typeface="Calibri" panose="020F0502020204030204"/>
                <a:ea typeface="游ゴシック" panose="020B0400000000000000" pitchFamily="50" charset="-128"/>
              </a:rPr>
              <a:t>機能範囲などを開発者がより深く知れる</a:t>
            </a:r>
            <a:endParaRPr lang="en-US" altLang="ja-JP" sz="3600" dirty="0">
              <a:latin typeface="Calibri" panose="020F0502020204030204"/>
              <a:ea typeface="游ゴシック" panose="020B0400000000000000" pitchFamily="50" charset="-128"/>
            </a:endParaRPr>
          </a:p>
        </p:txBody>
      </p:sp>
      <p:sp>
        <p:nvSpPr>
          <p:cNvPr id="11" name="テキスト ボックス 10">
            <a:extLst>
              <a:ext uri="{FF2B5EF4-FFF2-40B4-BE49-F238E27FC236}">
                <a16:creationId xmlns:a16="http://schemas.microsoft.com/office/drawing/2014/main" id="{F89CF815-EF33-496D-A55F-2F0A4338E757}"/>
              </a:ext>
            </a:extLst>
          </p:cNvPr>
          <p:cNvSpPr txBox="1"/>
          <p:nvPr/>
        </p:nvSpPr>
        <p:spPr>
          <a:xfrm>
            <a:off x="72286" y="2752708"/>
            <a:ext cx="9071714" cy="646331"/>
          </a:xfrm>
          <a:prstGeom prst="rect">
            <a:avLst/>
          </a:prstGeom>
          <a:noFill/>
        </p:spPr>
        <p:txBody>
          <a:bodyPr wrap="none" rtlCol="0">
            <a:spAutoFit/>
          </a:bodyPr>
          <a:lstStyle/>
          <a:p>
            <a:pPr marL="571500" indent="-571500" defTabSz="457200">
              <a:buFont typeface="Arial" panose="020B0604020202020204" pitchFamily="34" charset="0"/>
              <a:buChar char="•"/>
            </a:pPr>
            <a:r>
              <a:rPr lang="ja-JP" altLang="en-US" sz="3600" dirty="0">
                <a:latin typeface="Calibri" panose="020F0502020204030204"/>
                <a:ea typeface="游ゴシック" panose="020B0400000000000000" pitchFamily="50" charset="-128"/>
              </a:rPr>
              <a:t>バグが発生した箇所を細かく分析できる</a:t>
            </a:r>
            <a:endParaRPr lang="en-US" altLang="ja-JP" sz="3600" dirty="0">
              <a:latin typeface="Calibri" panose="020F0502020204030204"/>
              <a:ea typeface="游ゴシック" panose="020B0400000000000000" pitchFamily="50" charset="-128"/>
            </a:endParaRPr>
          </a:p>
        </p:txBody>
      </p:sp>
      <p:sp>
        <p:nvSpPr>
          <p:cNvPr id="7" name="テキスト ボックス 6">
            <a:extLst>
              <a:ext uri="{FF2B5EF4-FFF2-40B4-BE49-F238E27FC236}">
                <a16:creationId xmlns:a16="http://schemas.microsoft.com/office/drawing/2014/main" id="{86FB3B6F-62A2-46B6-A51F-85444FCBA94E}"/>
              </a:ext>
            </a:extLst>
          </p:cNvPr>
          <p:cNvSpPr txBox="1"/>
          <p:nvPr/>
        </p:nvSpPr>
        <p:spPr>
          <a:xfrm>
            <a:off x="72286" y="4397271"/>
            <a:ext cx="9071714" cy="646331"/>
          </a:xfrm>
          <a:prstGeom prst="rect">
            <a:avLst/>
          </a:prstGeom>
          <a:noFill/>
        </p:spPr>
        <p:txBody>
          <a:bodyPr wrap="none" rtlCol="0">
            <a:spAutoFit/>
          </a:bodyPr>
          <a:lstStyle/>
          <a:p>
            <a:pPr marL="571500" indent="-571500" defTabSz="457200">
              <a:buFont typeface="Arial" panose="020B0604020202020204" pitchFamily="34" charset="0"/>
              <a:buChar char="•"/>
            </a:pPr>
            <a:r>
              <a:rPr lang="ja-JP" altLang="en-US" sz="3600" dirty="0">
                <a:latin typeface="Calibri" panose="020F0502020204030204"/>
                <a:ea typeface="游ゴシック" panose="020B0400000000000000" pitchFamily="50" charset="-128"/>
              </a:rPr>
              <a:t>テストコードを書くコストが大きくなる</a:t>
            </a:r>
            <a:endParaRPr lang="en-US" altLang="ja-JP" sz="3600" dirty="0">
              <a:latin typeface="Calibri" panose="020F0502020204030204"/>
              <a:ea typeface="游ゴシック" panose="020B0400000000000000" pitchFamily="50" charset="-128"/>
            </a:endParaRPr>
          </a:p>
        </p:txBody>
      </p:sp>
      <p:sp>
        <p:nvSpPr>
          <p:cNvPr id="8" name="テキスト ボックス 7">
            <a:extLst>
              <a:ext uri="{FF2B5EF4-FFF2-40B4-BE49-F238E27FC236}">
                <a16:creationId xmlns:a16="http://schemas.microsoft.com/office/drawing/2014/main" id="{DE7EC12F-8BE0-486D-A50D-992F17BE4899}"/>
              </a:ext>
            </a:extLst>
          </p:cNvPr>
          <p:cNvSpPr txBox="1"/>
          <p:nvPr/>
        </p:nvSpPr>
        <p:spPr>
          <a:xfrm>
            <a:off x="72286" y="3741576"/>
            <a:ext cx="2492990" cy="646331"/>
          </a:xfrm>
          <a:prstGeom prst="rect">
            <a:avLst/>
          </a:prstGeom>
          <a:noFill/>
        </p:spPr>
        <p:txBody>
          <a:bodyPr wrap="none" rtlCol="0">
            <a:spAutoFit/>
          </a:bodyPr>
          <a:lstStyle/>
          <a:p>
            <a:pPr defTabSz="457200"/>
            <a:r>
              <a:rPr lang="ja-JP" altLang="en-US" sz="3600" dirty="0">
                <a:solidFill>
                  <a:srgbClr val="FF0000"/>
                </a:solidFill>
                <a:latin typeface="Calibri" panose="020F0502020204030204"/>
                <a:ea typeface="游ゴシック" panose="020B0400000000000000" pitchFamily="50" charset="-128"/>
              </a:rPr>
              <a:t>デメリット</a:t>
            </a:r>
            <a:endParaRPr lang="en-US" altLang="ja-JP" sz="3600" dirty="0">
              <a:solidFill>
                <a:srgbClr val="FF0000"/>
              </a:solidFill>
              <a:latin typeface="Calibri" panose="020F0502020204030204"/>
              <a:ea typeface="游ゴシック" panose="020B0400000000000000" pitchFamily="50" charset="-128"/>
            </a:endParaRPr>
          </a:p>
        </p:txBody>
      </p:sp>
      <p:sp>
        <p:nvSpPr>
          <p:cNvPr id="9" name="テキスト ボックス 8">
            <a:extLst>
              <a:ext uri="{FF2B5EF4-FFF2-40B4-BE49-F238E27FC236}">
                <a16:creationId xmlns:a16="http://schemas.microsoft.com/office/drawing/2014/main" id="{A819AB31-38B4-4AA7-B6DF-177364391265}"/>
              </a:ext>
            </a:extLst>
          </p:cNvPr>
          <p:cNvSpPr txBox="1"/>
          <p:nvPr/>
        </p:nvSpPr>
        <p:spPr>
          <a:xfrm>
            <a:off x="72286" y="5055417"/>
            <a:ext cx="7686720" cy="646331"/>
          </a:xfrm>
          <a:prstGeom prst="rect">
            <a:avLst/>
          </a:prstGeom>
          <a:noFill/>
        </p:spPr>
        <p:txBody>
          <a:bodyPr wrap="none" rtlCol="0">
            <a:spAutoFit/>
          </a:bodyPr>
          <a:lstStyle/>
          <a:p>
            <a:pPr marL="571500" indent="-571500" defTabSz="457200">
              <a:buFont typeface="Arial" panose="020B0604020202020204" pitchFamily="34" charset="0"/>
              <a:buChar char="•"/>
            </a:pPr>
            <a:r>
              <a:rPr lang="ja-JP" altLang="en-US" sz="3600" dirty="0">
                <a:latin typeface="Calibri" panose="020F0502020204030204"/>
                <a:ea typeface="游ゴシック" panose="020B0400000000000000" pitchFamily="50" charset="-128"/>
              </a:rPr>
              <a:t>疎結合なコードを要求されやすい</a:t>
            </a:r>
            <a:endParaRPr lang="en-US" altLang="ja-JP" sz="3600" dirty="0">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105809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4800" b="1" dirty="0">
                <a:solidFill>
                  <a:prstClr val="white"/>
                </a:solidFill>
                <a:latin typeface="Noto Sans JP Bold"/>
                <a:ea typeface="游ゴシック" panose="020B0400000000000000" pitchFamily="50" charset="-128"/>
              </a:rPr>
              <a:t>5</a:t>
            </a:r>
            <a:r>
              <a:rPr kumimoji="1" lang="en-US" altLang="ja-JP"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rPr>
              <a:t>.Python</a:t>
            </a:r>
            <a:r>
              <a:rPr kumimoji="1" lang="ja-JP" altLang="en-US"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rPr>
              <a:t>のテスト方法</a:t>
            </a:r>
            <a:r>
              <a:rPr kumimoji="1" lang="en-US" altLang="ja-JP"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rPr>
              <a:t>1</a:t>
            </a:r>
            <a:endParaRPr kumimoji="1" lang="ja-JP" altLang="en-US"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86FB3B6F-62A2-46B6-A51F-85444FCBA94E}"/>
              </a:ext>
            </a:extLst>
          </p:cNvPr>
          <p:cNvSpPr txBox="1"/>
          <p:nvPr/>
        </p:nvSpPr>
        <p:spPr>
          <a:xfrm>
            <a:off x="102403" y="1203497"/>
            <a:ext cx="7571303" cy="646331"/>
          </a:xfrm>
          <a:prstGeom prst="rect">
            <a:avLst/>
          </a:prstGeom>
          <a:noFill/>
        </p:spPr>
        <p:txBody>
          <a:bodyPr wrap="none" rtlCol="0">
            <a:spAutoFit/>
          </a:bodyPr>
          <a:lstStyle/>
          <a:p>
            <a:pPr marR="0" lvl="0" algn="l" defTabSz="457200" rtl="0" eaLnBrk="1" fontAlgn="auto" latinLnBrk="0" hangingPunct="1">
              <a:lnSpc>
                <a:spcPct val="100000"/>
              </a:lnSpc>
              <a:spcBef>
                <a:spcPts val="0"/>
              </a:spcBef>
              <a:spcAft>
                <a:spcPts val="0"/>
              </a:spcAft>
              <a:buClrTx/>
              <a:buSzTx/>
              <a:tabLst/>
              <a:defRPr/>
            </a:pPr>
            <a:r>
              <a:rPr lang="ja-JP" altLang="en-US" sz="3600" dirty="0">
                <a:solidFill>
                  <a:prstClr val="white"/>
                </a:solidFill>
                <a:latin typeface="Calibri" panose="020F0502020204030204"/>
                <a:ea typeface="游ゴシック" panose="020B0400000000000000" pitchFamily="50" charset="-128"/>
              </a:rPr>
              <a:t>モジュールの最後にテストを付ける</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grpSp>
        <p:nvGrpSpPr>
          <p:cNvPr id="13" name="グループ化 12">
            <a:extLst>
              <a:ext uri="{FF2B5EF4-FFF2-40B4-BE49-F238E27FC236}">
                <a16:creationId xmlns:a16="http://schemas.microsoft.com/office/drawing/2014/main" id="{D1A6C6FE-C66F-433B-A21D-0D82066A6302}"/>
              </a:ext>
            </a:extLst>
          </p:cNvPr>
          <p:cNvGrpSpPr/>
          <p:nvPr/>
        </p:nvGrpSpPr>
        <p:grpSpPr>
          <a:xfrm>
            <a:off x="1805797" y="1942592"/>
            <a:ext cx="5164847" cy="4648437"/>
            <a:chOff x="1805797" y="1942592"/>
            <a:chExt cx="5164847" cy="4648437"/>
          </a:xfrm>
        </p:grpSpPr>
        <p:pic>
          <p:nvPicPr>
            <p:cNvPr id="4" name="図 3">
              <a:extLst>
                <a:ext uri="{FF2B5EF4-FFF2-40B4-BE49-F238E27FC236}">
                  <a16:creationId xmlns:a16="http://schemas.microsoft.com/office/drawing/2014/main" id="{FF3CCA93-6816-46F2-858C-B5C6F461AC90}"/>
                </a:ext>
              </a:extLst>
            </p:cNvPr>
            <p:cNvPicPr>
              <a:picLocks noChangeAspect="1"/>
            </p:cNvPicPr>
            <p:nvPr/>
          </p:nvPicPr>
          <p:blipFill rotWithShape="1">
            <a:blip r:embed="rId2">
              <a:extLst>
                <a:ext uri="{28A0092B-C50C-407E-A947-70E740481C1C}">
                  <a14:useLocalDpi xmlns:a14="http://schemas.microsoft.com/office/drawing/2010/main" val="0"/>
                </a:ext>
              </a:extLst>
            </a:blip>
            <a:srcRect r="6644"/>
            <a:stretch/>
          </p:blipFill>
          <p:spPr>
            <a:xfrm>
              <a:off x="1805798" y="1942592"/>
              <a:ext cx="5164846" cy="4648436"/>
            </a:xfrm>
            <a:prstGeom prst="rect">
              <a:avLst/>
            </a:prstGeom>
          </p:spPr>
        </p:pic>
        <p:sp>
          <p:nvSpPr>
            <p:cNvPr id="5" name="四角形: 角を丸くする 4">
              <a:extLst>
                <a:ext uri="{FF2B5EF4-FFF2-40B4-BE49-F238E27FC236}">
                  <a16:creationId xmlns:a16="http://schemas.microsoft.com/office/drawing/2014/main" id="{F46EE7ED-A4BE-4189-B627-2BCD9164DB46}"/>
                </a:ext>
              </a:extLst>
            </p:cNvPr>
            <p:cNvSpPr/>
            <p:nvPr/>
          </p:nvSpPr>
          <p:spPr>
            <a:xfrm>
              <a:off x="1805797" y="3444601"/>
              <a:ext cx="5045577" cy="3146428"/>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grpSp>
    </p:spTree>
    <p:extLst>
      <p:ext uri="{BB962C8B-B14F-4D97-AF65-F5344CB8AC3E}">
        <p14:creationId xmlns:p14="http://schemas.microsoft.com/office/powerpoint/2010/main" val="382408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rPr>
              <a:t>6.Python</a:t>
            </a:r>
            <a:r>
              <a:rPr kumimoji="1" lang="ja-JP" altLang="en-US"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rPr>
              <a:t>のテスト結果</a:t>
            </a:r>
            <a:r>
              <a:rPr kumimoji="1" lang="en-US" altLang="ja-JP"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rPr>
              <a:t>1</a:t>
            </a:r>
            <a:endParaRPr kumimoji="1" lang="ja-JP" altLang="en-US"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86FB3B6F-62A2-46B6-A51F-85444FCBA94E}"/>
              </a:ext>
            </a:extLst>
          </p:cNvPr>
          <p:cNvSpPr txBox="1"/>
          <p:nvPr/>
        </p:nvSpPr>
        <p:spPr>
          <a:xfrm>
            <a:off x="102403" y="1203497"/>
            <a:ext cx="7571303" cy="646331"/>
          </a:xfrm>
          <a:prstGeom prst="rect">
            <a:avLst/>
          </a:prstGeom>
          <a:noFill/>
        </p:spPr>
        <p:txBody>
          <a:bodyPr wrap="none" rtlCol="0">
            <a:spAutoFit/>
          </a:bodyPr>
          <a:lstStyle/>
          <a:p>
            <a:pPr marR="0" lvl="0" algn="l" defTabSz="457200" rtl="0" eaLnBrk="1" fontAlgn="auto" latinLnBrk="0" hangingPunct="1">
              <a:lnSpc>
                <a:spcPct val="100000"/>
              </a:lnSpc>
              <a:spcBef>
                <a:spcPts val="0"/>
              </a:spcBef>
              <a:spcAft>
                <a:spcPts val="0"/>
              </a:spcAft>
              <a:buClrTx/>
              <a:buSzTx/>
              <a:tabLst/>
              <a:defRPr/>
            </a:pPr>
            <a:r>
              <a:rPr lang="ja-JP" altLang="en-US" sz="3600" dirty="0">
                <a:solidFill>
                  <a:prstClr val="white"/>
                </a:solidFill>
                <a:latin typeface="Calibri" panose="020F0502020204030204"/>
                <a:ea typeface="游ゴシック" panose="020B0400000000000000" pitchFamily="50" charset="-128"/>
              </a:rPr>
              <a:t>モジュールの最後にテストを付ける</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3" name="図 2">
            <a:extLst>
              <a:ext uri="{FF2B5EF4-FFF2-40B4-BE49-F238E27FC236}">
                <a16:creationId xmlns:a16="http://schemas.microsoft.com/office/drawing/2014/main" id="{45135A4E-005E-4C71-B211-419CEE844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 y="2391036"/>
            <a:ext cx="8882571" cy="225929"/>
          </a:xfrm>
          <a:prstGeom prst="rect">
            <a:avLst/>
          </a:prstGeom>
        </p:spPr>
      </p:pic>
      <p:sp>
        <p:nvSpPr>
          <p:cNvPr id="9" name="テキスト ボックス 8">
            <a:extLst>
              <a:ext uri="{FF2B5EF4-FFF2-40B4-BE49-F238E27FC236}">
                <a16:creationId xmlns:a16="http://schemas.microsoft.com/office/drawing/2014/main" id="{DA578C44-2B41-4534-8D65-AC3B7382151F}"/>
              </a:ext>
            </a:extLst>
          </p:cNvPr>
          <p:cNvSpPr txBox="1"/>
          <p:nvPr/>
        </p:nvSpPr>
        <p:spPr>
          <a:xfrm>
            <a:off x="102403" y="3158173"/>
            <a:ext cx="7544566" cy="646331"/>
          </a:xfrm>
          <a:prstGeom prst="rect">
            <a:avLst/>
          </a:prstGeom>
          <a:noFill/>
        </p:spPr>
        <p:txBody>
          <a:bodyPr wrap="none" rtlCol="0">
            <a:spAutoFit/>
          </a:bodyPr>
          <a:lstStyle/>
          <a:p>
            <a:pPr marR="0" lvl="0" algn="l" defTabSz="457200" rtl="0" eaLnBrk="1" fontAlgn="auto" latinLnBrk="0" hangingPunct="1">
              <a:lnSpc>
                <a:spcPct val="100000"/>
              </a:lnSpc>
              <a:spcBef>
                <a:spcPts val="0"/>
              </a:spcBef>
              <a:spcAft>
                <a:spcPts val="0"/>
              </a:spcAft>
              <a:buClrTx/>
              <a:buSzTx/>
              <a:tabLst/>
              <a:defRPr/>
            </a:pPr>
            <a:r>
              <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Print</a:t>
            </a: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文が正確な出力を出すかで判断</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9076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rPr>
              <a:t>7.Python</a:t>
            </a:r>
            <a:r>
              <a:rPr kumimoji="1" lang="ja-JP" altLang="en-US"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rPr>
              <a:t>のテスト方法</a:t>
            </a:r>
            <a:r>
              <a:rPr lang="en-US" altLang="ja-JP" sz="4800" b="1" dirty="0">
                <a:solidFill>
                  <a:prstClr val="white"/>
                </a:solidFill>
                <a:latin typeface="Noto Sans JP Bold"/>
                <a:ea typeface="游ゴシック" panose="020B0400000000000000" pitchFamily="50" charset="-128"/>
              </a:rPr>
              <a:t>2</a:t>
            </a:r>
            <a:endParaRPr kumimoji="1" lang="ja-JP" altLang="en-US"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86FB3B6F-62A2-46B6-A51F-85444FCBA94E}"/>
              </a:ext>
            </a:extLst>
          </p:cNvPr>
          <p:cNvSpPr txBox="1"/>
          <p:nvPr/>
        </p:nvSpPr>
        <p:spPr>
          <a:xfrm>
            <a:off x="102403" y="1203497"/>
            <a:ext cx="6301084" cy="646331"/>
          </a:xfrm>
          <a:prstGeom prst="rect">
            <a:avLst/>
          </a:prstGeom>
          <a:noFill/>
        </p:spPr>
        <p:txBody>
          <a:bodyPr wrap="none" rtlCol="0">
            <a:spAutoFit/>
          </a:bodyPr>
          <a:lstStyle/>
          <a:p>
            <a:pPr marR="0" lvl="0" algn="l" defTabSz="457200" rtl="0" eaLnBrk="1" fontAlgn="auto" latinLnBrk="0" hangingPunct="1">
              <a:lnSpc>
                <a:spcPct val="100000"/>
              </a:lnSpc>
              <a:spcBef>
                <a:spcPts val="0"/>
              </a:spcBef>
              <a:spcAft>
                <a:spcPts val="0"/>
              </a:spcAft>
              <a:buClrTx/>
              <a:buSzTx/>
              <a:tabLst/>
              <a:defRPr/>
            </a:pPr>
            <a:r>
              <a:rPr kumimoji="1" lang="en-US" altLang="ja-JP" sz="3600" b="0" i="0" u="none" strike="noStrike" kern="1200" cap="none" spc="0" normalizeH="0" baseline="0" noProof="0" dirty="0" err="1">
                <a:ln>
                  <a:noFill/>
                </a:ln>
                <a:solidFill>
                  <a:prstClr val="white"/>
                </a:solidFill>
                <a:effectLst/>
                <a:uLnTx/>
                <a:uFillTx/>
                <a:latin typeface="Calibri" panose="020F0502020204030204"/>
                <a:ea typeface="游ゴシック" panose="020B0400000000000000" pitchFamily="50" charset="-128"/>
                <a:cs typeface="+mn-cs"/>
              </a:rPr>
              <a:t>Unittest</a:t>
            </a: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モジュールを使用する</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9" name="図 8">
            <a:extLst>
              <a:ext uri="{FF2B5EF4-FFF2-40B4-BE49-F238E27FC236}">
                <a16:creationId xmlns:a16="http://schemas.microsoft.com/office/drawing/2014/main" id="{EE469467-676A-4B67-82E0-422C66D64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588" y="1907516"/>
            <a:ext cx="2738823" cy="742919"/>
          </a:xfrm>
          <a:prstGeom prst="rect">
            <a:avLst/>
          </a:prstGeom>
        </p:spPr>
      </p:pic>
      <p:pic>
        <p:nvPicPr>
          <p:cNvPr id="11" name="図 10">
            <a:extLst>
              <a:ext uri="{FF2B5EF4-FFF2-40B4-BE49-F238E27FC236}">
                <a16:creationId xmlns:a16="http://schemas.microsoft.com/office/drawing/2014/main" id="{04948E09-6FA5-413F-A75B-120EA80D3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380" y="2777155"/>
            <a:ext cx="4745236" cy="2833648"/>
          </a:xfrm>
          <a:prstGeom prst="rect">
            <a:avLst/>
          </a:prstGeom>
        </p:spPr>
      </p:pic>
      <p:pic>
        <p:nvPicPr>
          <p:cNvPr id="14" name="図 13">
            <a:extLst>
              <a:ext uri="{FF2B5EF4-FFF2-40B4-BE49-F238E27FC236}">
                <a16:creationId xmlns:a16="http://schemas.microsoft.com/office/drawing/2014/main" id="{C8641BBC-8F91-4FA2-BF3C-07E1028285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087" y="5737523"/>
            <a:ext cx="2151823" cy="552340"/>
          </a:xfrm>
          <a:prstGeom prst="rect">
            <a:avLst/>
          </a:prstGeom>
        </p:spPr>
      </p:pic>
    </p:spTree>
    <p:extLst>
      <p:ext uri="{BB962C8B-B14F-4D97-AF65-F5344CB8AC3E}">
        <p14:creationId xmlns:p14="http://schemas.microsoft.com/office/powerpoint/2010/main" val="412768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D3A2322-FFDF-4065-8564-1815853E67EE}"/>
              </a:ext>
            </a:extLst>
          </p:cNvPr>
          <p:cNvSpPr/>
          <p:nvPr/>
        </p:nvSpPr>
        <p:spPr>
          <a:xfrm>
            <a:off x="-1" y="-1174"/>
            <a:ext cx="9144000" cy="10083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rPr>
              <a:t>8.Python</a:t>
            </a:r>
            <a:r>
              <a:rPr kumimoji="1" lang="ja-JP" altLang="en-US"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rPr>
              <a:t>のテスト結果</a:t>
            </a:r>
            <a:r>
              <a:rPr lang="en-US" altLang="ja-JP" sz="4800" b="1" dirty="0">
                <a:solidFill>
                  <a:prstClr val="white"/>
                </a:solidFill>
                <a:latin typeface="Noto Sans JP Bold"/>
                <a:ea typeface="游ゴシック" panose="020B0400000000000000" pitchFamily="50" charset="-128"/>
              </a:rPr>
              <a:t>2</a:t>
            </a:r>
            <a:endParaRPr kumimoji="1" lang="ja-JP" altLang="en-US" sz="4800" b="1" i="0" u="none" strike="noStrike" kern="1200" cap="none" spc="0" normalizeH="0" baseline="0" noProof="0" dirty="0">
              <a:ln>
                <a:noFill/>
              </a:ln>
              <a:solidFill>
                <a:prstClr val="white"/>
              </a:solidFill>
              <a:effectLst/>
              <a:uLnTx/>
              <a:uFillTx/>
              <a:latin typeface="Noto Sans JP Bold"/>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86FB3B6F-62A2-46B6-A51F-85444FCBA94E}"/>
              </a:ext>
            </a:extLst>
          </p:cNvPr>
          <p:cNvSpPr txBox="1"/>
          <p:nvPr/>
        </p:nvSpPr>
        <p:spPr>
          <a:xfrm>
            <a:off x="102403" y="1203497"/>
            <a:ext cx="6301084" cy="646331"/>
          </a:xfrm>
          <a:prstGeom prst="rect">
            <a:avLst/>
          </a:prstGeom>
          <a:noFill/>
        </p:spPr>
        <p:txBody>
          <a:bodyPr wrap="none" rtlCol="0">
            <a:spAutoFit/>
          </a:bodyPr>
          <a:lstStyle/>
          <a:p>
            <a:pPr marR="0" lvl="0" algn="l" defTabSz="457200" rtl="0" eaLnBrk="1" fontAlgn="auto" latinLnBrk="0" hangingPunct="1">
              <a:lnSpc>
                <a:spcPct val="100000"/>
              </a:lnSpc>
              <a:spcBef>
                <a:spcPts val="0"/>
              </a:spcBef>
              <a:spcAft>
                <a:spcPts val="0"/>
              </a:spcAft>
              <a:buClrTx/>
              <a:buSzTx/>
              <a:tabLst/>
              <a:defRPr/>
            </a:pPr>
            <a:r>
              <a:rPr kumimoji="1" lang="en-US" altLang="ja-JP" sz="3600" b="0" i="0" u="none" strike="noStrike" kern="1200" cap="none" spc="0" normalizeH="0" baseline="0" noProof="0" dirty="0" err="1">
                <a:ln>
                  <a:noFill/>
                </a:ln>
                <a:solidFill>
                  <a:prstClr val="white"/>
                </a:solidFill>
                <a:effectLst/>
                <a:uLnTx/>
                <a:uFillTx/>
                <a:latin typeface="Calibri" panose="020F0502020204030204"/>
                <a:ea typeface="游ゴシック" panose="020B0400000000000000" pitchFamily="50" charset="-128"/>
                <a:cs typeface="+mn-cs"/>
              </a:rPr>
              <a:t>Unittest</a:t>
            </a: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モジュールを使用する</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3" name="図 2">
            <a:extLst>
              <a:ext uri="{FF2B5EF4-FFF2-40B4-BE49-F238E27FC236}">
                <a16:creationId xmlns:a16="http://schemas.microsoft.com/office/drawing/2014/main" id="{8733D056-9A1F-4049-A071-84BCAA866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320" y="2053897"/>
            <a:ext cx="7337359" cy="1125451"/>
          </a:xfrm>
          <a:prstGeom prst="rect">
            <a:avLst/>
          </a:prstGeom>
        </p:spPr>
      </p:pic>
      <p:sp>
        <p:nvSpPr>
          <p:cNvPr id="10" name="テキスト ボックス 9">
            <a:extLst>
              <a:ext uri="{FF2B5EF4-FFF2-40B4-BE49-F238E27FC236}">
                <a16:creationId xmlns:a16="http://schemas.microsoft.com/office/drawing/2014/main" id="{2B3330A6-AFBD-46B3-B6BD-798CF255811F}"/>
              </a:ext>
            </a:extLst>
          </p:cNvPr>
          <p:cNvSpPr txBox="1"/>
          <p:nvPr/>
        </p:nvSpPr>
        <p:spPr>
          <a:xfrm>
            <a:off x="102403" y="3591638"/>
            <a:ext cx="5347939" cy="646331"/>
          </a:xfrm>
          <a:prstGeom prst="rect">
            <a:avLst/>
          </a:prstGeom>
          <a:noFill/>
        </p:spPr>
        <p:txBody>
          <a:bodyPr wrap="none" rtlCol="0">
            <a:spAutoFit/>
          </a:bodyPr>
          <a:lstStyle/>
          <a:p>
            <a:pPr marR="0" lvl="0" algn="l" defTabSz="457200" rtl="0" eaLnBrk="1" fontAlgn="auto" latinLnBrk="0" hangingPunct="1">
              <a:lnSpc>
                <a:spcPct val="100000"/>
              </a:lnSpc>
              <a:spcBef>
                <a:spcPts val="0"/>
              </a:spcBef>
              <a:spcAft>
                <a:spcPts val="0"/>
              </a:spcAft>
              <a:buClrTx/>
              <a:buSzTx/>
              <a:tabLst/>
              <a:defRPr/>
            </a:pPr>
            <a:r>
              <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OK</a:t>
            </a:r>
            <a:r>
              <a:rPr kumimoji="1" lang="ja-JP" altLang="en-US"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が出力されるかで判断</a:t>
            </a:r>
            <a:endParaRPr kumimoji="1" lang="en-US" altLang="ja-JP" sz="36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6037073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93</TotalTime>
  <Words>337</Words>
  <Application>Microsoft Office PowerPoint</Application>
  <PresentationFormat>画面に合わせる (4:3)</PresentationFormat>
  <Paragraphs>62</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Noto Sans JP Bold</vt:lpstr>
      <vt:lpstr>Arial</vt:lpstr>
      <vt:lpstr>Calibri</vt:lpstr>
      <vt:lpstr>Calibri Light</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f116056</dc:creator>
  <cp:lastModifiedBy>f116056</cp:lastModifiedBy>
  <cp:revision>11</cp:revision>
  <dcterms:created xsi:type="dcterms:W3CDTF">2019-09-26T22:27:38Z</dcterms:created>
  <dcterms:modified xsi:type="dcterms:W3CDTF">2019-11-07T22:06:06Z</dcterms:modified>
</cp:coreProperties>
</file>