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3" r:id="rId8"/>
    <p:sldId id="267" r:id="rId9"/>
    <p:sldId id="268" r:id="rId10"/>
    <p:sldId id="269" r:id="rId11"/>
    <p:sldId id="270" r:id="rId12"/>
    <p:sldId id="264" r:id="rId13"/>
    <p:sldId id="265" r:id="rId14"/>
    <p:sldId id="271" r:id="rId15"/>
    <p:sldId id="272" r:id="rId16"/>
    <p:sldId id="274" r:id="rId17"/>
    <p:sldId id="273" r:id="rId18"/>
    <p:sldId id="275" r:id="rId19"/>
    <p:sldId id="26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3399"/>
    <a:srgbClr val="33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p:cViewPr>
        <p:scale>
          <a:sx n="100" d="100"/>
          <a:sy n="100" d="100"/>
        </p:scale>
        <p:origin x="-84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2020/8/19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26961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2020/8/19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28495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2020/8/19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196129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2020/8/19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362170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2020/8/19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1727272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B7F2210-E08F-498E-9BBC-96DBE3870136}" type="datetimeFigureOut">
              <a:rPr kumimoji="1" lang="ja-JP" altLang="en-US" smtClean="0"/>
              <a:t>2020/8/19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159664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B7F2210-E08F-498E-9BBC-96DBE3870136}" type="datetimeFigureOut">
              <a:rPr kumimoji="1" lang="ja-JP" altLang="en-US" smtClean="0"/>
              <a:t>2020/8/19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149070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B7F2210-E08F-498E-9BBC-96DBE3870136}" type="datetimeFigureOut">
              <a:rPr kumimoji="1" lang="ja-JP" altLang="en-US" smtClean="0"/>
              <a:t>2020/8/19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7259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7F2210-E08F-498E-9BBC-96DBE3870136}" type="datetimeFigureOut">
              <a:rPr kumimoji="1" lang="ja-JP" altLang="en-US" smtClean="0"/>
              <a:t>2020/8/19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341827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B7F2210-E08F-498E-9BBC-96DBE3870136}" type="datetimeFigureOut">
              <a:rPr kumimoji="1" lang="ja-JP" altLang="en-US" smtClean="0"/>
              <a:t>2020/8/19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4383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B7F2210-E08F-498E-9BBC-96DBE3870136}" type="datetimeFigureOut">
              <a:rPr kumimoji="1" lang="ja-JP" altLang="en-US" smtClean="0"/>
              <a:t>2020/8/19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396712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F2210-E08F-498E-9BBC-96DBE3870136}" type="datetimeFigureOut">
              <a:rPr kumimoji="1" lang="ja-JP" altLang="en-US" smtClean="0"/>
              <a:t>2020/8/19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419465189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7.emf"/></Relationships>
</file>

<file path=ppt/slides/_rels/slide13.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1.emf"/><Relationship Id="rId7" Type="http://schemas.openxmlformats.org/officeDocument/2006/relationships/image" Target="../media/image45.emf"/><Relationship Id="rId2" Type="http://schemas.openxmlformats.org/officeDocument/2006/relationships/image" Target="../media/image40.emf"/><Relationship Id="rId1" Type="http://schemas.openxmlformats.org/officeDocument/2006/relationships/slideLayout" Target="../slideLayouts/slideLayout7.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7604C7-CDD7-48C3-8EFB-57DC6C9B738B}"/>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B8596D9B-81F3-4346-8DE2-E5D476039F9B}"/>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015412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5943601" cy="523220"/>
          </a:xfrm>
          <a:prstGeom prst="rect">
            <a:avLst/>
          </a:prstGeom>
          <a:noFill/>
        </p:spPr>
        <p:txBody>
          <a:bodyPr wrap="square" rtlCol="0">
            <a:spAutoFit/>
          </a:bodyPr>
          <a:lstStyle/>
          <a:p>
            <a:r>
              <a:rPr kumimoji="1" lang="en-US" altLang="ja-JP" sz="2800" u="sng" dirty="0"/>
              <a:t>5.1. </a:t>
            </a:r>
            <a:r>
              <a:rPr kumimoji="1" lang="ja-JP" altLang="en-US" sz="2800" u="sng" dirty="0"/>
              <a:t>正規分布</a:t>
            </a:r>
            <a:r>
              <a:rPr kumimoji="1" lang="en-US" altLang="ja-JP" sz="2800" u="sng" dirty="0"/>
              <a:t>(</a:t>
            </a:r>
            <a:r>
              <a:rPr kumimoji="1" lang="ja-JP" altLang="en-US" sz="2800" u="sng" dirty="0"/>
              <a:t>ガウス分布</a:t>
            </a:r>
            <a:r>
              <a:rPr kumimoji="1" lang="en-US" altLang="ja-JP" sz="2800" u="sng" dirty="0"/>
              <a:t>)</a:t>
            </a:r>
          </a:p>
        </p:txBody>
      </p:sp>
      <p:sp>
        <p:nvSpPr>
          <p:cNvPr id="65" name="テキスト ボックス 64">
            <a:extLst>
              <a:ext uri="{FF2B5EF4-FFF2-40B4-BE49-F238E27FC236}">
                <a16:creationId xmlns:a16="http://schemas.microsoft.com/office/drawing/2014/main" id="{90531DFC-44DD-493C-B068-935A7C3F8B48}"/>
              </a:ext>
            </a:extLst>
          </p:cNvPr>
          <p:cNvSpPr txBox="1"/>
          <p:nvPr/>
        </p:nvSpPr>
        <p:spPr>
          <a:xfrm>
            <a:off x="92383" y="1100625"/>
            <a:ext cx="5943601" cy="369332"/>
          </a:xfrm>
          <a:prstGeom prst="rect">
            <a:avLst/>
          </a:prstGeom>
          <a:solidFill>
            <a:schemeClr val="bg1"/>
          </a:solidFill>
        </p:spPr>
        <p:txBody>
          <a:bodyPr wrap="square" rtlCol="0">
            <a:spAutoFit/>
          </a:bodyPr>
          <a:lstStyle/>
          <a:p>
            <a:r>
              <a:rPr kumimoji="1" lang="ja-JP" altLang="en-US" dirty="0">
                <a:latin typeface="Times New Roman" panose="02020603050405020304" pitchFamily="18" charset="0"/>
                <a:cs typeface="Times New Roman" panose="02020603050405020304" pitchFamily="18" charset="0"/>
              </a:rPr>
              <a:t>以下の確率密度関数で与えられる分布を正規分布という．</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55DDE3A-C11A-47F8-B959-C2D2227F5087}"/>
                  </a:ext>
                </a:extLst>
              </p:cNvPr>
              <p:cNvSpPr txBox="1"/>
              <p:nvPr/>
            </p:nvSpPr>
            <p:spPr>
              <a:xfrm>
                <a:off x="2338372" y="1592503"/>
                <a:ext cx="3095656" cy="625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r>
                                <a:rPr kumimoji="1" lang="ja-JP" altLang="en-US" b="0" i="1" smtClean="0">
                                  <a:latin typeface="Cambria Math" panose="02040503050406030204" pitchFamily="18" charset="0"/>
                                </a:rPr>
                                <m:t>𝜋</m:t>
                              </m:r>
                            </m:e>
                          </m:rad>
                          <m:r>
                            <a:rPr kumimoji="1" lang="ja-JP" altLang="en-US" b="0" i="1" smtClean="0">
                              <a:latin typeface="Cambria Math" panose="02040503050406030204" pitchFamily="18" charset="0"/>
                            </a:rPr>
                            <m:t>𝜎</m:t>
                          </m:r>
                        </m:den>
                      </m:f>
                      <m:r>
                        <a:rPr kumimoji="1" lang="en-US" altLang="ja-JP" b="0" i="1" smtClean="0">
                          <a:latin typeface="Cambria Math" panose="02040503050406030204" pitchFamily="18" charset="0"/>
                        </a:rPr>
                        <m:t>𝑒𝑥𝑝</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ja-JP" altLang="en-US" b="0" i="1" smtClean="0">
                                          <a:latin typeface="Cambria Math" panose="02040503050406030204" pitchFamily="18" charset="0"/>
                                        </a:rPr>
                                        <m:t>𝜇</m:t>
                                      </m:r>
                                    </m:e>
                                  </m:d>
                                </m:e>
                                <m:sup>
                                  <m:r>
                                    <a:rPr kumimoji="1" lang="en-US" altLang="ja-JP" b="0" i="1" smtClean="0">
                                      <a:latin typeface="Cambria Math" panose="02040503050406030204" pitchFamily="18" charset="0"/>
                                    </a:rPr>
                                    <m:t>2</m:t>
                                  </m:r>
                                </m:sup>
                              </m:sSup>
                            </m:num>
                            <m:den>
                              <m:r>
                                <a:rPr kumimoji="1" lang="en-US" altLang="ja-JP" b="0" i="1" smtClean="0">
                                  <a:latin typeface="Cambria Math" panose="02040503050406030204" pitchFamily="18" charset="0"/>
                                </a:rPr>
                                <m:t>2</m:t>
                              </m:r>
                              <m:sSup>
                                <m:sSupPr>
                                  <m:ctrlPr>
                                    <a:rPr kumimoji="1" lang="en-US" altLang="ja-JP" b="0" i="1" smtClean="0">
                                      <a:latin typeface="Cambria Math" panose="02040503050406030204" pitchFamily="18" charset="0"/>
                                    </a:rPr>
                                  </m:ctrlPr>
                                </m:sSupPr>
                                <m:e>
                                  <m:r>
                                    <a:rPr kumimoji="1" lang="ja-JP" altLang="en-US" b="0" i="1" smtClean="0">
                                      <a:latin typeface="Cambria Math" panose="02040503050406030204" pitchFamily="18" charset="0"/>
                                    </a:rPr>
                                    <m:t>𝜎</m:t>
                                  </m:r>
                                </m:e>
                                <m:sup>
                                  <m:r>
                                    <a:rPr kumimoji="1" lang="en-US" altLang="ja-JP" b="0" i="1" smtClean="0">
                                      <a:latin typeface="Cambria Math" panose="02040503050406030204" pitchFamily="18" charset="0"/>
                                    </a:rPr>
                                    <m:t>2</m:t>
                                  </m:r>
                                </m:sup>
                              </m:sSup>
                            </m:den>
                          </m:f>
                        </m:e>
                      </m:d>
                    </m:oMath>
                  </m:oMathPara>
                </a14:m>
                <a:endParaRPr kumimoji="1" lang="ja-JP" altLang="en-US" dirty="0"/>
              </a:p>
            </p:txBody>
          </p:sp>
        </mc:Choice>
        <mc:Fallback xmlns="">
          <p:sp>
            <p:nvSpPr>
              <p:cNvPr id="3" name="テキスト ボックス 2">
                <a:extLst>
                  <a:ext uri="{FF2B5EF4-FFF2-40B4-BE49-F238E27FC236}">
                    <a16:creationId xmlns:a16="http://schemas.microsoft.com/office/drawing/2014/main" id="{B55DDE3A-C11A-47F8-B959-C2D2227F5087}"/>
                  </a:ext>
                </a:extLst>
              </p:cNvPr>
              <p:cNvSpPr txBox="1">
                <a:spLocks noRot="1" noChangeAspect="1" noMove="1" noResize="1" noEditPoints="1" noAdjustHandles="1" noChangeArrowheads="1" noChangeShapeType="1" noTextEdit="1"/>
              </p:cNvSpPr>
              <p:nvPr/>
            </p:nvSpPr>
            <p:spPr>
              <a:xfrm>
                <a:off x="2338372" y="1592503"/>
                <a:ext cx="3095656" cy="62574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BE731B3-97CC-4821-8484-8DE793DDF7D7}"/>
                  </a:ext>
                </a:extLst>
              </p:cNvPr>
              <p:cNvSpPr txBox="1"/>
              <p:nvPr/>
            </p:nvSpPr>
            <p:spPr>
              <a:xfrm>
                <a:off x="92382" y="4018686"/>
                <a:ext cx="7578165" cy="677108"/>
              </a:xfrm>
              <a:prstGeom prst="rect">
                <a:avLst/>
              </a:prstGeom>
              <a:noFill/>
            </p:spPr>
            <p:txBody>
              <a:bodyPr wrap="none" rtlCol="0">
                <a:spAutoFit/>
              </a:bodyPr>
              <a:lstStyle/>
              <a:p>
                <a:r>
                  <a:rPr kumimoji="1" lang="ja-JP" altLang="en-US" sz="2000" dirty="0">
                    <a:solidFill>
                      <a:srgbClr val="FF6600"/>
                    </a:solidFill>
                  </a:rPr>
                  <a:t>標準正規分布</a:t>
                </a:r>
                <a:endParaRPr kumimoji="1" lang="en-US" altLang="ja-JP" sz="2000" dirty="0">
                  <a:solidFill>
                    <a:srgbClr val="FF6600"/>
                  </a:solidFill>
                </a:endParaRPr>
              </a:p>
              <a:p>
                <a:r>
                  <a:rPr kumimoji="1" lang="en-US" altLang="ja-JP" dirty="0"/>
                  <a:t>	</a:t>
                </a:r>
                <a:r>
                  <a:rPr kumimoji="1" lang="ja-JP" altLang="en-US" dirty="0"/>
                  <a:t>正規分布の中でも</a:t>
                </a:r>
                <a14:m>
                  <m:oMath xmlns:m="http://schemas.openxmlformats.org/officeDocument/2006/math">
                    <m:r>
                      <a:rPr kumimoji="1" lang="ja-JP" altLang="en-US" i="1">
                        <a:latin typeface="Cambria Math" panose="02040503050406030204" pitchFamily="18" charset="0"/>
                        <a:cs typeface="Times New Roman" panose="02020603050405020304" pitchFamily="18" charset="0"/>
                      </a:rPr>
                      <m:t>𝜇</m:t>
                    </m:r>
                  </m:oMath>
                </a14:m>
                <a:r>
                  <a:rPr kumimoji="1" lang="en-US" altLang="ja-JP" dirty="0"/>
                  <a:t>=0, </a:t>
                </a:r>
                <a14:m>
                  <m:oMath xmlns:m="http://schemas.openxmlformats.org/officeDocument/2006/math">
                    <m:sSup>
                      <m:sSupPr>
                        <m:ctrlPr>
                          <a:rPr kumimoji="1" lang="en-US" altLang="ja-JP" i="1">
                            <a:latin typeface="Cambria Math" panose="02040503050406030204" pitchFamily="18" charset="0"/>
                            <a:cs typeface="Times New Roman" panose="02020603050405020304" pitchFamily="18" charset="0"/>
                          </a:rPr>
                        </m:ctrlPr>
                      </m:sSupPr>
                      <m:e>
                        <m:r>
                          <a:rPr kumimoji="1" lang="en-US" altLang="ja-JP" i="1">
                            <a:latin typeface="Cambria Math" panose="02040503050406030204" pitchFamily="18" charset="0"/>
                            <a:ea typeface="Cambria Math" panose="02040503050406030204" pitchFamily="18" charset="0"/>
                            <a:cs typeface="Times New Roman" panose="02020603050405020304" pitchFamily="18" charset="0"/>
                          </a:rPr>
                          <m:t>𝜎</m:t>
                        </m:r>
                      </m:e>
                      <m:sup>
                        <m:r>
                          <a:rPr kumimoji="1" lang="en-US" altLang="ja-JP" i="1">
                            <a:latin typeface="Cambria Math" panose="02040503050406030204" pitchFamily="18" charset="0"/>
                            <a:cs typeface="Times New Roman" panose="02020603050405020304" pitchFamily="18" charset="0"/>
                          </a:rPr>
                          <m:t>2</m:t>
                        </m:r>
                      </m:sup>
                    </m:sSup>
                    <m:r>
                      <a:rPr kumimoji="1" lang="en-US" altLang="ja-JP" b="0" i="1" smtClean="0">
                        <a:latin typeface="Cambria Math" panose="02040503050406030204" pitchFamily="18" charset="0"/>
                        <a:cs typeface="Times New Roman" panose="02020603050405020304" pitchFamily="18" charset="0"/>
                      </a:rPr>
                      <m:t>=1</m:t>
                    </m:r>
                  </m:oMath>
                </a14:m>
                <a:r>
                  <a:rPr kumimoji="1" lang="ja-JP" altLang="en-US" dirty="0"/>
                  <a:t>であるものを特に標準正規分布という</a:t>
                </a:r>
              </a:p>
            </p:txBody>
          </p:sp>
        </mc:Choice>
        <mc:Fallback xmlns="">
          <p:sp>
            <p:nvSpPr>
              <p:cNvPr id="5" name="テキスト ボックス 4">
                <a:extLst>
                  <a:ext uri="{FF2B5EF4-FFF2-40B4-BE49-F238E27FC236}">
                    <a16:creationId xmlns:a16="http://schemas.microsoft.com/office/drawing/2014/main" id="{DBE731B3-97CC-4821-8484-8DE793DDF7D7}"/>
                  </a:ext>
                </a:extLst>
              </p:cNvPr>
              <p:cNvSpPr txBox="1">
                <a:spLocks noRot="1" noChangeAspect="1" noMove="1" noResize="1" noEditPoints="1" noAdjustHandles="1" noChangeArrowheads="1" noChangeShapeType="1" noTextEdit="1"/>
              </p:cNvSpPr>
              <p:nvPr/>
            </p:nvSpPr>
            <p:spPr>
              <a:xfrm>
                <a:off x="92382" y="4018686"/>
                <a:ext cx="7578165" cy="677108"/>
              </a:xfrm>
              <a:prstGeom prst="rect">
                <a:avLst/>
              </a:prstGeom>
              <a:blipFill>
                <a:blip r:embed="rId3"/>
                <a:stretch>
                  <a:fillRect l="-805" t="-4505" b="-144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8E6B8B12-2870-49AF-98E8-06E653AD92B6}"/>
                  </a:ext>
                </a:extLst>
              </p:cNvPr>
              <p:cNvSpPr txBox="1"/>
              <p:nvPr/>
            </p:nvSpPr>
            <p:spPr>
              <a:xfrm>
                <a:off x="92382" y="2450611"/>
                <a:ext cx="5943601" cy="369332"/>
              </a:xfrm>
              <a:prstGeom prst="rect">
                <a:avLst/>
              </a:prstGeom>
              <a:solidFill>
                <a:schemeClr val="bg1"/>
              </a:solidFill>
            </p:spPr>
            <p:txBody>
              <a:bodyPr wrap="square" rtlCol="0">
                <a:spAutoFit/>
              </a:bodyPr>
              <a:lstStyle/>
              <a:p>
                <a:r>
                  <a:rPr kumimoji="1" lang="ja-JP" altLang="en-US" dirty="0">
                    <a:latin typeface="Times New Roman" panose="02020603050405020304" pitchFamily="18" charset="0"/>
                    <a:cs typeface="Times New Roman" panose="02020603050405020304" pitchFamily="18" charset="0"/>
                  </a:rPr>
                  <a:t>ここで，</a:t>
                </a:r>
                <a14:m>
                  <m:oMath xmlns:m="http://schemas.openxmlformats.org/officeDocument/2006/math">
                    <m:r>
                      <a:rPr kumimoji="1" lang="ja-JP" altLang="en-US" i="1" smtClean="0">
                        <a:latin typeface="Cambria Math" panose="02040503050406030204" pitchFamily="18" charset="0"/>
                        <a:cs typeface="Times New Roman" panose="02020603050405020304" pitchFamily="18" charset="0"/>
                      </a:rPr>
                      <m:t>𝜇</m:t>
                    </m:r>
                  </m:oMath>
                </a14:m>
                <a:r>
                  <a:rPr kumimoji="1" lang="ja-JP" altLang="en-US" dirty="0">
                    <a:latin typeface="Times New Roman" panose="02020603050405020304" pitchFamily="18" charset="0"/>
                    <a:cs typeface="Times New Roman" panose="02020603050405020304" pitchFamily="18" charset="0"/>
                  </a:rPr>
                  <a:t>は平均値，</a:t>
                </a:r>
                <a14:m>
                  <m:oMath xmlns:m="http://schemas.openxmlformats.org/officeDocument/2006/math">
                    <m:sSup>
                      <m:sSupPr>
                        <m:ctrlPr>
                          <a:rPr kumimoji="1" lang="en-US" altLang="ja-JP" i="1" smtClean="0">
                            <a:latin typeface="Cambria Math" panose="02040503050406030204" pitchFamily="18" charset="0"/>
                            <a:cs typeface="Times New Roman" panose="02020603050405020304" pitchFamily="18" charset="0"/>
                          </a:rPr>
                        </m:ctrlPr>
                      </m:sSupPr>
                      <m:e>
                        <m:r>
                          <a:rPr kumimoji="1" lang="en-US" altLang="ja-JP" i="1">
                            <a:latin typeface="Cambria Math" panose="02040503050406030204" pitchFamily="18" charset="0"/>
                            <a:ea typeface="Cambria Math" panose="02040503050406030204" pitchFamily="18" charset="0"/>
                            <a:cs typeface="Times New Roman" panose="02020603050405020304" pitchFamily="18" charset="0"/>
                          </a:rPr>
                          <m:t>𝜎</m:t>
                        </m:r>
                      </m:e>
                      <m:sup>
                        <m:r>
                          <a:rPr kumimoji="1" lang="en-US" altLang="ja-JP" b="0" i="1" smtClean="0">
                            <a:latin typeface="Cambria Math" panose="02040503050406030204" pitchFamily="18" charset="0"/>
                            <a:cs typeface="Times New Roman" panose="02020603050405020304" pitchFamily="18" charset="0"/>
                          </a:rPr>
                          <m:t>2</m:t>
                        </m:r>
                      </m:sup>
                    </m:sSup>
                  </m:oMath>
                </a14:m>
                <a:r>
                  <a:rPr kumimoji="1" lang="ja-JP" altLang="en-US" dirty="0">
                    <a:latin typeface="Times New Roman" panose="02020603050405020304" pitchFamily="18" charset="0"/>
                    <a:cs typeface="Times New Roman" panose="02020603050405020304" pitchFamily="18" charset="0"/>
                  </a:rPr>
                  <a:t>は分散</a:t>
                </a:r>
              </a:p>
            </p:txBody>
          </p:sp>
        </mc:Choice>
        <mc:Fallback xmlns="">
          <p:sp>
            <p:nvSpPr>
              <p:cNvPr id="17" name="テキスト ボックス 16">
                <a:extLst>
                  <a:ext uri="{FF2B5EF4-FFF2-40B4-BE49-F238E27FC236}">
                    <a16:creationId xmlns:a16="http://schemas.microsoft.com/office/drawing/2014/main" id="{8E6B8B12-2870-49AF-98E8-06E653AD92B6}"/>
                  </a:ext>
                </a:extLst>
              </p:cNvPr>
              <p:cNvSpPr txBox="1">
                <a:spLocks noRot="1" noChangeAspect="1" noMove="1" noResize="1" noEditPoints="1" noAdjustHandles="1" noChangeArrowheads="1" noChangeShapeType="1" noTextEdit="1"/>
              </p:cNvSpPr>
              <p:nvPr/>
            </p:nvSpPr>
            <p:spPr>
              <a:xfrm>
                <a:off x="92382" y="2450611"/>
                <a:ext cx="5943601" cy="369332"/>
              </a:xfrm>
              <a:prstGeom prst="rect">
                <a:avLst/>
              </a:prstGeom>
              <a:blipFill>
                <a:blip r:embed="rId4"/>
                <a:stretch>
                  <a:fillRect l="-821" t="-6557"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1B17CD9A-9863-4CC9-A540-DBA5C57B21F3}"/>
                  </a:ext>
                </a:extLst>
              </p:cNvPr>
              <p:cNvSpPr txBox="1"/>
              <p:nvPr/>
            </p:nvSpPr>
            <p:spPr>
              <a:xfrm>
                <a:off x="2338372" y="4817302"/>
                <a:ext cx="2395720" cy="627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r>
                                <a:rPr kumimoji="1" lang="ja-JP" altLang="en-US" b="0" i="1" smtClean="0">
                                  <a:latin typeface="Cambria Math" panose="02040503050406030204" pitchFamily="18" charset="0"/>
                                </a:rPr>
                                <m:t>𝜋</m:t>
                              </m:r>
                            </m:e>
                          </m:rad>
                        </m:den>
                      </m:f>
                      <m:r>
                        <a:rPr kumimoji="1" lang="en-US" altLang="ja-JP" b="0" i="1" smtClean="0">
                          <a:latin typeface="Cambria Math" panose="02040503050406030204" pitchFamily="18" charset="0"/>
                        </a:rPr>
                        <m:t>𝑒𝑥𝑝</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2</m:t>
                                  </m:r>
                                </m:sup>
                              </m:sSup>
                            </m:num>
                            <m:den>
                              <m:r>
                                <a:rPr kumimoji="1" lang="en-US" altLang="ja-JP" b="0" i="1" smtClean="0">
                                  <a:latin typeface="Cambria Math" panose="02040503050406030204" pitchFamily="18" charset="0"/>
                                </a:rPr>
                                <m:t>2</m:t>
                              </m:r>
                            </m:den>
                          </m:f>
                        </m:e>
                      </m:d>
                    </m:oMath>
                  </m:oMathPara>
                </a14:m>
                <a:endParaRPr kumimoji="1" lang="ja-JP" altLang="en-US" dirty="0"/>
              </a:p>
            </p:txBody>
          </p:sp>
        </mc:Choice>
        <mc:Fallback xmlns="">
          <p:sp>
            <p:nvSpPr>
              <p:cNvPr id="18" name="テキスト ボックス 17">
                <a:extLst>
                  <a:ext uri="{FF2B5EF4-FFF2-40B4-BE49-F238E27FC236}">
                    <a16:creationId xmlns:a16="http://schemas.microsoft.com/office/drawing/2014/main" id="{1B17CD9A-9863-4CC9-A540-DBA5C57B21F3}"/>
                  </a:ext>
                </a:extLst>
              </p:cNvPr>
              <p:cNvSpPr txBox="1">
                <a:spLocks noRot="1" noChangeAspect="1" noMove="1" noResize="1" noEditPoints="1" noAdjustHandles="1" noChangeArrowheads="1" noChangeShapeType="1" noTextEdit="1"/>
              </p:cNvSpPr>
              <p:nvPr/>
            </p:nvSpPr>
            <p:spPr>
              <a:xfrm>
                <a:off x="2338372" y="4817302"/>
                <a:ext cx="2395720" cy="627992"/>
              </a:xfrm>
              <a:prstGeom prst="rect">
                <a:avLst/>
              </a:prstGeom>
              <a:blipFill>
                <a:blip r:embed="rId5"/>
                <a:stretch>
                  <a:fillRect/>
                </a:stretch>
              </a:blipFill>
            </p:spPr>
            <p:txBody>
              <a:bodyPr/>
              <a:lstStyle/>
              <a:p>
                <a:r>
                  <a:rPr lang="ja-JP" altLang="en-US">
                    <a:noFill/>
                  </a:rPr>
                  <a:t> </a:t>
                </a:r>
              </a:p>
            </p:txBody>
          </p:sp>
        </mc:Fallback>
      </mc:AlternateContent>
      <p:pic>
        <p:nvPicPr>
          <p:cNvPr id="16" name="図 15">
            <a:extLst>
              <a:ext uri="{FF2B5EF4-FFF2-40B4-BE49-F238E27FC236}">
                <a16:creationId xmlns:a16="http://schemas.microsoft.com/office/drawing/2014/main" id="{A9B2C7CA-C783-4B17-B562-7710BA39CDAD}"/>
              </a:ext>
            </a:extLst>
          </p:cNvPr>
          <p:cNvPicPr>
            <a:picLocks noChangeAspect="1"/>
          </p:cNvPicPr>
          <p:nvPr/>
        </p:nvPicPr>
        <p:blipFill rotWithShape="1">
          <a:blip r:embed="rId6"/>
          <a:srcRect l="4722" t="6887" r="3097" b="5283"/>
          <a:stretch/>
        </p:blipFill>
        <p:spPr>
          <a:xfrm>
            <a:off x="5622018" y="1491808"/>
            <a:ext cx="3403601" cy="2451063"/>
          </a:xfrm>
          <a:prstGeom prst="rect">
            <a:avLst/>
          </a:prstGeom>
        </p:spPr>
      </p:pic>
      <p:sp>
        <p:nvSpPr>
          <p:cNvPr id="19" name="正方形/長方形 18">
            <a:extLst>
              <a:ext uri="{FF2B5EF4-FFF2-40B4-BE49-F238E27FC236}">
                <a16:creationId xmlns:a16="http://schemas.microsoft.com/office/drawing/2014/main" id="{214C4031-7ABB-45C4-A1DD-6C52815E7233}"/>
              </a:ext>
            </a:extLst>
          </p:cNvPr>
          <p:cNvSpPr/>
          <p:nvPr/>
        </p:nvSpPr>
        <p:spPr>
          <a:xfrm>
            <a:off x="6662823" y="3978538"/>
            <a:ext cx="2388795" cy="253916"/>
          </a:xfrm>
          <a:prstGeom prst="rect">
            <a:avLst/>
          </a:prstGeom>
        </p:spPr>
        <p:txBody>
          <a:bodyPr wrap="none">
            <a:spAutoFit/>
          </a:bodyPr>
          <a:lstStyle/>
          <a:p>
            <a:r>
              <a:rPr lang="ja-JP" altLang="en-US" sz="1050" dirty="0">
                <a:solidFill>
                  <a:schemeClr val="bg1">
                    <a:lumMod val="50000"/>
                    <a:lumOff val="50000"/>
                  </a:schemeClr>
                </a:solidFill>
              </a:rPr>
              <a:t>https://astro-dic.jp/normal-distribution/</a:t>
            </a:r>
          </a:p>
        </p:txBody>
      </p:sp>
      <p:pic>
        <p:nvPicPr>
          <p:cNvPr id="22" name="図 21">
            <a:extLst>
              <a:ext uri="{FF2B5EF4-FFF2-40B4-BE49-F238E27FC236}">
                <a16:creationId xmlns:a16="http://schemas.microsoft.com/office/drawing/2014/main" id="{20F08315-7B21-42F8-909D-A9B7B7605C31}"/>
              </a:ext>
            </a:extLst>
          </p:cNvPr>
          <p:cNvPicPr>
            <a:picLocks noChangeAspect="1"/>
          </p:cNvPicPr>
          <p:nvPr/>
        </p:nvPicPr>
        <p:blipFill>
          <a:blip r:embed="rId7"/>
          <a:stretch>
            <a:fillRect/>
          </a:stretch>
        </p:blipFill>
        <p:spPr>
          <a:xfrm>
            <a:off x="6168119" y="4817302"/>
            <a:ext cx="2857500" cy="1876425"/>
          </a:xfrm>
          <a:prstGeom prst="rect">
            <a:avLst/>
          </a:prstGeom>
        </p:spPr>
      </p:pic>
      <p:cxnSp>
        <p:nvCxnSpPr>
          <p:cNvPr id="24" name="直線矢印コネクタ 23">
            <a:extLst>
              <a:ext uri="{FF2B5EF4-FFF2-40B4-BE49-F238E27FC236}">
                <a16:creationId xmlns:a16="http://schemas.microsoft.com/office/drawing/2014/main" id="{5FED443A-97FC-4A24-8B5A-CB0748C93F0F}"/>
              </a:ext>
            </a:extLst>
          </p:cNvPr>
          <p:cNvCxnSpPr/>
          <p:nvPr/>
        </p:nvCxnSpPr>
        <p:spPr>
          <a:xfrm flipV="1">
            <a:off x="5791200" y="5773887"/>
            <a:ext cx="1532618" cy="2413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35AC9B5D-A4C1-4795-B1A6-EEEFE33C9F04}"/>
              </a:ext>
            </a:extLst>
          </p:cNvPr>
          <p:cNvSpPr txBox="1"/>
          <p:nvPr/>
        </p:nvSpPr>
        <p:spPr>
          <a:xfrm>
            <a:off x="3400300" y="5856437"/>
            <a:ext cx="2489784"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a:t>
            </a:r>
            <a:r>
              <a:rPr kumimoji="1" lang="ja-JP" altLang="en-US" dirty="0">
                <a:latin typeface="Times New Roman" panose="02020603050405020304" pitchFamily="18" charset="0"/>
                <a:cs typeface="Times New Roman" panose="02020603050405020304" pitchFamily="18" charset="0"/>
              </a:rPr>
              <a:t>以上</a:t>
            </a:r>
            <a:r>
              <a:rPr kumimoji="1" lang="en-US" altLang="ja-JP" i="1" dirty="0">
                <a:latin typeface="Times New Roman" panose="02020603050405020304" pitchFamily="18" charset="0"/>
                <a:cs typeface="Times New Roman" panose="02020603050405020304" pitchFamily="18" charset="0"/>
              </a:rPr>
              <a:t>a</a:t>
            </a:r>
            <a:r>
              <a:rPr kumimoji="1" lang="ja-JP" altLang="en-US" dirty="0">
                <a:latin typeface="Times New Roman" panose="02020603050405020304" pitchFamily="18" charset="0"/>
                <a:cs typeface="Times New Roman" panose="02020603050405020304" pitchFamily="18" charset="0"/>
              </a:rPr>
              <a:t>以下となる確率</a:t>
            </a:r>
          </a:p>
        </p:txBody>
      </p:sp>
    </p:spTree>
    <p:extLst>
      <p:ext uri="{BB962C8B-B14F-4D97-AF65-F5344CB8AC3E}">
        <p14:creationId xmlns:p14="http://schemas.microsoft.com/office/powerpoint/2010/main" val="3645393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5943601" cy="523220"/>
          </a:xfrm>
          <a:prstGeom prst="rect">
            <a:avLst/>
          </a:prstGeom>
          <a:noFill/>
        </p:spPr>
        <p:txBody>
          <a:bodyPr wrap="square" rtlCol="0">
            <a:spAutoFit/>
          </a:bodyPr>
          <a:lstStyle/>
          <a:p>
            <a:r>
              <a:rPr kumimoji="1" lang="en-US" altLang="ja-JP" sz="2800" u="sng" dirty="0"/>
              <a:t>5.1. </a:t>
            </a:r>
            <a:r>
              <a:rPr kumimoji="1" lang="ja-JP" altLang="en-US" sz="2800" u="sng" dirty="0"/>
              <a:t>正規分布</a:t>
            </a:r>
            <a:r>
              <a:rPr kumimoji="1" lang="en-US" altLang="ja-JP" sz="2800" u="sng" dirty="0"/>
              <a:t>(</a:t>
            </a:r>
            <a:r>
              <a:rPr kumimoji="1" lang="ja-JP" altLang="en-US" sz="2800" u="sng" dirty="0"/>
              <a:t>ガウス分布</a:t>
            </a:r>
            <a:r>
              <a:rPr kumimoji="1" lang="en-US" altLang="ja-JP" sz="2800" u="sng" dirty="0"/>
              <a:t>)</a:t>
            </a:r>
          </a:p>
        </p:txBody>
      </p:sp>
      <p:sp>
        <p:nvSpPr>
          <p:cNvPr id="65" name="テキスト ボックス 64">
            <a:extLst>
              <a:ext uri="{FF2B5EF4-FFF2-40B4-BE49-F238E27FC236}">
                <a16:creationId xmlns:a16="http://schemas.microsoft.com/office/drawing/2014/main" id="{90531DFC-44DD-493C-B068-935A7C3F8B48}"/>
              </a:ext>
            </a:extLst>
          </p:cNvPr>
          <p:cNvSpPr txBox="1"/>
          <p:nvPr/>
        </p:nvSpPr>
        <p:spPr>
          <a:xfrm>
            <a:off x="92383" y="1100625"/>
            <a:ext cx="5943601" cy="369332"/>
          </a:xfrm>
          <a:prstGeom prst="rect">
            <a:avLst/>
          </a:prstGeom>
          <a:solidFill>
            <a:schemeClr val="bg1"/>
          </a:solidFill>
        </p:spPr>
        <p:txBody>
          <a:bodyPr wrap="square" rtlCol="0">
            <a:spAutoFit/>
          </a:bodyPr>
          <a:lstStyle/>
          <a:p>
            <a:r>
              <a:rPr kumimoji="1" lang="ja-JP" altLang="en-US" dirty="0">
                <a:latin typeface="Times New Roman" panose="02020603050405020304" pitchFamily="18" charset="0"/>
                <a:cs typeface="Times New Roman" panose="02020603050405020304" pitchFamily="18" charset="0"/>
              </a:rPr>
              <a:t>以下の確率密度関数で与えられる分布を正規分布という．</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55DDE3A-C11A-47F8-B959-C2D2227F5087}"/>
                  </a:ext>
                </a:extLst>
              </p:cNvPr>
              <p:cNvSpPr txBox="1"/>
              <p:nvPr/>
            </p:nvSpPr>
            <p:spPr>
              <a:xfrm>
                <a:off x="2338372" y="1592503"/>
                <a:ext cx="3095656" cy="625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r>
                                <a:rPr kumimoji="1" lang="ja-JP" altLang="en-US" b="0" i="1" smtClean="0">
                                  <a:latin typeface="Cambria Math" panose="02040503050406030204" pitchFamily="18" charset="0"/>
                                </a:rPr>
                                <m:t>𝜋</m:t>
                              </m:r>
                            </m:e>
                          </m:rad>
                          <m:r>
                            <a:rPr kumimoji="1" lang="ja-JP" altLang="en-US" b="0" i="1" smtClean="0">
                              <a:latin typeface="Cambria Math" panose="02040503050406030204" pitchFamily="18" charset="0"/>
                            </a:rPr>
                            <m:t>𝜎</m:t>
                          </m:r>
                        </m:den>
                      </m:f>
                      <m:r>
                        <a:rPr kumimoji="1" lang="en-US" altLang="ja-JP" b="0" i="1" smtClean="0">
                          <a:latin typeface="Cambria Math" panose="02040503050406030204" pitchFamily="18" charset="0"/>
                        </a:rPr>
                        <m:t>𝑒𝑥𝑝</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ja-JP" altLang="en-US" b="0" i="1" smtClean="0">
                                          <a:latin typeface="Cambria Math" panose="02040503050406030204" pitchFamily="18" charset="0"/>
                                        </a:rPr>
                                        <m:t>𝜇</m:t>
                                      </m:r>
                                    </m:e>
                                  </m:d>
                                </m:e>
                                <m:sup>
                                  <m:r>
                                    <a:rPr kumimoji="1" lang="en-US" altLang="ja-JP" b="0" i="1" smtClean="0">
                                      <a:latin typeface="Cambria Math" panose="02040503050406030204" pitchFamily="18" charset="0"/>
                                    </a:rPr>
                                    <m:t>2</m:t>
                                  </m:r>
                                </m:sup>
                              </m:sSup>
                            </m:num>
                            <m:den>
                              <m:r>
                                <a:rPr kumimoji="1" lang="en-US" altLang="ja-JP" b="0" i="1" smtClean="0">
                                  <a:latin typeface="Cambria Math" panose="02040503050406030204" pitchFamily="18" charset="0"/>
                                </a:rPr>
                                <m:t>2</m:t>
                              </m:r>
                              <m:sSup>
                                <m:sSupPr>
                                  <m:ctrlPr>
                                    <a:rPr kumimoji="1" lang="en-US" altLang="ja-JP" b="0" i="1" smtClean="0">
                                      <a:latin typeface="Cambria Math" panose="02040503050406030204" pitchFamily="18" charset="0"/>
                                    </a:rPr>
                                  </m:ctrlPr>
                                </m:sSupPr>
                                <m:e>
                                  <m:r>
                                    <a:rPr kumimoji="1" lang="ja-JP" altLang="en-US" b="0" i="1" smtClean="0">
                                      <a:latin typeface="Cambria Math" panose="02040503050406030204" pitchFamily="18" charset="0"/>
                                    </a:rPr>
                                    <m:t>𝜎</m:t>
                                  </m:r>
                                </m:e>
                                <m:sup>
                                  <m:r>
                                    <a:rPr kumimoji="1" lang="en-US" altLang="ja-JP" b="0" i="1" smtClean="0">
                                      <a:latin typeface="Cambria Math" panose="02040503050406030204" pitchFamily="18" charset="0"/>
                                    </a:rPr>
                                    <m:t>2</m:t>
                                  </m:r>
                                </m:sup>
                              </m:sSup>
                            </m:den>
                          </m:f>
                        </m:e>
                      </m:d>
                    </m:oMath>
                  </m:oMathPara>
                </a14:m>
                <a:endParaRPr kumimoji="1" lang="ja-JP" altLang="en-US" dirty="0"/>
              </a:p>
            </p:txBody>
          </p:sp>
        </mc:Choice>
        <mc:Fallback xmlns="">
          <p:sp>
            <p:nvSpPr>
              <p:cNvPr id="3" name="テキスト ボックス 2">
                <a:extLst>
                  <a:ext uri="{FF2B5EF4-FFF2-40B4-BE49-F238E27FC236}">
                    <a16:creationId xmlns:a16="http://schemas.microsoft.com/office/drawing/2014/main" id="{B55DDE3A-C11A-47F8-B959-C2D2227F5087}"/>
                  </a:ext>
                </a:extLst>
              </p:cNvPr>
              <p:cNvSpPr txBox="1">
                <a:spLocks noRot="1" noChangeAspect="1" noMove="1" noResize="1" noEditPoints="1" noAdjustHandles="1" noChangeArrowheads="1" noChangeShapeType="1" noTextEdit="1"/>
              </p:cNvSpPr>
              <p:nvPr/>
            </p:nvSpPr>
            <p:spPr>
              <a:xfrm>
                <a:off x="2338372" y="1592503"/>
                <a:ext cx="3095656" cy="62574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BE731B3-97CC-4821-8484-8DE793DDF7D7}"/>
                  </a:ext>
                </a:extLst>
              </p:cNvPr>
              <p:cNvSpPr txBox="1"/>
              <p:nvPr/>
            </p:nvSpPr>
            <p:spPr>
              <a:xfrm>
                <a:off x="92382" y="4018686"/>
                <a:ext cx="7578165" cy="677108"/>
              </a:xfrm>
              <a:prstGeom prst="rect">
                <a:avLst/>
              </a:prstGeom>
              <a:noFill/>
            </p:spPr>
            <p:txBody>
              <a:bodyPr wrap="none" rtlCol="0">
                <a:spAutoFit/>
              </a:bodyPr>
              <a:lstStyle/>
              <a:p>
                <a:r>
                  <a:rPr kumimoji="1" lang="ja-JP" altLang="en-US" sz="2000" dirty="0">
                    <a:solidFill>
                      <a:srgbClr val="FF0000"/>
                    </a:solidFill>
                  </a:rPr>
                  <a:t>標準正規分布</a:t>
                </a:r>
                <a:endParaRPr kumimoji="1" lang="en-US" altLang="ja-JP" sz="2000" dirty="0">
                  <a:solidFill>
                    <a:srgbClr val="FF0000"/>
                  </a:solidFill>
                </a:endParaRPr>
              </a:p>
              <a:p>
                <a:r>
                  <a:rPr kumimoji="1" lang="en-US" altLang="ja-JP" dirty="0"/>
                  <a:t>	</a:t>
                </a:r>
                <a:r>
                  <a:rPr kumimoji="1" lang="ja-JP" altLang="en-US" dirty="0"/>
                  <a:t>正規分布の中でも</a:t>
                </a:r>
                <a14:m>
                  <m:oMath xmlns:m="http://schemas.openxmlformats.org/officeDocument/2006/math">
                    <m:r>
                      <a:rPr kumimoji="1" lang="ja-JP" altLang="en-US" i="1">
                        <a:latin typeface="Cambria Math" panose="02040503050406030204" pitchFamily="18" charset="0"/>
                        <a:cs typeface="Times New Roman" panose="02020603050405020304" pitchFamily="18" charset="0"/>
                      </a:rPr>
                      <m:t>𝜇</m:t>
                    </m:r>
                  </m:oMath>
                </a14:m>
                <a:r>
                  <a:rPr kumimoji="1" lang="en-US" altLang="ja-JP" dirty="0"/>
                  <a:t>=0, </a:t>
                </a:r>
                <a14:m>
                  <m:oMath xmlns:m="http://schemas.openxmlformats.org/officeDocument/2006/math">
                    <m:sSup>
                      <m:sSupPr>
                        <m:ctrlPr>
                          <a:rPr kumimoji="1" lang="en-US" altLang="ja-JP" i="1">
                            <a:latin typeface="Cambria Math" panose="02040503050406030204" pitchFamily="18" charset="0"/>
                            <a:cs typeface="Times New Roman" panose="02020603050405020304" pitchFamily="18" charset="0"/>
                          </a:rPr>
                        </m:ctrlPr>
                      </m:sSupPr>
                      <m:e>
                        <m:r>
                          <a:rPr kumimoji="1" lang="en-US" altLang="ja-JP" i="1">
                            <a:latin typeface="Cambria Math" panose="02040503050406030204" pitchFamily="18" charset="0"/>
                            <a:ea typeface="Cambria Math" panose="02040503050406030204" pitchFamily="18" charset="0"/>
                            <a:cs typeface="Times New Roman" panose="02020603050405020304" pitchFamily="18" charset="0"/>
                          </a:rPr>
                          <m:t>𝜎</m:t>
                        </m:r>
                      </m:e>
                      <m:sup>
                        <m:r>
                          <a:rPr kumimoji="1" lang="en-US" altLang="ja-JP" i="1">
                            <a:latin typeface="Cambria Math" panose="02040503050406030204" pitchFamily="18" charset="0"/>
                            <a:cs typeface="Times New Roman" panose="02020603050405020304" pitchFamily="18" charset="0"/>
                          </a:rPr>
                          <m:t>2</m:t>
                        </m:r>
                      </m:sup>
                    </m:sSup>
                    <m:r>
                      <a:rPr kumimoji="1" lang="en-US" altLang="ja-JP" b="0" i="1" smtClean="0">
                        <a:latin typeface="Cambria Math" panose="02040503050406030204" pitchFamily="18" charset="0"/>
                        <a:cs typeface="Times New Roman" panose="02020603050405020304" pitchFamily="18" charset="0"/>
                      </a:rPr>
                      <m:t>=1</m:t>
                    </m:r>
                  </m:oMath>
                </a14:m>
                <a:r>
                  <a:rPr kumimoji="1" lang="ja-JP" altLang="en-US" dirty="0"/>
                  <a:t>であるものを特に標準正規分布という</a:t>
                </a:r>
              </a:p>
            </p:txBody>
          </p:sp>
        </mc:Choice>
        <mc:Fallback xmlns="">
          <p:sp>
            <p:nvSpPr>
              <p:cNvPr id="5" name="テキスト ボックス 4">
                <a:extLst>
                  <a:ext uri="{FF2B5EF4-FFF2-40B4-BE49-F238E27FC236}">
                    <a16:creationId xmlns:a16="http://schemas.microsoft.com/office/drawing/2014/main" id="{DBE731B3-97CC-4821-8484-8DE793DDF7D7}"/>
                  </a:ext>
                </a:extLst>
              </p:cNvPr>
              <p:cNvSpPr txBox="1">
                <a:spLocks noRot="1" noChangeAspect="1" noMove="1" noResize="1" noEditPoints="1" noAdjustHandles="1" noChangeArrowheads="1" noChangeShapeType="1" noTextEdit="1"/>
              </p:cNvSpPr>
              <p:nvPr/>
            </p:nvSpPr>
            <p:spPr>
              <a:xfrm>
                <a:off x="92382" y="4018686"/>
                <a:ext cx="7578165" cy="677108"/>
              </a:xfrm>
              <a:prstGeom prst="rect">
                <a:avLst/>
              </a:prstGeom>
              <a:blipFill>
                <a:blip r:embed="rId3"/>
                <a:stretch>
                  <a:fillRect l="-805" t="-4505" b="-144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8E6B8B12-2870-49AF-98E8-06E653AD92B6}"/>
                  </a:ext>
                </a:extLst>
              </p:cNvPr>
              <p:cNvSpPr txBox="1"/>
              <p:nvPr/>
            </p:nvSpPr>
            <p:spPr>
              <a:xfrm>
                <a:off x="92382" y="2450611"/>
                <a:ext cx="5943601" cy="369332"/>
              </a:xfrm>
              <a:prstGeom prst="rect">
                <a:avLst/>
              </a:prstGeom>
              <a:solidFill>
                <a:schemeClr val="bg1"/>
              </a:solidFill>
            </p:spPr>
            <p:txBody>
              <a:bodyPr wrap="square" rtlCol="0">
                <a:spAutoFit/>
              </a:bodyPr>
              <a:lstStyle/>
              <a:p>
                <a:r>
                  <a:rPr kumimoji="1" lang="ja-JP" altLang="en-US" dirty="0">
                    <a:latin typeface="Times New Roman" panose="02020603050405020304" pitchFamily="18" charset="0"/>
                    <a:cs typeface="Times New Roman" panose="02020603050405020304" pitchFamily="18" charset="0"/>
                  </a:rPr>
                  <a:t>ここで，</a:t>
                </a:r>
                <a14:m>
                  <m:oMath xmlns:m="http://schemas.openxmlformats.org/officeDocument/2006/math">
                    <m:r>
                      <a:rPr kumimoji="1" lang="ja-JP" altLang="en-US" i="1" smtClean="0">
                        <a:latin typeface="Cambria Math" panose="02040503050406030204" pitchFamily="18" charset="0"/>
                        <a:cs typeface="Times New Roman" panose="02020603050405020304" pitchFamily="18" charset="0"/>
                      </a:rPr>
                      <m:t>𝜇</m:t>
                    </m:r>
                  </m:oMath>
                </a14:m>
                <a:r>
                  <a:rPr kumimoji="1" lang="ja-JP" altLang="en-US" dirty="0">
                    <a:latin typeface="Times New Roman" panose="02020603050405020304" pitchFamily="18" charset="0"/>
                    <a:cs typeface="Times New Roman" panose="02020603050405020304" pitchFamily="18" charset="0"/>
                  </a:rPr>
                  <a:t>は平均値，</a:t>
                </a:r>
                <a14:m>
                  <m:oMath xmlns:m="http://schemas.openxmlformats.org/officeDocument/2006/math">
                    <m:sSup>
                      <m:sSupPr>
                        <m:ctrlPr>
                          <a:rPr kumimoji="1" lang="en-US" altLang="ja-JP" i="1" smtClean="0">
                            <a:latin typeface="Cambria Math" panose="02040503050406030204" pitchFamily="18" charset="0"/>
                            <a:cs typeface="Times New Roman" panose="02020603050405020304" pitchFamily="18" charset="0"/>
                          </a:rPr>
                        </m:ctrlPr>
                      </m:sSupPr>
                      <m:e>
                        <m:r>
                          <a:rPr kumimoji="1" lang="en-US" altLang="ja-JP" i="1">
                            <a:latin typeface="Cambria Math" panose="02040503050406030204" pitchFamily="18" charset="0"/>
                            <a:ea typeface="Cambria Math" panose="02040503050406030204" pitchFamily="18" charset="0"/>
                            <a:cs typeface="Times New Roman" panose="02020603050405020304" pitchFamily="18" charset="0"/>
                          </a:rPr>
                          <m:t>𝜎</m:t>
                        </m:r>
                      </m:e>
                      <m:sup>
                        <m:r>
                          <a:rPr kumimoji="1" lang="en-US" altLang="ja-JP" b="0" i="1" smtClean="0">
                            <a:latin typeface="Cambria Math" panose="02040503050406030204" pitchFamily="18" charset="0"/>
                            <a:cs typeface="Times New Roman" panose="02020603050405020304" pitchFamily="18" charset="0"/>
                          </a:rPr>
                          <m:t>2</m:t>
                        </m:r>
                      </m:sup>
                    </m:sSup>
                  </m:oMath>
                </a14:m>
                <a:r>
                  <a:rPr kumimoji="1" lang="ja-JP" altLang="en-US" dirty="0">
                    <a:latin typeface="Times New Roman" panose="02020603050405020304" pitchFamily="18" charset="0"/>
                    <a:cs typeface="Times New Roman" panose="02020603050405020304" pitchFamily="18" charset="0"/>
                  </a:rPr>
                  <a:t>は分散</a:t>
                </a:r>
              </a:p>
            </p:txBody>
          </p:sp>
        </mc:Choice>
        <mc:Fallback xmlns="">
          <p:sp>
            <p:nvSpPr>
              <p:cNvPr id="17" name="テキスト ボックス 16">
                <a:extLst>
                  <a:ext uri="{FF2B5EF4-FFF2-40B4-BE49-F238E27FC236}">
                    <a16:creationId xmlns:a16="http://schemas.microsoft.com/office/drawing/2014/main" id="{8E6B8B12-2870-49AF-98E8-06E653AD92B6}"/>
                  </a:ext>
                </a:extLst>
              </p:cNvPr>
              <p:cNvSpPr txBox="1">
                <a:spLocks noRot="1" noChangeAspect="1" noMove="1" noResize="1" noEditPoints="1" noAdjustHandles="1" noChangeArrowheads="1" noChangeShapeType="1" noTextEdit="1"/>
              </p:cNvSpPr>
              <p:nvPr/>
            </p:nvSpPr>
            <p:spPr>
              <a:xfrm>
                <a:off x="92382" y="2450611"/>
                <a:ext cx="5943601" cy="369332"/>
              </a:xfrm>
              <a:prstGeom prst="rect">
                <a:avLst/>
              </a:prstGeom>
              <a:blipFill>
                <a:blip r:embed="rId4"/>
                <a:stretch>
                  <a:fillRect l="-821" t="-6557"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1B17CD9A-9863-4CC9-A540-DBA5C57B21F3}"/>
                  </a:ext>
                </a:extLst>
              </p:cNvPr>
              <p:cNvSpPr txBox="1"/>
              <p:nvPr/>
            </p:nvSpPr>
            <p:spPr>
              <a:xfrm>
                <a:off x="2338372" y="4817302"/>
                <a:ext cx="2395720" cy="627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r>
                                <a:rPr kumimoji="1" lang="ja-JP" altLang="en-US" b="0" i="1" smtClean="0">
                                  <a:latin typeface="Cambria Math" panose="02040503050406030204" pitchFamily="18" charset="0"/>
                                </a:rPr>
                                <m:t>𝜋</m:t>
                              </m:r>
                            </m:e>
                          </m:rad>
                        </m:den>
                      </m:f>
                      <m:r>
                        <a:rPr kumimoji="1" lang="en-US" altLang="ja-JP" b="0" i="1" smtClean="0">
                          <a:latin typeface="Cambria Math" panose="02040503050406030204" pitchFamily="18" charset="0"/>
                        </a:rPr>
                        <m:t>𝑒𝑥𝑝</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2</m:t>
                                  </m:r>
                                </m:sup>
                              </m:sSup>
                            </m:num>
                            <m:den>
                              <m:r>
                                <a:rPr kumimoji="1" lang="en-US" altLang="ja-JP" b="0" i="1" smtClean="0">
                                  <a:latin typeface="Cambria Math" panose="02040503050406030204" pitchFamily="18" charset="0"/>
                                </a:rPr>
                                <m:t>2</m:t>
                              </m:r>
                            </m:den>
                          </m:f>
                        </m:e>
                      </m:d>
                    </m:oMath>
                  </m:oMathPara>
                </a14:m>
                <a:endParaRPr kumimoji="1" lang="ja-JP" altLang="en-US" dirty="0"/>
              </a:p>
            </p:txBody>
          </p:sp>
        </mc:Choice>
        <mc:Fallback xmlns="">
          <p:sp>
            <p:nvSpPr>
              <p:cNvPr id="18" name="テキスト ボックス 17">
                <a:extLst>
                  <a:ext uri="{FF2B5EF4-FFF2-40B4-BE49-F238E27FC236}">
                    <a16:creationId xmlns:a16="http://schemas.microsoft.com/office/drawing/2014/main" id="{1B17CD9A-9863-4CC9-A540-DBA5C57B21F3}"/>
                  </a:ext>
                </a:extLst>
              </p:cNvPr>
              <p:cNvSpPr txBox="1">
                <a:spLocks noRot="1" noChangeAspect="1" noMove="1" noResize="1" noEditPoints="1" noAdjustHandles="1" noChangeArrowheads="1" noChangeShapeType="1" noTextEdit="1"/>
              </p:cNvSpPr>
              <p:nvPr/>
            </p:nvSpPr>
            <p:spPr>
              <a:xfrm>
                <a:off x="2338372" y="4817302"/>
                <a:ext cx="2395720" cy="627992"/>
              </a:xfrm>
              <a:prstGeom prst="rect">
                <a:avLst/>
              </a:prstGeom>
              <a:blipFill>
                <a:blip r:embed="rId5"/>
                <a:stretch>
                  <a:fillRect/>
                </a:stretch>
              </a:blipFill>
            </p:spPr>
            <p:txBody>
              <a:bodyPr/>
              <a:lstStyle/>
              <a:p>
                <a:r>
                  <a:rPr lang="ja-JP" altLang="en-US">
                    <a:noFill/>
                  </a:rPr>
                  <a:t> </a:t>
                </a:r>
              </a:p>
            </p:txBody>
          </p:sp>
        </mc:Fallback>
      </mc:AlternateContent>
      <p:pic>
        <p:nvPicPr>
          <p:cNvPr id="16" name="図 15">
            <a:extLst>
              <a:ext uri="{FF2B5EF4-FFF2-40B4-BE49-F238E27FC236}">
                <a16:creationId xmlns:a16="http://schemas.microsoft.com/office/drawing/2014/main" id="{A9B2C7CA-C783-4B17-B562-7710BA39CDAD}"/>
              </a:ext>
            </a:extLst>
          </p:cNvPr>
          <p:cNvPicPr>
            <a:picLocks noChangeAspect="1"/>
          </p:cNvPicPr>
          <p:nvPr/>
        </p:nvPicPr>
        <p:blipFill rotWithShape="1">
          <a:blip r:embed="rId6"/>
          <a:srcRect l="4722" t="6887" r="3097" b="5283"/>
          <a:stretch/>
        </p:blipFill>
        <p:spPr>
          <a:xfrm>
            <a:off x="5622018" y="1491808"/>
            <a:ext cx="3403601" cy="2451063"/>
          </a:xfrm>
          <a:prstGeom prst="rect">
            <a:avLst/>
          </a:prstGeom>
        </p:spPr>
      </p:pic>
      <p:sp>
        <p:nvSpPr>
          <p:cNvPr id="19" name="正方形/長方形 18">
            <a:extLst>
              <a:ext uri="{FF2B5EF4-FFF2-40B4-BE49-F238E27FC236}">
                <a16:creationId xmlns:a16="http://schemas.microsoft.com/office/drawing/2014/main" id="{214C4031-7ABB-45C4-A1DD-6C52815E7233}"/>
              </a:ext>
            </a:extLst>
          </p:cNvPr>
          <p:cNvSpPr/>
          <p:nvPr/>
        </p:nvSpPr>
        <p:spPr>
          <a:xfrm>
            <a:off x="6662823" y="3978538"/>
            <a:ext cx="2388795" cy="253916"/>
          </a:xfrm>
          <a:prstGeom prst="rect">
            <a:avLst/>
          </a:prstGeom>
        </p:spPr>
        <p:txBody>
          <a:bodyPr wrap="none">
            <a:spAutoFit/>
          </a:bodyPr>
          <a:lstStyle/>
          <a:p>
            <a:r>
              <a:rPr lang="ja-JP" altLang="en-US" sz="1050" dirty="0">
                <a:solidFill>
                  <a:schemeClr val="bg1">
                    <a:lumMod val="50000"/>
                    <a:lumOff val="50000"/>
                  </a:schemeClr>
                </a:solidFill>
              </a:rPr>
              <a:t>https://astro-dic.jp/normal-distribution/</a:t>
            </a:r>
          </a:p>
        </p:txBody>
      </p:sp>
      <p:pic>
        <p:nvPicPr>
          <p:cNvPr id="22" name="図 21">
            <a:extLst>
              <a:ext uri="{FF2B5EF4-FFF2-40B4-BE49-F238E27FC236}">
                <a16:creationId xmlns:a16="http://schemas.microsoft.com/office/drawing/2014/main" id="{20F08315-7B21-42F8-909D-A9B7B7605C31}"/>
              </a:ext>
            </a:extLst>
          </p:cNvPr>
          <p:cNvPicPr>
            <a:picLocks noChangeAspect="1"/>
          </p:cNvPicPr>
          <p:nvPr/>
        </p:nvPicPr>
        <p:blipFill>
          <a:blip r:embed="rId7"/>
          <a:stretch>
            <a:fillRect/>
          </a:stretch>
        </p:blipFill>
        <p:spPr>
          <a:xfrm>
            <a:off x="6168119" y="4817302"/>
            <a:ext cx="2857500" cy="1876425"/>
          </a:xfrm>
          <a:prstGeom prst="rect">
            <a:avLst/>
          </a:prstGeom>
        </p:spPr>
      </p:pic>
      <p:cxnSp>
        <p:nvCxnSpPr>
          <p:cNvPr id="24" name="直線矢印コネクタ 23">
            <a:extLst>
              <a:ext uri="{FF2B5EF4-FFF2-40B4-BE49-F238E27FC236}">
                <a16:creationId xmlns:a16="http://schemas.microsoft.com/office/drawing/2014/main" id="{5FED443A-97FC-4A24-8B5A-CB0748C93F0F}"/>
              </a:ext>
            </a:extLst>
          </p:cNvPr>
          <p:cNvCxnSpPr/>
          <p:nvPr/>
        </p:nvCxnSpPr>
        <p:spPr>
          <a:xfrm flipV="1">
            <a:off x="5791200" y="5773887"/>
            <a:ext cx="1532618" cy="2413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35AC9B5D-A4C1-4795-B1A6-EEEFE33C9F04}"/>
              </a:ext>
            </a:extLst>
          </p:cNvPr>
          <p:cNvSpPr txBox="1"/>
          <p:nvPr/>
        </p:nvSpPr>
        <p:spPr>
          <a:xfrm>
            <a:off x="3400300" y="5856437"/>
            <a:ext cx="2489784"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a:t>
            </a:r>
            <a:r>
              <a:rPr kumimoji="1" lang="ja-JP" altLang="en-US" dirty="0">
                <a:latin typeface="Times New Roman" panose="02020603050405020304" pitchFamily="18" charset="0"/>
                <a:cs typeface="Times New Roman" panose="02020603050405020304" pitchFamily="18" charset="0"/>
              </a:rPr>
              <a:t>以上</a:t>
            </a:r>
            <a:r>
              <a:rPr kumimoji="1" lang="en-US" altLang="ja-JP" i="1" dirty="0">
                <a:latin typeface="Times New Roman" panose="02020603050405020304" pitchFamily="18" charset="0"/>
                <a:cs typeface="Times New Roman" panose="02020603050405020304" pitchFamily="18" charset="0"/>
              </a:rPr>
              <a:t>a</a:t>
            </a:r>
            <a:r>
              <a:rPr kumimoji="1" lang="ja-JP" altLang="en-US" dirty="0">
                <a:latin typeface="Times New Roman" panose="02020603050405020304" pitchFamily="18" charset="0"/>
                <a:cs typeface="Times New Roman" panose="02020603050405020304" pitchFamily="18" charset="0"/>
              </a:rPr>
              <a:t>以下となる確率</a:t>
            </a:r>
          </a:p>
        </p:txBody>
      </p:sp>
    </p:spTree>
    <p:extLst>
      <p:ext uri="{BB962C8B-B14F-4D97-AF65-F5344CB8AC3E}">
        <p14:creationId xmlns:p14="http://schemas.microsoft.com/office/powerpoint/2010/main" val="1122664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3884387" cy="523220"/>
          </a:xfrm>
          <a:prstGeom prst="rect">
            <a:avLst/>
          </a:prstGeom>
          <a:noFill/>
        </p:spPr>
        <p:txBody>
          <a:bodyPr wrap="square" rtlCol="0">
            <a:spAutoFit/>
          </a:bodyPr>
          <a:lstStyle/>
          <a:p>
            <a:r>
              <a:rPr kumimoji="1" lang="en-US" altLang="ja-JP" sz="2800" u="sng" dirty="0"/>
              <a:t>5.1. </a:t>
            </a:r>
            <a:r>
              <a:rPr kumimoji="1" lang="ja-JP" altLang="en-US" sz="2800" u="sng" dirty="0"/>
              <a:t>平均値フィルタ</a:t>
            </a:r>
          </a:p>
        </p:txBody>
      </p:sp>
      <p:sp>
        <p:nvSpPr>
          <p:cNvPr id="65" name="テキスト ボックス 64">
            <a:extLst>
              <a:ext uri="{FF2B5EF4-FFF2-40B4-BE49-F238E27FC236}">
                <a16:creationId xmlns:a16="http://schemas.microsoft.com/office/drawing/2014/main" id="{90531DFC-44DD-493C-B068-935A7C3F8B48}"/>
              </a:ext>
            </a:extLst>
          </p:cNvPr>
          <p:cNvSpPr txBox="1"/>
          <p:nvPr/>
        </p:nvSpPr>
        <p:spPr>
          <a:xfrm>
            <a:off x="716474" y="1017943"/>
            <a:ext cx="7060120" cy="646331"/>
          </a:xfrm>
          <a:prstGeom prst="rect">
            <a:avLst/>
          </a:prstGeom>
          <a:solidFill>
            <a:schemeClr val="bg1"/>
          </a:solidFill>
        </p:spPr>
        <p:txBody>
          <a:bodyPr wrap="square" rtlCol="0">
            <a:spAutoFit/>
          </a:bodyPr>
          <a:lstStyle/>
          <a:p>
            <a:r>
              <a:rPr kumimoji="1" lang="ja-JP" altLang="en-US" dirty="0">
                <a:solidFill>
                  <a:srgbClr val="FF6600"/>
                </a:solidFill>
                <a:latin typeface="Times New Roman" panose="02020603050405020304" pitchFamily="18" charset="0"/>
                <a:cs typeface="Times New Roman" panose="02020603050405020304" pitchFamily="18" charset="0"/>
              </a:rPr>
              <a:t>平均値フィルタ</a:t>
            </a:r>
            <a:r>
              <a:rPr kumimoji="1" lang="en-US" altLang="ja-JP" dirty="0">
                <a:solidFill>
                  <a:srgbClr val="FF6600"/>
                </a:solidFill>
                <a:latin typeface="Times New Roman" panose="02020603050405020304" pitchFamily="18" charset="0"/>
                <a:cs typeface="Times New Roman" panose="02020603050405020304" pitchFamily="18" charset="0"/>
              </a:rPr>
              <a:t>(average filter) </a:t>
            </a:r>
            <a:r>
              <a:rPr kumimoji="1" lang="ja-JP" altLang="en-US" dirty="0">
                <a:latin typeface="Times New Roman" panose="02020603050405020304" pitchFamily="18" charset="0"/>
                <a:cs typeface="Times New Roman" panose="02020603050405020304" pitchFamily="18" charset="0"/>
              </a:rPr>
              <a:t>もしくは </a:t>
            </a:r>
            <a:r>
              <a:rPr kumimoji="1" lang="ja-JP" altLang="en-US" dirty="0">
                <a:solidFill>
                  <a:srgbClr val="FF6600"/>
                </a:solidFill>
                <a:latin typeface="Times New Roman" panose="02020603050405020304" pitchFamily="18" charset="0"/>
                <a:cs typeface="Times New Roman" panose="02020603050405020304" pitchFamily="18" charset="0"/>
              </a:rPr>
              <a:t>ボックスフィルタ</a:t>
            </a:r>
            <a:r>
              <a:rPr kumimoji="1" lang="en-US" altLang="ja-JP" dirty="0">
                <a:solidFill>
                  <a:srgbClr val="FF6600"/>
                </a:solidFill>
                <a:latin typeface="Times New Roman" panose="02020603050405020304" pitchFamily="18" charset="0"/>
                <a:cs typeface="Times New Roman" panose="02020603050405020304" pitchFamily="18" charset="0"/>
              </a:rPr>
              <a:t>(box filter)</a:t>
            </a:r>
          </a:p>
          <a:p>
            <a:r>
              <a:rPr kumimoji="1" lang="en-US" altLang="ja-JP" dirty="0">
                <a:latin typeface="Times New Roman" panose="02020603050405020304" pitchFamily="18" charset="0"/>
                <a:cs typeface="Times New Roman" panose="02020603050405020304" pitchFamily="18" charset="0"/>
              </a:rPr>
              <a:t>	</a:t>
            </a:r>
            <a:r>
              <a:rPr kumimoji="1" lang="ja-JP" altLang="en-US" dirty="0">
                <a:latin typeface="Times New Roman" panose="02020603050405020304" pitchFamily="18" charset="0"/>
                <a:cs typeface="Times New Roman" panose="02020603050405020304" pitchFamily="18" charset="0"/>
              </a:rPr>
              <a:t>近傍領域での画素値の平均値を出力する</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E5566B2-2CA1-48AD-82ED-EB7B9297DDE4}"/>
                  </a:ext>
                </a:extLst>
              </p:cNvPr>
              <p:cNvSpPr txBox="1"/>
              <p:nvPr/>
            </p:nvSpPr>
            <p:spPr>
              <a:xfrm>
                <a:off x="2691164" y="2017551"/>
                <a:ext cx="3761671" cy="6186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e>
                      </m:d>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sub>
                            <m:sup>
                              <m:r>
                                <a:rPr kumimoji="1" lang="en-US" altLang="ja-JP" b="0" i="1" smtClean="0">
                                  <a:latin typeface="Cambria Math" panose="02040503050406030204" pitchFamily="18" charset="0"/>
                                </a:rPr>
                                <m:t>𝑎</m:t>
                              </m:r>
                            </m:sup>
                            <m:e>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sub>
                                <m:sup>
                                  <m:r>
                                    <a:rPr kumimoji="1" lang="en-US" altLang="ja-JP" b="0" i="1" smtClean="0">
                                      <a:latin typeface="Cambria Math" panose="02040503050406030204" pitchFamily="18" charset="0"/>
                                    </a:rPr>
                                    <m:t>𝑏</m:t>
                                  </m:r>
                                </m:sup>
                                <m:e>
                                  <m:r>
                                    <a:rPr kumimoji="1" lang="en-US" altLang="ja-JP" b="0" i="1" smtClean="0">
                                      <a:latin typeface="Cambria Math" panose="02040503050406030204" pitchFamily="18" charset="0"/>
                                    </a:rPr>
                                    <m:t>𝐼</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e>
                              </m:nary>
                            </m:e>
                          </m:nary>
                        </m:num>
                        <m:den>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+1</m:t>
                              </m:r>
                            </m:e>
                          </m:d>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+1</m:t>
                              </m:r>
                            </m:e>
                          </m:d>
                        </m:den>
                      </m:f>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4E5566B2-2CA1-48AD-82ED-EB7B9297DDE4}"/>
                  </a:ext>
                </a:extLst>
              </p:cNvPr>
              <p:cNvSpPr txBox="1">
                <a:spLocks noRot="1" noChangeAspect="1" noMove="1" noResize="1" noEditPoints="1" noAdjustHandles="1" noChangeArrowheads="1" noChangeShapeType="1" noTextEdit="1"/>
              </p:cNvSpPr>
              <p:nvPr/>
            </p:nvSpPr>
            <p:spPr>
              <a:xfrm>
                <a:off x="2691164" y="2017551"/>
                <a:ext cx="3761671" cy="618696"/>
              </a:xfrm>
              <a:prstGeom prst="rect">
                <a:avLst/>
              </a:prstGeom>
              <a:blipFill>
                <a:blip r:embed="rId2"/>
                <a:stretch>
                  <a:fillRect/>
                </a:stretch>
              </a:blipFill>
            </p:spPr>
            <p:txBody>
              <a:bodyPr/>
              <a:lstStyle/>
              <a:p>
                <a:r>
                  <a:rPr lang="ja-JP" altLang="en-US">
                    <a:noFill/>
                  </a:rPr>
                  <a:t> </a:t>
                </a:r>
              </a:p>
            </p:txBody>
          </p:sp>
        </mc:Fallback>
      </mc:AlternateContent>
      <p:grpSp>
        <p:nvGrpSpPr>
          <p:cNvPr id="75" name="グループ化 74">
            <a:extLst>
              <a:ext uri="{FF2B5EF4-FFF2-40B4-BE49-F238E27FC236}">
                <a16:creationId xmlns:a16="http://schemas.microsoft.com/office/drawing/2014/main" id="{73A8636D-CE0D-44D8-B125-414CB3194947}"/>
              </a:ext>
            </a:extLst>
          </p:cNvPr>
          <p:cNvGrpSpPr/>
          <p:nvPr/>
        </p:nvGrpSpPr>
        <p:grpSpPr>
          <a:xfrm>
            <a:off x="1034626" y="2989524"/>
            <a:ext cx="3884388" cy="3673457"/>
            <a:chOff x="485004" y="2585913"/>
            <a:chExt cx="4517391" cy="4272087"/>
          </a:xfrm>
        </p:grpSpPr>
        <p:pic>
          <p:nvPicPr>
            <p:cNvPr id="20" name="図 19">
              <a:extLst>
                <a:ext uri="{FF2B5EF4-FFF2-40B4-BE49-F238E27FC236}">
                  <a16:creationId xmlns:a16="http://schemas.microsoft.com/office/drawing/2014/main" id="{D016CC74-5DA9-4169-BC2F-F57E533D1B62}"/>
                </a:ext>
              </a:extLst>
            </p:cNvPr>
            <p:cNvPicPr>
              <a:picLocks noChangeAspect="1"/>
            </p:cNvPicPr>
            <p:nvPr/>
          </p:nvPicPr>
          <p:blipFill>
            <a:blip r:embed="rId3"/>
            <a:stretch>
              <a:fillRect/>
            </a:stretch>
          </p:blipFill>
          <p:spPr>
            <a:xfrm>
              <a:off x="485004" y="3179536"/>
              <a:ext cx="2876450" cy="2878123"/>
            </a:xfrm>
            <a:prstGeom prst="rect">
              <a:avLst/>
            </a:prstGeom>
            <a:scene3d>
              <a:camera prst="isometricRightUp"/>
              <a:lightRig rig="threePt" dir="t"/>
            </a:scene3d>
          </p:spPr>
        </p:pic>
        <p:cxnSp>
          <p:nvCxnSpPr>
            <p:cNvPr id="24" name="直線矢印コネクタ 23">
              <a:extLst>
                <a:ext uri="{FF2B5EF4-FFF2-40B4-BE49-F238E27FC236}">
                  <a16:creationId xmlns:a16="http://schemas.microsoft.com/office/drawing/2014/main" id="{4D74334A-19BF-4F91-BFFB-8B7BADFB4D34}"/>
                </a:ext>
              </a:extLst>
            </p:cNvPr>
            <p:cNvCxnSpPr/>
            <p:nvPr/>
          </p:nvCxnSpPr>
          <p:spPr>
            <a:xfrm flipV="1">
              <a:off x="906011" y="2795740"/>
              <a:ext cx="2139193" cy="12247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4AEEC433-F42C-4335-9E1C-0D02FB11311A}"/>
                </a:ext>
              </a:extLst>
            </p:cNvPr>
            <p:cNvSpPr txBox="1"/>
            <p:nvPr/>
          </p:nvSpPr>
          <p:spPr>
            <a:xfrm>
              <a:off x="3045204" y="2585913"/>
              <a:ext cx="300082"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x</a:t>
              </a:r>
              <a:endParaRPr kumimoji="1" lang="ja-JP" altLang="en-US" dirty="0">
                <a:latin typeface="Times New Roman" panose="02020603050405020304" pitchFamily="18" charset="0"/>
                <a:cs typeface="Times New Roman" panose="02020603050405020304" pitchFamily="18" charset="0"/>
              </a:endParaRPr>
            </a:p>
          </p:txBody>
        </p:sp>
        <p:cxnSp>
          <p:nvCxnSpPr>
            <p:cNvPr id="31" name="直線矢印コネクタ 30">
              <a:extLst>
                <a:ext uri="{FF2B5EF4-FFF2-40B4-BE49-F238E27FC236}">
                  <a16:creationId xmlns:a16="http://schemas.microsoft.com/office/drawing/2014/main" id="{BA929F25-392F-40E4-9D1B-DB9901282033}"/>
                </a:ext>
              </a:extLst>
            </p:cNvPr>
            <p:cNvCxnSpPr>
              <a:cxnSpLocks/>
            </p:cNvCxnSpPr>
            <p:nvPr/>
          </p:nvCxnSpPr>
          <p:spPr>
            <a:xfrm>
              <a:off x="906011" y="4020532"/>
              <a:ext cx="0" cy="25480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D8C56011-B7AD-424A-9EBE-4C75B89DDA2C}"/>
                </a:ext>
              </a:extLst>
            </p:cNvPr>
            <p:cNvSpPr txBox="1"/>
            <p:nvPr/>
          </p:nvSpPr>
          <p:spPr>
            <a:xfrm>
              <a:off x="755970" y="6488668"/>
              <a:ext cx="300082"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y</a:t>
              </a:r>
              <a:endParaRPr kumimoji="1" lang="ja-JP" altLang="en-US" dirty="0">
                <a:latin typeface="Times New Roman" panose="02020603050405020304" pitchFamily="18" charset="0"/>
                <a:cs typeface="Times New Roman" panose="02020603050405020304" pitchFamily="18" charset="0"/>
              </a:endParaRPr>
            </a:p>
          </p:txBody>
        </p:sp>
        <p:sp>
          <p:nvSpPr>
            <p:cNvPr id="35" name="テキスト ボックス 34">
              <a:extLst>
                <a:ext uri="{FF2B5EF4-FFF2-40B4-BE49-F238E27FC236}">
                  <a16:creationId xmlns:a16="http://schemas.microsoft.com/office/drawing/2014/main" id="{2FD80276-900E-4521-969D-600633F4BBCB}"/>
                </a:ext>
              </a:extLst>
            </p:cNvPr>
            <p:cNvSpPr txBox="1"/>
            <p:nvPr/>
          </p:nvSpPr>
          <p:spPr>
            <a:xfrm>
              <a:off x="589761" y="3667984"/>
              <a:ext cx="300082"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a:t>
              </a:r>
              <a:endParaRPr kumimoji="1" lang="ja-JP" altLang="en-US" dirty="0">
                <a:latin typeface="Times New Roman" panose="02020603050405020304" pitchFamily="18" charset="0"/>
                <a:cs typeface="Times New Roman" panose="02020603050405020304" pitchFamily="18" charset="0"/>
              </a:endParaRPr>
            </a:p>
          </p:txBody>
        </p:sp>
        <p:cxnSp>
          <p:nvCxnSpPr>
            <p:cNvPr id="63" name="直線コネクタ 62">
              <a:extLst>
                <a:ext uri="{FF2B5EF4-FFF2-40B4-BE49-F238E27FC236}">
                  <a16:creationId xmlns:a16="http://schemas.microsoft.com/office/drawing/2014/main" id="{E064EFED-D9B8-4E01-86BB-CAA2F8EB3E82}"/>
                </a:ext>
              </a:extLst>
            </p:cNvPr>
            <p:cNvCxnSpPr>
              <a:cxnSpLocks/>
            </p:cNvCxnSpPr>
            <p:nvPr/>
          </p:nvCxnSpPr>
          <p:spPr>
            <a:xfrm flipV="1">
              <a:off x="1252324" y="3767713"/>
              <a:ext cx="2125298" cy="84937"/>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B250AB68-091F-4AE6-BB5B-B9B7BB3BA1D0}"/>
                </a:ext>
              </a:extLst>
            </p:cNvPr>
            <p:cNvCxnSpPr>
              <a:cxnSpLocks/>
            </p:cNvCxnSpPr>
            <p:nvPr/>
          </p:nvCxnSpPr>
          <p:spPr>
            <a:xfrm>
              <a:off x="1252324" y="5003430"/>
              <a:ext cx="2125298" cy="81169"/>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550F7F9D-3E20-4482-BC6E-CEF208B21095}"/>
                </a:ext>
              </a:extLst>
            </p:cNvPr>
            <p:cNvCxnSpPr>
              <a:cxnSpLocks/>
            </p:cNvCxnSpPr>
            <p:nvPr/>
          </p:nvCxnSpPr>
          <p:spPr>
            <a:xfrm flipV="1">
              <a:off x="2269139" y="3110606"/>
              <a:ext cx="2214079" cy="165898"/>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27C8F781-BE91-46F5-B42C-45BDCAE6455B}"/>
                </a:ext>
              </a:extLst>
            </p:cNvPr>
            <p:cNvCxnSpPr>
              <a:cxnSpLocks/>
            </p:cNvCxnSpPr>
            <p:nvPr/>
          </p:nvCxnSpPr>
          <p:spPr>
            <a:xfrm flipV="1">
              <a:off x="2251499" y="4411769"/>
              <a:ext cx="2253718" cy="16679"/>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60" name="グループ化 59">
              <a:extLst>
                <a:ext uri="{FF2B5EF4-FFF2-40B4-BE49-F238E27FC236}">
                  <a16:creationId xmlns:a16="http://schemas.microsoft.com/office/drawing/2014/main" id="{1A53296D-65BF-42DD-8D91-66D45AC7F38A}"/>
                </a:ext>
              </a:extLst>
            </p:cNvPr>
            <p:cNvGrpSpPr/>
            <p:nvPr/>
          </p:nvGrpSpPr>
          <p:grpSpPr>
            <a:xfrm>
              <a:off x="3031706" y="2881852"/>
              <a:ext cx="1970689" cy="2456806"/>
              <a:chOff x="3031706" y="2881852"/>
              <a:chExt cx="1970689" cy="2456806"/>
            </a:xfrm>
          </p:grpSpPr>
          <p:pic>
            <p:nvPicPr>
              <p:cNvPr id="36" name="図 35">
                <a:extLst>
                  <a:ext uri="{FF2B5EF4-FFF2-40B4-BE49-F238E27FC236}">
                    <a16:creationId xmlns:a16="http://schemas.microsoft.com/office/drawing/2014/main" id="{6702EA1F-C72E-4CEF-9826-7B7E91B486D6}"/>
                  </a:ext>
                </a:extLst>
              </p:cNvPr>
              <p:cNvPicPr>
                <a:picLocks noChangeAspect="1"/>
              </p:cNvPicPr>
              <p:nvPr/>
            </p:nvPicPr>
            <p:blipFill>
              <a:blip r:embed="rId4"/>
              <a:stretch>
                <a:fillRect/>
              </a:stretch>
            </p:blipFill>
            <p:spPr>
              <a:xfrm>
                <a:off x="3129455" y="3263229"/>
                <a:ext cx="1647375" cy="1648334"/>
              </a:xfrm>
              <a:prstGeom prst="rect">
                <a:avLst/>
              </a:prstGeom>
              <a:scene3d>
                <a:camera prst="isometricRightUp"/>
                <a:lightRig rig="threePt" dir="t"/>
              </a:scene3d>
            </p:spPr>
          </p:pic>
          <p:sp>
            <p:nvSpPr>
              <p:cNvPr id="44" name="テキスト ボックス 43">
                <a:extLst>
                  <a:ext uri="{FF2B5EF4-FFF2-40B4-BE49-F238E27FC236}">
                    <a16:creationId xmlns:a16="http://schemas.microsoft.com/office/drawing/2014/main" id="{58E31749-7EC8-4C2A-AEF0-66C31A222E43}"/>
                  </a:ext>
                </a:extLst>
              </p:cNvPr>
              <p:cNvSpPr txBox="1"/>
              <p:nvPr/>
            </p:nvSpPr>
            <p:spPr>
              <a:xfrm>
                <a:off x="4727961" y="3401988"/>
                <a:ext cx="274434"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s</a:t>
                </a:r>
                <a:endParaRPr kumimoji="1" lang="ja-JP" altLang="en-US" dirty="0">
                  <a:latin typeface="Times New Roman" panose="02020603050405020304" pitchFamily="18" charset="0"/>
                  <a:cs typeface="Times New Roman" panose="02020603050405020304" pitchFamily="18" charset="0"/>
                </a:endParaRPr>
              </a:p>
            </p:txBody>
          </p:sp>
          <p:cxnSp>
            <p:nvCxnSpPr>
              <p:cNvPr id="45" name="直線矢印コネクタ 44">
                <a:extLst>
                  <a:ext uri="{FF2B5EF4-FFF2-40B4-BE49-F238E27FC236}">
                    <a16:creationId xmlns:a16="http://schemas.microsoft.com/office/drawing/2014/main" id="{6B2EAEE0-AB4E-46A6-B4AD-1AE3A676CD68}"/>
                  </a:ext>
                </a:extLst>
              </p:cNvPr>
              <p:cNvCxnSpPr>
                <a:cxnSpLocks/>
              </p:cNvCxnSpPr>
              <p:nvPr/>
            </p:nvCxnSpPr>
            <p:spPr>
              <a:xfrm flipV="1">
                <a:off x="3407312" y="3624769"/>
                <a:ext cx="1369518" cy="767730"/>
              </a:xfrm>
              <a:prstGeom prst="straightConnector1">
                <a:avLst/>
              </a:prstGeom>
              <a:ln w="28575">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C049E533-4DC9-4489-A2EB-6C2AD849A713}"/>
                  </a:ext>
                </a:extLst>
              </p:cNvPr>
              <p:cNvCxnSpPr>
                <a:cxnSpLocks/>
              </p:cNvCxnSpPr>
              <p:nvPr/>
            </p:nvCxnSpPr>
            <p:spPr>
              <a:xfrm>
                <a:off x="3935141" y="3401988"/>
                <a:ext cx="0" cy="1600520"/>
              </a:xfrm>
              <a:prstGeom prst="straightConnector1">
                <a:avLst/>
              </a:prstGeom>
              <a:ln w="28575">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59351386-29E1-4191-B37E-8DAF9710D006}"/>
                  </a:ext>
                </a:extLst>
              </p:cNvPr>
              <p:cNvSpPr txBox="1"/>
              <p:nvPr/>
            </p:nvSpPr>
            <p:spPr>
              <a:xfrm>
                <a:off x="3810747" y="4969326"/>
                <a:ext cx="24878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t</a:t>
                </a:r>
                <a:endParaRPr kumimoji="1" lang="ja-JP" altLang="en-US" dirty="0">
                  <a:latin typeface="Times New Roman" panose="02020603050405020304" pitchFamily="18" charset="0"/>
                  <a:cs typeface="Times New Roman" panose="02020603050405020304" pitchFamily="18" charset="0"/>
                </a:endParaRPr>
              </a:p>
            </p:txBody>
          </p:sp>
          <p:sp>
            <p:nvSpPr>
              <p:cNvPr id="54" name="テキスト ボックス 53">
                <a:extLst>
                  <a:ext uri="{FF2B5EF4-FFF2-40B4-BE49-F238E27FC236}">
                    <a16:creationId xmlns:a16="http://schemas.microsoft.com/office/drawing/2014/main" id="{167971D9-61B1-427E-BA1E-30CA72021CE4}"/>
                  </a:ext>
                </a:extLst>
              </p:cNvPr>
              <p:cNvSpPr txBox="1"/>
              <p:nvPr/>
            </p:nvSpPr>
            <p:spPr>
              <a:xfrm>
                <a:off x="3285212" y="3286535"/>
                <a:ext cx="37702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a:t>
                </a:r>
                <a:r>
                  <a:rPr kumimoji="1" lang="en-US" altLang="ja-JP" i="1" dirty="0">
                    <a:latin typeface="Times New Roman" panose="02020603050405020304" pitchFamily="18" charset="0"/>
                    <a:cs typeface="Times New Roman" panose="02020603050405020304" pitchFamily="18" charset="0"/>
                  </a:rPr>
                  <a:t>a</a:t>
                </a:r>
                <a:endParaRPr kumimoji="1" lang="ja-JP" altLang="en-US" i="1" dirty="0">
                  <a:latin typeface="Times New Roman" panose="02020603050405020304" pitchFamily="18" charset="0"/>
                  <a:cs typeface="Times New Roman" panose="02020603050405020304" pitchFamily="18" charset="0"/>
                </a:endParaRPr>
              </a:p>
            </p:txBody>
          </p:sp>
          <p:sp>
            <p:nvSpPr>
              <p:cNvPr id="55" name="テキスト ボックス 54">
                <a:extLst>
                  <a:ext uri="{FF2B5EF4-FFF2-40B4-BE49-F238E27FC236}">
                    <a16:creationId xmlns:a16="http://schemas.microsoft.com/office/drawing/2014/main" id="{65BB6AFE-587A-447C-A282-FEAA7F8A5A2D}"/>
                  </a:ext>
                </a:extLst>
              </p:cNvPr>
              <p:cNvSpPr txBox="1"/>
              <p:nvPr/>
            </p:nvSpPr>
            <p:spPr>
              <a:xfrm>
                <a:off x="3759451" y="3080298"/>
                <a:ext cx="300082"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a:t>
                </a:r>
                <a:endParaRPr kumimoji="1" lang="ja-JP" altLang="en-US" dirty="0">
                  <a:latin typeface="Times New Roman" panose="02020603050405020304" pitchFamily="18" charset="0"/>
                  <a:cs typeface="Times New Roman" panose="02020603050405020304" pitchFamily="18" charset="0"/>
                </a:endParaRPr>
              </a:p>
            </p:txBody>
          </p:sp>
          <p:sp>
            <p:nvSpPr>
              <p:cNvPr id="57" name="テキスト ボックス 56">
                <a:extLst>
                  <a:ext uri="{FF2B5EF4-FFF2-40B4-BE49-F238E27FC236}">
                    <a16:creationId xmlns:a16="http://schemas.microsoft.com/office/drawing/2014/main" id="{C7C5FF32-C5F3-44A9-8EBD-8AC2287FC7CB}"/>
                  </a:ext>
                </a:extLst>
              </p:cNvPr>
              <p:cNvSpPr txBox="1"/>
              <p:nvPr/>
            </p:nvSpPr>
            <p:spPr>
              <a:xfrm>
                <a:off x="4140993" y="2881852"/>
                <a:ext cx="300082" cy="369332"/>
              </a:xfrm>
              <a:prstGeom prst="rect">
                <a:avLst/>
              </a:prstGeom>
              <a:noFill/>
            </p:spPr>
            <p:txBody>
              <a:bodyPr wrap="none" rtlCol="0">
                <a:spAutoFit/>
              </a:bodyPr>
              <a:lstStyle/>
              <a:p>
                <a:r>
                  <a:rPr kumimoji="1" lang="en-US" altLang="ja-JP" i="1" dirty="0">
                    <a:latin typeface="Times New Roman" panose="02020603050405020304" pitchFamily="18" charset="0"/>
                    <a:cs typeface="Times New Roman" panose="02020603050405020304" pitchFamily="18" charset="0"/>
                  </a:rPr>
                  <a:t>a</a:t>
                </a:r>
                <a:endParaRPr kumimoji="1" lang="ja-JP" altLang="en-US" i="1" dirty="0">
                  <a:latin typeface="Times New Roman" panose="02020603050405020304" pitchFamily="18" charset="0"/>
                  <a:cs typeface="Times New Roman" panose="02020603050405020304" pitchFamily="18" charset="0"/>
                </a:endParaRPr>
              </a:p>
            </p:txBody>
          </p:sp>
          <p:sp>
            <p:nvSpPr>
              <p:cNvPr id="58" name="テキスト ボックス 57">
                <a:extLst>
                  <a:ext uri="{FF2B5EF4-FFF2-40B4-BE49-F238E27FC236}">
                    <a16:creationId xmlns:a16="http://schemas.microsoft.com/office/drawing/2014/main" id="{46581358-5BD1-4637-8581-A3412534523F}"/>
                  </a:ext>
                </a:extLst>
              </p:cNvPr>
              <p:cNvSpPr txBox="1"/>
              <p:nvPr/>
            </p:nvSpPr>
            <p:spPr>
              <a:xfrm>
                <a:off x="3035388" y="3781352"/>
                <a:ext cx="377026" cy="369332"/>
              </a:xfrm>
              <a:prstGeom prst="rect">
                <a:avLst/>
              </a:prstGeom>
              <a:noFill/>
            </p:spPr>
            <p:txBody>
              <a:bodyPr wrap="none" rtlCol="0">
                <a:spAutoFit/>
              </a:bodyPr>
              <a:lstStyle/>
              <a:p>
                <a:r>
                  <a:rPr kumimoji="1" lang="en-US" altLang="ja-JP" i="1" dirty="0">
                    <a:latin typeface="Times New Roman" panose="02020603050405020304" pitchFamily="18" charset="0"/>
                    <a:cs typeface="Times New Roman" panose="02020603050405020304" pitchFamily="18" charset="0"/>
                  </a:rPr>
                  <a:t>-b</a:t>
                </a:r>
                <a:endParaRPr kumimoji="1" lang="ja-JP" altLang="en-US" i="1" dirty="0">
                  <a:latin typeface="Times New Roman" panose="02020603050405020304" pitchFamily="18" charset="0"/>
                  <a:cs typeface="Times New Roman" panose="02020603050405020304" pitchFamily="18" charset="0"/>
                </a:endParaRPr>
              </a:p>
            </p:txBody>
          </p:sp>
          <p:sp>
            <p:nvSpPr>
              <p:cNvPr id="59" name="テキスト ボックス 58">
                <a:extLst>
                  <a:ext uri="{FF2B5EF4-FFF2-40B4-BE49-F238E27FC236}">
                    <a16:creationId xmlns:a16="http://schemas.microsoft.com/office/drawing/2014/main" id="{DEBCE556-E420-4B1B-8684-107FD9C1E835}"/>
                  </a:ext>
                </a:extLst>
              </p:cNvPr>
              <p:cNvSpPr txBox="1"/>
              <p:nvPr/>
            </p:nvSpPr>
            <p:spPr>
              <a:xfrm>
                <a:off x="3031706" y="4207833"/>
                <a:ext cx="300082"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a:t>
                </a:r>
                <a:endParaRPr kumimoji="1" lang="ja-JP" altLang="en-US" dirty="0">
                  <a:latin typeface="Times New Roman" panose="02020603050405020304" pitchFamily="18" charset="0"/>
                  <a:cs typeface="Times New Roman" panose="02020603050405020304" pitchFamily="18" charset="0"/>
                </a:endParaRPr>
              </a:p>
            </p:txBody>
          </p:sp>
          <p:sp>
            <p:nvSpPr>
              <p:cNvPr id="61" name="テキスト ボックス 60">
                <a:extLst>
                  <a:ext uri="{FF2B5EF4-FFF2-40B4-BE49-F238E27FC236}">
                    <a16:creationId xmlns:a16="http://schemas.microsoft.com/office/drawing/2014/main" id="{8EDB08BB-0C77-42CD-B98E-52055050E414}"/>
                  </a:ext>
                </a:extLst>
              </p:cNvPr>
              <p:cNvSpPr txBox="1"/>
              <p:nvPr/>
            </p:nvSpPr>
            <p:spPr>
              <a:xfrm>
                <a:off x="3031706" y="4693973"/>
                <a:ext cx="300082" cy="369332"/>
              </a:xfrm>
              <a:prstGeom prst="rect">
                <a:avLst/>
              </a:prstGeom>
              <a:noFill/>
            </p:spPr>
            <p:txBody>
              <a:bodyPr wrap="none" rtlCol="0">
                <a:spAutoFit/>
              </a:bodyPr>
              <a:lstStyle/>
              <a:p>
                <a:r>
                  <a:rPr kumimoji="1" lang="en-US" altLang="ja-JP" i="1" dirty="0">
                    <a:latin typeface="Times New Roman" panose="02020603050405020304" pitchFamily="18" charset="0"/>
                    <a:cs typeface="Times New Roman" panose="02020603050405020304" pitchFamily="18" charset="0"/>
                  </a:rPr>
                  <a:t>b</a:t>
                </a:r>
                <a:endParaRPr kumimoji="1" lang="ja-JP" altLang="en-US" i="1" dirty="0">
                  <a:latin typeface="Times New Roman" panose="02020603050405020304" pitchFamily="18" charset="0"/>
                  <a:cs typeface="Times New Roman" panose="02020603050405020304" pitchFamily="18" charset="0"/>
                </a:endParaRPr>
              </a:p>
            </p:txBody>
          </p:sp>
        </p:grpSp>
      </p:grpSp>
      <mc:AlternateContent xmlns:mc="http://schemas.openxmlformats.org/markup-compatibility/2006" xmlns:a14="http://schemas.microsoft.com/office/drawing/2010/main">
        <mc:Choice Requires="a14">
          <p:sp>
            <p:nvSpPr>
              <p:cNvPr id="76" name="正方形/長方形 75">
                <a:extLst>
                  <a:ext uri="{FF2B5EF4-FFF2-40B4-BE49-F238E27FC236}">
                    <a16:creationId xmlns:a16="http://schemas.microsoft.com/office/drawing/2014/main" id="{B99017C3-FFF9-43E4-9E20-BC1A23D1B973}"/>
                  </a:ext>
                </a:extLst>
              </p:cNvPr>
              <p:cNvSpPr/>
              <p:nvPr/>
            </p:nvSpPr>
            <p:spPr>
              <a:xfrm>
                <a:off x="5600738" y="3361046"/>
                <a:ext cx="1984902" cy="738664"/>
              </a:xfrm>
              <a:prstGeom prst="rect">
                <a:avLst/>
              </a:prstGeom>
            </p:spPr>
            <p:txBody>
              <a:bodyPr wrap="none">
                <a:spAutoFit/>
              </a:bodyPr>
              <a:lstStyle/>
              <a:p>
                <a:r>
                  <a:rPr lang="en-US" altLang="ja-JP" sz="1400" dirty="0"/>
                  <a:t>Filter</a:t>
                </a:r>
                <a:r>
                  <a:rPr lang="ja-JP" altLang="en-US" sz="1400" dirty="0"/>
                  <a:t> </a:t>
                </a:r>
                <a:r>
                  <a:rPr lang="en-US" altLang="ja-JP" sz="1400" dirty="0"/>
                  <a:t>size</a:t>
                </a:r>
                <a:r>
                  <a:rPr lang="ja-JP" altLang="en-US" sz="1400" dirty="0"/>
                  <a:t> </a:t>
                </a:r>
                <a:r>
                  <a:rPr lang="en-US" altLang="ja-JP" sz="1400" dirty="0"/>
                  <a:t>=</a:t>
                </a:r>
                <a:r>
                  <a:rPr lang="ja-JP" altLang="en-US" sz="1400" dirty="0"/>
                  <a:t> </a:t>
                </a:r>
                <a14:m>
                  <m:oMath xmlns:m="http://schemas.openxmlformats.org/officeDocument/2006/math">
                    <m:r>
                      <a:rPr lang="en-US" altLang="ja-JP" sz="1400" b="0" i="1" smtClean="0">
                        <a:latin typeface="Cambria Math" panose="02040503050406030204" pitchFamily="18" charset="0"/>
                      </a:rPr>
                      <m:t>3</m:t>
                    </m:r>
                    <m:r>
                      <a:rPr lang="en-US" altLang="ja-JP" sz="1400" i="1">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3</m:t>
                    </m:r>
                  </m:oMath>
                </a14:m>
                <a:r>
                  <a:rPr lang="ja-JP" altLang="en-US" sz="1400" dirty="0"/>
                  <a:t>の場合</a:t>
                </a:r>
                <a:endParaRPr lang="en-US" altLang="ja-JP" sz="1400" dirty="0"/>
              </a:p>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𝑎</m:t>
                      </m:r>
                      <m:r>
                        <a:rPr lang="en-US" altLang="ja-JP" sz="1400" b="0" i="1" smtClean="0">
                          <a:latin typeface="Cambria Math" panose="02040503050406030204" pitchFamily="18" charset="0"/>
                        </a:rPr>
                        <m:t>=1</m:t>
                      </m:r>
                    </m:oMath>
                  </m:oMathPara>
                </a14:m>
                <a:endParaRPr lang="en-US" altLang="ja-JP" sz="1400" b="0" dirty="0"/>
              </a:p>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𝑏</m:t>
                      </m:r>
                      <m:r>
                        <a:rPr lang="en-US" altLang="ja-JP" sz="1400" b="0" i="1" smtClean="0">
                          <a:latin typeface="Cambria Math" panose="02040503050406030204" pitchFamily="18" charset="0"/>
                        </a:rPr>
                        <m:t>=1</m:t>
                      </m:r>
                    </m:oMath>
                  </m:oMathPara>
                </a14:m>
                <a:endParaRPr lang="ja-JP" altLang="en-US" sz="1400" dirty="0"/>
              </a:p>
            </p:txBody>
          </p:sp>
        </mc:Choice>
        <mc:Fallback xmlns="">
          <p:sp>
            <p:nvSpPr>
              <p:cNvPr id="76" name="正方形/長方形 75">
                <a:extLst>
                  <a:ext uri="{FF2B5EF4-FFF2-40B4-BE49-F238E27FC236}">
                    <a16:creationId xmlns:a16="http://schemas.microsoft.com/office/drawing/2014/main" id="{B99017C3-FFF9-43E4-9E20-BC1A23D1B973}"/>
                  </a:ext>
                </a:extLst>
              </p:cNvPr>
              <p:cNvSpPr>
                <a:spLocks noRot="1" noChangeAspect="1" noMove="1" noResize="1" noEditPoints="1" noAdjustHandles="1" noChangeArrowheads="1" noChangeShapeType="1" noTextEdit="1"/>
              </p:cNvSpPr>
              <p:nvPr/>
            </p:nvSpPr>
            <p:spPr>
              <a:xfrm>
                <a:off x="5600738" y="3361046"/>
                <a:ext cx="1984902" cy="738664"/>
              </a:xfrm>
              <a:prstGeom prst="rect">
                <a:avLst/>
              </a:prstGeom>
              <a:blipFill>
                <a:blip r:embed="rId5"/>
                <a:stretch>
                  <a:fillRect l="-923" t="-820"/>
                </a:stretch>
              </a:blipFill>
            </p:spPr>
            <p:txBody>
              <a:bodyPr/>
              <a:lstStyle/>
              <a:p>
                <a:r>
                  <a:rPr lang="ja-JP" altLang="en-US">
                    <a:noFill/>
                  </a:rPr>
                  <a:t> </a:t>
                </a:r>
              </a:p>
            </p:txBody>
          </p:sp>
        </mc:Fallback>
      </mc:AlternateContent>
      <p:sp>
        <p:nvSpPr>
          <p:cNvPr id="77" name="正方形/長方形 76">
            <a:extLst>
              <a:ext uri="{FF2B5EF4-FFF2-40B4-BE49-F238E27FC236}">
                <a16:creationId xmlns:a16="http://schemas.microsoft.com/office/drawing/2014/main" id="{EAA7704D-CB13-41ED-B2C2-A1D50CF2C504}"/>
              </a:ext>
            </a:extLst>
          </p:cNvPr>
          <p:cNvSpPr/>
          <p:nvPr/>
        </p:nvSpPr>
        <p:spPr>
          <a:xfrm>
            <a:off x="4725056" y="5061255"/>
            <a:ext cx="4594741" cy="584775"/>
          </a:xfrm>
          <a:prstGeom prst="rect">
            <a:avLst/>
          </a:prstGeom>
        </p:spPr>
        <p:txBody>
          <a:bodyPr wrap="square">
            <a:spAutoFit/>
          </a:bodyPr>
          <a:lstStyle/>
          <a:p>
            <a:r>
              <a:rPr kumimoji="1" lang="ja-JP" altLang="en-US" sz="1600" dirty="0">
                <a:latin typeface="Times New Roman" panose="02020603050405020304" pitchFamily="18" charset="0"/>
                <a:cs typeface="Times New Roman" panose="02020603050405020304" pitchFamily="18" charset="0"/>
              </a:rPr>
              <a:t>平均値を用いるので，原画像が持っていた</a:t>
            </a:r>
            <a:r>
              <a:rPr kumimoji="1" lang="en-US" altLang="ja-JP" sz="1600" dirty="0">
                <a:latin typeface="Times New Roman" panose="02020603050405020304" pitchFamily="18" charset="0"/>
                <a:cs typeface="Times New Roman" panose="02020603050405020304" pitchFamily="18" charset="0"/>
              </a:rPr>
              <a:t>edge</a:t>
            </a:r>
            <a:r>
              <a:rPr kumimoji="1" lang="ja-JP" altLang="en-US" sz="1600" dirty="0">
                <a:latin typeface="Times New Roman" panose="02020603050405020304" pitchFamily="18" charset="0"/>
                <a:cs typeface="Times New Roman" panose="02020603050405020304" pitchFamily="18" charset="0"/>
              </a:rPr>
              <a:t>が失われる．</a:t>
            </a:r>
            <a:endParaRPr lang="ja-JP" altLang="en-US" sz="1600" dirty="0"/>
          </a:p>
        </p:txBody>
      </p:sp>
      <p:sp>
        <p:nvSpPr>
          <p:cNvPr id="3" name="矢印: 下 2">
            <a:extLst>
              <a:ext uri="{FF2B5EF4-FFF2-40B4-BE49-F238E27FC236}">
                <a16:creationId xmlns:a16="http://schemas.microsoft.com/office/drawing/2014/main" id="{309D73A4-665E-481D-87B3-ABD657FAC963}"/>
              </a:ext>
            </a:extLst>
          </p:cNvPr>
          <p:cNvSpPr/>
          <p:nvPr/>
        </p:nvSpPr>
        <p:spPr>
          <a:xfrm>
            <a:off x="6930147" y="5673024"/>
            <a:ext cx="184558" cy="29544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2DCE6AE5-12E7-4298-9627-0135847BFE41}"/>
              </a:ext>
            </a:extLst>
          </p:cNvPr>
          <p:cNvSpPr txBox="1"/>
          <p:nvPr/>
        </p:nvSpPr>
        <p:spPr>
          <a:xfrm>
            <a:off x="5635991" y="5968465"/>
            <a:ext cx="2852063" cy="338554"/>
          </a:xfrm>
          <a:prstGeom prst="rect">
            <a:avLst/>
          </a:prstGeom>
          <a:noFill/>
        </p:spPr>
        <p:txBody>
          <a:bodyPr wrap="none" rtlCol="0">
            <a:spAutoFit/>
          </a:bodyPr>
          <a:lstStyle/>
          <a:p>
            <a:r>
              <a:rPr kumimoji="1" lang="ja-JP" altLang="en-US" sz="1600" dirty="0">
                <a:latin typeface="Times New Roman" panose="02020603050405020304" pitchFamily="18" charset="0"/>
                <a:cs typeface="Times New Roman" panose="02020603050405020304" pitchFamily="18" charset="0"/>
              </a:rPr>
              <a:t>このような劣化を</a:t>
            </a:r>
            <a:r>
              <a:rPr kumimoji="1" lang="ja-JP" altLang="en-US" sz="1600" dirty="0">
                <a:solidFill>
                  <a:srgbClr val="FF6600"/>
                </a:solidFill>
                <a:latin typeface="Times New Roman" panose="02020603050405020304" pitchFamily="18" charset="0"/>
                <a:cs typeface="Times New Roman" panose="02020603050405020304" pitchFamily="18" charset="0"/>
              </a:rPr>
              <a:t>ボケ</a:t>
            </a:r>
            <a:r>
              <a:rPr kumimoji="1" lang="ja-JP" altLang="en-US" sz="1600" dirty="0">
                <a:latin typeface="Times New Roman" panose="02020603050405020304" pitchFamily="18" charset="0"/>
                <a:cs typeface="Times New Roman" panose="02020603050405020304" pitchFamily="18" charset="0"/>
              </a:rPr>
              <a:t>という</a:t>
            </a:r>
          </a:p>
        </p:txBody>
      </p:sp>
    </p:spTree>
    <p:extLst>
      <p:ext uri="{BB962C8B-B14F-4D97-AF65-F5344CB8AC3E}">
        <p14:creationId xmlns:p14="http://schemas.microsoft.com/office/powerpoint/2010/main" val="566435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6285103" cy="523220"/>
          </a:xfrm>
          <a:prstGeom prst="rect">
            <a:avLst/>
          </a:prstGeom>
          <a:noFill/>
        </p:spPr>
        <p:txBody>
          <a:bodyPr wrap="square" rtlCol="0">
            <a:spAutoFit/>
          </a:bodyPr>
          <a:lstStyle/>
          <a:p>
            <a:r>
              <a:rPr kumimoji="1" lang="en-US" altLang="ja-JP" sz="2800" u="sng" dirty="0"/>
              <a:t>5.2. </a:t>
            </a:r>
            <a:r>
              <a:rPr kumimoji="1" lang="ja-JP" altLang="en-US" sz="2800" u="sng" dirty="0"/>
              <a:t>重み付き平均値フィルタ</a:t>
            </a:r>
          </a:p>
        </p:txBody>
      </p:sp>
      <p:sp>
        <p:nvSpPr>
          <p:cNvPr id="65" name="テキスト ボックス 64">
            <a:extLst>
              <a:ext uri="{FF2B5EF4-FFF2-40B4-BE49-F238E27FC236}">
                <a16:creationId xmlns:a16="http://schemas.microsoft.com/office/drawing/2014/main" id="{90531DFC-44DD-493C-B068-935A7C3F8B48}"/>
              </a:ext>
            </a:extLst>
          </p:cNvPr>
          <p:cNvSpPr txBox="1"/>
          <p:nvPr/>
        </p:nvSpPr>
        <p:spPr>
          <a:xfrm>
            <a:off x="911911" y="5526886"/>
            <a:ext cx="7060120" cy="923330"/>
          </a:xfrm>
          <a:prstGeom prst="rect">
            <a:avLst/>
          </a:prstGeom>
          <a:noFill/>
        </p:spPr>
        <p:txBody>
          <a:bodyPr wrap="square" rtlCol="0">
            <a:spAutoFit/>
          </a:bodyPr>
          <a:lstStyle/>
          <a:p>
            <a:r>
              <a:rPr kumimoji="1" lang="ja-JP" altLang="en-US" dirty="0">
                <a:solidFill>
                  <a:srgbClr val="FF6600"/>
                </a:solidFill>
                <a:latin typeface="Times New Roman" panose="02020603050405020304" pitchFamily="18" charset="0"/>
                <a:cs typeface="Times New Roman" panose="02020603050405020304" pitchFamily="18" charset="0"/>
              </a:rPr>
              <a:t>重み付き平均値フィルタ</a:t>
            </a:r>
            <a:r>
              <a:rPr kumimoji="1" lang="en-US" altLang="ja-JP" dirty="0">
                <a:solidFill>
                  <a:srgbClr val="FF6600"/>
                </a:solidFill>
                <a:latin typeface="Times New Roman" panose="02020603050405020304" pitchFamily="18" charset="0"/>
                <a:cs typeface="Times New Roman" panose="02020603050405020304" pitchFamily="18" charset="0"/>
              </a:rPr>
              <a:t>(weighted average filter) </a:t>
            </a:r>
          </a:p>
          <a:p>
            <a:pPr lvl="1"/>
            <a:r>
              <a:rPr kumimoji="1" lang="ja-JP" altLang="en-US" dirty="0">
                <a:latin typeface="Times New Roman" panose="02020603050405020304" pitchFamily="18" charset="0"/>
                <a:cs typeface="Times New Roman" panose="02020603050405020304" pitchFamily="18" charset="0"/>
              </a:rPr>
              <a:t>平均値フィルタのフィルタ係数を中心からの距離に応じて変化させるフィルタ</a:t>
            </a:r>
          </a:p>
        </p:txBody>
      </p:sp>
      <p:sp>
        <p:nvSpPr>
          <p:cNvPr id="30" name="テキスト ボックス 29">
            <a:extLst>
              <a:ext uri="{FF2B5EF4-FFF2-40B4-BE49-F238E27FC236}">
                <a16:creationId xmlns:a16="http://schemas.microsoft.com/office/drawing/2014/main" id="{B840CA68-47F1-4C39-AF6B-2194807F177F}"/>
              </a:ext>
            </a:extLst>
          </p:cNvPr>
          <p:cNvSpPr txBox="1"/>
          <p:nvPr/>
        </p:nvSpPr>
        <p:spPr>
          <a:xfrm>
            <a:off x="668849" y="904220"/>
            <a:ext cx="7060120" cy="646331"/>
          </a:xfrm>
          <a:prstGeom prst="rect">
            <a:avLst/>
          </a:prstGeom>
          <a:solidFill>
            <a:schemeClr val="bg1"/>
          </a:solidFill>
        </p:spPr>
        <p:txBody>
          <a:bodyPr wrap="square" rtlCol="0">
            <a:spAutoFit/>
          </a:bodyPr>
          <a:lstStyle/>
          <a:p>
            <a:r>
              <a:rPr kumimoji="1" lang="ja-JP" altLang="en-US" dirty="0">
                <a:latin typeface="Times New Roman" panose="02020603050405020304" pitchFamily="18" charset="0"/>
                <a:cs typeface="Times New Roman" panose="02020603050405020304" pitchFamily="18" charset="0"/>
              </a:rPr>
              <a:t>自然画像の画素値は注目画素付近で類似した値を持つことが多い</a:t>
            </a:r>
            <a:endParaRPr kumimoji="1" lang="en-US" altLang="ja-JP" dirty="0">
              <a:latin typeface="Times New Roman" panose="02020603050405020304" pitchFamily="18" charset="0"/>
              <a:cs typeface="Times New Roman" panose="02020603050405020304" pitchFamily="18" charset="0"/>
            </a:endParaRPr>
          </a:p>
          <a:p>
            <a:r>
              <a:rPr kumimoji="1" lang="ja-JP" altLang="en-US" dirty="0">
                <a:latin typeface="Times New Roman" panose="02020603050405020304" pitchFamily="18" charset="0"/>
                <a:cs typeface="Times New Roman" panose="02020603050405020304" pitchFamily="18" charset="0"/>
              </a:rPr>
              <a:t>しかし、注目画素から離れるに従いその傾向は失われる</a:t>
            </a:r>
          </a:p>
        </p:txBody>
      </p:sp>
      <p:sp>
        <p:nvSpPr>
          <p:cNvPr id="3" name="矢印: 下 2">
            <a:extLst>
              <a:ext uri="{FF2B5EF4-FFF2-40B4-BE49-F238E27FC236}">
                <a16:creationId xmlns:a16="http://schemas.microsoft.com/office/drawing/2014/main" id="{BC10112F-8733-4A4B-B0F8-7E3C74CC19B0}"/>
              </a:ext>
            </a:extLst>
          </p:cNvPr>
          <p:cNvSpPr/>
          <p:nvPr/>
        </p:nvSpPr>
        <p:spPr>
          <a:xfrm>
            <a:off x="4311942" y="5051670"/>
            <a:ext cx="260058" cy="36827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BC6D8AD-575C-4920-9800-4BEE8088627B}"/>
              </a:ext>
            </a:extLst>
          </p:cNvPr>
          <p:cNvSpPr txBox="1"/>
          <p:nvPr/>
        </p:nvSpPr>
        <p:spPr>
          <a:xfrm>
            <a:off x="1169005" y="4621697"/>
            <a:ext cx="2535822" cy="307777"/>
          </a:xfrm>
          <a:prstGeom prst="rect">
            <a:avLst/>
          </a:prstGeom>
          <a:noFill/>
        </p:spPr>
        <p:txBody>
          <a:bodyPr wrap="none" rtlCol="0">
            <a:spAutoFit/>
          </a:bodyPr>
          <a:lstStyle/>
          <a:p>
            <a:r>
              <a:rPr kumimoji="1" lang="en-US" altLang="ja-JP" sz="1400" dirty="0">
                <a:solidFill>
                  <a:schemeClr val="bg1">
                    <a:lumMod val="65000"/>
                    <a:lumOff val="35000"/>
                  </a:schemeClr>
                </a:solidFill>
              </a:rPr>
              <a:t>https://www.jiwajiwa.jp/natural</a:t>
            </a:r>
            <a:endParaRPr kumimoji="1" lang="ja-JP" altLang="en-US" sz="1400" dirty="0">
              <a:solidFill>
                <a:schemeClr val="bg1">
                  <a:lumMod val="65000"/>
                  <a:lumOff val="35000"/>
                </a:schemeClr>
              </a:solidFill>
            </a:endParaRPr>
          </a:p>
        </p:txBody>
      </p:sp>
      <p:grpSp>
        <p:nvGrpSpPr>
          <p:cNvPr id="15" name="グループ化 14">
            <a:extLst>
              <a:ext uri="{FF2B5EF4-FFF2-40B4-BE49-F238E27FC236}">
                <a16:creationId xmlns:a16="http://schemas.microsoft.com/office/drawing/2014/main" id="{72B496FF-2183-479E-A83A-204B65CD7617}"/>
              </a:ext>
            </a:extLst>
          </p:cNvPr>
          <p:cNvGrpSpPr/>
          <p:nvPr/>
        </p:nvGrpSpPr>
        <p:grpSpPr>
          <a:xfrm>
            <a:off x="1070079" y="1796231"/>
            <a:ext cx="6257659" cy="2733675"/>
            <a:chOff x="2025156" y="3429000"/>
            <a:chExt cx="3877845" cy="1694047"/>
          </a:xfrm>
        </p:grpSpPr>
        <p:pic>
          <p:nvPicPr>
            <p:cNvPr id="9" name="図 8" descr="菌, 草, 小さい が含まれている画像&#10;&#10;自動的に生成された説明">
              <a:extLst>
                <a:ext uri="{FF2B5EF4-FFF2-40B4-BE49-F238E27FC236}">
                  <a16:creationId xmlns:a16="http://schemas.microsoft.com/office/drawing/2014/main" id="{4B65736F-BC4A-444F-BE97-0DA6088B2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156" y="3429000"/>
              <a:ext cx="1694047" cy="1694047"/>
            </a:xfrm>
            <a:prstGeom prst="rect">
              <a:avLst/>
            </a:prstGeom>
          </p:spPr>
        </p:pic>
        <p:pic>
          <p:nvPicPr>
            <p:cNvPr id="12" name="図 11" descr="フルーツ, 花, 木 が含まれている画像&#10;&#10;自動的に生成された説明">
              <a:extLst>
                <a:ext uri="{FF2B5EF4-FFF2-40B4-BE49-F238E27FC236}">
                  <a16:creationId xmlns:a16="http://schemas.microsoft.com/office/drawing/2014/main" id="{51B22020-3AC8-4CBA-A627-3BC39A6135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8955" y="3429000"/>
              <a:ext cx="1694046" cy="1694046"/>
            </a:xfrm>
            <a:prstGeom prst="rect">
              <a:avLst/>
            </a:prstGeom>
          </p:spPr>
        </p:pic>
        <p:sp>
          <p:nvSpPr>
            <p:cNvPr id="13" name="正方形/長方形 12">
              <a:extLst>
                <a:ext uri="{FF2B5EF4-FFF2-40B4-BE49-F238E27FC236}">
                  <a16:creationId xmlns:a16="http://schemas.microsoft.com/office/drawing/2014/main" id="{FE066737-62B2-4114-9BF7-7CED05DE2ECD}"/>
                </a:ext>
              </a:extLst>
            </p:cNvPr>
            <p:cNvSpPr/>
            <p:nvPr/>
          </p:nvSpPr>
          <p:spPr>
            <a:xfrm>
              <a:off x="3056731" y="4032533"/>
              <a:ext cx="120650" cy="1206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9A3A3839-491B-4DAE-9E6F-E12E087A90BD}"/>
                </a:ext>
              </a:extLst>
            </p:cNvPr>
            <p:cNvSpPr/>
            <p:nvPr/>
          </p:nvSpPr>
          <p:spPr>
            <a:xfrm>
              <a:off x="3094196" y="4069998"/>
              <a:ext cx="45719"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8" name="直線コネクタ 17">
            <a:extLst>
              <a:ext uri="{FF2B5EF4-FFF2-40B4-BE49-F238E27FC236}">
                <a16:creationId xmlns:a16="http://schemas.microsoft.com/office/drawing/2014/main" id="{56F42662-85C2-4600-9AF6-1FBA80C5799E}"/>
              </a:ext>
            </a:extLst>
          </p:cNvPr>
          <p:cNvCxnSpPr/>
          <p:nvPr/>
        </p:nvCxnSpPr>
        <p:spPr>
          <a:xfrm flipV="1">
            <a:off x="2734726" y="1796231"/>
            <a:ext cx="1859338" cy="97391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E7DB66E1-D4E1-43A6-9F5C-2A7E9C85C0C6}"/>
              </a:ext>
            </a:extLst>
          </p:cNvPr>
          <p:cNvCxnSpPr>
            <a:cxnSpLocks/>
          </p:cNvCxnSpPr>
          <p:nvPr/>
        </p:nvCxnSpPr>
        <p:spPr>
          <a:xfrm>
            <a:off x="2734726" y="2964841"/>
            <a:ext cx="1859338" cy="15650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3309C994-360E-4C27-8B1C-25F39CC5C8BB}"/>
              </a:ext>
            </a:extLst>
          </p:cNvPr>
          <p:cNvSpPr/>
          <p:nvPr/>
        </p:nvSpPr>
        <p:spPr>
          <a:xfrm>
            <a:off x="5705475" y="2793213"/>
            <a:ext cx="588182" cy="58818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782987CC-51D9-450E-92FF-0A454FD9726F}"/>
              </a:ext>
            </a:extLst>
          </p:cNvPr>
          <p:cNvSpPr/>
          <p:nvPr/>
        </p:nvSpPr>
        <p:spPr>
          <a:xfrm>
            <a:off x="5869209" y="2969602"/>
            <a:ext cx="256086" cy="25608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B0D46F11-2759-4441-9309-F7C1BD0A15EE}"/>
              </a:ext>
            </a:extLst>
          </p:cNvPr>
          <p:cNvCxnSpPr>
            <a:cxnSpLocks/>
          </p:cNvCxnSpPr>
          <p:nvPr/>
        </p:nvCxnSpPr>
        <p:spPr>
          <a:xfrm flipH="1">
            <a:off x="6293657" y="2056013"/>
            <a:ext cx="1192993" cy="714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930BC39E-A23F-4B06-BD27-B63417914359}"/>
              </a:ext>
            </a:extLst>
          </p:cNvPr>
          <p:cNvSpPr txBox="1"/>
          <p:nvPr/>
        </p:nvSpPr>
        <p:spPr>
          <a:xfrm>
            <a:off x="7417606" y="1776935"/>
            <a:ext cx="1609725" cy="369332"/>
          </a:xfrm>
          <a:prstGeom prst="rect">
            <a:avLst/>
          </a:prstGeom>
          <a:noFill/>
        </p:spPr>
        <p:txBody>
          <a:bodyPr wrap="square" rtlCol="0">
            <a:spAutoFit/>
          </a:bodyPr>
          <a:lstStyle/>
          <a:p>
            <a:r>
              <a:rPr kumimoji="1" lang="ja-JP" altLang="en-US" dirty="0">
                <a:latin typeface="Times New Roman" panose="02020603050405020304" pitchFamily="18" charset="0"/>
                <a:cs typeface="Times New Roman" panose="02020603050405020304" pitchFamily="18" charset="0"/>
              </a:rPr>
              <a:t>似た色が多い</a:t>
            </a:r>
            <a:endParaRPr kumimoji="1" lang="en-US" altLang="ja-JP" dirty="0">
              <a:latin typeface="Times New Roman" panose="02020603050405020304" pitchFamily="18" charset="0"/>
              <a:cs typeface="Times New Roman" panose="02020603050405020304" pitchFamily="18" charset="0"/>
            </a:endParaRPr>
          </a:p>
        </p:txBody>
      </p:sp>
      <p:sp>
        <p:nvSpPr>
          <p:cNvPr id="32" name="テキスト ボックス 31">
            <a:extLst>
              <a:ext uri="{FF2B5EF4-FFF2-40B4-BE49-F238E27FC236}">
                <a16:creationId xmlns:a16="http://schemas.microsoft.com/office/drawing/2014/main" id="{A31DD3C7-E389-4FAA-8F6B-2B566D675EEA}"/>
              </a:ext>
            </a:extLst>
          </p:cNvPr>
          <p:cNvSpPr txBox="1"/>
          <p:nvPr/>
        </p:nvSpPr>
        <p:spPr>
          <a:xfrm>
            <a:off x="4594064" y="5035366"/>
            <a:ext cx="1620957" cy="338554"/>
          </a:xfrm>
          <a:prstGeom prst="rect">
            <a:avLst/>
          </a:prstGeom>
          <a:noFill/>
        </p:spPr>
        <p:txBody>
          <a:bodyPr wrap="none" rtlCol="0">
            <a:spAutoFit/>
          </a:bodyPr>
          <a:lstStyle/>
          <a:p>
            <a:r>
              <a:rPr kumimoji="1" lang="ja-JP" altLang="en-US" sz="1600" dirty="0">
                <a:latin typeface="Times New Roman" panose="02020603050405020304" pitchFamily="18" charset="0"/>
                <a:cs typeface="Times New Roman" panose="02020603050405020304" pitchFamily="18" charset="0"/>
              </a:rPr>
              <a:t>この性質を利用</a:t>
            </a:r>
          </a:p>
        </p:txBody>
      </p:sp>
    </p:spTree>
    <p:extLst>
      <p:ext uri="{BB962C8B-B14F-4D97-AF65-F5344CB8AC3E}">
        <p14:creationId xmlns:p14="http://schemas.microsoft.com/office/powerpoint/2010/main" val="944251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6285103" cy="523220"/>
          </a:xfrm>
          <a:prstGeom prst="rect">
            <a:avLst/>
          </a:prstGeom>
          <a:noFill/>
        </p:spPr>
        <p:txBody>
          <a:bodyPr wrap="square" rtlCol="0">
            <a:spAutoFit/>
          </a:bodyPr>
          <a:lstStyle/>
          <a:p>
            <a:r>
              <a:rPr kumimoji="1" lang="en-US" altLang="ja-JP" sz="2800" u="sng" dirty="0"/>
              <a:t>5.2.1 </a:t>
            </a:r>
            <a:r>
              <a:rPr kumimoji="1" lang="ja-JP" altLang="en-US" sz="2800" u="sng" dirty="0"/>
              <a:t>ガウシアンフィルタ</a:t>
            </a:r>
          </a:p>
        </p:txBody>
      </p:sp>
      <p:sp>
        <p:nvSpPr>
          <p:cNvPr id="65" name="テキスト ボックス 64">
            <a:extLst>
              <a:ext uri="{FF2B5EF4-FFF2-40B4-BE49-F238E27FC236}">
                <a16:creationId xmlns:a16="http://schemas.microsoft.com/office/drawing/2014/main" id="{90531DFC-44DD-493C-B068-935A7C3F8B48}"/>
              </a:ext>
            </a:extLst>
          </p:cNvPr>
          <p:cNvSpPr txBox="1"/>
          <p:nvPr/>
        </p:nvSpPr>
        <p:spPr>
          <a:xfrm>
            <a:off x="1041940" y="973936"/>
            <a:ext cx="7060120" cy="923330"/>
          </a:xfrm>
          <a:prstGeom prst="rect">
            <a:avLst/>
          </a:prstGeom>
          <a:noFill/>
        </p:spPr>
        <p:txBody>
          <a:bodyPr wrap="square" rtlCol="0">
            <a:spAutoFit/>
          </a:bodyPr>
          <a:lstStyle/>
          <a:p>
            <a:r>
              <a:rPr kumimoji="1" lang="ja-JP" altLang="en-US" dirty="0">
                <a:latin typeface="Times New Roman" panose="02020603050405020304" pitchFamily="18" charset="0"/>
                <a:cs typeface="Times New Roman" panose="02020603050405020304" pitchFamily="18" charset="0"/>
              </a:rPr>
              <a:t>重み付き平均値フィルタ</a:t>
            </a:r>
            <a:r>
              <a:rPr kumimoji="1" lang="en-US" altLang="ja-JP" dirty="0">
                <a:latin typeface="Times New Roman" panose="02020603050405020304" pitchFamily="18" charset="0"/>
                <a:cs typeface="Times New Roman" panose="02020603050405020304" pitchFamily="18" charset="0"/>
              </a:rPr>
              <a:t>(weighted average filter) </a:t>
            </a:r>
          </a:p>
          <a:p>
            <a:pPr lvl="1"/>
            <a:r>
              <a:rPr kumimoji="1" lang="ja-JP" altLang="en-US" dirty="0">
                <a:latin typeface="Times New Roman" panose="02020603050405020304" pitchFamily="18" charset="0"/>
                <a:cs typeface="Times New Roman" panose="02020603050405020304" pitchFamily="18" charset="0"/>
              </a:rPr>
              <a:t>平均値フィルタのフィルタ係数を中心からの距離に応じて変化させるフィルタ</a:t>
            </a:r>
          </a:p>
        </p:txBody>
      </p:sp>
      <p:sp>
        <p:nvSpPr>
          <p:cNvPr id="19" name="矢印: 下 18">
            <a:extLst>
              <a:ext uri="{FF2B5EF4-FFF2-40B4-BE49-F238E27FC236}">
                <a16:creationId xmlns:a16="http://schemas.microsoft.com/office/drawing/2014/main" id="{DB2560E4-3839-4415-93F2-38DF7A9AABD0}"/>
              </a:ext>
            </a:extLst>
          </p:cNvPr>
          <p:cNvSpPr/>
          <p:nvPr/>
        </p:nvSpPr>
        <p:spPr>
          <a:xfrm>
            <a:off x="4441971" y="1983646"/>
            <a:ext cx="244329" cy="311879"/>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C0969DF3-C95A-4498-86C9-6BF1F1673A2E}"/>
              </a:ext>
            </a:extLst>
          </p:cNvPr>
          <p:cNvSpPr txBox="1"/>
          <p:nvPr/>
        </p:nvSpPr>
        <p:spPr>
          <a:xfrm>
            <a:off x="1114425" y="2295525"/>
            <a:ext cx="6915150" cy="646331"/>
          </a:xfrm>
          <a:prstGeom prst="rect">
            <a:avLst/>
          </a:prstGeom>
          <a:solidFill>
            <a:schemeClr val="bg1"/>
          </a:solidFill>
        </p:spPr>
        <p:txBody>
          <a:bodyPr wrap="square" rtlCol="0">
            <a:spAutoFit/>
          </a:bodyPr>
          <a:lstStyle/>
          <a:p>
            <a:r>
              <a:rPr kumimoji="1" lang="ja-JP" altLang="en-US" dirty="0">
                <a:latin typeface="Times New Roman" panose="02020603050405020304" pitchFamily="18" charset="0"/>
                <a:cs typeface="Times New Roman" panose="02020603050405020304" pitchFamily="18" charset="0"/>
              </a:rPr>
              <a:t>フィルタ係数を</a:t>
            </a:r>
            <a:r>
              <a:rPr kumimoji="1" lang="ja-JP" altLang="en-US" b="1" dirty="0">
                <a:solidFill>
                  <a:srgbClr val="FF3399"/>
                </a:solidFill>
                <a:latin typeface="Times New Roman" panose="02020603050405020304" pitchFamily="18" charset="0"/>
                <a:cs typeface="Times New Roman" panose="02020603050405020304" pitchFamily="18" charset="0"/>
              </a:rPr>
              <a:t>中心付近では大きな値</a:t>
            </a:r>
            <a:r>
              <a:rPr kumimoji="1" lang="ja-JP" altLang="en-US" dirty="0">
                <a:latin typeface="Times New Roman" panose="02020603050405020304" pitchFamily="18" charset="0"/>
                <a:cs typeface="Times New Roman" panose="02020603050405020304" pitchFamily="18" charset="0"/>
              </a:rPr>
              <a:t>とし，</a:t>
            </a:r>
            <a:endParaRPr kumimoji="1" lang="en-US" altLang="ja-JP" dirty="0">
              <a:latin typeface="Times New Roman" panose="02020603050405020304" pitchFamily="18" charset="0"/>
              <a:cs typeface="Times New Roman" panose="02020603050405020304" pitchFamily="18" charset="0"/>
            </a:endParaRPr>
          </a:p>
          <a:p>
            <a:r>
              <a:rPr kumimoji="1" lang="en-US" altLang="ja-JP" b="1" dirty="0">
                <a:solidFill>
                  <a:srgbClr val="3399FF"/>
                </a:solidFill>
                <a:latin typeface="Times New Roman" panose="02020603050405020304" pitchFamily="18" charset="0"/>
                <a:cs typeface="Times New Roman" panose="02020603050405020304" pitchFamily="18" charset="0"/>
              </a:rPr>
              <a:t>			</a:t>
            </a:r>
            <a:r>
              <a:rPr kumimoji="1" lang="ja-JP" altLang="en-US" b="1" dirty="0">
                <a:solidFill>
                  <a:srgbClr val="3399FF"/>
                </a:solidFill>
                <a:latin typeface="Times New Roman" panose="02020603050405020304" pitchFamily="18" charset="0"/>
                <a:cs typeface="Times New Roman" panose="02020603050405020304" pitchFamily="18" charset="0"/>
              </a:rPr>
              <a:t>　中心から遠ざかるにしたがって小さい値</a:t>
            </a:r>
            <a:r>
              <a:rPr kumimoji="1" lang="ja-JP" altLang="en-US" dirty="0">
                <a:latin typeface="Times New Roman" panose="02020603050405020304" pitchFamily="18" charset="0"/>
                <a:cs typeface="Times New Roman" panose="02020603050405020304" pitchFamily="18" charset="0"/>
              </a:rPr>
              <a:t>とする</a:t>
            </a:r>
          </a:p>
        </p:txBody>
      </p:sp>
      <p:sp>
        <p:nvSpPr>
          <p:cNvPr id="21" name="矢印: 下 20">
            <a:extLst>
              <a:ext uri="{FF2B5EF4-FFF2-40B4-BE49-F238E27FC236}">
                <a16:creationId xmlns:a16="http://schemas.microsoft.com/office/drawing/2014/main" id="{F03BA7B8-0522-4EC1-8F8C-5B737916A6BA}"/>
              </a:ext>
            </a:extLst>
          </p:cNvPr>
          <p:cNvSpPr/>
          <p:nvPr/>
        </p:nvSpPr>
        <p:spPr>
          <a:xfrm>
            <a:off x="4441970" y="2941856"/>
            <a:ext cx="244329" cy="311879"/>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9E17FF5-2A02-4BEE-9EE8-88F11C910B67}"/>
              </a:ext>
            </a:extLst>
          </p:cNvPr>
          <p:cNvSpPr txBox="1"/>
          <p:nvPr/>
        </p:nvSpPr>
        <p:spPr>
          <a:xfrm>
            <a:off x="3548471" y="3253735"/>
            <a:ext cx="2031325" cy="369332"/>
          </a:xfrm>
          <a:prstGeom prst="rect">
            <a:avLst/>
          </a:prstGeom>
          <a:noFill/>
        </p:spPr>
        <p:txBody>
          <a:bodyPr wrap="none" rtlCol="0">
            <a:spAutoFit/>
          </a:bodyPr>
          <a:lstStyle/>
          <a:p>
            <a:r>
              <a:rPr kumimoji="1" lang="ja-JP" altLang="en-US" dirty="0"/>
              <a:t>ボケを抑制できる</a:t>
            </a:r>
          </a:p>
        </p:txBody>
      </p:sp>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3199C912-38AC-4004-8213-EB54BF11D592}"/>
                  </a:ext>
                </a:extLst>
              </p:cNvPr>
              <p:cNvSpPr/>
              <p:nvPr/>
            </p:nvSpPr>
            <p:spPr>
              <a:xfrm>
                <a:off x="1041940" y="4037405"/>
                <a:ext cx="6844760" cy="923330"/>
              </a:xfrm>
              <a:prstGeom prst="rect">
                <a:avLst/>
              </a:prstGeom>
            </p:spPr>
            <p:txBody>
              <a:bodyPr wrap="square">
                <a:spAutoFit/>
              </a:bodyPr>
              <a:lstStyle/>
              <a:p>
                <a:r>
                  <a:rPr kumimoji="1" lang="ja-JP" altLang="en-US" dirty="0">
                    <a:solidFill>
                      <a:srgbClr val="FF6600"/>
                    </a:solidFill>
                    <a:latin typeface="Times New Roman" panose="02020603050405020304" pitchFamily="18" charset="0"/>
                    <a:cs typeface="Times New Roman" panose="02020603050405020304" pitchFamily="18" charset="0"/>
                  </a:rPr>
                  <a:t>ガウシアンフィルタ</a:t>
                </a:r>
                <a:r>
                  <a:rPr kumimoji="1" lang="en-US" altLang="ja-JP" dirty="0">
                    <a:solidFill>
                      <a:srgbClr val="FF6600"/>
                    </a:solidFill>
                    <a:latin typeface="Times New Roman" panose="02020603050405020304" pitchFamily="18" charset="0"/>
                    <a:cs typeface="Times New Roman" panose="02020603050405020304" pitchFamily="18" charset="0"/>
                  </a:rPr>
                  <a:t>(Gaussian filter)</a:t>
                </a:r>
              </a:p>
              <a:p>
                <a:r>
                  <a:rPr kumimoji="1" lang="en-US" altLang="ja-JP" dirty="0">
                    <a:latin typeface="Times New Roman" panose="02020603050405020304" pitchFamily="18" charset="0"/>
                    <a:cs typeface="Times New Roman" panose="02020603050405020304" pitchFamily="18" charset="0"/>
                  </a:rPr>
                  <a:t>	</a:t>
                </a:r>
                <a:r>
                  <a:rPr kumimoji="1" lang="ja-JP" altLang="en-US" dirty="0">
                    <a:latin typeface="Times New Roman" panose="02020603050405020304" pitchFamily="18" charset="0"/>
                    <a:cs typeface="Times New Roman" panose="02020603050405020304" pitchFamily="18" charset="0"/>
                  </a:rPr>
                  <a:t>平均</a:t>
                </a:r>
                <a:r>
                  <a:rPr kumimoji="1" lang="en-US" altLang="ja-JP" dirty="0">
                    <a:latin typeface="Times New Roman" panose="02020603050405020304" pitchFamily="18" charset="0"/>
                    <a:cs typeface="Times New Roman" panose="02020603050405020304" pitchFamily="18" charset="0"/>
                  </a:rPr>
                  <a:t>0</a:t>
                </a:r>
                <a:r>
                  <a:rPr kumimoji="1" lang="ja-JP" altLang="en-US" dirty="0">
                    <a:latin typeface="Times New Roman" panose="02020603050405020304" pitchFamily="18" charset="0"/>
                    <a:cs typeface="Times New Roman" panose="02020603050405020304" pitchFamily="18" charset="0"/>
                  </a:rPr>
                  <a:t>，分散</a:t>
                </a:r>
                <a14:m>
                  <m:oMath xmlns:m="http://schemas.openxmlformats.org/officeDocument/2006/math">
                    <m:sSubSup>
                      <m:sSubSupPr>
                        <m:ctrlPr>
                          <a:rPr kumimoji="1" lang="en-US" altLang="ja-JP" i="1" smtClean="0">
                            <a:latin typeface="Cambria Math" panose="02040503050406030204" pitchFamily="18" charset="0"/>
                            <a:cs typeface="Times New Roman" panose="02020603050405020304" pitchFamily="18" charset="0"/>
                          </a:rPr>
                        </m:ctrlPr>
                      </m:sSubSupPr>
                      <m:e>
                        <m:r>
                          <a:rPr kumimoji="1" lang="ja-JP" altLang="en-US" i="1" smtClean="0">
                            <a:latin typeface="Cambria Math" panose="02040503050406030204" pitchFamily="18" charset="0"/>
                            <a:cs typeface="Times New Roman" panose="02020603050405020304" pitchFamily="18" charset="0"/>
                          </a:rPr>
                          <m:t>𝜎</m:t>
                        </m:r>
                      </m:e>
                      <m:sub>
                        <m:r>
                          <a:rPr kumimoji="1" lang="en-US" altLang="ja-JP" b="0" i="1" smtClean="0">
                            <a:latin typeface="Cambria Math" panose="02040503050406030204" pitchFamily="18" charset="0"/>
                            <a:cs typeface="Times New Roman" panose="02020603050405020304" pitchFamily="18" charset="0"/>
                          </a:rPr>
                          <m:t>𝑠</m:t>
                        </m:r>
                      </m:sub>
                      <m:sup>
                        <m:r>
                          <a:rPr kumimoji="1" lang="en-US" altLang="ja-JP" b="0" i="1" smtClean="0">
                            <a:latin typeface="Cambria Math" panose="02040503050406030204" pitchFamily="18" charset="0"/>
                            <a:cs typeface="Times New Roman" panose="02020603050405020304" pitchFamily="18" charset="0"/>
                          </a:rPr>
                          <m:t>2</m:t>
                        </m:r>
                      </m:sup>
                    </m:sSubSup>
                  </m:oMath>
                </a14:m>
                <a:r>
                  <a:rPr kumimoji="1" lang="ja-JP" altLang="en-US" dirty="0">
                    <a:latin typeface="Times New Roman" panose="02020603050405020304" pitchFamily="18" charset="0"/>
                    <a:cs typeface="Times New Roman" panose="02020603050405020304" pitchFamily="18" charset="0"/>
                  </a:rPr>
                  <a:t>の</a:t>
                </a:r>
                <a:r>
                  <a:rPr kumimoji="1" lang="en-US" altLang="ja-JP" dirty="0">
                    <a:latin typeface="Times New Roman" panose="02020603050405020304" pitchFamily="18" charset="0"/>
                    <a:cs typeface="Times New Roman" panose="02020603050405020304" pitchFamily="18" charset="0"/>
                  </a:rPr>
                  <a:t>2</a:t>
                </a:r>
                <a:r>
                  <a:rPr kumimoji="1" lang="ja-JP" altLang="en-US" dirty="0">
                    <a:latin typeface="Times New Roman" panose="02020603050405020304" pitchFamily="18" charset="0"/>
                    <a:cs typeface="Times New Roman" panose="02020603050405020304" pitchFamily="18" charset="0"/>
                  </a:rPr>
                  <a:t>次ガウス分布に由来する値を，</a:t>
                </a:r>
                <a:endParaRPr kumimoji="1" lang="en-US" altLang="ja-JP" dirty="0">
                  <a:latin typeface="Times New Roman" panose="02020603050405020304" pitchFamily="18" charset="0"/>
                  <a:cs typeface="Times New Roman" panose="02020603050405020304" pitchFamily="18" charset="0"/>
                </a:endParaRPr>
              </a:p>
              <a:p>
                <a:r>
                  <a:rPr kumimoji="1" lang="en-US" altLang="ja-JP" dirty="0">
                    <a:latin typeface="Times New Roman" panose="02020603050405020304" pitchFamily="18" charset="0"/>
                    <a:cs typeface="Times New Roman" panose="02020603050405020304" pitchFamily="18" charset="0"/>
                  </a:rPr>
                  <a:t>	</a:t>
                </a:r>
                <a:r>
                  <a:rPr kumimoji="1" lang="ja-JP" altLang="en-US" dirty="0">
                    <a:latin typeface="Times New Roman" panose="02020603050405020304" pitchFamily="18" charset="0"/>
                    <a:cs typeface="Times New Roman" panose="02020603050405020304" pitchFamily="18" charset="0"/>
                  </a:rPr>
                  <a:t>総和が</a:t>
                </a:r>
                <a:r>
                  <a:rPr kumimoji="1" lang="en-US" altLang="ja-JP" dirty="0">
                    <a:latin typeface="Times New Roman" panose="02020603050405020304" pitchFamily="18" charset="0"/>
                    <a:cs typeface="Times New Roman" panose="02020603050405020304" pitchFamily="18" charset="0"/>
                  </a:rPr>
                  <a:t>1</a:t>
                </a:r>
                <a:r>
                  <a:rPr kumimoji="1" lang="ja-JP" altLang="en-US" dirty="0">
                    <a:latin typeface="Times New Roman" panose="02020603050405020304" pitchFamily="18" charset="0"/>
                    <a:cs typeface="Times New Roman" panose="02020603050405020304" pitchFamily="18" charset="0"/>
                  </a:rPr>
                  <a:t>になるように正規化した下記をフィルタ係数とする</a:t>
                </a:r>
                <a:endParaRPr kumimoji="1" lang="en-US" altLang="ja-JP" dirty="0">
                  <a:latin typeface="Times New Roman" panose="02020603050405020304" pitchFamily="18" charset="0"/>
                  <a:cs typeface="Times New Roman" panose="02020603050405020304" pitchFamily="18" charset="0"/>
                </a:endParaRPr>
              </a:p>
            </p:txBody>
          </p:sp>
        </mc:Choice>
        <mc:Fallback xmlns="">
          <p:sp>
            <p:nvSpPr>
              <p:cNvPr id="5" name="正方形/長方形 4">
                <a:extLst>
                  <a:ext uri="{FF2B5EF4-FFF2-40B4-BE49-F238E27FC236}">
                    <a16:creationId xmlns:a16="http://schemas.microsoft.com/office/drawing/2014/main" id="{3199C912-38AC-4004-8213-EB54BF11D592}"/>
                  </a:ext>
                </a:extLst>
              </p:cNvPr>
              <p:cNvSpPr>
                <a:spLocks noRot="1" noChangeAspect="1" noMove="1" noResize="1" noEditPoints="1" noAdjustHandles="1" noChangeArrowheads="1" noChangeShapeType="1" noTextEdit="1"/>
              </p:cNvSpPr>
              <p:nvPr/>
            </p:nvSpPr>
            <p:spPr>
              <a:xfrm>
                <a:off x="1041940" y="4037405"/>
                <a:ext cx="6844760" cy="923330"/>
              </a:xfrm>
              <a:prstGeom prst="rect">
                <a:avLst/>
              </a:prstGeom>
              <a:blipFill>
                <a:blip r:embed="rId2"/>
                <a:stretch>
                  <a:fillRect l="-801" t="-3947" b="-98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0400BF9-1D36-4E3D-8187-A7FC67356EAB}"/>
                  </a:ext>
                </a:extLst>
              </p:cNvPr>
              <p:cNvSpPr txBox="1"/>
              <p:nvPr/>
            </p:nvSpPr>
            <p:spPr>
              <a:xfrm>
                <a:off x="2524879" y="5158434"/>
                <a:ext cx="3878882" cy="13185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𝑤</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𝑒𝑥𝑝</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𝑠</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𝑡</m:t>
                                      </m:r>
                                    </m:e>
                                    <m:sup>
                                      <m:r>
                                        <a:rPr kumimoji="1" lang="en-US" altLang="ja-JP" b="0" i="1" smtClean="0">
                                          <a:latin typeface="Cambria Math" panose="02040503050406030204" pitchFamily="18" charset="0"/>
                                        </a:rPr>
                                        <m:t>2</m:t>
                                      </m:r>
                                    </m:sup>
                                  </m:sSup>
                                </m:num>
                                <m:den>
                                  <m:r>
                                    <a:rPr kumimoji="1" lang="en-US" altLang="ja-JP" b="0" i="1" smtClean="0">
                                      <a:latin typeface="Cambria Math" panose="02040503050406030204" pitchFamily="18" charset="0"/>
                                    </a:rPr>
                                    <m:t>2</m:t>
                                  </m:r>
                                  <m:sSubSup>
                                    <m:sSubSupPr>
                                      <m:ctrlPr>
                                        <a:rPr kumimoji="1" lang="en-US" altLang="ja-JP" b="0" i="1" smtClean="0">
                                          <a:latin typeface="Cambria Math" panose="02040503050406030204" pitchFamily="18" charset="0"/>
                                        </a:rPr>
                                      </m:ctrlPr>
                                    </m:sSubSupPr>
                                    <m:e>
                                      <m:r>
                                        <a:rPr kumimoji="1" lang="ja-JP" altLang="en-US" b="0" i="1" smtClean="0">
                                          <a:latin typeface="Cambria Math" panose="02040503050406030204" pitchFamily="18" charset="0"/>
                                        </a:rPr>
                                        <m:t>𝜎</m:t>
                                      </m:r>
                                    </m:e>
                                    <m:sub>
                                      <m:r>
                                        <a:rPr kumimoji="1" lang="en-US" altLang="ja-JP" b="0" i="1" smtClean="0">
                                          <a:latin typeface="Cambria Math" panose="02040503050406030204" pitchFamily="18" charset="0"/>
                                        </a:rPr>
                                        <m:t>𝑠</m:t>
                                      </m:r>
                                    </m:sub>
                                    <m:sup>
                                      <m:r>
                                        <a:rPr kumimoji="1" lang="en-US" altLang="ja-JP" b="0" i="1" smtClean="0">
                                          <a:latin typeface="Cambria Math" panose="02040503050406030204" pitchFamily="18" charset="0"/>
                                        </a:rPr>
                                        <m:t>2</m:t>
                                      </m:r>
                                    </m:sup>
                                  </m:sSubSup>
                                </m:den>
                              </m:f>
                            </m:e>
                          </m:d>
                        </m:num>
                        <m:den>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sub>
                            <m:sup>
                              <m:r>
                                <a:rPr kumimoji="1" lang="en-US" altLang="ja-JP" b="0" i="1" smtClean="0">
                                  <a:latin typeface="Cambria Math" panose="02040503050406030204" pitchFamily="18" charset="0"/>
                                </a:rPr>
                                <m:t>𝑎</m:t>
                              </m:r>
                            </m:sup>
                            <m:e>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sub>
                                <m:sup>
                                  <m:r>
                                    <a:rPr kumimoji="1" lang="en-US" altLang="ja-JP" b="0" i="1" smtClean="0">
                                      <a:latin typeface="Cambria Math" panose="02040503050406030204" pitchFamily="18" charset="0"/>
                                    </a:rPr>
                                    <m:t>𝑏</m:t>
                                  </m:r>
                                </m:sup>
                                <m:e>
                                  <m:r>
                                    <a:rPr kumimoji="1" lang="en-US" altLang="ja-JP" b="0" i="1" smtClean="0">
                                      <a:latin typeface="Cambria Math" panose="02040503050406030204" pitchFamily="18" charset="0"/>
                                    </a:rPr>
                                    <m:t>𝑒𝑥𝑝</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𝑖</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𝑗</m:t>
                                              </m:r>
                                            </m:e>
                                            <m:sup>
                                              <m:r>
                                                <a:rPr kumimoji="1" lang="en-US" altLang="ja-JP" b="0" i="1" smtClean="0">
                                                  <a:latin typeface="Cambria Math" panose="02040503050406030204" pitchFamily="18" charset="0"/>
                                                </a:rPr>
                                                <m:t>2</m:t>
                                              </m:r>
                                            </m:sup>
                                          </m:sSup>
                                        </m:num>
                                        <m:den>
                                          <m:r>
                                            <a:rPr kumimoji="1" lang="en-US" altLang="ja-JP" b="0" i="1" smtClean="0">
                                              <a:latin typeface="Cambria Math" panose="02040503050406030204" pitchFamily="18" charset="0"/>
                                            </a:rPr>
                                            <m:t>2</m:t>
                                          </m:r>
                                          <m:sSubSup>
                                            <m:sSubSupPr>
                                              <m:ctrlPr>
                                                <a:rPr kumimoji="1" lang="en-US" altLang="ja-JP" b="0" i="1" smtClean="0">
                                                  <a:latin typeface="Cambria Math" panose="02040503050406030204" pitchFamily="18" charset="0"/>
                                                </a:rPr>
                                              </m:ctrlPr>
                                            </m:sSubSupPr>
                                            <m:e>
                                              <m:r>
                                                <a:rPr kumimoji="1" lang="ja-JP" altLang="en-US" b="0" i="1" smtClean="0">
                                                  <a:latin typeface="Cambria Math" panose="02040503050406030204" pitchFamily="18" charset="0"/>
                                                </a:rPr>
                                                <m:t>𝜎</m:t>
                                              </m:r>
                                            </m:e>
                                            <m:sub>
                                              <m:r>
                                                <a:rPr kumimoji="1" lang="en-US" altLang="ja-JP" b="0" i="1" smtClean="0">
                                                  <a:latin typeface="Cambria Math" panose="02040503050406030204" pitchFamily="18" charset="0"/>
                                                </a:rPr>
                                                <m:t>𝑠</m:t>
                                              </m:r>
                                            </m:sub>
                                            <m:sup>
                                              <m:r>
                                                <a:rPr kumimoji="1" lang="en-US" altLang="ja-JP" b="0" i="1" smtClean="0">
                                                  <a:latin typeface="Cambria Math" panose="02040503050406030204" pitchFamily="18" charset="0"/>
                                                </a:rPr>
                                                <m:t>2</m:t>
                                              </m:r>
                                            </m:sup>
                                          </m:sSubSup>
                                        </m:den>
                                      </m:f>
                                    </m:e>
                                  </m:d>
                                </m:e>
                              </m:nary>
                            </m:e>
                          </m:nary>
                        </m:den>
                      </m:f>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70400BF9-1D36-4E3D-8187-A7FC67356EAB}"/>
                  </a:ext>
                </a:extLst>
              </p:cNvPr>
              <p:cNvSpPr txBox="1">
                <a:spLocks noRot="1" noChangeAspect="1" noMove="1" noResize="1" noEditPoints="1" noAdjustHandles="1" noChangeArrowheads="1" noChangeShapeType="1" noTextEdit="1"/>
              </p:cNvSpPr>
              <p:nvPr/>
            </p:nvSpPr>
            <p:spPr>
              <a:xfrm>
                <a:off x="2524879" y="5158434"/>
                <a:ext cx="3878882" cy="1318566"/>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78286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6EF93005-CEF1-4065-9641-CCB3B7F2109F}"/>
              </a:ext>
            </a:extLst>
          </p:cNvPr>
          <p:cNvSpPr/>
          <p:nvPr/>
        </p:nvSpPr>
        <p:spPr>
          <a:xfrm>
            <a:off x="3076575" y="1149503"/>
            <a:ext cx="2743200" cy="891615"/>
          </a:xfrm>
          <a:prstGeom prst="roundRect">
            <a:avLst>
              <a:gd name="adj" fmla="val 8121"/>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6285103" cy="523220"/>
          </a:xfrm>
          <a:prstGeom prst="rect">
            <a:avLst/>
          </a:prstGeom>
          <a:noFill/>
        </p:spPr>
        <p:txBody>
          <a:bodyPr wrap="square" rtlCol="0">
            <a:spAutoFit/>
          </a:bodyPr>
          <a:lstStyle/>
          <a:p>
            <a:r>
              <a:rPr kumimoji="1" lang="en-US" altLang="ja-JP" sz="2800" u="sng" dirty="0"/>
              <a:t>5.3. </a:t>
            </a:r>
            <a:r>
              <a:rPr kumimoji="1" lang="ja-JP" altLang="en-US" sz="2800" u="sng" dirty="0"/>
              <a:t>バイテラルフィルタ</a:t>
            </a:r>
          </a:p>
        </p:txBody>
      </p:sp>
      <p:sp>
        <p:nvSpPr>
          <p:cNvPr id="65" name="テキスト ボックス 64">
            <a:extLst>
              <a:ext uri="{FF2B5EF4-FFF2-40B4-BE49-F238E27FC236}">
                <a16:creationId xmlns:a16="http://schemas.microsoft.com/office/drawing/2014/main" id="{90531DFC-44DD-493C-B068-935A7C3F8B48}"/>
              </a:ext>
            </a:extLst>
          </p:cNvPr>
          <p:cNvSpPr txBox="1"/>
          <p:nvPr/>
        </p:nvSpPr>
        <p:spPr>
          <a:xfrm>
            <a:off x="3328572" y="1396859"/>
            <a:ext cx="2301741" cy="646331"/>
          </a:xfrm>
          <a:prstGeom prst="rect">
            <a:avLst/>
          </a:prstGeom>
          <a:noFill/>
        </p:spPr>
        <p:txBody>
          <a:bodyPr wrap="square" rtlCol="0">
            <a:spAutoFit/>
          </a:bodyPr>
          <a:lstStyle/>
          <a:p>
            <a:r>
              <a:rPr kumimoji="1" lang="ja-JP" altLang="en-US" dirty="0">
                <a:latin typeface="Times New Roman" panose="02020603050405020304" pitchFamily="18" charset="0"/>
                <a:cs typeface="Times New Roman" panose="02020603050405020304" pitchFamily="18" charset="0"/>
              </a:rPr>
              <a:t>平均値フィルタ</a:t>
            </a:r>
            <a:endParaRPr kumimoji="1" lang="en-US" altLang="ja-JP" dirty="0">
              <a:latin typeface="Times New Roman" panose="02020603050405020304" pitchFamily="18" charset="0"/>
              <a:cs typeface="Times New Roman" panose="02020603050405020304" pitchFamily="18" charset="0"/>
            </a:endParaRPr>
          </a:p>
          <a:p>
            <a:r>
              <a:rPr kumimoji="1" lang="ja-JP" altLang="en-US" dirty="0">
                <a:latin typeface="Times New Roman" panose="02020603050405020304" pitchFamily="18" charset="0"/>
                <a:cs typeface="Times New Roman" panose="02020603050405020304" pitchFamily="18" charset="0"/>
              </a:rPr>
              <a:t>ガウシアンフィルタ</a:t>
            </a:r>
          </a:p>
        </p:txBody>
      </p:sp>
      <p:sp>
        <p:nvSpPr>
          <p:cNvPr id="21" name="矢印: 下 20">
            <a:extLst>
              <a:ext uri="{FF2B5EF4-FFF2-40B4-BE49-F238E27FC236}">
                <a16:creationId xmlns:a16="http://schemas.microsoft.com/office/drawing/2014/main" id="{F03BA7B8-0522-4EC1-8F8C-5B737916A6BA}"/>
              </a:ext>
            </a:extLst>
          </p:cNvPr>
          <p:cNvSpPr/>
          <p:nvPr/>
        </p:nvSpPr>
        <p:spPr>
          <a:xfrm>
            <a:off x="4357277" y="2218429"/>
            <a:ext cx="244329" cy="311879"/>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9E17FF5-2A02-4BEE-9EE8-88F11C910B67}"/>
              </a:ext>
            </a:extLst>
          </p:cNvPr>
          <p:cNvSpPr txBox="1"/>
          <p:nvPr/>
        </p:nvSpPr>
        <p:spPr>
          <a:xfrm>
            <a:off x="354289" y="2573025"/>
            <a:ext cx="8494633" cy="369332"/>
          </a:xfrm>
          <a:prstGeom prst="rect">
            <a:avLst/>
          </a:prstGeom>
          <a:noFill/>
        </p:spPr>
        <p:txBody>
          <a:bodyPr wrap="none" rtlCol="0">
            <a:spAutoFit/>
          </a:bodyPr>
          <a:lstStyle/>
          <a:p>
            <a:r>
              <a:rPr kumimoji="1" lang="ja-JP" altLang="en-US" dirty="0"/>
              <a:t>平滑化するときにエッジなどの重要な特徴も同時に失われてしまう可能性あり！</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1250095-525F-4330-A090-BA29FF255F3F}"/>
                  </a:ext>
                </a:extLst>
              </p:cNvPr>
              <p:cNvSpPr txBox="1"/>
              <p:nvPr/>
            </p:nvSpPr>
            <p:spPr>
              <a:xfrm>
                <a:off x="354288" y="3279974"/>
                <a:ext cx="7818161" cy="3455177"/>
              </a:xfrm>
              <a:prstGeom prst="rect">
                <a:avLst/>
              </a:prstGeom>
              <a:noFill/>
            </p:spPr>
            <p:txBody>
              <a:bodyPr wrap="square" rtlCol="0">
                <a:spAutoFit/>
              </a:bodyPr>
              <a:lstStyle/>
              <a:p>
                <a:r>
                  <a:rPr kumimoji="1" lang="ja-JP" altLang="en-US" dirty="0">
                    <a:solidFill>
                      <a:srgbClr val="FF6600"/>
                    </a:solidFill>
                    <a:latin typeface="Times New Roman" panose="02020603050405020304" pitchFamily="18" charset="0"/>
                    <a:cs typeface="Times New Roman" panose="02020603050405020304" pitchFamily="18" charset="0"/>
                  </a:rPr>
                  <a:t>バイテラルフィルタ</a:t>
                </a:r>
                <a:r>
                  <a:rPr kumimoji="1" lang="en-US" altLang="ja-JP" dirty="0">
                    <a:solidFill>
                      <a:srgbClr val="FF6600"/>
                    </a:solidFill>
                    <a:latin typeface="Times New Roman" panose="02020603050405020304" pitchFamily="18" charset="0"/>
                    <a:cs typeface="Times New Roman" panose="02020603050405020304" pitchFamily="18" charset="0"/>
                  </a:rPr>
                  <a:t>(bilateral</a:t>
                </a:r>
                <a:r>
                  <a:rPr kumimoji="1" lang="ja-JP" altLang="en-US" dirty="0">
                    <a:solidFill>
                      <a:srgbClr val="FF6600"/>
                    </a:solidFill>
                    <a:latin typeface="Times New Roman" panose="02020603050405020304" pitchFamily="18" charset="0"/>
                    <a:cs typeface="Times New Roman" panose="02020603050405020304" pitchFamily="18" charset="0"/>
                  </a:rPr>
                  <a:t> </a:t>
                </a:r>
                <a:r>
                  <a:rPr kumimoji="1" lang="en-US" altLang="ja-JP" dirty="0">
                    <a:solidFill>
                      <a:srgbClr val="FF6600"/>
                    </a:solidFill>
                    <a:latin typeface="Times New Roman" panose="02020603050405020304" pitchFamily="18" charset="0"/>
                    <a:cs typeface="Times New Roman" panose="02020603050405020304" pitchFamily="18" charset="0"/>
                  </a:rPr>
                  <a:t>filter) </a:t>
                </a:r>
              </a:p>
              <a:p>
                <a:r>
                  <a:rPr kumimoji="1" lang="en-US" altLang="ja-JP" dirty="0">
                    <a:latin typeface="Times New Roman" panose="02020603050405020304" pitchFamily="18" charset="0"/>
                    <a:cs typeface="Times New Roman" panose="02020603050405020304" pitchFamily="18" charset="0"/>
                  </a:rPr>
                  <a:t>	</a:t>
                </a:r>
                <a:r>
                  <a:rPr kumimoji="1" lang="ja-JP" altLang="en-US" dirty="0">
                    <a:latin typeface="Times New Roman" panose="02020603050405020304" pitchFamily="18" charset="0"/>
                    <a:cs typeface="Times New Roman" panose="02020603050405020304" pitchFamily="18" charset="0"/>
                  </a:rPr>
                  <a:t>ガウシアンフィルタの拡張版</a:t>
                </a:r>
                <a:endParaRPr kumimoji="1" lang="en-US" altLang="ja-JP" dirty="0">
                  <a:latin typeface="Times New Roman" panose="02020603050405020304" pitchFamily="18" charset="0"/>
                  <a:cs typeface="Times New Roman" panose="02020603050405020304" pitchFamily="18" charset="0"/>
                </a:endParaRPr>
              </a:p>
              <a:p>
                <a:r>
                  <a:rPr kumimoji="1" lang="en-US" altLang="ja-JP" dirty="0">
                    <a:latin typeface="Times New Roman" panose="02020603050405020304" pitchFamily="18" charset="0"/>
                    <a:cs typeface="Times New Roman" panose="02020603050405020304" pitchFamily="18" charset="0"/>
                  </a:rPr>
                  <a:t>	</a:t>
                </a:r>
                <a:r>
                  <a:rPr kumimoji="1" lang="ja-JP" altLang="en-US" dirty="0">
                    <a:latin typeface="Times New Roman" panose="02020603050405020304" pitchFamily="18" charset="0"/>
                    <a:cs typeface="Times New Roman" panose="02020603050405020304" pitchFamily="18" charset="0"/>
                  </a:rPr>
                  <a:t>注目画素の画素値と入力画像の画素値の差による重みを付加した下記</a:t>
                </a:r>
                <a:endParaRPr kumimoji="1" lang="en-US" altLang="ja-JP" dirty="0">
                  <a:latin typeface="Times New Roman" panose="02020603050405020304" pitchFamily="18" charset="0"/>
                  <a:cs typeface="Times New Roman" panose="02020603050405020304" pitchFamily="18" charset="0"/>
                </a:endParaRPr>
              </a:p>
              <a:p>
                <a:endParaRPr kumimoji="1" lang="en-US" altLang="ja-JP" sz="8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kumimoji="1" lang="en-US" altLang="ja-JP" i="1">
                              <a:latin typeface="Cambria Math" panose="02040503050406030204" pitchFamily="18" charset="0"/>
                            </a:rPr>
                          </m:ctrlPr>
                        </m:sSubSupPr>
                        <m:e>
                          <m:r>
                            <a:rPr kumimoji="1" lang="en-US" altLang="ja-JP" i="1">
                              <a:latin typeface="Cambria Math" panose="02040503050406030204" pitchFamily="18" charset="0"/>
                            </a:rPr>
                            <m:t>𝑤</m:t>
                          </m:r>
                        </m:e>
                        <m:sub>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𝑥</m:t>
                              </m:r>
                              <m:r>
                                <a:rPr kumimoji="1" lang="en-US" altLang="ja-JP" i="1">
                                  <a:latin typeface="Cambria Math" panose="02040503050406030204" pitchFamily="18" charset="0"/>
                                </a:rPr>
                                <m:t>, </m:t>
                              </m:r>
                              <m:r>
                                <a:rPr kumimoji="1" lang="en-US" altLang="ja-JP" i="1">
                                  <a:latin typeface="Cambria Math" panose="02040503050406030204" pitchFamily="18" charset="0"/>
                                </a:rPr>
                                <m:t>𝑦</m:t>
                              </m:r>
                            </m:e>
                          </m:d>
                        </m:sub>
                        <m:sup>
                          <m:r>
                            <a:rPr kumimoji="1" lang="en-US" altLang="ja-JP" i="1">
                              <a:latin typeface="Cambria Math" panose="02040503050406030204" pitchFamily="18" charset="0"/>
                            </a:rPr>
                            <m:t>𝐼</m:t>
                          </m:r>
                        </m:sup>
                      </m:sSub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𝑠</m:t>
                          </m:r>
                          <m:r>
                            <a:rPr kumimoji="1" lang="en-US" altLang="ja-JP" i="1">
                              <a:latin typeface="Cambria Math" panose="02040503050406030204" pitchFamily="18" charset="0"/>
                            </a:rPr>
                            <m:t>, </m:t>
                          </m:r>
                          <m:r>
                            <a:rPr kumimoji="1" lang="en-US" altLang="ja-JP" i="1">
                              <a:latin typeface="Cambria Math" panose="02040503050406030204" pitchFamily="18" charset="0"/>
                            </a:rPr>
                            <m:t>𝑡</m:t>
                          </m:r>
                        </m:e>
                      </m:d>
                      <m:r>
                        <a:rPr kumimoji="1" lang="en-US" altLang="ja-JP" i="1">
                          <a:latin typeface="Cambria Math" panose="02040503050406030204" pitchFamily="18" charset="0"/>
                        </a:rPr>
                        <m:t>=</m:t>
                      </m:r>
                      <m:r>
                        <a:rPr kumimoji="1" lang="en-US" altLang="ja-JP" i="1">
                          <a:latin typeface="Cambria Math" panose="02040503050406030204" pitchFamily="18" charset="0"/>
                        </a:rPr>
                        <m:t>𝑒𝑥𝑝</m:t>
                      </m:r>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m:t>
                          </m:r>
                          <m:f>
                            <m:fPr>
                              <m:ctrlPr>
                                <a:rPr kumimoji="1" lang="en-US" altLang="ja-JP" i="1">
                                  <a:latin typeface="Cambria Math" panose="02040503050406030204" pitchFamily="18" charset="0"/>
                                </a:rPr>
                              </m:ctrlPr>
                            </m:fPr>
                            <m:num>
                              <m:sSup>
                                <m:sSupPr>
                                  <m:ctrlPr>
                                    <a:rPr kumimoji="1" lang="en-US" altLang="ja-JP" i="1">
                                      <a:latin typeface="Cambria Math" panose="02040503050406030204" pitchFamily="18" charset="0"/>
                                    </a:rPr>
                                  </m:ctrlPr>
                                </m:sSupPr>
                                <m:e>
                                  <m:r>
                                    <a:rPr kumimoji="1" lang="en-US" altLang="ja-JP" i="1">
                                      <a:latin typeface="Cambria Math" panose="02040503050406030204" pitchFamily="18" charset="0"/>
                                    </a:rPr>
                                    <m:t>𝑠</m:t>
                                  </m:r>
                                </m:e>
                                <m:sup>
                                  <m:r>
                                    <a:rPr kumimoji="1" lang="en-US" altLang="ja-JP" i="1">
                                      <a:latin typeface="Cambria Math" panose="02040503050406030204" pitchFamily="18" charset="0"/>
                                    </a:rPr>
                                    <m:t>2</m:t>
                                  </m:r>
                                </m:sup>
                              </m:sSup>
                              <m:r>
                                <a:rPr kumimoji="1" lang="en-US" altLang="ja-JP" i="1">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i="1">
                                      <a:latin typeface="Cambria Math" panose="02040503050406030204" pitchFamily="18" charset="0"/>
                                    </a:rPr>
                                    <m:t>𝑡</m:t>
                                  </m:r>
                                </m:e>
                                <m:sup>
                                  <m:r>
                                    <a:rPr kumimoji="1" lang="en-US" altLang="ja-JP" i="1">
                                      <a:latin typeface="Cambria Math" panose="02040503050406030204" pitchFamily="18" charset="0"/>
                                    </a:rPr>
                                    <m:t>2</m:t>
                                  </m:r>
                                </m:sup>
                              </m:sSup>
                            </m:num>
                            <m:den>
                              <m:r>
                                <a:rPr kumimoji="1" lang="en-US" altLang="ja-JP" i="1">
                                  <a:latin typeface="Cambria Math" panose="02040503050406030204" pitchFamily="18" charset="0"/>
                                </a:rPr>
                                <m:t>2</m:t>
                              </m:r>
                              <m:sSubSup>
                                <m:sSubSupPr>
                                  <m:ctrlPr>
                                    <a:rPr kumimoji="1" lang="en-US" altLang="ja-JP" i="1">
                                      <a:latin typeface="Cambria Math" panose="02040503050406030204" pitchFamily="18" charset="0"/>
                                    </a:rPr>
                                  </m:ctrlPr>
                                </m:sSubSupPr>
                                <m:e>
                                  <m:r>
                                    <a:rPr kumimoji="1" lang="ja-JP" altLang="en-US" i="1">
                                      <a:latin typeface="Cambria Math" panose="02040503050406030204" pitchFamily="18" charset="0"/>
                                    </a:rPr>
                                    <m:t>𝜎</m:t>
                                  </m:r>
                                </m:e>
                                <m:sub>
                                  <m:r>
                                    <a:rPr kumimoji="1" lang="en-US" altLang="ja-JP" i="1">
                                      <a:latin typeface="Cambria Math" panose="02040503050406030204" pitchFamily="18" charset="0"/>
                                    </a:rPr>
                                    <m:t>𝑠</m:t>
                                  </m:r>
                                </m:sub>
                                <m:sup>
                                  <m:r>
                                    <a:rPr kumimoji="1" lang="en-US" altLang="ja-JP" i="1">
                                      <a:latin typeface="Cambria Math" panose="02040503050406030204" pitchFamily="18" charset="0"/>
                                    </a:rPr>
                                    <m:t>2</m:t>
                                  </m:r>
                                </m:sup>
                              </m:sSubSup>
                            </m:den>
                          </m:f>
                        </m:e>
                      </m:d>
                      <m:r>
                        <a:rPr kumimoji="1" lang="en-US" altLang="ja-JP" i="1">
                          <a:latin typeface="Cambria Math" panose="02040503050406030204" pitchFamily="18" charset="0"/>
                        </a:rPr>
                        <m:t>𝑒𝑥𝑝</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m:t>
                          </m:r>
                          <m:f>
                            <m:fPr>
                              <m:ctrlPr>
                                <a:rPr kumimoji="1" lang="en-US" altLang="ja-JP" i="1">
                                  <a:latin typeface="Cambria Math" panose="02040503050406030204" pitchFamily="18" charset="0"/>
                                </a:rPr>
                              </m:ctrlPr>
                            </m:fPr>
                            <m:num>
                              <m:sSup>
                                <m:sSupPr>
                                  <m:ctrlPr>
                                    <a:rPr kumimoji="1" lang="en-US" altLang="ja-JP" i="1">
                                      <a:latin typeface="Cambria Math" panose="02040503050406030204" pitchFamily="18" charset="0"/>
                                    </a:rPr>
                                  </m:ctrlPr>
                                </m:sSupPr>
                                <m:e>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𝐼</m:t>
                                      </m:r>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𝑥</m:t>
                                          </m:r>
                                          <m:r>
                                            <a:rPr kumimoji="1" lang="en-US" altLang="ja-JP" i="1">
                                              <a:latin typeface="Cambria Math" panose="02040503050406030204" pitchFamily="18" charset="0"/>
                                            </a:rPr>
                                            <m:t>, </m:t>
                                          </m:r>
                                          <m:r>
                                            <a:rPr kumimoji="1" lang="en-US" altLang="ja-JP" i="1">
                                              <a:latin typeface="Cambria Math" panose="02040503050406030204" pitchFamily="18" charset="0"/>
                                            </a:rPr>
                                            <m:t>𝑦</m:t>
                                          </m:r>
                                        </m:e>
                                      </m:d>
                                      <m:r>
                                        <a:rPr kumimoji="1" lang="en-US" altLang="ja-JP" i="1">
                                          <a:latin typeface="Cambria Math" panose="02040503050406030204" pitchFamily="18" charset="0"/>
                                        </a:rPr>
                                        <m:t>−</m:t>
                                      </m:r>
                                      <m:r>
                                        <a:rPr kumimoji="1" lang="en-US" altLang="ja-JP" i="1">
                                          <a:latin typeface="Cambria Math" panose="02040503050406030204" pitchFamily="18" charset="0"/>
                                        </a:rPr>
                                        <m:t>𝐼</m:t>
                                      </m:r>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𝑥</m:t>
                                          </m:r>
                                          <m:r>
                                            <a:rPr kumimoji="1" lang="en-US" altLang="ja-JP" i="1">
                                              <a:latin typeface="Cambria Math" panose="02040503050406030204" pitchFamily="18" charset="0"/>
                                            </a:rPr>
                                            <m:t>+</m:t>
                                          </m:r>
                                          <m:r>
                                            <a:rPr kumimoji="1" lang="en-US" altLang="ja-JP" i="1">
                                              <a:latin typeface="Cambria Math" panose="02040503050406030204" pitchFamily="18" charset="0"/>
                                            </a:rPr>
                                            <m:t>𝑠</m:t>
                                          </m:r>
                                          <m:r>
                                            <a:rPr kumimoji="1" lang="en-US" altLang="ja-JP" i="1">
                                              <a:latin typeface="Cambria Math" panose="02040503050406030204" pitchFamily="18" charset="0"/>
                                            </a:rPr>
                                            <m:t>, </m:t>
                                          </m:r>
                                          <m:r>
                                            <a:rPr kumimoji="1" lang="en-US" altLang="ja-JP" i="1">
                                              <a:latin typeface="Cambria Math" panose="02040503050406030204" pitchFamily="18" charset="0"/>
                                            </a:rPr>
                                            <m:t>𝑦</m:t>
                                          </m:r>
                                          <m:r>
                                            <a:rPr kumimoji="1" lang="en-US" altLang="ja-JP" i="1">
                                              <a:latin typeface="Cambria Math" panose="02040503050406030204" pitchFamily="18" charset="0"/>
                                            </a:rPr>
                                            <m:t>+</m:t>
                                          </m:r>
                                          <m:r>
                                            <a:rPr kumimoji="1" lang="en-US" altLang="ja-JP" i="1">
                                              <a:latin typeface="Cambria Math" panose="02040503050406030204" pitchFamily="18" charset="0"/>
                                            </a:rPr>
                                            <m:t>𝑡</m:t>
                                          </m:r>
                                        </m:e>
                                      </m:d>
                                    </m:e>
                                  </m:d>
                                </m:e>
                                <m:sup>
                                  <m:r>
                                    <a:rPr kumimoji="1" lang="en-US" altLang="ja-JP" i="1">
                                      <a:latin typeface="Cambria Math" panose="02040503050406030204" pitchFamily="18" charset="0"/>
                                    </a:rPr>
                                    <m:t>2</m:t>
                                  </m:r>
                                </m:sup>
                              </m:sSup>
                            </m:num>
                            <m:den>
                              <m:r>
                                <a:rPr kumimoji="1" lang="en-US" altLang="ja-JP" i="1">
                                  <a:latin typeface="Cambria Math" panose="02040503050406030204" pitchFamily="18" charset="0"/>
                                </a:rPr>
                                <m:t>2</m:t>
                              </m:r>
                              <m:sSubSup>
                                <m:sSubSupPr>
                                  <m:ctrlPr>
                                    <a:rPr kumimoji="1" lang="en-US" altLang="ja-JP" i="1">
                                      <a:latin typeface="Cambria Math" panose="02040503050406030204" pitchFamily="18" charset="0"/>
                                    </a:rPr>
                                  </m:ctrlPr>
                                </m:sSubSupPr>
                                <m:e>
                                  <m:r>
                                    <a:rPr kumimoji="1" lang="ja-JP" altLang="en-US" i="1">
                                      <a:latin typeface="Cambria Math" panose="02040503050406030204" pitchFamily="18" charset="0"/>
                                    </a:rPr>
                                    <m:t>𝜎</m:t>
                                  </m:r>
                                </m:e>
                                <m:sub>
                                  <m:r>
                                    <a:rPr kumimoji="1" lang="en-US" altLang="ja-JP" i="1">
                                      <a:latin typeface="Cambria Math" panose="02040503050406030204" pitchFamily="18" charset="0"/>
                                    </a:rPr>
                                    <m:t>𝑝</m:t>
                                  </m:r>
                                </m:sub>
                                <m:sup>
                                  <m:r>
                                    <a:rPr kumimoji="1" lang="en-US" altLang="ja-JP" i="1">
                                      <a:latin typeface="Cambria Math" panose="02040503050406030204" pitchFamily="18" charset="0"/>
                                    </a:rPr>
                                    <m:t>2</m:t>
                                  </m:r>
                                </m:sup>
                              </m:sSubSup>
                            </m:den>
                          </m:f>
                        </m:e>
                      </m:d>
                    </m:oMath>
                  </m:oMathPara>
                </a14:m>
                <a:endParaRPr kumimoji="1" lang="en-US" altLang="ja-JP" dirty="0">
                  <a:latin typeface="Times New Roman" panose="02020603050405020304" pitchFamily="18" charset="0"/>
                  <a:cs typeface="Times New Roman" panose="02020603050405020304" pitchFamily="18" charset="0"/>
                </a:endParaRPr>
              </a:p>
              <a:p>
                <a:endParaRPr kumimoji="1" lang="en-US" altLang="ja-JP" dirty="0">
                  <a:latin typeface="Times New Roman" panose="02020603050405020304" pitchFamily="18" charset="0"/>
                  <a:cs typeface="Times New Roman" panose="02020603050405020304" pitchFamily="18" charset="0"/>
                </a:endParaRPr>
              </a:p>
              <a:p>
                <a:r>
                  <a:rPr kumimoji="1" lang="en-US" altLang="ja-JP" dirty="0">
                    <a:latin typeface="Times New Roman" panose="02020603050405020304" pitchFamily="18" charset="0"/>
                    <a:cs typeface="Times New Roman" panose="02020603050405020304" pitchFamily="18" charset="0"/>
                  </a:rPr>
                  <a:t>	</a:t>
                </a:r>
                <a:r>
                  <a:rPr kumimoji="1" lang="ja-JP" altLang="en-US" dirty="0">
                    <a:latin typeface="Times New Roman" panose="02020603050405020304" pitchFamily="18" charset="0"/>
                    <a:cs typeface="Times New Roman" panose="02020603050405020304" pitchFamily="18" charset="0"/>
                  </a:rPr>
                  <a:t>を正規化したものを係数として用いるフィルタ処理</a:t>
                </a:r>
                <a:endParaRPr kumimoji="1" lang="en-US" altLang="ja-JP" dirty="0">
                  <a:latin typeface="Times New Roman" panose="02020603050405020304" pitchFamily="18" charset="0"/>
                  <a:cs typeface="Times New Roman" panose="02020603050405020304" pitchFamily="18" charset="0"/>
                </a:endParaRPr>
              </a:p>
              <a:p>
                <a:endParaRPr kumimoji="1" lang="en-US" altLang="ja-JP" sz="8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𝑔</m:t>
                      </m:r>
                      <m:d>
                        <m:dPr>
                          <m:ctrlPr>
                            <a:rPr kumimoji="1" lang="en-US" altLang="ja-JP" b="0" i="1" smtClean="0">
                              <a:latin typeface="Cambria Math" panose="02040503050406030204" pitchFamily="18" charset="0"/>
                              <a:cs typeface="Times New Roman" panose="02020603050405020304" pitchFamily="18" charset="0"/>
                            </a:rPr>
                          </m:ctrlPr>
                        </m:dPr>
                        <m:e>
                          <m:r>
                            <a:rPr kumimoji="1" lang="en-US" altLang="ja-JP" b="0" i="1" smtClean="0">
                              <a:latin typeface="Cambria Math" panose="02040503050406030204" pitchFamily="18" charset="0"/>
                              <a:cs typeface="Times New Roman" panose="02020603050405020304" pitchFamily="18" charset="0"/>
                            </a:rPr>
                            <m:t>𝑥</m:t>
                          </m:r>
                          <m:r>
                            <a:rPr kumimoji="1" lang="en-US" altLang="ja-JP" b="0" i="1" smtClean="0">
                              <a:latin typeface="Cambria Math" panose="02040503050406030204" pitchFamily="18" charset="0"/>
                              <a:cs typeface="Times New Roman" panose="02020603050405020304" pitchFamily="18" charset="0"/>
                            </a:rPr>
                            <m:t>, </m:t>
                          </m:r>
                          <m:r>
                            <a:rPr kumimoji="1" lang="en-US" altLang="ja-JP" b="0" i="1" smtClean="0">
                              <a:latin typeface="Cambria Math" panose="02040503050406030204" pitchFamily="18" charset="0"/>
                              <a:cs typeface="Times New Roman" panose="02020603050405020304" pitchFamily="18" charset="0"/>
                            </a:rPr>
                            <m:t>𝑦</m:t>
                          </m:r>
                        </m:e>
                      </m:d>
                      <m:r>
                        <a:rPr kumimoji="1" lang="en-US" altLang="ja-JP" b="0" i="1" smtClean="0">
                          <a:latin typeface="Cambria Math" panose="02040503050406030204" pitchFamily="18" charset="0"/>
                          <a:cs typeface="Times New Roman" panose="02020603050405020304" pitchFamily="18" charset="0"/>
                        </a:rPr>
                        <m:t>=</m:t>
                      </m:r>
                      <m:f>
                        <m:fPr>
                          <m:ctrlPr>
                            <a:rPr kumimoji="1" lang="en-US" altLang="ja-JP" b="0" i="1" smtClean="0">
                              <a:latin typeface="Cambria Math" panose="02040503050406030204" pitchFamily="18" charset="0"/>
                              <a:cs typeface="Times New Roman" panose="02020603050405020304" pitchFamily="18" charset="0"/>
                            </a:rPr>
                          </m:ctrlPr>
                        </m:fPr>
                        <m:num>
                          <m:nary>
                            <m:naryPr>
                              <m:chr m:val="∑"/>
                              <m:ctrlPr>
                                <a:rPr kumimoji="1" lang="en-US" altLang="ja-JP" b="0" i="1" smtClean="0">
                                  <a:latin typeface="Cambria Math" panose="02040503050406030204" pitchFamily="18" charset="0"/>
                                  <a:cs typeface="Times New Roman" panose="02020603050405020304" pitchFamily="18" charset="0"/>
                                </a:rPr>
                              </m:ctrlPr>
                            </m:naryPr>
                            <m:sub>
                              <m:r>
                                <m:rPr>
                                  <m:brk m:alnAt="23"/>
                                </m:rPr>
                                <a:rPr kumimoji="1" lang="en-US" altLang="ja-JP" b="0" i="1" smtClean="0">
                                  <a:latin typeface="Cambria Math" panose="02040503050406030204" pitchFamily="18" charset="0"/>
                                  <a:cs typeface="Times New Roman" panose="02020603050405020304" pitchFamily="18" charset="0"/>
                                </a:rPr>
                                <m:t>𝑠</m:t>
                              </m:r>
                              <m:r>
                                <a:rPr kumimoji="1" lang="en-US" altLang="ja-JP" b="0" i="1" smtClean="0">
                                  <a:latin typeface="Cambria Math" panose="02040503050406030204" pitchFamily="18" charset="0"/>
                                  <a:cs typeface="Times New Roman" panose="02020603050405020304" pitchFamily="18" charset="0"/>
                                </a:rPr>
                                <m:t>=−</m:t>
                              </m:r>
                              <m:r>
                                <a:rPr kumimoji="1" lang="en-US" altLang="ja-JP" b="0" i="1" smtClean="0">
                                  <a:latin typeface="Cambria Math" panose="02040503050406030204" pitchFamily="18" charset="0"/>
                                  <a:cs typeface="Times New Roman" panose="02020603050405020304" pitchFamily="18" charset="0"/>
                                </a:rPr>
                                <m:t>𝑎</m:t>
                              </m:r>
                            </m:sub>
                            <m:sup>
                              <m:r>
                                <a:rPr kumimoji="1" lang="en-US" altLang="ja-JP" b="0" i="1" smtClean="0">
                                  <a:latin typeface="Cambria Math" panose="02040503050406030204" pitchFamily="18" charset="0"/>
                                  <a:cs typeface="Times New Roman" panose="02020603050405020304" pitchFamily="18" charset="0"/>
                                </a:rPr>
                                <m:t>𝑎</m:t>
                              </m:r>
                            </m:sup>
                            <m:e>
                              <m:nary>
                                <m:naryPr>
                                  <m:chr m:val="∑"/>
                                  <m:ctrlPr>
                                    <a:rPr kumimoji="1" lang="en-US" altLang="ja-JP" b="0" i="1" smtClean="0">
                                      <a:latin typeface="Cambria Math" panose="02040503050406030204" pitchFamily="18" charset="0"/>
                                      <a:cs typeface="Times New Roman" panose="02020603050405020304" pitchFamily="18" charset="0"/>
                                    </a:rPr>
                                  </m:ctrlPr>
                                </m:naryPr>
                                <m:sub>
                                  <m:r>
                                    <m:rPr>
                                      <m:brk m:alnAt="23"/>
                                    </m:rPr>
                                    <a:rPr kumimoji="1" lang="en-US" altLang="ja-JP" b="0" i="1" smtClean="0">
                                      <a:latin typeface="Cambria Math" panose="02040503050406030204" pitchFamily="18" charset="0"/>
                                      <a:cs typeface="Times New Roman" panose="02020603050405020304" pitchFamily="18" charset="0"/>
                                    </a:rPr>
                                    <m:t>𝑡</m:t>
                                  </m:r>
                                  <m:r>
                                    <a:rPr kumimoji="1" lang="en-US" altLang="ja-JP" b="0" i="1" smtClean="0">
                                      <a:latin typeface="Cambria Math" panose="02040503050406030204" pitchFamily="18" charset="0"/>
                                      <a:cs typeface="Times New Roman" panose="02020603050405020304" pitchFamily="18" charset="0"/>
                                    </a:rPr>
                                    <m:t>=−</m:t>
                                  </m:r>
                                  <m:r>
                                    <a:rPr kumimoji="1" lang="en-US" altLang="ja-JP" b="0" i="1" smtClean="0">
                                      <a:latin typeface="Cambria Math" panose="02040503050406030204" pitchFamily="18" charset="0"/>
                                      <a:cs typeface="Times New Roman" panose="02020603050405020304" pitchFamily="18" charset="0"/>
                                    </a:rPr>
                                    <m:t>𝑏</m:t>
                                  </m:r>
                                </m:sub>
                                <m:sup>
                                  <m:r>
                                    <a:rPr kumimoji="1" lang="en-US" altLang="ja-JP" b="0" i="1" smtClean="0">
                                      <a:latin typeface="Cambria Math" panose="02040503050406030204" pitchFamily="18" charset="0"/>
                                      <a:cs typeface="Times New Roman" panose="02020603050405020304" pitchFamily="18" charset="0"/>
                                    </a:rPr>
                                    <m:t>𝑏</m:t>
                                  </m:r>
                                </m:sup>
                                <m:e>
                                  <m:sSubSup>
                                    <m:sSubSupPr>
                                      <m:ctrlPr>
                                        <a:rPr kumimoji="1" lang="en-US" altLang="ja-JP" b="0" i="1" smtClean="0">
                                          <a:latin typeface="Cambria Math" panose="02040503050406030204" pitchFamily="18" charset="0"/>
                                          <a:cs typeface="Times New Roman" panose="02020603050405020304" pitchFamily="18" charset="0"/>
                                        </a:rPr>
                                      </m:ctrlPr>
                                    </m:sSubSupPr>
                                    <m:e>
                                      <m:r>
                                        <a:rPr kumimoji="1" lang="en-US" altLang="ja-JP" b="0" i="1" smtClean="0">
                                          <a:latin typeface="Cambria Math" panose="02040503050406030204" pitchFamily="18" charset="0"/>
                                          <a:cs typeface="Times New Roman" panose="02020603050405020304" pitchFamily="18" charset="0"/>
                                        </a:rPr>
                                        <m:t>𝑤</m:t>
                                      </m:r>
                                    </m:e>
                                    <m:sub>
                                      <m:d>
                                        <m:dPr>
                                          <m:ctrlPr>
                                            <a:rPr kumimoji="1" lang="en-US" altLang="ja-JP" b="0" i="1" smtClean="0">
                                              <a:latin typeface="Cambria Math" panose="02040503050406030204" pitchFamily="18" charset="0"/>
                                              <a:cs typeface="Times New Roman" panose="02020603050405020304" pitchFamily="18" charset="0"/>
                                            </a:rPr>
                                          </m:ctrlPr>
                                        </m:dPr>
                                        <m:e>
                                          <m:r>
                                            <a:rPr kumimoji="1" lang="en-US" altLang="ja-JP" b="0" i="1" smtClean="0">
                                              <a:latin typeface="Cambria Math" panose="02040503050406030204" pitchFamily="18" charset="0"/>
                                              <a:cs typeface="Times New Roman" panose="02020603050405020304" pitchFamily="18" charset="0"/>
                                            </a:rPr>
                                            <m:t>𝑥</m:t>
                                          </m:r>
                                          <m:r>
                                            <a:rPr kumimoji="1" lang="en-US" altLang="ja-JP" b="0" i="1" smtClean="0">
                                              <a:latin typeface="Cambria Math" panose="02040503050406030204" pitchFamily="18" charset="0"/>
                                              <a:cs typeface="Times New Roman" panose="02020603050405020304" pitchFamily="18" charset="0"/>
                                            </a:rPr>
                                            <m:t>, </m:t>
                                          </m:r>
                                          <m:r>
                                            <a:rPr kumimoji="1" lang="en-US" altLang="ja-JP" b="0" i="1" smtClean="0">
                                              <a:latin typeface="Cambria Math" panose="02040503050406030204" pitchFamily="18" charset="0"/>
                                              <a:cs typeface="Times New Roman" panose="02020603050405020304" pitchFamily="18" charset="0"/>
                                            </a:rPr>
                                            <m:t>𝑦</m:t>
                                          </m:r>
                                        </m:e>
                                      </m:d>
                                    </m:sub>
                                    <m:sup>
                                      <m:r>
                                        <a:rPr kumimoji="1" lang="en-US" altLang="ja-JP" b="0" i="1" smtClean="0">
                                          <a:latin typeface="Cambria Math" panose="02040503050406030204" pitchFamily="18" charset="0"/>
                                          <a:cs typeface="Times New Roman" panose="02020603050405020304" pitchFamily="18" charset="0"/>
                                        </a:rPr>
                                        <m:t>𝐼</m:t>
                                      </m:r>
                                    </m:sup>
                                  </m:sSubSup>
                                </m:e>
                              </m:nary>
                              <m:d>
                                <m:dPr>
                                  <m:ctrlPr>
                                    <a:rPr kumimoji="1" lang="en-US" altLang="ja-JP" b="0" i="1" smtClean="0">
                                      <a:latin typeface="Cambria Math" panose="02040503050406030204" pitchFamily="18" charset="0"/>
                                      <a:cs typeface="Times New Roman" panose="02020603050405020304" pitchFamily="18" charset="0"/>
                                    </a:rPr>
                                  </m:ctrlPr>
                                </m:dPr>
                                <m:e>
                                  <m:r>
                                    <a:rPr kumimoji="1" lang="en-US" altLang="ja-JP" b="0" i="1" smtClean="0">
                                      <a:latin typeface="Cambria Math" panose="02040503050406030204" pitchFamily="18" charset="0"/>
                                      <a:cs typeface="Times New Roman" panose="02020603050405020304" pitchFamily="18" charset="0"/>
                                    </a:rPr>
                                    <m:t>𝑠</m:t>
                                  </m:r>
                                  <m:r>
                                    <a:rPr kumimoji="1" lang="en-US" altLang="ja-JP" b="0" i="1" smtClean="0">
                                      <a:latin typeface="Cambria Math" panose="02040503050406030204" pitchFamily="18" charset="0"/>
                                      <a:cs typeface="Times New Roman" panose="02020603050405020304" pitchFamily="18" charset="0"/>
                                    </a:rPr>
                                    <m:t>, </m:t>
                                  </m:r>
                                  <m:r>
                                    <a:rPr kumimoji="1" lang="en-US" altLang="ja-JP" b="0" i="1" smtClean="0">
                                      <a:latin typeface="Cambria Math" panose="02040503050406030204" pitchFamily="18" charset="0"/>
                                      <a:cs typeface="Times New Roman" panose="02020603050405020304" pitchFamily="18" charset="0"/>
                                    </a:rPr>
                                    <m:t>𝑡</m:t>
                                  </m:r>
                                </m:e>
                              </m:d>
                              <m:r>
                                <a:rPr kumimoji="1" lang="en-US" altLang="ja-JP" b="0" i="1" smtClean="0">
                                  <a:latin typeface="Cambria Math" panose="02040503050406030204" pitchFamily="18" charset="0"/>
                                  <a:cs typeface="Times New Roman" panose="02020603050405020304" pitchFamily="18" charset="0"/>
                                </a:rPr>
                                <m:t>𝐼</m:t>
                              </m:r>
                              <m:d>
                                <m:dPr>
                                  <m:ctrlPr>
                                    <a:rPr kumimoji="1" lang="en-US" altLang="ja-JP" b="0" i="1" smtClean="0">
                                      <a:latin typeface="Cambria Math" panose="02040503050406030204" pitchFamily="18" charset="0"/>
                                      <a:cs typeface="Times New Roman" panose="02020603050405020304" pitchFamily="18" charset="0"/>
                                    </a:rPr>
                                  </m:ctrlPr>
                                </m:dPr>
                                <m:e>
                                  <m:r>
                                    <a:rPr kumimoji="1" lang="en-US" altLang="ja-JP" b="0" i="1" smtClean="0">
                                      <a:latin typeface="Cambria Math" panose="02040503050406030204" pitchFamily="18" charset="0"/>
                                      <a:cs typeface="Times New Roman" panose="02020603050405020304" pitchFamily="18" charset="0"/>
                                    </a:rPr>
                                    <m:t>𝑥</m:t>
                                  </m:r>
                                  <m:r>
                                    <a:rPr kumimoji="1" lang="en-US" altLang="ja-JP" b="0" i="1" smtClean="0">
                                      <a:latin typeface="Cambria Math" panose="02040503050406030204" pitchFamily="18" charset="0"/>
                                      <a:cs typeface="Times New Roman" panose="02020603050405020304" pitchFamily="18" charset="0"/>
                                    </a:rPr>
                                    <m:t>+</m:t>
                                  </m:r>
                                  <m:r>
                                    <a:rPr kumimoji="1" lang="en-US" altLang="ja-JP" b="0" i="1" smtClean="0">
                                      <a:latin typeface="Cambria Math" panose="02040503050406030204" pitchFamily="18" charset="0"/>
                                      <a:cs typeface="Times New Roman" panose="02020603050405020304" pitchFamily="18" charset="0"/>
                                    </a:rPr>
                                    <m:t>𝑠</m:t>
                                  </m:r>
                                  <m:r>
                                    <a:rPr kumimoji="1" lang="en-US" altLang="ja-JP" b="0" i="1" smtClean="0">
                                      <a:latin typeface="Cambria Math" panose="02040503050406030204" pitchFamily="18" charset="0"/>
                                      <a:cs typeface="Times New Roman" panose="02020603050405020304" pitchFamily="18" charset="0"/>
                                    </a:rPr>
                                    <m:t>, </m:t>
                                  </m:r>
                                  <m:r>
                                    <a:rPr kumimoji="1" lang="en-US" altLang="ja-JP" b="0" i="1" smtClean="0">
                                      <a:latin typeface="Cambria Math" panose="02040503050406030204" pitchFamily="18" charset="0"/>
                                      <a:cs typeface="Times New Roman" panose="02020603050405020304" pitchFamily="18" charset="0"/>
                                    </a:rPr>
                                    <m:t>𝑦</m:t>
                                  </m:r>
                                  <m:r>
                                    <a:rPr kumimoji="1" lang="en-US" altLang="ja-JP" b="0" i="1" smtClean="0">
                                      <a:latin typeface="Cambria Math" panose="02040503050406030204" pitchFamily="18" charset="0"/>
                                      <a:cs typeface="Times New Roman" panose="02020603050405020304" pitchFamily="18" charset="0"/>
                                    </a:rPr>
                                    <m:t>+</m:t>
                                  </m:r>
                                  <m:r>
                                    <a:rPr kumimoji="1" lang="en-US" altLang="ja-JP" b="0" i="1" smtClean="0">
                                      <a:latin typeface="Cambria Math" panose="02040503050406030204" pitchFamily="18" charset="0"/>
                                      <a:cs typeface="Times New Roman" panose="02020603050405020304" pitchFamily="18" charset="0"/>
                                    </a:rPr>
                                    <m:t>𝑡</m:t>
                                  </m:r>
                                </m:e>
                              </m:d>
                            </m:e>
                          </m:nary>
                        </m:num>
                        <m:den>
                          <m:nary>
                            <m:naryPr>
                              <m:chr m:val="∑"/>
                              <m:ctrlPr>
                                <a:rPr kumimoji="1" lang="en-US" altLang="ja-JP" b="0" i="1" smtClean="0">
                                  <a:latin typeface="Cambria Math" panose="02040503050406030204" pitchFamily="18" charset="0"/>
                                  <a:cs typeface="Times New Roman" panose="02020603050405020304" pitchFamily="18" charset="0"/>
                                </a:rPr>
                              </m:ctrlPr>
                            </m:naryPr>
                            <m:sub>
                              <m:r>
                                <m:rPr>
                                  <m:brk m:alnAt="23"/>
                                </m:rPr>
                                <a:rPr kumimoji="1" lang="en-US" altLang="ja-JP" b="0" i="1" smtClean="0">
                                  <a:latin typeface="Cambria Math" panose="02040503050406030204" pitchFamily="18" charset="0"/>
                                  <a:cs typeface="Times New Roman" panose="02020603050405020304" pitchFamily="18" charset="0"/>
                                </a:rPr>
                                <m:t>𝑖</m:t>
                              </m:r>
                              <m:r>
                                <a:rPr kumimoji="1" lang="en-US" altLang="ja-JP" b="0" i="1" smtClean="0">
                                  <a:latin typeface="Cambria Math" panose="02040503050406030204" pitchFamily="18" charset="0"/>
                                  <a:cs typeface="Times New Roman" panose="02020603050405020304" pitchFamily="18" charset="0"/>
                                </a:rPr>
                                <m:t>=−</m:t>
                              </m:r>
                              <m:r>
                                <a:rPr kumimoji="1" lang="en-US" altLang="ja-JP" b="0" i="1" smtClean="0">
                                  <a:latin typeface="Cambria Math" panose="02040503050406030204" pitchFamily="18" charset="0"/>
                                  <a:cs typeface="Times New Roman" panose="02020603050405020304" pitchFamily="18" charset="0"/>
                                </a:rPr>
                                <m:t>𝑎</m:t>
                              </m:r>
                            </m:sub>
                            <m:sup>
                              <m:r>
                                <a:rPr kumimoji="1" lang="en-US" altLang="ja-JP" b="0" i="1" smtClean="0">
                                  <a:latin typeface="Cambria Math" panose="02040503050406030204" pitchFamily="18" charset="0"/>
                                  <a:cs typeface="Times New Roman" panose="02020603050405020304" pitchFamily="18" charset="0"/>
                                </a:rPr>
                                <m:t>𝑎</m:t>
                              </m:r>
                            </m:sup>
                            <m:e>
                              <m:nary>
                                <m:naryPr>
                                  <m:chr m:val="∑"/>
                                  <m:ctrlPr>
                                    <a:rPr kumimoji="1" lang="en-US" altLang="ja-JP" b="0" i="1" smtClean="0">
                                      <a:latin typeface="Cambria Math" panose="02040503050406030204" pitchFamily="18" charset="0"/>
                                      <a:cs typeface="Times New Roman" panose="02020603050405020304" pitchFamily="18" charset="0"/>
                                    </a:rPr>
                                  </m:ctrlPr>
                                </m:naryPr>
                                <m:sub>
                                  <m:r>
                                    <m:rPr>
                                      <m:brk m:alnAt="23"/>
                                    </m:rPr>
                                    <a:rPr kumimoji="1" lang="en-US" altLang="ja-JP" b="0" i="1" smtClean="0">
                                      <a:latin typeface="Cambria Math" panose="02040503050406030204" pitchFamily="18" charset="0"/>
                                      <a:cs typeface="Times New Roman" panose="02020603050405020304" pitchFamily="18" charset="0"/>
                                    </a:rPr>
                                    <m:t>𝑗</m:t>
                                  </m:r>
                                  <m:r>
                                    <a:rPr kumimoji="1" lang="en-US" altLang="ja-JP" b="0" i="1" smtClean="0">
                                      <a:latin typeface="Cambria Math" panose="02040503050406030204" pitchFamily="18" charset="0"/>
                                      <a:cs typeface="Times New Roman" panose="02020603050405020304" pitchFamily="18" charset="0"/>
                                    </a:rPr>
                                    <m:t>=−</m:t>
                                  </m:r>
                                  <m:r>
                                    <a:rPr kumimoji="1" lang="en-US" altLang="ja-JP" b="0" i="1" smtClean="0">
                                      <a:latin typeface="Cambria Math" panose="02040503050406030204" pitchFamily="18" charset="0"/>
                                      <a:cs typeface="Times New Roman" panose="02020603050405020304" pitchFamily="18" charset="0"/>
                                    </a:rPr>
                                    <m:t>𝑏</m:t>
                                  </m:r>
                                </m:sub>
                                <m:sup>
                                  <m:r>
                                    <a:rPr kumimoji="1" lang="en-US" altLang="ja-JP" b="0" i="1" smtClean="0">
                                      <a:latin typeface="Cambria Math" panose="02040503050406030204" pitchFamily="18" charset="0"/>
                                      <a:cs typeface="Times New Roman" panose="02020603050405020304" pitchFamily="18" charset="0"/>
                                    </a:rPr>
                                    <m:t>𝑏</m:t>
                                  </m:r>
                                </m:sup>
                                <m:e>
                                  <m:sSubSup>
                                    <m:sSubSupPr>
                                      <m:ctrlPr>
                                        <a:rPr kumimoji="1" lang="en-US" altLang="ja-JP" b="0" i="1" smtClean="0">
                                          <a:latin typeface="Cambria Math" panose="02040503050406030204" pitchFamily="18" charset="0"/>
                                          <a:cs typeface="Times New Roman" panose="02020603050405020304" pitchFamily="18" charset="0"/>
                                        </a:rPr>
                                      </m:ctrlPr>
                                    </m:sSubSupPr>
                                    <m:e>
                                      <m:r>
                                        <a:rPr kumimoji="1" lang="en-US" altLang="ja-JP" b="0" i="1" smtClean="0">
                                          <a:latin typeface="Cambria Math" panose="02040503050406030204" pitchFamily="18" charset="0"/>
                                          <a:cs typeface="Times New Roman" panose="02020603050405020304" pitchFamily="18" charset="0"/>
                                        </a:rPr>
                                        <m:t>𝑤</m:t>
                                      </m:r>
                                    </m:e>
                                    <m:sub>
                                      <m:d>
                                        <m:dPr>
                                          <m:ctrlPr>
                                            <a:rPr kumimoji="1" lang="en-US" altLang="ja-JP" b="0" i="1" smtClean="0">
                                              <a:latin typeface="Cambria Math" panose="02040503050406030204" pitchFamily="18" charset="0"/>
                                              <a:cs typeface="Times New Roman" panose="02020603050405020304" pitchFamily="18" charset="0"/>
                                            </a:rPr>
                                          </m:ctrlPr>
                                        </m:dPr>
                                        <m:e>
                                          <m:r>
                                            <a:rPr kumimoji="1" lang="en-US" altLang="ja-JP" b="0" i="1" smtClean="0">
                                              <a:latin typeface="Cambria Math" panose="02040503050406030204" pitchFamily="18" charset="0"/>
                                              <a:cs typeface="Times New Roman" panose="02020603050405020304" pitchFamily="18" charset="0"/>
                                            </a:rPr>
                                            <m:t>𝑥</m:t>
                                          </m:r>
                                          <m:r>
                                            <a:rPr kumimoji="1" lang="en-US" altLang="ja-JP" b="0" i="1" smtClean="0">
                                              <a:latin typeface="Cambria Math" panose="02040503050406030204" pitchFamily="18" charset="0"/>
                                              <a:cs typeface="Times New Roman" panose="02020603050405020304" pitchFamily="18" charset="0"/>
                                            </a:rPr>
                                            <m:t>, </m:t>
                                          </m:r>
                                          <m:r>
                                            <a:rPr kumimoji="1" lang="en-US" altLang="ja-JP" b="0" i="1" smtClean="0">
                                              <a:latin typeface="Cambria Math" panose="02040503050406030204" pitchFamily="18" charset="0"/>
                                              <a:cs typeface="Times New Roman" panose="02020603050405020304" pitchFamily="18" charset="0"/>
                                            </a:rPr>
                                            <m:t>𝑦</m:t>
                                          </m:r>
                                        </m:e>
                                      </m:d>
                                    </m:sub>
                                    <m:sup>
                                      <m:r>
                                        <a:rPr kumimoji="1" lang="en-US" altLang="ja-JP" b="0" i="1" smtClean="0">
                                          <a:latin typeface="Cambria Math" panose="02040503050406030204" pitchFamily="18" charset="0"/>
                                          <a:cs typeface="Times New Roman" panose="02020603050405020304" pitchFamily="18" charset="0"/>
                                        </a:rPr>
                                        <m:t>𝐼</m:t>
                                      </m:r>
                                    </m:sup>
                                  </m:sSubSup>
                                  <m:d>
                                    <m:dPr>
                                      <m:ctrlPr>
                                        <a:rPr kumimoji="1" lang="en-US" altLang="ja-JP" b="0" i="1" smtClean="0">
                                          <a:latin typeface="Cambria Math" panose="02040503050406030204" pitchFamily="18" charset="0"/>
                                          <a:cs typeface="Times New Roman" panose="02020603050405020304" pitchFamily="18" charset="0"/>
                                        </a:rPr>
                                      </m:ctrlPr>
                                    </m:dPr>
                                    <m:e>
                                      <m:r>
                                        <a:rPr kumimoji="1" lang="en-US" altLang="ja-JP" b="0" i="1" smtClean="0">
                                          <a:latin typeface="Cambria Math" panose="02040503050406030204" pitchFamily="18" charset="0"/>
                                          <a:cs typeface="Times New Roman" panose="02020603050405020304" pitchFamily="18" charset="0"/>
                                        </a:rPr>
                                        <m:t>𝑖</m:t>
                                      </m:r>
                                      <m:r>
                                        <a:rPr kumimoji="1" lang="en-US" altLang="ja-JP" b="0" i="1" smtClean="0">
                                          <a:latin typeface="Cambria Math" panose="02040503050406030204" pitchFamily="18" charset="0"/>
                                          <a:cs typeface="Times New Roman" panose="02020603050405020304" pitchFamily="18" charset="0"/>
                                        </a:rPr>
                                        <m:t>, </m:t>
                                      </m:r>
                                      <m:r>
                                        <a:rPr kumimoji="1" lang="en-US" altLang="ja-JP" b="0" i="1" smtClean="0">
                                          <a:latin typeface="Cambria Math" panose="02040503050406030204" pitchFamily="18" charset="0"/>
                                          <a:cs typeface="Times New Roman" panose="02020603050405020304" pitchFamily="18" charset="0"/>
                                        </a:rPr>
                                        <m:t>𝑗</m:t>
                                      </m:r>
                                    </m:e>
                                  </m:d>
                                </m:e>
                              </m:nary>
                            </m:e>
                          </m:nary>
                        </m:den>
                      </m:f>
                    </m:oMath>
                  </m:oMathPara>
                </a14:m>
                <a:endParaRPr kumimoji="1" lang="en-US" altLang="ja-JP" dirty="0">
                  <a:latin typeface="Times New Roman" panose="02020603050405020304" pitchFamily="18" charset="0"/>
                  <a:cs typeface="Times New Roman" panose="02020603050405020304" pitchFamily="18" charset="0"/>
                </a:endParaRPr>
              </a:p>
              <a:p>
                <a:r>
                  <a:rPr kumimoji="1" lang="en-US" altLang="ja-JP" dirty="0">
                    <a:latin typeface="Times New Roman" panose="02020603050405020304" pitchFamily="18" charset="0"/>
                    <a:cs typeface="Times New Roman" panose="02020603050405020304" pitchFamily="18" charset="0"/>
                  </a:rPr>
                  <a:t>	</a:t>
                </a:r>
              </a:p>
            </p:txBody>
          </p:sp>
        </mc:Choice>
        <mc:Fallback xmlns="">
          <p:sp>
            <p:nvSpPr>
              <p:cNvPr id="11" name="テキスト ボックス 10">
                <a:extLst>
                  <a:ext uri="{FF2B5EF4-FFF2-40B4-BE49-F238E27FC236}">
                    <a16:creationId xmlns:a16="http://schemas.microsoft.com/office/drawing/2014/main" id="{F1250095-525F-4330-A090-BA29FF255F3F}"/>
                  </a:ext>
                </a:extLst>
              </p:cNvPr>
              <p:cNvSpPr txBox="1">
                <a:spLocks noRot="1" noChangeAspect="1" noMove="1" noResize="1" noEditPoints="1" noAdjustHandles="1" noChangeArrowheads="1" noChangeShapeType="1" noTextEdit="1"/>
              </p:cNvSpPr>
              <p:nvPr/>
            </p:nvSpPr>
            <p:spPr>
              <a:xfrm>
                <a:off x="354288" y="3279974"/>
                <a:ext cx="7818161" cy="3455177"/>
              </a:xfrm>
              <a:prstGeom prst="rect">
                <a:avLst/>
              </a:prstGeom>
              <a:blipFill>
                <a:blip r:embed="rId2"/>
                <a:stretch>
                  <a:fillRect l="-624" t="-1058"/>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A643F249-B837-47BD-981E-8A837840245D}"/>
              </a:ext>
            </a:extLst>
          </p:cNvPr>
          <p:cNvSpPr txBox="1"/>
          <p:nvPr/>
        </p:nvSpPr>
        <p:spPr>
          <a:xfrm>
            <a:off x="2543742" y="964837"/>
            <a:ext cx="1569660" cy="369332"/>
          </a:xfrm>
          <a:prstGeom prst="rect">
            <a:avLst/>
          </a:prstGeom>
          <a:solidFill>
            <a:schemeClr val="bg1"/>
          </a:solidFill>
          <a:ln>
            <a:solidFill>
              <a:schemeClr val="accent1"/>
            </a:solidFill>
          </a:ln>
        </p:spPr>
        <p:txBody>
          <a:bodyPr wrap="none" rtlCol="0">
            <a:spAutoFit/>
          </a:bodyPr>
          <a:lstStyle/>
          <a:p>
            <a:r>
              <a:rPr kumimoji="1" lang="ja-JP" altLang="en-US" dirty="0">
                <a:solidFill>
                  <a:srgbClr val="FF6600"/>
                </a:solidFill>
              </a:rPr>
              <a:t>線形フィルタ</a:t>
            </a:r>
          </a:p>
        </p:txBody>
      </p:sp>
    </p:spTree>
    <p:extLst>
      <p:ext uri="{BB962C8B-B14F-4D97-AF65-F5344CB8AC3E}">
        <p14:creationId xmlns:p14="http://schemas.microsoft.com/office/powerpoint/2010/main" val="2634011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6285103" cy="523220"/>
          </a:xfrm>
          <a:prstGeom prst="rect">
            <a:avLst/>
          </a:prstGeom>
          <a:noFill/>
        </p:spPr>
        <p:txBody>
          <a:bodyPr wrap="square" rtlCol="0">
            <a:spAutoFit/>
          </a:bodyPr>
          <a:lstStyle/>
          <a:p>
            <a:r>
              <a:rPr kumimoji="1" lang="en-US" altLang="ja-JP" sz="2800" u="sng" dirty="0"/>
              <a:t>6. </a:t>
            </a:r>
            <a:r>
              <a:rPr kumimoji="1" lang="ja-JP" altLang="en-US" sz="2800" u="sng" dirty="0"/>
              <a:t>二値化処理</a:t>
            </a:r>
          </a:p>
        </p:txBody>
      </p:sp>
      <p:sp>
        <p:nvSpPr>
          <p:cNvPr id="5" name="正方形/長方形 4">
            <a:extLst>
              <a:ext uri="{FF2B5EF4-FFF2-40B4-BE49-F238E27FC236}">
                <a16:creationId xmlns:a16="http://schemas.microsoft.com/office/drawing/2014/main" id="{09E9B264-C9AD-4267-BA7B-5F583939DE93}"/>
              </a:ext>
            </a:extLst>
          </p:cNvPr>
          <p:cNvSpPr/>
          <p:nvPr/>
        </p:nvSpPr>
        <p:spPr>
          <a:xfrm>
            <a:off x="1547306" y="904220"/>
            <a:ext cx="6049387" cy="646331"/>
          </a:xfrm>
          <a:prstGeom prst="rect">
            <a:avLst/>
          </a:prstGeom>
        </p:spPr>
        <p:txBody>
          <a:bodyPr wrap="square">
            <a:spAutoFit/>
          </a:bodyPr>
          <a:lstStyle/>
          <a:p>
            <a:r>
              <a:rPr kumimoji="1" lang="ja-JP" altLang="en-US" dirty="0">
                <a:solidFill>
                  <a:srgbClr val="FF6600"/>
                </a:solidFill>
                <a:latin typeface="Times New Roman" panose="02020603050405020304" pitchFamily="18" charset="0"/>
                <a:cs typeface="Times New Roman" panose="02020603050405020304" pitchFamily="18" charset="0"/>
              </a:rPr>
              <a:t>二値画像</a:t>
            </a:r>
            <a:endParaRPr kumimoji="1" lang="en-US" altLang="ja-JP" dirty="0">
              <a:solidFill>
                <a:srgbClr val="FF6600"/>
              </a:solidFill>
              <a:latin typeface="Times New Roman" panose="02020603050405020304" pitchFamily="18" charset="0"/>
              <a:cs typeface="Times New Roman" panose="02020603050405020304" pitchFamily="18" charset="0"/>
            </a:endParaRPr>
          </a:p>
          <a:p>
            <a:r>
              <a:rPr kumimoji="1" lang="en-US" altLang="ja-JP" dirty="0">
                <a:latin typeface="Times New Roman" panose="02020603050405020304" pitchFamily="18" charset="0"/>
                <a:cs typeface="Times New Roman" panose="02020603050405020304" pitchFamily="18" charset="0"/>
              </a:rPr>
              <a:t>	</a:t>
            </a:r>
            <a:r>
              <a:rPr kumimoji="1" lang="ja-JP" altLang="en-US" dirty="0">
                <a:latin typeface="Times New Roman" panose="02020603050405020304" pitchFamily="18" charset="0"/>
                <a:cs typeface="Times New Roman" panose="02020603050405020304" pitchFamily="18" charset="0"/>
              </a:rPr>
              <a:t>画素値</a:t>
            </a:r>
            <a:r>
              <a:rPr kumimoji="1" lang="en-US" altLang="ja-JP" dirty="0">
                <a:latin typeface="Times New Roman" panose="02020603050405020304" pitchFamily="18" charset="0"/>
                <a:cs typeface="Times New Roman" panose="02020603050405020304" pitchFamily="18" charset="0"/>
              </a:rPr>
              <a:t>255</a:t>
            </a:r>
            <a:r>
              <a:rPr kumimoji="1" lang="ja-JP" altLang="en-US" dirty="0">
                <a:latin typeface="Times New Roman" panose="02020603050405020304" pitchFamily="18" charset="0"/>
                <a:cs typeface="Times New Roman" panose="02020603050405020304" pitchFamily="18" charset="0"/>
              </a:rPr>
              <a:t>，および画素値</a:t>
            </a:r>
            <a:r>
              <a:rPr kumimoji="1" lang="en-US" altLang="ja-JP" dirty="0">
                <a:latin typeface="Times New Roman" panose="02020603050405020304" pitchFamily="18" charset="0"/>
                <a:cs typeface="Times New Roman" panose="02020603050405020304" pitchFamily="18" charset="0"/>
              </a:rPr>
              <a:t>0</a:t>
            </a:r>
            <a:r>
              <a:rPr kumimoji="1" lang="ja-JP" altLang="en-US" dirty="0">
                <a:latin typeface="Times New Roman" panose="02020603050405020304" pitchFamily="18" charset="0"/>
                <a:cs typeface="Times New Roman" panose="02020603050405020304" pitchFamily="18" charset="0"/>
              </a:rPr>
              <a:t>となる画素からなる画像</a:t>
            </a:r>
            <a:endParaRPr kumimoji="1" lang="en-US" altLang="ja-JP" dirty="0">
              <a:latin typeface="Times New Roman" panose="02020603050405020304" pitchFamily="18" charset="0"/>
              <a:cs typeface="Times New Roman" panose="02020603050405020304" pitchFamily="18" charset="0"/>
            </a:endParaRPr>
          </a:p>
        </p:txBody>
      </p:sp>
      <p:sp>
        <p:nvSpPr>
          <p:cNvPr id="23" name="正方形/長方形 22">
            <a:extLst>
              <a:ext uri="{FF2B5EF4-FFF2-40B4-BE49-F238E27FC236}">
                <a16:creationId xmlns:a16="http://schemas.microsoft.com/office/drawing/2014/main" id="{42AFDC0B-863E-406F-AE26-1A94C0166307}"/>
              </a:ext>
            </a:extLst>
          </p:cNvPr>
          <p:cNvSpPr/>
          <p:nvPr/>
        </p:nvSpPr>
        <p:spPr>
          <a:xfrm>
            <a:off x="1547305" y="1610097"/>
            <a:ext cx="6537152" cy="646331"/>
          </a:xfrm>
          <a:prstGeom prst="rect">
            <a:avLst/>
          </a:prstGeom>
        </p:spPr>
        <p:txBody>
          <a:bodyPr wrap="square">
            <a:spAutoFit/>
          </a:bodyPr>
          <a:lstStyle/>
          <a:p>
            <a:r>
              <a:rPr kumimoji="1" lang="ja-JP" altLang="en-US" dirty="0">
                <a:solidFill>
                  <a:srgbClr val="FF6600"/>
                </a:solidFill>
                <a:latin typeface="Times New Roman" panose="02020603050405020304" pitchFamily="18" charset="0"/>
                <a:cs typeface="Times New Roman" panose="02020603050405020304" pitchFamily="18" charset="0"/>
              </a:rPr>
              <a:t>二値化</a:t>
            </a:r>
            <a:endParaRPr kumimoji="1" lang="en-US" altLang="ja-JP" dirty="0">
              <a:solidFill>
                <a:srgbClr val="FF6600"/>
              </a:solidFill>
              <a:latin typeface="Times New Roman" panose="02020603050405020304" pitchFamily="18" charset="0"/>
              <a:cs typeface="Times New Roman" panose="02020603050405020304" pitchFamily="18" charset="0"/>
            </a:endParaRPr>
          </a:p>
          <a:p>
            <a:r>
              <a:rPr kumimoji="1" lang="en-US" altLang="ja-JP" dirty="0">
                <a:latin typeface="Times New Roman" panose="02020603050405020304" pitchFamily="18" charset="0"/>
                <a:cs typeface="Times New Roman" panose="02020603050405020304" pitchFamily="18" charset="0"/>
              </a:rPr>
              <a:t>	</a:t>
            </a:r>
            <a:r>
              <a:rPr kumimoji="1" lang="ja-JP" altLang="en-US" dirty="0">
                <a:latin typeface="Times New Roman" panose="02020603050405020304" pitchFamily="18" charset="0"/>
                <a:cs typeface="Times New Roman" panose="02020603050405020304" pitchFamily="18" charset="0"/>
              </a:rPr>
              <a:t>グレー画像やカラー画像などから</a:t>
            </a:r>
            <a:r>
              <a:rPr kumimoji="1" lang="en-US" altLang="ja-JP" dirty="0">
                <a:latin typeface="Times New Roman" panose="02020603050405020304" pitchFamily="18" charset="0"/>
                <a:cs typeface="Times New Roman" panose="02020603050405020304" pitchFamily="18" charset="0"/>
              </a:rPr>
              <a:t>2</a:t>
            </a:r>
            <a:r>
              <a:rPr kumimoji="1" lang="ja-JP" altLang="en-US" dirty="0">
                <a:latin typeface="Times New Roman" panose="02020603050405020304" pitchFamily="18" charset="0"/>
                <a:cs typeface="Times New Roman" panose="02020603050405020304" pitchFamily="18" charset="0"/>
              </a:rPr>
              <a:t>値画像に変換する処理</a:t>
            </a:r>
            <a:endParaRPr kumimoji="1" lang="en-US" altLang="ja-JP" dirty="0">
              <a:latin typeface="Times New Roman" panose="02020603050405020304" pitchFamily="18" charset="0"/>
              <a:cs typeface="Times New Roman" panose="02020603050405020304" pitchFamily="18" charset="0"/>
            </a:endParaRPr>
          </a:p>
        </p:txBody>
      </p:sp>
      <p:sp>
        <p:nvSpPr>
          <p:cNvPr id="21" name="正方形/長方形 20">
            <a:extLst>
              <a:ext uri="{FF2B5EF4-FFF2-40B4-BE49-F238E27FC236}">
                <a16:creationId xmlns:a16="http://schemas.microsoft.com/office/drawing/2014/main" id="{A929A749-93AF-4A5A-AC02-3FFDA1402B6B}"/>
              </a:ext>
            </a:extLst>
          </p:cNvPr>
          <p:cNvSpPr/>
          <p:nvPr/>
        </p:nvSpPr>
        <p:spPr>
          <a:xfrm>
            <a:off x="0" y="2773619"/>
            <a:ext cx="9201292" cy="2232406"/>
          </a:xfrm>
          <a:prstGeom prst="rect">
            <a:avLst/>
          </a:prstGeom>
        </p:spPr>
        <p:txBody>
          <a:bodyPr wrap="square">
            <a:spAutoFit/>
          </a:bodyPr>
          <a:lstStyle/>
          <a:p>
            <a:pPr>
              <a:lnSpc>
                <a:spcPct val="200000"/>
              </a:lnSpc>
            </a:pPr>
            <a:r>
              <a:rPr kumimoji="1" lang="ja-JP" altLang="en-US" dirty="0">
                <a:latin typeface="Times New Roman" panose="02020603050405020304" pitchFamily="18" charset="0"/>
                <a:cs typeface="Times New Roman" panose="02020603050405020304" pitchFamily="18" charset="0"/>
              </a:rPr>
              <a:t>二値化の例</a:t>
            </a:r>
            <a:endParaRPr kumimoji="1" lang="en-US" altLang="ja-JP" dirty="0">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ü"/>
            </a:pPr>
            <a:r>
              <a:rPr kumimoji="1" lang="ja-JP" altLang="en-US" dirty="0">
                <a:latin typeface="Times New Roman" panose="02020603050405020304" pitchFamily="18" charset="0"/>
                <a:cs typeface="Times New Roman" panose="02020603050405020304" pitchFamily="18" charset="0"/>
              </a:rPr>
              <a:t>入力がカラー画像：一度グレー画像に変換　→　二値化</a:t>
            </a:r>
            <a:endParaRPr kumimoji="1" lang="en-US" altLang="ja-JP" dirty="0">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ü"/>
            </a:pPr>
            <a:r>
              <a:rPr kumimoji="1" lang="ja-JP" altLang="en-US" dirty="0">
                <a:latin typeface="Times New Roman" panose="02020603050405020304" pitchFamily="18" charset="0"/>
                <a:cs typeface="Times New Roman" panose="02020603050405020304" pitchFamily="18" charset="0"/>
              </a:rPr>
              <a:t>入力が輪郭など特徴を持つ：エッジ抽出　→　エッジ強度や勾配方向に対して二値化</a:t>
            </a:r>
            <a:endParaRPr kumimoji="1" lang="en-US" altLang="ja-JP" dirty="0">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ü"/>
            </a:pPr>
            <a:r>
              <a:rPr kumimoji="1" lang="ja-JP" altLang="en-US" dirty="0">
                <a:latin typeface="Times New Roman" panose="02020603050405020304" pitchFamily="18" charset="0"/>
                <a:cs typeface="Times New Roman" panose="02020603050405020304" pitchFamily="18" charset="0"/>
              </a:rPr>
              <a:t>動きのある領域を検出：濃度値など時間方向の変化量に対して二値化</a:t>
            </a:r>
            <a:endParaRPr kumimoji="1" lang="en-US" altLang="ja-J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1141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6285103" cy="523220"/>
          </a:xfrm>
          <a:prstGeom prst="rect">
            <a:avLst/>
          </a:prstGeom>
          <a:noFill/>
        </p:spPr>
        <p:txBody>
          <a:bodyPr wrap="square" rtlCol="0">
            <a:spAutoFit/>
          </a:bodyPr>
          <a:lstStyle/>
          <a:p>
            <a:r>
              <a:rPr kumimoji="1" lang="en-US" altLang="ja-JP" sz="2800" u="sng" dirty="0"/>
              <a:t>6. </a:t>
            </a:r>
            <a:r>
              <a:rPr kumimoji="1" lang="ja-JP" altLang="en-US" sz="2800" u="sng" dirty="0"/>
              <a:t>二値化処理</a:t>
            </a:r>
          </a:p>
        </p:txBody>
      </p:sp>
      <p:pic>
        <p:nvPicPr>
          <p:cNvPr id="6" name="図 5">
            <a:extLst>
              <a:ext uri="{FF2B5EF4-FFF2-40B4-BE49-F238E27FC236}">
                <a16:creationId xmlns:a16="http://schemas.microsoft.com/office/drawing/2014/main" id="{14436A82-465A-4C40-A995-4605F3F13A13}"/>
              </a:ext>
            </a:extLst>
          </p:cNvPr>
          <p:cNvPicPr>
            <a:picLocks noChangeAspect="1"/>
          </p:cNvPicPr>
          <p:nvPr/>
        </p:nvPicPr>
        <p:blipFill>
          <a:blip r:embed="rId2"/>
          <a:stretch>
            <a:fillRect/>
          </a:stretch>
        </p:blipFill>
        <p:spPr>
          <a:xfrm>
            <a:off x="2098455" y="3393363"/>
            <a:ext cx="1514764" cy="1139088"/>
          </a:xfrm>
          <a:prstGeom prst="rect">
            <a:avLst/>
          </a:prstGeom>
        </p:spPr>
      </p:pic>
      <p:pic>
        <p:nvPicPr>
          <p:cNvPr id="7" name="図 6">
            <a:extLst>
              <a:ext uri="{FF2B5EF4-FFF2-40B4-BE49-F238E27FC236}">
                <a16:creationId xmlns:a16="http://schemas.microsoft.com/office/drawing/2014/main" id="{C0B4F8BA-DA11-45E5-99FE-AB8B86AE54F6}"/>
              </a:ext>
            </a:extLst>
          </p:cNvPr>
          <p:cNvPicPr>
            <a:picLocks noChangeAspect="1"/>
          </p:cNvPicPr>
          <p:nvPr/>
        </p:nvPicPr>
        <p:blipFill>
          <a:blip r:embed="rId3"/>
          <a:stretch>
            <a:fillRect/>
          </a:stretch>
        </p:blipFill>
        <p:spPr>
          <a:xfrm>
            <a:off x="3955830" y="3393363"/>
            <a:ext cx="1514764" cy="1139088"/>
          </a:xfrm>
          <a:prstGeom prst="rect">
            <a:avLst/>
          </a:prstGeom>
        </p:spPr>
      </p:pic>
      <p:pic>
        <p:nvPicPr>
          <p:cNvPr id="8" name="図 7">
            <a:extLst>
              <a:ext uri="{FF2B5EF4-FFF2-40B4-BE49-F238E27FC236}">
                <a16:creationId xmlns:a16="http://schemas.microsoft.com/office/drawing/2014/main" id="{0D63759A-AA2E-43D5-8C69-98C5269B7A8D}"/>
              </a:ext>
            </a:extLst>
          </p:cNvPr>
          <p:cNvPicPr>
            <a:picLocks noChangeAspect="1"/>
          </p:cNvPicPr>
          <p:nvPr/>
        </p:nvPicPr>
        <p:blipFill>
          <a:blip r:embed="rId4"/>
          <a:stretch>
            <a:fillRect/>
          </a:stretch>
        </p:blipFill>
        <p:spPr>
          <a:xfrm>
            <a:off x="5808934" y="3393363"/>
            <a:ext cx="1514764" cy="1139088"/>
          </a:xfrm>
          <a:prstGeom prst="rect">
            <a:avLst/>
          </a:prstGeom>
        </p:spPr>
      </p:pic>
      <p:pic>
        <p:nvPicPr>
          <p:cNvPr id="9" name="図 8">
            <a:extLst>
              <a:ext uri="{FF2B5EF4-FFF2-40B4-BE49-F238E27FC236}">
                <a16:creationId xmlns:a16="http://schemas.microsoft.com/office/drawing/2014/main" id="{01589AEE-558F-4C68-9AE4-66A2C8C6F461}"/>
              </a:ext>
            </a:extLst>
          </p:cNvPr>
          <p:cNvPicPr>
            <a:picLocks noChangeAspect="1"/>
          </p:cNvPicPr>
          <p:nvPr/>
        </p:nvPicPr>
        <p:blipFill>
          <a:blip r:embed="rId5"/>
          <a:stretch>
            <a:fillRect/>
          </a:stretch>
        </p:blipFill>
        <p:spPr>
          <a:xfrm>
            <a:off x="2098455" y="4968580"/>
            <a:ext cx="1514764" cy="1139088"/>
          </a:xfrm>
          <a:prstGeom prst="rect">
            <a:avLst/>
          </a:prstGeom>
        </p:spPr>
      </p:pic>
      <p:pic>
        <p:nvPicPr>
          <p:cNvPr id="10" name="図 9">
            <a:extLst>
              <a:ext uri="{FF2B5EF4-FFF2-40B4-BE49-F238E27FC236}">
                <a16:creationId xmlns:a16="http://schemas.microsoft.com/office/drawing/2014/main" id="{C66FEABF-7EBC-4847-B39D-ADFC64AF862D}"/>
              </a:ext>
            </a:extLst>
          </p:cNvPr>
          <p:cNvPicPr>
            <a:picLocks noChangeAspect="1"/>
          </p:cNvPicPr>
          <p:nvPr/>
        </p:nvPicPr>
        <p:blipFill>
          <a:blip r:embed="rId6"/>
          <a:stretch>
            <a:fillRect/>
          </a:stretch>
        </p:blipFill>
        <p:spPr>
          <a:xfrm>
            <a:off x="3955830" y="4968580"/>
            <a:ext cx="1514764" cy="1139088"/>
          </a:xfrm>
          <a:prstGeom prst="rect">
            <a:avLst/>
          </a:prstGeom>
        </p:spPr>
      </p:pic>
      <p:pic>
        <p:nvPicPr>
          <p:cNvPr id="12" name="図 11">
            <a:extLst>
              <a:ext uri="{FF2B5EF4-FFF2-40B4-BE49-F238E27FC236}">
                <a16:creationId xmlns:a16="http://schemas.microsoft.com/office/drawing/2014/main" id="{0A790C87-068E-43AC-A76C-085CABA3D2EE}"/>
              </a:ext>
            </a:extLst>
          </p:cNvPr>
          <p:cNvPicPr>
            <a:picLocks noChangeAspect="1"/>
          </p:cNvPicPr>
          <p:nvPr/>
        </p:nvPicPr>
        <p:blipFill>
          <a:blip r:embed="rId7"/>
          <a:stretch>
            <a:fillRect/>
          </a:stretch>
        </p:blipFill>
        <p:spPr>
          <a:xfrm>
            <a:off x="5808934" y="4968580"/>
            <a:ext cx="1514764" cy="1139088"/>
          </a:xfrm>
          <a:prstGeom prst="rect">
            <a:avLst/>
          </a:prstGeom>
        </p:spPr>
      </p:pic>
      <p:sp>
        <p:nvSpPr>
          <p:cNvPr id="14" name="テキスト ボックス 13">
            <a:extLst>
              <a:ext uri="{FF2B5EF4-FFF2-40B4-BE49-F238E27FC236}">
                <a16:creationId xmlns:a16="http://schemas.microsoft.com/office/drawing/2014/main" id="{F1A49286-B2E6-4A35-BE80-8E19E68F70D0}"/>
              </a:ext>
            </a:extLst>
          </p:cNvPr>
          <p:cNvSpPr txBox="1"/>
          <p:nvPr/>
        </p:nvSpPr>
        <p:spPr>
          <a:xfrm>
            <a:off x="2558864" y="4532451"/>
            <a:ext cx="593945" cy="369332"/>
          </a:xfrm>
          <a:prstGeom prst="rect">
            <a:avLst/>
          </a:prstGeom>
          <a:noFill/>
        </p:spPr>
        <p:txBody>
          <a:bodyPr wrap="none" rtlCol="0">
            <a:spAutoFit/>
          </a:bodyPr>
          <a:lstStyle/>
          <a:p>
            <a:r>
              <a:rPr kumimoji="1" lang="en-US" altLang="ja-JP" dirty="0" err="1"/>
              <a:t>Glay</a:t>
            </a:r>
            <a:endParaRPr kumimoji="1" lang="ja-JP" altLang="en-US" dirty="0"/>
          </a:p>
        </p:txBody>
      </p:sp>
      <p:sp>
        <p:nvSpPr>
          <p:cNvPr id="17" name="テキスト ボックス 16">
            <a:extLst>
              <a:ext uri="{FF2B5EF4-FFF2-40B4-BE49-F238E27FC236}">
                <a16:creationId xmlns:a16="http://schemas.microsoft.com/office/drawing/2014/main" id="{9568E1CB-81AA-4D4F-B5D9-47A37F0E3140}"/>
              </a:ext>
            </a:extLst>
          </p:cNvPr>
          <p:cNvSpPr txBox="1"/>
          <p:nvPr/>
        </p:nvSpPr>
        <p:spPr>
          <a:xfrm>
            <a:off x="3925881" y="4535396"/>
            <a:ext cx="1574662" cy="369332"/>
          </a:xfrm>
          <a:prstGeom prst="rect">
            <a:avLst/>
          </a:prstGeom>
          <a:noFill/>
        </p:spPr>
        <p:txBody>
          <a:bodyPr wrap="none" rtlCol="0">
            <a:spAutoFit/>
          </a:bodyPr>
          <a:lstStyle/>
          <a:p>
            <a:r>
              <a:rPr kumimoji="1" lang="en-US" altLang="ja-JP" dirty="0"/>
              <a:t>threshold = 80</a:t>
            </a:r>
            <a:endParaRPr kumimoji="1" lang="ja-JP" altLang="en-US" dirty="0"/>
          </a:p>
        </p:txBody>
      </p:sp>
      <p:sp>
        <p:nvSpPr>
          <p:cNvPr id="18" name="テキスト ボックス 17">
            <a:extLst>
              <a:ext uri="{FF2B5EF4-FFF2-40B4-BE49-F238E27FC236}">
                <a16:creationId xmlns:a16="http://schemas.microsoft.com/office/drawing/2014/main" id="{156B6FFC-97AB-40F9-9922-932606A85708}"/>
              </a:ext>
            </a:extLst>
          </p:cNvPr>
          <p:cNvSpPr txBox="1"/>
          <p:nvPr/>
        </p:nvSpPr>
        <p:spPr>
          <a:xfrm>
            <a:off x="5778985" y="4532451"/>
            <a:ext cx="1656415" cy="369332"/>
          </a:xfrm>
          <a:prstGeom prst="rect">
            <a:avLst/>
          </a:prstGeom>
          <a:noFill/>
        </p:spPr>
        <p:txBody>
          <a:bodyPr wrap="none" rtlCol="0">
            <a:spAutoFit/>
          </a:bodyPr>
          <a:lstStyle/>
          <a:p>
            <a:r>
              <a:rPr kumimoji="1" lang="en-US" altLang="ja-JP" dirty="0"/>
              <a:t>threshold = 100</a:t>
            </a:r>
            <a:endParaRPr kumimoji="1" lang="ja-JP" altLang="en-US" dirty="0"/>
          </a:p>
        </p:txBody>
      </p:sp>
      <p:sp>
        <p:nvSpPr>
          <p:cNvPr id="19" name="テキスト ボックス 18">
            <a:extLst>
              <a:ext uri="{FF2B5EF4-FFF2-40B4-BE49-F238E27FC236}">
                <a16:creationId xmlns:a16="http://schemas.microsoft.com/office/drawing/2014/main" id="{48128ACD-0F07-44FD-9042-393AE6CEBE8B}"/>
              </a:ext>
            </a:extLst>
          </p:cNvPr>
          <p:cNvSpPr txBox="1"/>
          <p:nvPr/>
        </p:nvSpPr>
        <p:spPr>
          <a:xfrm>
            <a:off x="2027628" y="6107668"/>
            <a:ext cx="1656415" cy="369332"/>
          </a:xfrm>
          <a:prstGeom prst="rect">
            <a:avLst/>
          </a:prstGeom>
          <a:noFill/>
        </p:spPr>
        <p:txBody>
          <a:bodyPr wrap="none" rtlCol="0">
            <a:spAutoFit/>
          </a:bodyPr>
          <a:lstStyle/>
          <a:p>
            <a:r>
              <a:rPr kumimoji="1" lang="en-US" altLang="ja-JP" dirty="0"/>
              <a:t>threshold = 120</a:t>
            </a:r>
            <a:endParaRPr kumimoji="1" lang="ja-JP" altLang="en-US" dirty="0"/>
          </a:p>
        </p:txBody>
      </p:sp>
      <p:sp>
        <p:nvSpPr>
          <p:cNvPr id="20" name="テキスト ボックス 19">
            <a:extLst>
              <a:ext uri="{FF2B5EF4-FFF2-40B4-BE49-F238E27FC236}">
                <a16:creationId xmlns:a16="http://schemas.microsoft.com/office/drawing/2014/main" id="{B9939A69-0C6C-4696-A07A-5CEE9F6BA3C0}"/>
              </a:ext>
            </a:extLst>
          </p:cNvPr>
          <p:cNvSpPr txBox="1"/>
          <p:nvPr/>
        </p:nvSpPr>
        <p:spPr>
          <a:xfrm>
            <a:off x="3918281" y="6107668"/>
            <a:ext cx="1656415" cy="369332"/>
          </a:xfrm>
          <a:prstGeom prst="rect">
            <a:avLst/>
          </a:prstGeom>
          <a:noFill/>
        </p:spPr>
        <p:txBody>
          <a:bodyPr wrap="none" rtlCol="0">
            <a:spAutoFit/>
          </a:bodyPr>
          <a:lstStyle/>
          <a:p>
            <a:r>
              <a:rPr kumimoji="1" lang="en-US" altLang="ja-JP" dirty="0"/>
              <a:t>threshold = 150</a:t>
            </a:r>
            <a:endParaRPr kumimoji="1" lang="ja-JP" altLang="en-US" dirty="0"/>
          </a:p>
        </p:txBody>
      </p:sp>
      <p:sp>
        <p:nvSpPr>
          <p:cNvPr id="22" name="テキスト ボックス 21">
            <a:extLst>
              <a:ext uri="{FF2B5EF4-FFF2-40B4-BE49-F238E27FC236}">
                <a16:creationId xmlns:a16="http://schemas.microsoft.com/office/drawing/2014/main" id="{784BB45F-1A51-42EE-A818-E0AB87B822C6}"/>
              </a:ext>
            </a:extLst>
          </p:cNvPr>
          <p:cNvSpPr txBox="1"/>
          <p:nvPr/>
        </p:nvSpPr>
        <p:spPr>
          <a:xfrm>
            <a:off x="5738108" y="6107668"/>
            <a:ext cx="1656415" cy="369332"/>
          </a:xfrm>
          <a:prstGeom prst="rect">
            <a:avLst/>
          </a:prstGeom>
          <a:noFill/>
        </p:spPr>
        <p:txBody>
          <a:bodyPr wrap="none" rtlCol="0">
            <a:spAutoFit/>
          </a:bodyPr>
          <a:lstStyle/>
          <a:p>
            <a:r>
              <a:rPr kumimoji="1" lang="en-US" altLang="ja-JP" dirty="0"/>
              <a:t>threshold = 180</a:t>
            </a:r>
            <a:endParaRPr kumimoji="1" lang="ja-JP" altLang="en-US" dirty="0"/>
          </a:p>
        </p:txBody>
      </p:sp>
      <p:sp>
        <p:nvSpPr>
          <p:cNvPr id="15" name="テキスト ボックス 14">
            <a:extLst>
              <a:ext uri="{FF2B5EF4-FFF2-40B4-BE49-F238E27FC236}">
                <a16:creationId xmlns:a16="http://schemas.microsoft.com/office/drawing/2014/main" id="{E4E505A0-C577-4650-832D-5495FE6BC746}"/>
              </a:ext>
            </a:extLst>
          </p:cNvPr>
          <p:cNvSpPr txBox="1"/>
          <p:nvPr/>
        </p:nvSpPr>
        <p:spPr>
          <a:xfrm>
            <a:off x="477762" y="1132841"/>
            <a:ext cx="8441872" cy="923330"/>
          </a:xfrm>
          <a:prstGeom prst="rect">
            <a:avLst/>
          </a:prstGeom>
          <a:noFill/>
        </p:spPr>
        <p:txBody>
          <a:bodyPr wrap="square" rtlCol="0">
            <a:spAutoFit/>
          </a:bodyPr>
          <a:lstStyle/>
          <a:p>
            <a:r>
              <a:rPr kumimoji="1" lang="ja-JP" altLang="en-US" dirty="0">
                <a:latin typeface="Times New Roman" panose="02020603050405020304" pitchFamily="18" charset="0"/>
                <a:cs typeface="Times New Roman" panose="02020603050405020304" pitchFamily="18" charset="0"/>
              </a:rPr>
              <a:t>画素値</a:t>
            </a:r>
            <a:r>
              <a:rPr kumimoji="1" lang="en-US" altLang="ja-JP" dirty="0">
                <a:latin typeface="Times New Roman" panose="02020603050405020304" pitchFamily="18" charset="0"/>
                <a:cs typeface="Times New Roman" panose="02020603050405020304" pitchFamily="18" charset="0"/>
              </a:rPr>
              <a:t>255</a:t>
            </a:r>
            <a:r>
              <a:rPr kumimoji="1" lang="ja-JP" altLang="en-US" dirty="0">
                <a:latin typeface="Times New Roman" panose="02020603050405020304" pitchFamily="18" charset="0"/>
                <a:cs typeface="Times New Roman" panose="02020603050405020304" pitchFamily="18" charset="0"/>
              </a:rPr>
              <a:t>，および画素値</a:t>
            </a:r>
            <a:r>
              <a:rPr kumimoji="1" lang="en-US" altLang="ja-JP" dirty="0">
                <a:latin typeface="Times New Roman" panose="02020603050405020304" pitchFamily="18" charset="0"/>
                <a:cs typeface="Times New Roman" panose="02020603050405020304" pitchFamily="18" charset="0"/>
              </a:rPr>
              <a:t>0</a:t>
            </a:r>
            <a:r>
              <a:rPr kumimoji="1" lang="ja-JP" altLang="en-US" dirty="0">
                <a:latin typeface="Times New Roman" panose="02020603050405020304" pitchFamily="18" charset="0"/>
                <a:cs typeface="Times New Roman" panose="02020603050405020304" pitchFamily="18" charset="0"/>
              </a:rPr>
              <a:t>の境界値として用いる値を</a:t>
            </a:r>
            <a:r>
              <a:rPr kumimoji="1" lang="ja-JP" altLang="en-US" dirty="0">
                <a:solidFill>
                  <a:srgbClr val="FF6600"/>
                </a:solidFill>
                <a:latin typeface="Times New Roman" panose="02020603050405020304" pitchFamily="18" charset="0"/>
                <a:cs typeface="Times New Roman" panose="02020603050405020304" pitchFamily="18" charset="0"/>
              </a:rPr>
              <a:t>閾値</a:t>
            </a:r>
            <a:r>
              <a:rPr kumimoji="1" lang="en-US" altLang="ja-JP" dirty="0">
                <a:solidFill>
                  <a:srgbClr val="FF6600"/>
                </a:solidFill>
                <a:latin typeface="Times New Roman" panose="02020603050405020304" pitchFamily="18" charset="0"/>
                <a:cs typeface="Times New Roman" panose="02020603050405020304" pitchFamily="18" charset="0"/>
              </a:rPr>
              <a:t>(threshold value)</a:t>
            </a:r>
            <a:r>
              <a:rPr kumimoji="1" lang="ja-JP" altLang="en-US" dirty="0">
                <a:latin typeface="Times New Roman" panose="02020603050405020304" pitchFamily="18" charset="0"/>
                <a:cs typeface="Times New Roman" panose="02020603050405020304" pitchFamily="18" charset="0"/>
              </a:rPr>
              <a:t>といい，</a:t>
            </a:r>
            <a:endParaRPr kumimoji="1" lang="en-US" altLang="ja-JP" dirty="0">
              <a:latin typeface="Times New Roman" panose="02020603050405020304" pitchFamily="18" charset="0"/>
              <a:cs typeface="Times New Roman" panose="02020603050405020304" pitchFamily="18" charset="0"/>
            </a:endParaRPr>
          </a:p>
          <a:p>
            <a:r>
              <a:rPr kumimoji="1" lang="ja-JP" altLang="en-US" dirty="0">
                <a:latin typeface="Times New Roman" panose="02020603050405020304" pitchFamily="18" charset="0"/>
                <a:cs typeface="Times New Roman" panose="02020603050405020304" pitchFamily="18" charset="0"/>
              </a:rPr>
              <a:t>閾値を決定する処理を</a:t>
            </a:r>
            <a:r>
              <a:rPr kumimoji="1" lang="ja-JP" altLang="en-US" dirty="0">
                <a:solidFill>
                  <a:srgbClr val="FF6600"/>
                </a:solidFill>
                <a:latin typeface="Times New Roman" panose="02020603050405020304" pitchFamily="18" charset="0"/>
                <a:cs typeface="Times New Roman" panose="02020603050405020304" pitchFamily="18" charset="0"/>
              </a:rPr>
              <a:t>閾値処理</a:t>
            </a:r>
            <a:r>
              <a:rPr kumimoji="1" lang="ja-JP" altLang="en-US" dirty="0">
                <a:latin typeface="Times New Roman" panose="02020603050405020304" pitchFamily="18" charset="0"/>
                <a:cs typeface="Times New Roman" panose="02020603050405020304" pitchFamily="18" charset="0"/>
              </a:rPr>
              <a:t>という．</a:t>
            </a:r>
            <a:endParaRPr kumimoji="1" lang="en-US" altLang="ja-JP" dirty="0">
              <a:latin typeface="Times New Roman" panose="02020603050405020304" pitchFamily="18" charset="0"/>
              <a:cs typeface="Times New Roman" panose="02020603050405020304" pitchFamily="18" charset="0"/>
            </a:endParaRPr>
          </a:p>
          <a:p>
            <a:r>
              <a:rPr kumimoji="1" lang="ja-JP" altLang="en-US" dirty="0">
                <a:latin typeface="Times New Roman" panose="02020603050405020304" pitchFamily="18" charset="0"/>
                <a:cs typeface="Times New Roman" panose="02020603050405020304" pitchFamily="18" charset="0"/>
              </a:rPr>
              <a:t>この閾値処理まで含めて二値化と呼ぶこともある</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9D6B93A-D6B9-46C5-A702-D61ED0DDFA90}"/>
                  </a:ext>
                </a:extLst>
              </p:cNvPr>
              <p:cNvSpPr txBox="1"/>
              <p:nvPr/>
            </p:nvSpPr>
            <p:spPr>
              <a:xfrm>
                <a:off x="3485449" y="2158567"/>
                <a:ext cx="2426498"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 </m:t>
                      </m:r>
                      <m:d>
                        <m:dPr>
                          <m:begChr m:val="{"/>
                          <m:endChr m:val=""/>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r>
                                <a:rPr kumimoji="1" lang="en-US" altLang="ja-JP" b="0" i="1" smtClean="0">
                                  <a:latin typeface="Cambria Math" panose="02040503050406030204" pitchFamily="18" charset="0"/>
                                </a:rPr>
                                <m:t>255 :</m:t>
                              </m:r>
                              <m:r>
                                <a:rPr kumimoji="1" lang="en-US" altLang="ja-JP" b="0" i="1" smtClean="0">
                                  <a:latin typeface="Cambria Math" panose="02040503050406030204" pitchFamily="18" charset="0"/>
                                </a:rPr>
                                <m:t>𝐼</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ea typeface="Cambria Math" panose="02040503050406030204" pitchFamily="18" charset="0"/>
                                </a:rPr>
                                <m:t>≥</m:t>
                              </m:r>
                              <m:r>
                                <a:rPr kumimoji="1" lang="ja-JP" altLang="en-US" b="0" i="1" smtClean="0">
                                  <a:latin typeface="Cambria Math" panose="02040503050406030204" pitchFamily="18" charset="0"/>
                                  <a:ea typeface="Cambria Math" panose="02040503050406030204" pitchFamily="18" charset="0"/>
                                </a:rPr>
                                <m:t>𝜃</m:t>
                              </m:r>
                            </m:e>
                            <m:e>
                              <m:r>
                                <a:rPr kumimoji="1" lang="en-US" altLang="ja-JP" b="0" i="1" smtClean="0">
                                  <a:latin typeface="Cambria Math" panose="02040503050406030204" pitchFamily="18" charset="0"/>
                                </a:rPr>
                                <m:t>0 :</m:t>
                              </m:r>
                              <m:r>
                                <a:rPr kumimoji="1" lang="en-US" altLang="ja-JP" b="0" i="1" smtClean="0">
                                  <a:latin typeface="Cambria Math" panose="02040503050406030204" pitchFamily="18" charset="0"/>
                                </a:rPr>
                                <m:t>𝑂𝑡h𝑒𝑟</m:t>
                              </m:r>
                            </m:e>
                          </m:eqArr>
                        </m:e>
                      </m:d>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B9D6B93A-D6B9-46C5-A702-D61ED0DDFA90}"/>
                  </a:ext>
                </a:extLst>
              </p:cNvPr>
              <p:cNvSpPr txBox="1">
                <a:spLocks noRot="1" noChangeAspect="1" noMove="1" noResize="1" noEditPoints="1" noAdjustHandles="1" noChangeArrowheads="1" noChangeShapeType="1" noTextEdit="1"/>
              </p:cNvSpPr>
              <p:nvPr/>
            </p:nvSpPr>
            <p:spPr>
              <a:xfrm>
                <a:off x="3485449" y="2158567"/>
                <a:ext cx="2426498" cy="617861"/>
              </a:xfrm>
              <a:prstGeom prst="rect">
                <a:avLst/>
              </a:prstGeom>
              <a:blipFill>
                <a:blip r:embed="rId8"/>
                <a:stretch>
                  <a:fillRect b="-99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76863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6285103" cy="523220"/>
          </a:xfrm>
          <a:prstGeom prst="rect">
            <a:avLst/>
          </a:prstGeom>
          <a:noFill/>
        </p:spPr>
        <p:txBody>
          <a:bodyPr wrap="square" rtlCol="0">
            <a:spAutoFit/>
          </a:bodyPr>
          <a:lstStyle/>
          <a:p>
            <a:r>
              <a:rPr kumimoji="1" lang="en-US" altLang="ja-JP" sz="2800" u="sng" dirty="0"/>
              <a:t>6.1. </a:t>
            </a:r>
            <a:r>
              <a:rPr kumimoji="1" lang="ja-JP" altLang="en-US" sz="2800" u="sng" dirty="0"/>
              <a:t>判別分析法（大津の二値化法）</a:t>
            </a:r>
          </a:p>
        </p:txBody>
      </p:sp>
      <p:sp>
        <p:nvSpPr>
          <p:cNvPr id="15" name="テキスト ボックス 14">
            <a:extLst>
              <a:ext uri="{FF2B5EF4-FFF2-40B4-BE49-F238E27FC236}">
                <a16:creationId xmlns:a16="http://schemas.microsoft.com/office/drawing/2014/main" id="{E4E505A0-C577-4650-832D-5495FE6BC746}"/>
              </a:ext>
            </a:extLst>
          </p:cNvPr>
          <p:cNvSpPr txBox="1"/>
          <p:nvPr/>
        </p:nvSpPr>
        <p:spPr>
          <a:xfrm>
            <a:off x="534981" y="1049737"/>
            <a:ext cx="3478068" cy="369332"/>
          </a:xfrm>
          <a:prstGeom prst="rect">
            <a:avLst/>
          </a:prstGeom>
          <a:noFill/>
        </p:spPr>
        <p:txBody>
          <a:bodyPr wrap="square" rtlCol="0">
            <a:spAutoFit/>
          </a:bodyPr>
          <a:lstStyle/>
          <a:p>
            <a:r>
              <a:rPr kumimoji="1" lang="ja-JP" altLang="en-US" dirty="0">
                <a:latin typeface="Times New Roman" panose="02020603050405020304" pitchFamily="18" charset="0"/>
                <a:cs typeface="Times New Roman" panose="02020603050405020304" pitchFamily="18" charset="0"/>
              </a:rPr>
              <a:t>統計的な考え方に基づいた方法</a:t>
            </a:r>
            <a:endParaRPr kumimoji="1" lang="en-US" altLang="ja-J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05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7">
            <a:extLst>
              <a:ext uri="{FF2B5EF4-FFF2-40B4-BE49-F238E27FC236}">
                <a16:creationId xmlns:a16="http://schemas.microsoft.com/office/drawing/2014/main" id="{43A984EF-704D-4DAE-8E6F-461D91CC80BA}"/>
              </a:ext>
            </a:extLst>
          </p:cNvPr>
          <p:cNvGraphicFramePr>
            <a:graphicFrameLocks noGrp="1"/>
          </p:cNvGraphicFramePr>
          <p:nvPr>
            <p:extLst>
              <p:ext uri="{D42A27DB-BD31-4B8C-83A1-F6EECF244321}">
                <p14:modId xmlns:p14="http://schemas.microsoft.com/office/powerpoint/2010/main" val="580988560"/>
              </p:ext>
            </p:extLst>
          </p:nvPr>
        </p:nvGraphicFramePr>
        <p:xfrm>
          <a:off x="252000" y="535012"/>
          <a:ext cx="4320000" cy="4320000"/>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2505832624"/>
                    </a:ext>
                  </a:extLst>
                </a:gridCol>
                <a:gridCol w="720000">
                  <a:extLst>
                    <a:ext uri="{9D8B030D-6E8A-4147-A177-3AD203B41FA5}">
                      <a16:colId xmlns:a16="http://schemas.microsoft.com/office/drawing/2014/main" val="1495355745"/>
                    </a:ext>
                  </a:extLst>
                </a:gridCol>
                <a:gridCol w="720000">
                  <a:extLst>
                    <a:ext uri="{9D8B030D-6E8A-4147-A177-3AD203B41FA5}">
                      <a16:colId xmlns:a16="http://schemas.microsoft.com/office/drawing/2014/main" val="1655351651"/>
                    </a:ext>
                  </a:extLst>
                </a:gridCol>
                <a:gridCol w="720000">
                  <a:extLst>
                    <a:ext uri="{9D8B030D-6E8A-4147-A177-3AD203B41FA5}">
                      <a16:colId xmlns:a16="http://schemas.microsoft.com/office/drawing/2014/main" val="442046330"/>
                    </a:ext>
                  </a:extLst>
                </a:gridCol>
                <a:gridCol w="720000">
                  <a:extLst>
                    <a:ext uri="{9D8B030D-6E8A-4147-A177-3AD203B41FA5}">
                      <a16:colId xmlns:a16="http://schemas.microsoft.com/office/drawing/2014/main" val="1500769461"/>
                    </a:ext>
                  </a:extLst>
                </a:gridCol>
                <a:gridCol w="720000">
                  <a:extLst>
                    <a:ext uri="{9D8B030D-6E8A-4147-A177-3AD203B41FA5}">
                      <a16:colId xmlns:a16="http://schemas.microsoft.com/office/drawing/2014/main" val="2977745059"/>
                    </a:ext>
                  </a:extLst>
                </a:gridCol>
              </a:tblGrid>
              <a:tr h="720000">
                <a:tc>
                  <a:txBody>
                    <a:bodyPr/>
                    <a:lstStyle/>
                    <a:p>
                      <a:pPr algn="ctr"/>
                      <a:r>
                        <a:rPr kumimoji="1" lang="en-US" altLang="ja-JP" sz="2400" b="1" dirty="0">
                          <a:latin typeface="Times New Roman" panose="02020603050405020304" pitchFamily="18" charset="0"/>
                          <a:cs typeface="Times New Roman" panose="02020603050405020304" pitchFamily="18" charset="0"/>
                        </a:rPr>
                        <a:t>18</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20</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15</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13</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19</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20</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7529095"/>
                  </a:ext>
                </a:extLst>
              </a:tr>
              <a:tr h="720000">
                <a:tc>
                  <a:txBody>
                    <a:bodyPr/>
                    <a:lstStyle/>
                    <a:p>
                      <a:pPr algn="ctr"/>
                      <a:r>
                        <a:rPr kumimoji="1" lang="en-US" altLang="ja-JP" sz="2400" b="1" dirty="0">
                          <a:latin typeface="Times New Roman" panose="02020603050405020304" pitchFamily="18" charset="0"/>
                          <a:cs typeface="Times New Roman" panose="02020603050405020304" pitchFamily="18" charset="0"/>
                        </a:rPr>
                        <a:t>17</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25</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8</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10</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9</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25</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4156396"/>
                  </a:ext>
                </a:extLst>
              </a:tr>
              <a:tr h="720000">
                <a:tc>
                  <a:txBody>
                    <a:bodyPr/>
                    <a:lstStyle/>
                    <a:p>
                      <a:pPr algn="ctr"/>
                      <a:r>
                        <a:rPr kumimoji="1" lang="en-US" altLang="ja-JP" sz="2400" b="1" dirty="0">
                          <a:latin typeface="Times New Roman" panose="02020603050405020304" pitchFamily="18" charset="0"/>
                          <a:cs typeface="Times New Roman" panose="02020603050405020304" pitchFamily="18" charset="0"/>
                        </a:rPr>
                        <a:t>10</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19</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23</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20</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18</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20</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3410394"/>
                  </a:ext>
                </a:extLst>
              </a:tr>
              <a:tr h="720000">
                <a:tc>
                  <a:txBody>
                    <a:bodyPr/>
                    <a:lstStyle/>
                    <a:p>
                      <a:pPr algn="ctr"/>
                      <a:r>
                        <a:rPr kumimoji="1" lang="en-US" altLang="ja-JP" sz="2400" b="1" dirty="0">
                          <a:latin typeface="Times New Roman" panose="02020603050405020304" pitchFamily="18" charset="0"/>
                          <a:cs typeface="Times New Roman" panose="02020603050405020304" pitchFamily="18" charset="0"/>
                        </a:rPr>
                        <a:t>8</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10</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24</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21</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17</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7</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2994075"/>
                  </a:ext>
                </a:extLst>
              </a:tr>
              <a:tr h="720000">
                <a:tc>
                  <a:txBody>
                    <a:bodyPr/>
                    <a:lstStyle/>
                    <a:p>
                      <a:pPr algn="ctr"/>
                      <a:r>
                        <a:rPr kumimoji="1" lang="en-US" altLang="ja-JP" sz="2400" b="1" dirty="0">
                          <a:latin typeface="Times New Roman" panose="02020603050405020304" pitchFamily="18" charset="0"/>
                          <a:cs typeface="Times New Roman" panose="02020603050405020304" pitchFamily="18" charset="0"/>
                        </a:rPr>
                        <a:t>6</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9</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15</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10</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8</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5</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0065368"/>
                  </a:ext>
                </a:extLst>
              </a:tr>
              <a:tr h="720000">
                <a:tc>
                  <a:txBody>
                    <a:bodyPr/>
                    <a:lstStyle/>
                    <a:p>
                      <a:pPr algn="ctr"/>
                      <a:r>
                        <a:rPr kumimoji="1" lang="en-US" altLang="ja-JP" sz="2400" b="1" dirty="0">
                          <a:latin typeface="Times New Roman" panose="02020603050405020304" pitchFamily="18" charset="0"/>
                          <a:cs typeface="Times New Roman" panose="02020603050405020304" pitchFamily="18" charset="0"/>
                        </a:rPr>
                        <a:t>15</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18</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25</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5</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9</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Times New Roman" panose="02020603050405020304" pitchFamily="18" charset="0"/>
                          <a:cs typeface="Times New Roman" panose="02020603050405020304" pitchFamily="18" charset="0"/>
                        </a:rPr>
                        <a:t>6</a:t>
                      </a:r>
                      <a:endParaRPr kumimoji="1" lang="ja-JP" altLang="en-US" sz="2400" b="1" dirty="0">
                        <a:latin typeface="Times New Roman" panose="02020603050405020304" pitchFamily="18" charset="0"/>
                        <a:cs typeface="Times New Roman" panose="02020603050405020304" pitchFamily="18" charset="0"/>
                      </a:endParaRPr>
                    </a:p>
                  </a:txBody>
                  <a:tcPr marL="117774" marR="117774" marT="58887" marB="5888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8116825"/>
                  </a:ext>
                </a:extLst>
              </a:tr>
            </a:tbl>
          </a:graphicData>
        </a:graphic>
      </p:graphicFrame>
      <p:graphicFrame>
        <p:nvGraphicFramePr>
          <p:cNvPr id="5" name="表 4">
            <a:extLst>
              <a:ext uri="{FF2B5EF4-FFF2-40B4-BE49-F238E27FC236}">
                <a16:creationId xmlns:a16="http://schemas.microsoft.com/office/drawing/2014/main" id="{333D6428-80E9-4AB8-9803-B6431502A971}"/>
              </a:ext>
            </a:extLst>
          </p:cNvPr>
          <p:cNvGraphicFramePr>
            <a:graphicFrameLocks noGrp="1"/>
          </p:cNvGraphicFramePr>
          <p:nvPr>
            <p:extLst>
              <p:ext uri="{D42A27DB-BD31-4B8C-83A1-F6EECF244321}">
                <p14:modId xmlns:p14="http://schemas.microsoft.com/office/powerpoint/2010/main" val="2493829872"/>
              </p:ext>
            </p:extLst>
          </p:nvPr>
        </p:nvGraphicFramePr>
        <p:xfrm>
          <a:off x="4825027" y="666839"/>
          <a:ext cx="2160000" cy="2160000"/>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2361904938"/>
                    </a:ext>
                  </a:extLst>
                </a:gridCol>
                <a:gridCol w="720000">
                  <a:extLst>
                    <a:ext uri="{9D8B030D-6E8A-4147-A177-3AD203B41FA5}">
                      <a16:colId xmlns:a16="http://schemas.microsoft.com/office/drawing/2014/main" val="3043432155"/>
                    </a:ext>
                  </a:extLst>
                </a:gridCol>
                <a:gridCol w="720000">
                  <a:extLst>
                    <a:ext uri="{9D8B030D-6E8A-4147-A177-3AD203B41FA5}">
                      <a16:colId xmlns:a16="http://schemas.microsoft.com/office/drawing/2014/main" val="2696523283"/>
                    </a:ext>
                  </a:extLst>
                </a:gridCol>
              </a:tblGrid>
              <a:tr h="720000">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18</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20</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15</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4176780125"/>
                  </a:ext>
                </a:extLst>
              </a:tr>
              <a:tr h="720000">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17</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kumimoji="1" lang="en-US" altLang="ja-JP" sz="2400" b="1" dirty="0">
                          <a:solidFill>
                            <a:srgbClr val="FF0000"/>
                          </a:solidFill>
                          <a:latin typeface="Times New Roman" panose="02020603050405020304" pitchFamily="18" charset="0"/>
                          <a:cs typeface="Times New Roman" panose="02020603050405020304" pitchFamily="18" charset="0"/>
                        </a:rPr>
                        <a:t>25</a:t>
                      </a:r>
                      <a:endParaRPr kumimoji="1" lang="ja-JP" altLang="en-US" sz="2400" b="1" dirty="0">
                        <a:solidFill>
                          <a:srgbClr val="FF0000"/>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8</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992075752"/>
                  </a:ext>
                </a:extLst>
              </a:tr>
              <a:tr h="720000">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10</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19</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23</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962823076"/>
                  </a:ext>
                </a:extLst>
              </a:tr>
            </a:tbl>
          </a:graphicData>
        </a:graphic>
      </p:graphicFrame>
      <p:graphicFrame>
        <p:nvGraphicFramePr>
          <p:cNvPr id="6" name="表 5">
            <a:extLst>
              <a:ext uri="{FF2B5EF4-FFF2-40B4-BE49-F238E27FC236}">
                <a16:creationId xmlns:a16="http://schemas.microsoft.com/office/drawing/2014/main" id="{26CB9291-DD8F-4DF9-BA42-BC4EB44DE8C7}"/>
              </a:ext>
            </a:extLst>
          </p:cNvPr>
          <p:cNvGraphicFramePr>
            <a:graphicFrameLocks noGrp="1"/>
          </p:cNvGraphicFramePr>
          <p:nvPr>
            <p:extLst>
              <p:ext uri="{D42A27DB-BD31-4B8C-83A1-F6EECF244321}">
                <p14:modId xmlns:p14="http://schemas.microsoft.com/office/powerpoint/2010/main" val="3446185590"/>
              </p:ext>
            </p:extLst>
          </p:nvPr>
        </p:nvGraphicFramePr>
        <p:xfrm>
          <a:off x="5831706" y="3013787"/>
          <a:ext cx="2160000" cy="2160000"/>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2361904938"/>
                    </a:ext>
                  </a:extLst>
                </a:gridCol>
                <a:gridCol w="720000">
                  <a:extLst>
                    <a:ext uri="{9D8B030D-6E8A-4147-A177-3AD203B41FA5}">
                      <a16:colId xmlns:a16="http://schemas.microsoft.com/office/drawing/2014/main" val="3043432155"/>
                    </a:ext>
                  </a:extLst>
                </a:gridCol>
                <a:gridCol w="720000">
                  <a:extLst>
                    <a:ext uri="{9D8B030D-6E8A-4147-A177-3AD203B41FA5}">
                      <a16:colId xmlns:a16="http://schemas.microsoft.com/office/drawing/2014/main" val="2696523283"/>
                    </a:ext>
                  </a:extLst>
                </a:gridCol>
              </a:tblGrid>
              <a:tr h="720000">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13</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19</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20</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4176780125"/>
                  </a:ext>
                </a:extLst>
              </a:tr>
              <a:tr h="720000">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10</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9</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r>
                        <a:rPr kumimoji="1" lang="en-US" altLang="ja-JP" sz="2400" b="1" dirty="0">
                          <a:solidFill>
                            <a:srgbClr val="FF0000"/>
                          </a:solidFill>
                          <a:latin typeface="Times New Roman" panose="02020603050405020304" pitchFamily="18" charset="0"/>
                          <a:cs typeface="Times New Roman" panose="02020603050405020304" pitchFamily="18" charset="0"/>
                        </a:rPr>
                        <a:t>25</a:t>
                      </a:r>
                      <a:endParaRPr kumimoji="1" lang="ja-JP" altLang="en-US" sz="2400" b="1" dirty="0">
                        <a:solidFill>
                          <a:srgbClr val="FF0000"/>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992075752"/>
                  </a:ext>
                </a:extLst>
              </a:tr>
              <a:tr h="720000">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20</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18</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20</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962823076"/>
                  </a:ext>
                </a:extLst>
              </a:tr>
            </a:tbl>
          </a:graphicData>
        </a:graphic>
      </p:graphicFrame>
      <p:graphicFrame>
        <p:nvGraphicFramePr>
          <p:cNvPr id="7" name="表 6">
            <a:extLst>
              <a:ext uri="{FF2B5EF4-FFF2-40B4-BE49-F238E27FC236}">
                <a16:creationId xmlns:a16="http://schemas.microsoft.com/office/drawing/2014/main" id="{09529C01-9EF5-43A4-99B6-B93D48AAB1CA}"/>
              </a:ext>
            </a:extLst>
          </p:cNvPr>
          <p:cNvGraphicFramePr>
            <a:graphicFrameLocks noGrp="1"/>
          </p:cNvGraphicFramePr>
          <p:nvPr>
            <p:extLst>
              <p:ext uri="{D42A27DB-BD31-4B8C-83A1-F6EECF244321}">
                <p14:modId xmlns:p14="http://schemas.microsoft.com/office/powerpoint/2010/main" val="1097834107"/>
              </p:ext>
            </p:extLst>
          </p:nvPr>
        </p:nvGraphicFramePr>
        <p:xfrm>
          <a:off x="2412000" y="5173787"/>
          <a:ext cx="1440000" cy="1440000"/>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2361904938"/>
                    </a:ext>
                  </a:extLst>
                </a:gridCol>
                <a:gridCol w="720000">
                  <a:extLst>
                    <a:ext uri="{9D8B030D-6E8A-4147-A177-3AD203B41FA5}">
                      <a16:colId xmlns:a16="http://schemas.microsoft.com/office/drawing/2014/main" val="3043432155"/>
                    </a:ext>
                  </a:extLst>
                </a:gridCol>
              </a:tblGrid>
              <a:tr h="720000">
                <a:tc>
                  <a:txBody>
                    <a:bodyPr/>
                    <a:lstStyle/>
                    <a:p>
                      <a:pPr algn="ctr"/>
                      <a:r>
                        <a:rPr kumimoji="1" lang="en-US" altLang="ja-JP" sz="2400" b="1" dirty="0">
                          <a:latin typeface="Times New Roman" panose="02020603050405020304" pitchFamily="18" charset="0"/>
                          <a:cs typeface="Times New Roman" panose="02020603050405020304" pitchFamily="18" charset="0"/>
                        </a:rPr>
                        <a:t>25</a:t>
                      </a:r>
                      <a:endParaRPr kumimoji="1" lang="ja-JP" altLang="en-US" sz="2400" b="1"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400" b="1" dirty="0">
                          <a:latin typeface="Times New Roman" panose="02020603050405020304" pitchFamily="18" charset="0"/>
                          <a:cs typeface="Times New Roman" panose="02020603050405020304" pitchFamily="18" charset="0"/>
                        </a:rPr>
                        <a:t>25</a:t>
                      </a:r>
                      <a:endParaRPr kumimoji="1" lang="ja-JP" altLang="en-US" sz="2400" b="1"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76780125"/>
                  </a:ext>
                </a:extLst>
              </a:tr>
              <a:tr h="720000">
                <a:tc>
                  <a:txBody>
                    <a:bodyPr/>
                    <a:lstStyle/>
                    <a:p>
                      <a:pPr algn="ctr"/>
                      <a:r>
                        <a:rPr kumimoji="1" lang="en-US" altLang="ja-JP" sz="2400" b="1" dirty="0">
                          <a:latin typeface="Times New Roman" panose="02020603050405020304" pitchFamily="18" charset="0"/>
                          <a:cs typeface="Times New Roman" panose="02020603050405020304" pitchFamily="18" charset="0"/>
                        </a:rPr>
                        <a:t>25</a:t>
                      </a:r>
                      <a:endParaRPr kumimoji="1" lang="ja-JP" altLang="en-US" sz="2400" b="1"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400" b="1" dirty="0">
                          <a:latin typeface="Times New Roman" panose="02020603050405020304" pitchFamily="18" charset="0"/>
                          <a:cs typeface="Times New Roman" panose="02020603050405020304" pitchFamily="18" charset="0"/>
                        </a:rPr>
                        <a:t>21</a:t>
                      </a:r>
                      <a:endParaRPr kumimoji="1" lang="ja-JP" altLang="en-US" sz="2400" b="1"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2075752"/>
                  </a:ext>
                </a:extLst>
              </a:tr>
            </a:tbl>
          </a:graphicData>
        </a:graphic>
      </p:graphicFrame>
      <p:graphicFrame>
        <p:nvGraphicFramePr>
          <p:cNvPr id="3" name="表 2">
            <a:extLst>
              <a:ext uri="{FF2B5EF4-FFF2-40B4-BE49-F238E27FC236}">
                <a16:creationId xmlns:a16="http://schemas.microsoft.com/office/drawing/2014/main" id="{6BD74B20-3745-4379-9003-CC4DF2CCA85A}"/>
              </a:ext>
            </a:extLst>
          </p:cNvPr>
          <p:cNvGraphicFramePr>
            <a:graphicFrameLocks noGrp="1"/>
          </p:cNvGraphicFramePr>
          <p:nvPr>
            <p:extLst>
              <p:ext uri="{D42A27DB-BD31-4B8C-83A1-F6EECF244321}">
                <p14:modId xmlns:p14="http://schemas.microsoft.com/office/powerpoint/2010/main" val="2095928115"/>
              </p:ext>
            </p:extLst>
          </p:nvPr>
        </p:nvGraphicFramePr>
        <p:xfrm>
          <a:off x="0" y="5019062"/>
          <a:ext cx="1990338" cy="1990338"/>
        </p:xfrm>
        <a:graphic>
          <a:graphicData uri="http://schemas.openxmlformats.org/drawingml/2006/table">
            <a:tbl>
              <a:tblPr firstRow="1" bandRow="1">
                <a:tableStyleId>{5940675A-B579-460E-94D1-54222C63F5DA}</a:tableStyleId>
              </a:tblPr>
              <a:tblGrid>
                <a:gridCol w="663446">
                  <a:extLst>
                    <a:ext uri="{9D8B030D-6E8A-4147-A177-3AD203B41FA5}">
                      <a16:colId xmlns:a16="http://schemas.microsoft.com/office/drawing/2014/main" val="725522054"/>
                    </a:ext>
                  </a:extLst>
                </a:gridCol>
                <a:gridCol w="663446">
                  <a:extLst>
                    <a:ext uri="{9D8B030D-6E8A-4147-A177-3AD203B41FA5}">
                      <a16:colId xmlns:a16="http://schemas.microsoft.com/office/drawing/2014/main" val="4104861050"/>
                    </a:ext>
                  </a:extLst>
                </a:gridCol>
                <a:gridCol w="663446">
                  <a:extLst>
                    <a:ext uri="{9D8B030D-6E8A-4147-A177-3AD203B41FA5}">
                      <a16:colId xmlns:a16="http://schemas.microsoft.com/office/drawing/2014/main" val="1472885385"/>
                    </a:ext>
                  </a:extLst>
                </a:gridCol>
              </a:tblGrid>
              <a:tr h="663446">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alpha val="49000"/>
                      </a:schemeClr>
                    </a:solidFill>
                  </a:tcPr>
                </a:tc>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alpha val="49000"/>
                      </a:schemeClr>
                    </a:solidFill>
                  </a:tcPr>
                </a:tc>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alpha val="49000"/>
                      </a:schemeClr>
                    </a:solidFill>
                  </a:tcPr>
                </a:tc>
                <a:extLst>
                  <a:ext uri="{0D108BD9-81ED-4DB2-BD59-A6C34878D82A}">
                    <a16:rowId xmlns:a16="http://schemas.microsoft.com/office/drawing/2014/main" val="3605099988"/>
                  </a:ext>
                </a:extLst>
              </a:tr>
              <a:tr h="663446">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alpha val="49000"/>
                      </a:schemeClr>
                    </a:solidFill>
                  </a:tcPr>
                </a:tc>
                <a:tc>
                  <a:txBody>
                    <a:bodyPr/>
                    <a:lstStyle/>
                    <a:p>
                      <a:pPr algn="ctr"/>
                      <a:endParaRPr kumimoji="1" lang="ja-JP" altLang="en-US" sz="2200" b="1" dirty="0">
                        <a:solidFill>
                          <a:schemeClr val="tx1"/>
                        </a:solidFill>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alpha val="49000"/>
                      </a:schemeClr>
                    </a:solidFill>
                  </a:tcPr>
                </a:tc>
                <a:tc>
                  <a:txBody>
                    <a:bodyPr/>
                    <a:lstStyle/>
                    <a:p>
                      <a:pPr algn="ctr"/>
                      <a:endParaRPr kumimoji="1" lang="ja-JP" altLang="en-US" sz="2200" b="1" dirty="0">
                        <a:solidFill>
                          <a:srgbClr val="FF0000"/>
                        </a:solidFill>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alpha val="49000"/>
                      </a:schemeClr>
                    </a:solidFill>
                  </a:tcPr>
                </a:tc>
                <a:extLst>
                  <a:ext uri="{0D108BD9-81ED-4DB2-BD59-A6C34878D82A}">
                    <a16:rowId xmlns:a16="http://schemas.microsoft.com/office/drawing/2014/main" val="3141130372"/>
                  </a:ext>
                </a:extLst>
              </a:tr>
              <a:tr h="663446">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alpha val="49000"/>
                      </a:schemeClr>
                    </a:solidFill>
                  </a:tcPr>
                </a:tc>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alpha val="49000"/>
                      </a:schemeClr>
                    </a:solidFill>
                  </a:tcPr>
                </a:tc>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alpha val="49000"/>
                      </a:schemeClr>
                    </a:solidFill>
                  </a:tcPr>
                </a:tc>
                <a:extLst>
                  <a:ext uri="{0D108BD9-81ED-4DB2-BD59-A6C34878D82A}">
                    <a16:rowId xmlns:a16="http://schemas.microsoft.com/office/drawing/2014/main" val="4004182580"/>
                  </a:ext>
                </a:extLst>
              </a:tr>
            </a:tbl>
          </a:graphicData>
        </a:graphic>
      </p:graphicFrame>
      <p:graphicFrame>
        <p:nvGraphicFramePr>
          <p:cNvPr id="9" name="表 8">
            <a:extLst>
              <a:ext uri="{FF2B5EF4-FFF2-40B4-BE49-F238E27FC236}">
                <a16:creationId xmlns:a16="http://schemas.microsoft.com/office/drawing/2014/main" id="{CC10543B-B41E-47E8-B6FA-1E6A1899A304}"/>
              </a:ext>
            </a:extLst>
          </p:cNvPr>
          <p:cNvGraphicFramePr>
            <a:graphicFrameLocks noGrp="1"/>
          </p:cNvGraphicFramePr>
          <p:nvPr>
            <p:extLst>
              <p:ext uri="{D42A27DB-BD31-4B8C-83A1-F6EECF244321}">
                <p14:modId xmlns:p14="http://schemas.microsoft.com/office/powerpoint/2010/main" val="4261009064"/>
              </p:ext>
            </p:extLst>
          </p:nvPr>
        </p:nvGraphicFramePr>
        <p:xfrm>
          <a:off x="5114690" y="4659180"/>
          <a:ext cx="1990338" cy="1990338"/>
        </p:xfrm>
        <a:graphic>
          <a:graphicData uri="http://schemas.openxmlformats.org/drawingml/2006/table">
            <a:tbl>
              <a:tblPr firstRow="1" bandRow="1">
                <a:tableStyleId>{5940675A-B579-460E-94D1-54222C63F5DA}</a:tableStyleId>
              </a:tblPr>
              <a:tblGrid>
                <a:gridCol w="663446">
                  <a:extLst>
                    <a:ext uri="{9D8B030D-6E8A-4147-A177-3AD203B41FA5}">
                      <a16:colId xmlns:a16="http://schemas.microsoft.com/office/drawing/2014/main" val="725522054"/>
                    </a:ext>
                  </a:extLst>
                </a:gridCol>
                <a:gridCol w="663446">
                  <a:extLst>
                    <a:ext uri="{9D8B030D-6E8A-4147-A177-3AD203B41FA5}">
                      <a16:colId xmlns:a16="http://schemas.microsoft.com/office/drawing/2014/main" val="4104861050"/>
                    </a:ext>
                  </a:extLst>
                </a:gridCol>
                <a:gridCol w="663446">
                  <a:extLst>
                    <a:ext uri="{9D8B030D-6E8A-4147-A177-3AD203B41FA5}">
                      <a16:colId xmlns:a16="http://schemas.microsoft.com/office/drawing/2014/main" val="1472885385"/>
                    </a:ext>
                  </a:extLst>
                </a:gridCol>
              </a:tblGrid>
              <a:tr h="663446">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alpha val="27000"/>
                      </a:schemeClr>
                    </a:solidFill>
                  </a:tcPr>
                </a:tc>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alpha val="27000"/>
                      </a:schemeClr>
                    </a:solidFill>
                  </a:tcPr>
                </a:tc>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alpha val="27000"/>
                      </a:schemeClr>
                    </a:solidFill>
                  </a:tcPr>
                </a:tc>
                <a:extLst>
                  <a:ext uri="{0D108BD9-81ED-4DB2-BD59-A6C34878D82A}">
                    <a16:rowId xmlns:a16="http://schemas.microsoft.com/office/drawing/2014/main" val="3605099988"/>
                  </a:ext>
                </a:extLst>
              </a:tr>
              <a:tr h="663446">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alpha val="27000"/>
                      </a:schemeClr>
                    </a:solidFill>
                  </a:tcPr>
                </a:tc>
                <a:tc>
                  <a:txBody>
                    <a:bodyPr/>
                    <a:lstStyle/>
                    <a:p>
                      <a:pPr algn="ctr"/>
                      <a:endParaRPr kumimoji="1" lang="ja-JP" altLang="en-US" sz="2200" b="1" dirty="0">
                        <a:solidFill>
                          <a:schemeClr val="tx1"/>
                        </a:solidFill>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alpha val="27000"/>
                      </a:schemeClr>
                    </a:solidFill>
                  </a:tcPr>
                </a:tc>
                <a:tc>
                  <a:txBody>
                    <a:bodyPr/>
                    <a:lstStyle/>
                    <a:p>
                      <a:pPr algn="ctr"/>
                      <a:endParaRPr kumimoji="1" lang="ja-JP" altLang="en-US" sz="2200" b="1" dirty="0">
                        <a:solidFill>
                          <a:srgbClr val="FF0000"/>
                        </a:solidFill>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alpha val="27000"/>
                      </a:schemeClr>
                    </a:solidFill>
                  </a:tcPr>
                </a:tc>
                <a:extLst>
                  <a:ext uri="{0D108BD9-81ED-4DB2-BD59-A6C34878D82A}">
                    <a16:rowId xmlns:a16="http://schemas.microsoft.com/office/drawing/2014/main" val="3141130372"/>
                  </a:ext>
                </a:extLst>
              </a:tr>
              <a:tr h="663446">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alpha val="27000"/>
                      </a:schemeClr>
                    </a:solidFill>
                  </a:tcPr>
                </a:tc>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alpha val="27000"/>
                      </a:schemeClr>
                    </a:solidFill>
                  </a:tcPr>
                </a:tc>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alpha val="27000"/>
                      </a:schemeClr>
                    </a:solidFill>
                  </a:tcPr>
                </a:tc>
                <a:extLst>
                  <a:ext uri="{0D108BD9-81ED-4DB2-BD59-A6C34878D82A}">
                    <a16:rowId xmlns:a16="http://schemas.microsoft.com/office/drawing/2014/main" val="4004182580"/>
                  </a:ext>
                </a:extLst>
              </a:tr>
            </a:tbl>
          </a:graphicData>
        </a:graphic>
      </p:graphicFrame>
      <p:graphicFrame>
        <p:nvGraphicFramePr>
          <p:cNvPr id="10" name="表 9">
            <a:extLst>
              <a:ext uri="{FF2B5EF4-FFF2-40B4-BE49-F238E27FC236}">
                <a16:creationId xmlns:a16="http://schemas.microsoft.com/office/drawing/2014/main" id="{128DBC6F-C67D-4E77-8358-A80737C6197A}"/>
              </a:ext>
            </a:extLst>
          </p:cNvPr>
          <p:cNvGraphicFramePr>
            <a:graphicFrameLocks noGrp="1"/>
          </p:cNvGraphicFramePr>
          <p:nvPr>
            <p:extLst>
              <p:ext uri="{D42A27DB-BD31-4B8C-83A1-F6EECF244321}">
                <p14:modId xmlns:p14="http://schemas.microsoft.com/office/powerpoint/2010/main" val="3899532456"/>
              </p:ext>
            </p:extLst>
          </p:nvPr>
        </p:nvGraphicFramePr>
        <p:xfrm>
          <a:off x="7510903" y="785684"/>
          <a:ext cx="2160000" cy="2160000"/>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2361904938"/>
                    </a:ext>
                  </a:extLst>
                </a:gridCol>
                <a:gridCol w="720000">
                  <a:extLst>
                    <a:ext uri="{9D8B030D-6E8A-4147-A177-3AD203B41FA5}">
                      <a16:colId xmlns:a16="http://schemas.microsoft.com/office/drawing/2014/main" val="3043432155"/>
                    </a:ext>
                  </a:extLst>
                </a:gridCol>
                <a:gridCol w="720000">
                  <a:extLst>
                    <a:ext uri="{9D8B030D-6E8A-4147-A177-3AD203B41FA5}">
                      <a16:colId xmlns:a16="http://schemas.microsoft.com/office/drawing/2014/main" val="2696523283"/>
                    </a:ext>
                  </a:extLst>
                </a:gridCol>
              </a:tblGrid>
              <a:tr h="720000">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20</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15</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13</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4176780125"/>
                  </a:ext>
                </a:extLst>
              </a:tr>
              <a:tr h="720000">
                <a:tc>
                  <a:txBody>
                    <a:bodyPr/>
                    <a:lstStyle/>
                    <a:p>
                      <a:pPr algn="ctr"/>
                      <a:r>
                        <a:rPr kumimoji="1" lang="en-US" altLang="ja-JP" sz="2400" b="1" dirty="0">
                          <a:solidFill>
                            <a:srgbClr val="FF0000"/>
                          </a:solidFill>
                          <a:latin typeface="Times New Roman" panose="02020603050405020304" pitchFamily="18" charset="0"/>
                          <a:cs typeface="Times New Roman" panose="02020603050405020304" pitchFamily="18" charset="0"/>
                        </a:rPr>
                        <a:t>25</a:t>
                      </a:r>
                      <a:endParaRPr kumimoji="1" lang="ja-JP" altLang="en-US" sz="2400" b="1" dirty="0">
                        <a:solidFill>
                          <a:srgbClr val="FF0000"/>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8</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10</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992075752"/>
                  </a:ext>
                </a:extLst>
              </a:tr>
              <a:tr h="720000">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19</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23</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kumimoji="1" lang="en-US" altLang="ja-JP" sz="2400" b="1" dirty="0">
                          <a:solidFill>
                            <a:schemeClr val="bg1"/>
                          </a:solidFill>
                          <a:latin typeface="Times New Roman" panose="02020603050405020304" pitchFamily="18" charset="0"/>
                          <a:cs typeface="Times New Roman" panose="02020603050405020304" pitchFamily="18" charset="0"/>
                        </a:rPr>
                        <a:t>20</a:t>
                      </a:r>
                      <a:endParaRPr kumimoji="1" lang="ja-JP" altLang="en-US" sz="24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962823076"/>
                  </a:ext>
                </a:extLst>
              </a:tr>
            </a:tbl>
          </a:graphicData>
        </a:graphic>
      </p:graphicFrame>
      <p:graphicFrame>
        <p:nvGraphicFramePr>
          <p:cNvPr id="2" name="表 1">
            <a:extLst>
              <a:ext uri="{FF2B5EF4-FFF2-40B4-BE49-F238E27FC236}">
                <a16:creationId xmlns:a16="http://schemas.microsoft.com/office/drawing/2014/main" id="{CCC7B852-CF20-4742-9FD9-7D2F94182CF2}"/>
              </a:ext>
            </a:extLst>
          </p:cNvPr>
          <p:cNvGraphicFramePr>
            <a:graphicFrameLocks noGrp="1"/>
          </p:cNvGraphicFramePr>
          <p:nvPr>
            <p:extLst>
              <p:ext uri="{D42A27DB-BD31-4B8C-83A1-F6EECF244321}">
                <p14:modId xmlns:p14="http://schemas.microsoft.com/office/powerpoint/2010/main" val="4042733711"/>
              </p:ext>
            </p:extLst>
          </p:nvPr>
        </p:nvGraphicFramePr>
        <p:xfrm>
          <a:off x="2856831" y="7009400"/>
          <a:ext cx="1990338" cy="1990338"/>
        </p:xfrm>
        <a:graphic>
          <a:graphicData uri="http://schemas.openxmlformats.org/drawingml/2006/table">
            <a:tbl>
              <a:tblPr firstRow="1" bandRow="1">
                <a:tableStyleId>{5940675A-B579-460E-94D1-54222C63F5DA}</a:tableStyleId>
              </a:tblPr>
              <a:tblGrid>
                <a:gridCol w="663446">
                  <a:extLst>
                    <a:ext uri="{9D8B030D-6E8A-4147-A177-3AD203B41FA5}">
                      <a16:colId xmlns:a16="http://schemas.microsoft.com/office/drawing/2014/main" val="725522054"/>
                    </a:ext>
                  </a:extLst>
                </a:gridCol>
                <a:gridCol w="663446">
                  <a:extLst>
                    <a:ext uri="{9D8B030D-6E8A-4147-A177-3AD203B41FA5}">
                      <a16:colId xmlns:a16="http://schemas.microsoft.com/office/drawing/2014/main" val="4104861050"/>
                    </a:ext>
                  </a:extLst>
                </a:gridCol>
                <a:gridCol w="663446">
                  <a:extLst>
                    <a:ext uri="{9D8B030D-6E8A-4147-A177-3AD203B41FA5}">
                      <a16:colId xmlns:a16="http://schemas.microsoft.com/office/drawing/2014/main" val="1472885385"/>
                    </a:ext>
                  </a:extLst>
                </a:gridCol>
              </a:tblGrid>
              <a:tr h="663446">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5099988"/>
                  </a:ext>
                </a:extLst>
              </a:tr>
              <a:tr h="663446">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endParaRPr kumimoji="1" lang="ja-JP" altLang="en-US" sz="2200" b="1" dirty="0">
                        <a:solidFill>
                          <a:schemeClr val="tx1"/>
                        </a:solidFill>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endParaRPr kumimoji="1" lang="ja-JP" altLang="en-US" sz="2200" b="1" dirty="0">
                        <a:solidFill>
                          <a:srgbClr val="FF0000"/>
                        </a:solidFill>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1130372"/>
                  </a:ext>
                </a:extLst>
              </a:tr>
              <a:tr h="663446">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endParaRPr kumimoji="1" lang="ja-JP" altLang="en-US" sz="2200" b="1" dirty="0">
                        <a:latin typeface="Times New Roman" panose="02020603050405020304" pitchFamily="18" charset="0"/>
                        <a:cs typeface="Times New Roman" panose="02020603050405020304" pitchFamily="18" charset="0"/>
                      </a:endParaRPr>
                    </a:p>
                  </a:txBody>
                  <a:tcPr marL="84258" marR="84258" marT="42129" marB="4212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4182580"/>
                  </a:ext>
                </a:extLst>
              </a:tr>
            </a:tbl>
          </a:graphicData>
        </a:graphic>
      </p:graphicFrame>
    </p:spTree>
    <p:extLst>
      <p:ext uri="{BB962C8B-B14F-4D97-AF65-F5344CB8AC3E}">
        <p14:creationId xmlns:p14="http://schemas.microsoft.com/office/powerpoint/2010/main" val="360077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2819400" cy="523220"/>
          </a:xfrm>
          <a:prstGeom prst="rect">
            <a:avLst/>
          </a:prstGeom>
          <a:noFill/>
        </p:spPr>
        <p:txBody>
          <a:bodyPr wrap="square" rtlCol="0">
            <a:spAutoFit/>
          </a:bodyPr>
          <a:lstStyle/>
          <a:p>
            <a:r>
              <a:rPr kumimoji="1" lang="en-US" altLang="ja-JP" sz="2800" u="sng" dirty="0"/>
              <a:t>1. </a:t>
            </a:r>
            <a:r>
              <a:rPr kumimoji="1" lang="ja-JP" altLang="en-US" sz="2800" u="sng" dirty="0"/>
              <a:t>画像処理とは</a:t>
            </a:r>
          </a:p>
        </p:txBody>
      </p:sp>
      <p:sp>
        <p:nvSpPr>
          <p:cNvPr id="3" name="テキスト ボックス 2">
            <a:extLst>
              <a:ext uri="{FF2B5EF4-FFF2-40B4-BE49-F238E27FC236}">
                <a16:creationId xmlns:a16="http://schemas.microsoft.com/office/drawing/2014/main" id="{E92928C1-E047-4FBE-970E-2DECB4134FF5}"/>
              </a:ext>
            </a:extLst>
          </p:cNvPr>
          <p:cNvSpPr txBox="1"/>
          <p:nvPr/>
        </p:nvSpPr>
        <p:spPr>
          <a:xfrm>
            <a:off x="800100" y="1130300"/>
            <a:ext cx="3771900" cy="400110"/>
          </a:xfrm>
          <a:prstGeom prst="rect">
            <a:avLst/>
          </a:prstGeom>
          <a:noFill/>
        </p:spPr>
        <p:txBody>
          <a:bodyPr wrap="square" rtlCol="0">
            <a:spAutoFit/>
          </a:bodyPr>
          <a:lstStyle/>
          <a:p>
            <a:r>
              <a:rPr kumimoji="1" lang="ja-JP" altLang="en-US" sz="2000" dirty="0"/>
              <a:t>画像を扱う</a:t>
            </a:r>
            <a:r>
              <a:rPr kumimoji="1" lang="ja-JP" altLang="en-US" sz="2000" dirty="0">
                <a:solidFill>
                  <a:srgbClr val="FF6600"/>
                </a:solidFill>
              </a:rPr>
              <a:t>信号処理全般</a:t>
            </a:r>
            <a:r>
              <a:rPr kumimoji="1" lang="ja-JP" altLang="en-US" sz="2000" dirty="0"/>
              <a:t>を指す．</a:t>
            </a:r>
          </a:p>
        </p:txBody>
      </p:sp>
      <p:sp>
        <p:nvSpPr>
          <p:cNvPr id="4" name="四角形: 角を丸くする 3">
            <a:extLst>
              <a:ext uri="{FF2B5EF4-FFF2-40B4-BE49-F238E27FC236}">
                <a16:creationId xmlns:a16="http://schemas.microsoft.com/office/drawing/2014/main" id="{8C9157CF-5244-4C8D-9E91-3364E3398C11}"/>
              </a:ext>
            </a:extLst>
          </p:cNvPr>
          <p:cNvSpPr/>
          <p:nvPr/>
        </p:nvSpPr>
        <p:spPr>
          <a:xfrm>
            <a:off x="800100" y="2197100"/>
            <a:ext cx="7670800" cy="3949700"/>
          </a:xfrm>
          <a:prstGeom prst="roundRect">
            <a:avLst>
              <a:gd name="adj" fmla="val 8628"/>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C011A01-2DF6-47FE-AD73-B609F046034C}"/>
              </a:ext>
            </a:extLst>
          </p:cNvPr>
          <p:cNvSpPr txBox="1"/>
          <p:nvPr/>
        </p:nvSpPr>
        <p:spPr>
          <a:xfrm>
            <a:off x="1066800" y="1966267"/>
            <a:ext cx="1485900" cy="461665"/>
          </a:xfrm>
          <a:prstGeom prst="rect">
            <a:avLst/>
          </a:prstGeom>
          <a:solidFill>
            <a:schemeClr val="bg1"/>
          </a:solidFill>
        </p:spPr>
        <p:txBody>
          <a:bodyPr wrap="square" rtlCol="0">
            <a:spAutoFit/>
          </a:bodyPr>
          <a:lstStyle/>
          <a:p>
            <a:r>
              <a:rPr kumimoji="1" lang="ja-JP" altLang="en-US" sz="2400" dirty="0"/>
              <a:t>画像処理</a:t>
            </a:r>
          </a:p>
        </p:txBody>
      </p:sp>
      <p:sp>
        <p:nvSpPr>
          <p:cNvPr id="6" name="四角形: 角を丸くする 5">
            <a:extLst>
              <a:ext uri="{FF2B5EF4-FFF2-40B4-BE49-F238E27FC236}">
                <a16:creationId xmlns:a16="http://schemas.microsoft.com/office/drawing/2014/main" id="{B05965FC-B961-45DE-B8C6-EAF6DB52064E}"/>
              </a:ext>
            </a:extLst>
          </p:cNvPr>
          <p:cNvSpPr/>
          <p:nvPr/>
        </p:nvSpPr>
        <p:spPr>
          <a:xfrm>
            <a:off x="1066801" y="3094622"/>
            <a:ext cx="3937000" cy="2377132"/>
          </a:xfrm>
          <a:prstGeom prst="roundRect">
            <a:avLst>
              <a:gd name="adj" fmla="val 8628"/>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02C12E7-FA3C-4D35-9D75-C51FCD83C0E0}"/>
              </a:ext>
            </a:extLst>
          </p:cNvPr>
          <p:cNvSpPr txBox="1"/>
          <p:nvPr/>
        </p:nvSpPr>
        <p:spPr>
          <a:xfrm>
            <a:off x="1200150" y="2841533"/>
            <a:ext cx="2508250" cy="400110"/>
          </a:xfrm>
          <a:prstGeom prst="rect">
            <a:avLst/>
          </a:prstGeom>
          <a:solidFill>
            <a:schemeClr val="bg1"/>
          </a:solidFill>
        </p:spPr>
        <p:txBody>
          <a:bodyPr wrap="square" rtlCol="0">
            <a:spAutoFit/>
          </a:bodyPr>
          <a:lstStyle/>
          <a:p>
            <a:r>
              <a:rPr kumimoji="1" lang="ja-JP" altLang="en-US" sz="2000" dirty="0"/>
              <a:t>画像解析・画像認識</a:t>
            </a:r>
          </a:p>
        </p:txBody>
      </p:sp>
      <p:sp>
        <p:nvSpPr>
          <p:cNvPr id="8" name="四角形: 角を丸くする 7">
            <a:extLst>
              <a:ext uri="{FF2B5EF4-FFF2-40B4-BE49-F238E27FC236}">
                <a16:creationId xmlns:a16="http://schemas.microsoft.com/office/drawing/2014/main" id="{227CB5E6-AFD6-4F29-895B-58B4C01B9C6F}"/>
              </a:ext>
            </a:extLst>
          </p:cNvPr>
          <p:cNvSpPr/>
          <p:nvPr/>
        </p:nvSpPr>
        <p:spPr>
          <a:xfrm>
            <a:off x="5137150" y="3094622"/>
            <a:ext cx="3067050" cy="2377132"/>
          </a:xfrm>
          <a:prstGeom prst="roundRect">
            <a:avLst>
              <a:gd name="adj" fmla="val 8628"/>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0D39D021-5296-4FAC-9111-BB0F5FD0872B}"/>
              </a:ext>
            </a:extLst>
          </p:cNvPr>
          <p:cNvSpPr txBox="1"/>
          <p:nvPr/>
        </p:nvSpPr>
        <p:spPr>
          <a:xfrm>
            <a:off x="5270502" y="2740679"/>
            <a:ext cx="1968502" cy="707886"/>
          </a:xfrm>
          <a:prstGeom prst="rect">
            <a:avLst/>
          </a:prstGeom>
          <a:solidFill>
            <a:schemeClr val="bg1"/>
          </a:solidFill>
        </p:spPr>
        <p:txBody>
          <a:bodyPr wrap="square" rtlCol="0">
            <a:spAutoFit/>
          </a:bodyPr>
          <a:lstStyle/>
          <a:p>
            <a:r>
              <a:rPr kumimoji="1" lang="ja-JP" altLang="en-US" sz="2000" dirty="0"/>
              <a:t>コンピュータ</a:t>
            </a:r>
            <a:endParaRPr kumimoji="1" lang="en-US" altLang="ja-JP" sz="2000" dirty="0"/>
          </a:p>
          <a:p>
            <a:r>
              <a:rPr kumimoji="1" lang="ja-JP" altLang="en-US" sz="2000" dirty="0"/>
              <a:t>グラフィックス</a:t>
            </a:r>
          </a:p>
        </p:txBody>
      </p:sp>
      <p:sp>
        <p:nvSpPr>
          <p:cNvPr id="10" name="テキスト ボックス 9">
            <a:extLst>
              <a:ext uri="{FF2B5EF4-FFF2-40B4-BE49-F238E27FC236}">
                <a16:creationId xmlns:a16="http://schemas.microsoft.com/office/drawing/2014/main" id="{EEEE325B-8B30-4FE9-97C4-33C04D82913A}"/>
              </a:ext>
            </a:extLst>
          </p:cNvPr>
          <p:cNvSpPr txBox="1"/>
          <p:nvPr/>
        </p:nvSpPr>
        <p:spPr>
          <a:xfrm>
            <a:off x="1200150" y="3498020"/>
            <a:ext cx="3136900" cy="646331"/>
          </a:xfrm>
          <a:prstGeom prst="rect">
            <a:avLst/>
          </a:prstGeom>
          <a:noFill/>
        </p:spPr>
        <p:txBody>
          <a:bodyPr wrap="square" rtlCol="0">
            <a:spAutoFit/>
          </a:bodyPr>
          <a:lstStyle/>
          <a:p>
            <a:r>
              <a:rPr kumimoji="1" lang="ja-JP" altLang="en-US" dirty="0"/>
              <a:t>画像や画像に含まれる物体を記述するための手段</a:t>
            </a:r>
          </a:p>
        </p:txBody>
      </p:sp>
      <p:sp>
        <p:nvSpPr>
          <p:cNvPr id="11" name="テキスト ボックス 10">
            <a:extLst>
              <a:ext uri="{FF2B5EF4-FFF2-40B4-BE49-F238E27FC236}">
                <a16:creationId xmlns:a16="http://schemas.microsoft.com/office/drawing/2014/main" id="{7A6FA580-77C4-4A6A-97D4-DB3395CAACDB}"/>
              </a:ext>
            </a:extLst>
          </p:cNvPr>
          <p:cNvSpPr txBox="1"/>
          <p:nvPr/>
        </p:nvSpPr>
        <p:spPr>
          <a:xfrm>
            <a:off x="5270502" y="3679398"/>
            <a:ext cx="2933698" cy="646331"/>
          </a:xfrm>
          <a:prstGeom prst="rect">
            <a:avLst/>
          </a:prstGeom>
          <a:noFill/>
        </p:spPr>
        <p:txBody>
          <a:bodyPr wrap="square" rtlCol="0">
            <a:spAutoFit/>
          </a:bodyPr>
          <a:lstStyle/>
          <a:p>
            <a:r>
              <a:rPr kumimoji="1" lang="ja-JP" altLang="en-US" dirty="0"/>
              <a:t>物体の形状や配置などの情報から画像を作り出す</a:t>
            </a:r>
          </a:p>
        </p:txBody>
      </p:sp>
      <p:sp>
        <p:nvSpPr>
          <p:cNvPr id="12" name="テキスト ボックス 11">
            <a:extLst>
              <a:ext uri="{FF2B5EF4-FFF2-40B4-BE49-F238E27FC236}">
                <a16:creationId xmlns:a16="http://schemas.microsoft.com/office/drawing/2014/main" id="{148E3FF0-0C51-47A1-8514-3090E717664A}"/>
              </a:ext>
            </a:extLst>
          </p:cNvPr>
          <p:cNvSpPr txBox="1"/>
          <p:nvPr/>
        </p:nvSpPr>
        <p:spPr>
          <a:xfrm>
            <a:off x="1200150" y="4283188"/>
            <a:ext cx="3136900" cy="923330"/>
          </a:xfrm>
          <a:prstGeom prst="rect">
            <a:avLst/>
          </a:prstGeom>
          <a:noFill/>
        </p:spPr>
        <p:txBody>
          <a:bodyPr wrap="square" rtlCol="0">
            <a:spAutoFit/>
          </a:bodyPr>
          <a:lstStyle/>
          <a:p>
            <a:r>
              <a:rPr kumimoji="1" lang="ja-JP" altLang="en-US" dirty="0">
                <a:solidFill>
                  <a:srgbClr val="FF6600"/>
                </a:solidFill>
              </a:rPr>
              <a:t>符号化</a:t>
            </a:r>
            <a:endParaRPr kumimoji="1" lang="en-US" altLang="ja-JP" dirty="0">
              <a:solidFill>
                <a:srgbClr val="FF6600"/>
              </a:solidFill>
            </a:endParaRPr>
          </a:p>
          <a:p>
            <a:r>
              <a:rPr kumimoji="1" lang="ja-JP" altLang="en-US" dirty="0"/>
              <a:t>与えられた画像を表す別の信号に変換すること</a:t>
            </a:r>
          </a:p>
        </p:txBody>
      </p:sp>
    </p:spTree>
    <p:extLst>
      <p:ext uri="{BB962C8B-B14F-4D97-AF65-F5344CB8AC3E}">
        <p14:creationId xmlns:p14="http://schemas.microsoft.com/office/powerpoint/2010/main" val="275798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2819400" cy="523220"/>
          </a:xfrm>
          <a:prstGeom prst="rect">
            <a:avLst/>
          </a:prstGeom>
          <a:noFill/>
        </p:spPr>
        <p:txBody>
          <a:bodyPr wrap="square" rtlCol="0">
            <a:spAutoFit/>
          </a:bodyPr>
          <a:lstStyle/>
          <a:p>
            <a:r>
              <a:rPr kumimoji="1" lang="en-US" altLang="ja-JP" sz="2800" u="sng" dirty="0"/>
              <a:t>1. </a:t>
            </a:r>
            <a:r>
              <a:rPr kumimoji="1" lang="ja-JP" altLang="en-US" sz="2800" u="sng" dirty="0"/>
              <a:t>画像処理とは</a:t>
            </a:r>
          </a:p>
        </p:txBody>
      </p:sp>
      <p:sp>
        <p:nvSpPr>
          <p:cNvPr id="14" name="四角形: 角を丸くする 13">
            <a:extLst>
              <a:ext uri="{FF2B5EF4-FFF2-40B4-BE49-F238E27FC236}">
                <a16:creationId xmlns:a16="http://schemas.microsoft.com/office/drawing/2014/main" id="{38C0695B-37E8-4199-8974-F105796DC0B4}"/>
              </a:ext>
            </a:extLst>
          </p:cNvPr>
          <p:cNvSpPr/>
          <p:nvPr/>
        </p:nvSpPr>
        <p:spPr>
          <a:xfrm>
            <a:off x="215900" y="1231900"/>
            <a:ext cx="4305300" cy="2501225"/>
          </a:xfrm>
          <a:prstGeom prst="roundRect">
            <a:avLst>
              <a:gd name="adj" fmla="val 5458"/>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1149D14E-1DD5-4F30-9D37-84CF465234D9}"/>
              </a:ext>
            </a:extLst>
          </p:cNvPr>
          <p:cNvSpPr txBox="1"/>
          <p:nvPr/>
        </p:nvSpPr>
        <p:spPr>
          <a:xfrm>
            <a:off x="1225550" y="1031845"/>
            <a:ext cx="2286000" cy="400110"/>
          </a:xfrm>
          <a:prstGeom prst="rect">
            <a:avLst/>
          </a:prstGeom>
          <a:solidFill>
            <a:schemeClr val="bg1"/>
          </a:solidFill>
        </p:spPr>
        <p:txBody>
          <a:bodyPr wrap="square" rtlCol="0">
            <a:spAutoFit/>
          </a:bodyPr>
          <a:lstStyle/>
          <a:p>
            <a:r>
              <a:rPr kumimoji="1" lang="ja-JP" altLang="en-US" sz="2000" dirty="0"/>
              <a:t>アナログ画像処理</a:t>
            </a:r>
          </a:p>
        </p:txBody>
      </p:sp>
      <p:sp>
        <p:nvSpPr>
          <p:cNvPr id="15" name="テキスト ボックス 14">
            <a:extLst>
              <a:ext uri="{FF2B5EF4-FFF2-40B4-BE49-F238E27FC236}">
                <a16:creationId xmlns:a16="http://schemas.microsoft.com/office/drawing/2014/main" id="{44A37C6C-759E-4528-AC25-CA17D520E03F}"/>
              </a:ext>
            </a:extLst>
          </p:cNvPr>
          <p:cNvSpPr txBox="1"/>
          <p:nvPr/>
        </p:nvSpPr>
        <p:spPr>
          <a:xfrm>
            <a:off x="431800" y="1701800"/>
            <a:ext cx="3987800" cy="203132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光学系を利用したもの</a:t>
            </a:r>
            <a:endParaRPr kumimoji="1" lang="en-US" altLang="ja-JP" dirty="0"/>
          </a:p>
          <a:p>
            <a:pPr marL="285750" indent="-285750">
              <a:buFont typeface="Arial" panose="020B0604020202020204" pitchFamily="34" charset="0"/>
              <a:buChar char="•"/>
            </a:pPr>
            <a:r>
              <a:rPr kumimoji="1" lang="ja-JP" altLang="en-US" dirty="0"/>
              <a:t>銀塩フィルムの現像過程を利用したもの</a:t>
            </a:r>
            <a:endParaRPr kumimoji="1" lang="en-US" altLang="ja-JP" dirty="0"/>
          </a:p>
          <a:p>
            <a:pPr marL="285750" indent="-285750">
              <a:buFont typeface="Arial" panose="020B0604020202020204" pitchFamily="34" charset="0"/>
              <a:buChar char="•"/>
            </a:pPr>
            <a:r>
              <a:rPr kumimoji="1" lang="ja-JP" altLang="en-US" dirty="0"/>
              <a:t>プリズムやレンズを用いたもの</a:t>
            </a:r>
            <a:endParaRPr kumimoji="1" lang="en-US" altLang="ja-JP" dirty="0"/>
          </a:p>
          <a:p>
            <a:r>
              <a:rPr kumimoji="1" lang="en-US" altLang="ja-JP" dirty="0"/>
              <a:t>					</a:t>
            </a:r>
            <a:r>
              <a:rPr kumimoji="1" lang="ja-JP" altLang="en-US" dirty="0"/>
              <a:t>　</a:t>
            </a:r>
            <a:r>
              <a:rPr kumimoji="1" lang="en-US" altLang="ja-JP" dirty="0"/>
              <a:t>	        ...</a:t>
            </a:r>
            <a:r>
              <a:rPr kumimoji="1" lang="ja-JP" altLang="en-US" dirty="0"/>
              <a:t>など</a:t>
            </a:r>
            <a:endParaRPr kumimoji="1" lang="en-US" altLang="ja-JP" dirty="0"/>
          </a:p>
          <a:p>
            <a:endParaRPr kumimoji="1" lang="en-US" altLang="ja-JP" dirty="0"/>
          </a:p>
          <a:p>
            <a:pPr marL="285750" indent="-285750">
              <a:buFont typeface="Arial" panose="020B0604020202020204" pitchFamily="34" charset="0"/>
              <a:buChar char="•"/>
            </a:pPr>
            <a:r>
              <a:rPr kumimoji="1" lang="ja-JP" altLang="en-US" dirty="0"/>
              <a:t>処理が安定しない</a:t>
            </a:r>
            <a:endParaRPr kumimoji="1" lang="en-US" altLang="ja-JP" dirty="0"/>
          </a:p>
        </p:txBody>
      </p:sp>
      <p:sp>
        <p:nvSpPr>
          <p:cNvPr id="16" name="四角形: 角を丸くする 15">
            <a:extLst>
              <a:ext uri="{FF2B5EF4-FFF2-40B4-BE49-F238E27FC236}">
                <a16:creationId xmlns:a16="http://schemas.microsoft.com/office/drawing/2014/main" id="{90EADE7F-0E98-4F06-8D6D-71FEF9A3EB1D}"/>
              </a:ext>
            </a:extLst>
          </p:cNvPr>
          <p:cNvSpPr/>
          <p:nvPr/>
        </p:nvSpPr>
        <p:spPr>
          <a:xfrm>
            <a:off x="215900" y="4194246"/>
            <a:ext cx="4305300" cy="2501225"/>
          </a:xfrm>
          <a:prstGeom prst="roundRect">
            <a:avLst>
              <a:gd name="adj" fmla="val 5458"/>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1B17DFED-3DD1-4F41-A47F-78953D712509}"/>
              </a:ext>
            </a:extLst>
          </p:cNvPr>
          <p:cNvSpPr txBox="1"/>
          <p:nvPr/>
        </p:nvSpPr>
        <p:spPr>
          <a:xfrm>
            <a:off x="1050925" y="3994191"/>
            <a:ext cx="2635250" cy="400110"/>
          </a:xfrm>
          <a:prstGeom prst="rect">
            <a:avLst/>
          </a:prstGeom>
          <a:solidFill>
            <a:schemeClr val="bg1"/>
          </a:solidFill>
        </p:spPr>
        <p:txBody>
          <a:bodyPr wrap="square" rtlCol="0">
            <a:spAutoFit/>
          </a:bodyPr>
          <a:lstStyle/>
          <a:p>
            <a:r>
              <a:rPr kumimoji="1" lang="ja-JP" altLang="en-US" sz="2000" dirty="0"/>
              <a:t>ディジタル画像処理</a:t>
            </a:r>
          </a:p>
        </p:txBody>
      </p:sp>
      <p:sp>
        <p:nvSpPr>
          <p:cNvPr id="18" name="テキスト ボックス 17">
            <a:extLst>
              <a:ext uri="{FF2B5EF4-FFF2-40B4-BE49-F238E27FC236}">
                <a16:creationId xmlns:a16="http://schemas.microsoft.com/office/drawing/2014/main" id="{B7A4A38F-CA55-4F73-8B3C-ECFCA4476152}"/>
              </a:ext>
            </a:extLst>
          </p:cNvPr>
          <p:cNvSpPr txBox="1"/>
          <p:nvPr/>
        </p:nvSpPr>
        <p:spPr>
          <a:xfrm>
            <a:off x="431800" y="4664146"/>
            <a:ext cx="3987800" cy="120032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ディジタル画像をコンピュータで処理する</a:t>
            </a:r>
            <a:endParaRPr kumimoji="1" lang="en-US" altLang="ja-JP" dirty="0"/>
          </a:p>
          <a:p>
            <a:pPr marL="285750" indent="-285750">
              <a:buFont typeface="Arial" panose="020B0604020202020204" pitchFamily="34" charset="0"/>
              <a:buChar char="•"/>
            </a:pPr>
            <a:r>
              <a:rPr kumimoji="1" lang="ja-JP" altLang="en-US" dirty="0"/>
              <a:t>処理が安定して毎回同じ結果が得られる</a:t>
            </a:r>
            <a:endParaRPr kumimoji="1" lang="en-US" altLang="ja-JP" dirty="0"/>
          </a:p>
        </p:txBody>
      </p:sp>
      <p:graphicFrame>
        <p:nvGraphicFramePr>
          <p:cNvPr id="19" name="表 19">
            <a:extLst>
              <a:ext uri="{FF2B5EF4-FFF2-40B4-BE49-F238E27FC236}">
                <a16:creationId xmlns:a16="http://schemas.microsoft.com/office/drawing/2014/main" id="{9F54F297-7DFA-4CF8-A7FF-F9134BD9B200}"/>
              </a:ext>
            </a:extLst>
          </p:cNvPr>
          <p:cNvGraphicFramePr>
            <a:graphicFrameLocks noGrp="1"/>
          </p:cNvGraphicFramePr>
          <p:nvPr>
            <p:extLst>
              <p:ext uri="{D42A27DB-BD31-4B8C-83A1-F6EECF244321}">
                <p14:modId xmlns:p14="http://schemas.microsoft.com/office/powerpoint/2010/main" val="873073769"/>
              </p:ext>
            </p:extLst>
          </p:nvPr>
        </p:nvGraphicFramePr>
        <p:xfrm>
          <a:off x="4737100" y="556855"/>
          <a:ext cx="4260850" cy="5577840"/>
        </p:xfrm>
        <a:graphic>
          <a:graphicData uri="http://schemas.openxmlformats.org/drawingml/2006/table">
            <a:tbl>
              <a:tblPr firstRow="1" bandRow="1">
                <a:tableStyleId>{5C22544A-7EE6-4342-B048-85BDC9FD1C3A}</a:tableStyleId>
              </a:tblPr>
              <a:tblGrid>
                <a:gridCol w="1027158">
                  <a:extLst>
                    <a:ext uri="{9D8B030D-6E8A-4147-A177-3AD203B41FA5}">
                      <a16:colId xmlns:a16="http://schemas.microsoft.com/office/drawing/2014/main" val="4162613880"/>
                    </a:ext>
                  </a:extLst>
                </a:gridCol>
                <a:gridCol w="3233692">
                  <a:extLst>
                    <a:ext uri="{9D8B030D-6E8A-4147-A177-3AD203B41FA5}">
                      <a16:colId xmlns:a16="http://schemas.microsoft.com/office/drawing/2014/main" val="3518484334"/>
                    </a:ext>
                  </a:extLst>
                </a:gridCol>
              </a:tblGrid>
              <a:tr h="370840">
                <a:tc>
                  <a:txBody>
                    <a:bodyPr/>
                    <a:lstStyle/>
                    <a:p>
                      <a:r>
                        <a:rPr kumimoji="1" lang="en-US" altLang="ja-JP" sz="1600" b="0" dirty="0">
                          <a:solidFill>
                            <a:schemeClr val="tx1"/>
                          </a:solidFill>
                        </a:rPr>
                        <a:t>1960</a:t>
                      </a:r>
                      <a:r>
                        <a:rPr kumimoji="1" lang="ja-JP" altLang="en-US" sz="1600" b="0" dirty="0">
                          <a:solidFill>
                            <a:schemeClr val="tx1"/>
                          </a:solidFill>
                        </a:rPr>
                        <a:t>年代</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b="0" dirty="0">
                          <a:solidFill>
                            <a:schemeClr val="tx1"/>
                          </a:solidFill>
                        </a:rPr>
                        <a:t>画像処理の黎明期</a:t>
                      </a:r>
                      <a:endParaRPr kumimoji="1" lang="en-US" altLang="ja-JP" sz="1600" b="0" dirty="0">
                        <a:solidFill>
                          <a:schemeClr val="tx1"/>
                        </a:solidFill>
                      </a:endParaRPr>
                    </a:p>
                    <a:p>
                      <a:r>
                        <a:rPr kumimoji="1" lang="ja-JP" altLang="en-US" sz="1600" b="0" dirty="0">
                          <a:solidFill>
                            <a:schemeClr val="tx1"/>
                          </a:solidFill>
                        </a:rPr>
                        <a:t>文字認識</a:t>
                      </a:r>
                      <a:endParaRPr kumimoji="1" lang="en-US" altLang="ja-JP" sz="1600" b="0" dirty="0">
                        <a:solidFill>
                          <a:schemeClr val="tx1"/>
                        </a:solidFill>
                      </a:endParaRPr>
                    </a:p>
                    <a:p>
                      <a:r>
                        <a:rPr kumimoji="1" lang="ja-JP" altLang="en-US" sz="1600" b="0" dirty="0">
                          <a:solidFill>
                            <a:schemeClr val="tx1"/>
                          </a:solidFill>
                        </a:rPr>
                        <a:t>人工衛星画像の画質改善</a:t>
                      </a:r>
                      <a:endParaRPr kumimoji="1" lang="en-US" altLang="ja-JP" sz="1600" b="0" dirty="0">
                        <a:solidFill>
                          <a:schemeClr val="tx1"/>
                        </a:solidFill>
                      </a:endParaRPr>
                    </a:p>
                    <a:p>
                      <a:r>
                        <a:rPr kumimoji="1" lang="ja-JP" altLang="en-US" sz="1600" b="0" dirty="0">
                          <a:solidFill>
                            <a:schemeClr val="tx1"/>
                          </a:solidFill>
                        </a:rPr>
                        <a:t>パターン認識理論</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8433092"/>
                  </a:ext>
                </a:extLst>
              </a:tr>
              <a:tr h="370840">
                <a:tc>
                  <a:txBody>
                    <a:bodyPr/>
                    <a:lstStyle/>
                    <a:p>
                      <a:r>
                        <a:rPr kumimoji="1" lang="en-US" altLang="ja-JP" sz="1600" dirty="0">
                          <a:solidFill>
                            <a:schemeClr val="tx1"/>
                          </a:solidFill>
                        </a:rPr>
                        <a:t>1970</a:t>
                      </a:r>
                      <a:r>
                        <a:rPr kumimoji="1" lang="ja-JP" altLang="en-US" sz="1600" dirty="0">
                          <a:solidFill>
                            <a:schemeClr val="tx1"/>
                          </a:solidFill>
                        </a:rPr>
                        <a:t>年代</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kumimoji="1" lang="ja-JP" altLang="en-US" sz="1600" dirty="0">
                          <a:solidFill>
                            <a:schemeClr val="tx1"/>
                          </a:solidFill>
                        </a:rPr>
                        <a:t>様々な応用研究の開始</a:t>
                      </a:r>
                      <a:endParaRPr kumimoji="1" lang="en-US" altLang="ja-JP" sz="1600" dirty="0">
                        <a:solidFill>
                          <a:schemeClr val="tx1"/>
                        </a:solidFill>
                      </a:endParaRPr>
                    </a:p>
                    <a:p>
                      <a:r>
                        <a:rPr kumimoji="1" lang="ja-JP" altLang="en-US" sz="1600" dirty="0">
                          <a:solidFill>
                            <a:schemeClr val="tx1"/>
                          </a:solidFill>
                        </a:rPr>
                        <a:t>工業用画像処理</a:t>
                      </a:r>
                      <a:endParaRPr kumimoji="1" lang="en-US" altLang="ja-JP" sz="1600" dirty="0">
                        <a:solidFill>
                          <a:schemeClr val="tx1"/>
                        </a:solidFill>
                      </a:endParaRPr>
                    </a:p>
                    <a:p>
                      <a:r>
                        <a:rPr kumimoji="1" lang="ja-JP" altLang="en-US" sz="1600" dirty="0">
                          <a:solidFill>
                            <a:schemeClr val="tx1"/>
                          </a:solidFill>
                        </a:rPr>
                        <a:t>医用画像処理</a:t>
                      </a:r>
                      <a:endParaRPr kumimoji="1" lang="en-US" altLang="ja-JP" sz="1600" dirty="0">
                        <a:solidFill>
                          <a:schemeClr val="tx1"/>
                        </a:solidFill>
                      </a:endParaRPr>
                    </a:p>
                    <a:p>
                      <a:r>
                        <a:rPr kumimoji="1" lang="ja-JP" altLang="en-US" sz="1600" dirty="0">
                          <a:solidFill>
                            <a:schemeClr val="tx1"/>
                          </a:solidFill>
                        </a:rPr>
                        <a:t>リモートセンシング</a:t>
                      </a: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505997324"/>
                  </a:ext>
                </a:extLst>
              </a:tr>
              <a:tr h="370840">
                <a:tc>
                  <a:txBody>
                    <a:bodyPr/>
                    <a:lstStyle/>
                    <a:p>
                      <a:r>
                        <a:rPr kumimoji="1" lang="en-US" altLang="ja-JP" sz="1600" dirty="0">
                          <a:solidFill>
                            <a:schemeClr val="tx1"/>
                          </a:solidFill>
                        </a:rPr>
                        <a:t>1980</a:t>
                      </a:r>
                      <a:r>
                        <a:rPr kumimoji="1" lang="ja-JP" altLang="en-US" sz="1600" dirty="0">
                          <a:solidFill>
                            <a:schemeClr val="tx1"/>
                          </a:solidFill>
                        </a:rPr>
                        <a:t>年代</a:t>
                      </a:r>
                    </a:p>
                  </a:txBody>
                  <a:tcPr>
                    <a:solidFill>
                      <a:schemeClr val="bg1"/>
                    </a:solidFill>
                  </a:tcPr>
                </a:tc>
                <a:tc>
                  <a:txBody>
                    <a:bodyPr/>
                    <a:lstStyle/>
                    <a:p>
                      <a:r>
                        <a:rPr kumimoji="1" lang="ja-JP" altLang="en-US" sz="1600" dirty="0">
                          <a:solidFill>
                            <a:schemeClr val="tx1"/>
                          </a:solidFill>
                        </a:rPr>
                        <a:t>実用システムの研究</a:t>
                      </a:r>
                      <a:endParaRPr kumimoji="1" lang="en-US" altLang="ja-JP" sz="1600" dirty="0">
                        <a:solidFill>
                          <a:schemeClr val="tx1"/>
                        </a:solidFill>
                      </a:endParaRPr>
                    </a:p>
                    <a:p>
                      <a:r>
                        <a:rPr kumimoji="1" lang="ja-JP" altLang="en-US" sz="1600" dirty="0">
                          <a:solidFill>
                            <a:schemeClr val="tx1"/>
                          </a:solidFill>
                        </a:rPr>
                        <a:t>文章画像処理</a:t>
                      </a:r>
                      <a:endParaRPr kumimoji="1" lang="en-US" altLang="ja-JP" sz="1600" dirty="0">
                        <a:solidFill>
                          <a:schemeClr val="tx1"/>
                        </a:solidFill>
                      </a:endParaRPr>
                    </a:p>
                    <a:p>
                      <a:r>
                        <a:rPr kumimoji="1" lang="ja-JP" altLang="en-US" sz="1600" dirty="0">
                          <a:solidFill>
                            <a:schemeClr val="tx1"/>
                          </a:solidFill>
                        </a:rPr>
                        <a:t>ロボットビジョン</a:t>
                      </a:r>
                    </a:p>
                  </a:txBody>
                  <a:tcPr>
                    <a:solidFill>
                      <a:schemeClr val="bg1"/>
                    </a:solidFill>
                  </a:tcPr>
                </a:tc>
                <a:extLst>
                  <a:ext uri="{0D108BD9-81ED-4DB2-BD59-A6C34878D82A}">
                    <a16:rowId xmlns:a16="http://schemas.microsoft.com/office/drawing/2014/main" val="1884951659"/>
                  </a:ext>
                </a:extLst>
              </a:tr>
              <a:tr h="370840">
                <a:tc>
                  <a:txBody>
                    <a:bodyPr/>
                    <a:lstStyle/>
                    <a:p>
                      <a:r>
                        <a:rPr kumimoji="1" lang="en-US" altLang="ja-JP" sz="1600" dirty="0">
                          <a:solidFill>
                            <a:schemeClr val="tx1"/>
                          </a:solidFill>
                        </a:rPr>
                        <a:t>1990</a:t>
                      </a:r>
                      <a:r>
                        <a:rPr kumimoji="1" lang="ja-JP" altLang="en-US" sz="1600" dirty="0">
                          <a:solidFill>
                            <a:schemeClr val="tx1"/>
                          </a:solidFill>
                        </a:rPr>
                        <a:t>年代</a:t>
                      </a:r>
                    </a:p>
                  </a:txBody>
                  <a:tcPr>
                    <a:solidFill>
                      <a:schemeClr val="bg1"/>
                    </a:solidFill>
                  </a:tcPr>
                </a:tc>
                <a:tc>
                  <a:txBody>
                    <a:bodyPr/>
                    <a:lstStyle/>
                    <a:p>
                      <a:r>
                        <a:rPr kumimoji="1" lang="ja-JP" altLang="en-US" sz="1600" dirty="0">
                          <a:solidFill>
                            <a:schemeClr val="tx1"/>
                          </a:solidFill>
                        </a:rPr>
                        <a:t>より手軽に画像処理を試せる時代</a:t>
                      </a:r>
                      <a:endParaRPr kumimoji="1" lang="en-US" altLang="ja-JP" sz="1600" dirty="0">
                        <a:solidFill>
                          <a:schemeClr val="tx1"/>
                        </a:solidFill>
                      </a:endParaRPr>
                    </a:p>
                    <a:p>
                      <a:r>
                        <a:rPr kumimoji="1" lang="ja-JP" altLang="en-US" sz="1600" dirty="0">
                          <a:solidFill>
                            <a:schemeClr val="tx1"/>
                          </a:solidFill>
                        </a:rPr>
                        <a:t>動画像処理</a:t>
                      </a:r>
                      <a:endParaRPr kumimoji="1" lang="en-US" altLang="ja-JP" sz="1600" dirty="0">
                        <a:solidFill>
                          <a:schemeClr val="tx1"/>
                        </a:solidFill>
                      </a:endParaRPr>
                    </a:p>
                    <a:p>
                      <a:r>
                        <a:rPr kumimoji="1" lang="ja-JP" altLang="en-US" sz="1600" dirty="0">
                          <a:solidFill>
                            <a:schemeClr val="tx1"/>
                          </a:solidFill>
                        </a:rPr>
                        <a:t>コンピュータグラフィックスや仮想現実との融合</a:t>
                      </a:r>
                    </a:p>
                  </a:txBody>
                  <a:tcPr>
                    <a:solidFill>
                      <a:schemeClr val="bg1"/>
                    </a:solidFill>
                  </a:tcPr>
                </a:tc>
                <a:extLst>
                  <a:ext uri="{0D108BD9-81ED-4DB2-BD59-A6C34878D82A}">
                    <a16:rowId xmlns:a16="http://schemas.microsoft.com/office/drawing/2014/main" val="4104942012"/>
                  </a:ext>
                </a:extLst>
              </a:tr>
              <a:tr h="370840">
                <a:tc>
                  <a:txBody>
                    <a:bodyPr/>
                    <a:lstStyle/>
                    <a:p>
                      <a:r>
                        <a:rPr kumimoji="1" lang="en-US" altLang="ja-JP" sz="1600" dirty="0">
                          <a:solidFill>
                            <a:schemeClr val="tx1"/>
                          </a:solidFill>
                        </a:rPr>
                        <a:t>2000</a:t>
                      </a:r>
                      <a:r>
                        <a:rPr kumimoji="1" lang="ja-JP" altLang="en-US" sz="1600" dirty="0">
                          <a:solidFill>
                            <a:schemeClr val="tx1"/>
                          </a:solidFill>
                        </a:rPr>
                        <a:t>年代以降</a:t>
                      </a:r>
                    </a:p>
                  </a:txBody>
                  <a:tcPr>
                    <a:solidFill>
                      <a:schemeClr val="bg1"/>
                    </a:solidFill>
                  </a:tcPr>
                </a:tc>
                <a:tc>
                  <a:txBody>
                    <a:bodyPr/>
                    <a:lstStyle/>
                    <a:p>
                      <a:r>
                        <a:rPr kumimoji="1" lang="ja-JP" altLang="en-US" sz="1600" dirty="0">
                          <a:solidFill>
                            <a:schemeClr val="tx1"/>
                          </a:solidFill>
                        </a:rPr>
                        <a:t>誰でも画像処理を試せる時代</a:t>
                      </a:r>
                      <a:endParaRPr kumimoji="1" lang="en-US" altLang="ja-JP" sz="1600" dirty="0">
                        <a:solidFill>
                          <a:schemeClr val="tx1"/>
                        </a:solidFill>
                      </a:endParaRPr>
                    </a:p>
                    <a:p>
                      <a:r>
                        <a:rPr kumimoji="1" lang="ja-JP" altLang="en-US" sz="1600" dirty="0">
                          <a:solidFill>
                            <a:schemeClr val="tx1"/>
                          </a:solidFill>
                        </a:rPr>
                        <a:t>拡張現実</a:t>
                      </a:r>
                      <a:endParaRPr kumimoji="1" lang="en-US" altLang="ja-JP" sz="1600" dirty="0">
                        <a:solidFill>
                          <a:schemeClr val="tx1"/>
                        </a:solidFill>
                      </a:endParaRPr>
                    </a:p>
                    <a:p>
                      <a:r>
                        <a:rPr kumimoji="1" lang="ja-JP" altLang="en-US" sz="1600" dirty="0">
                          <a:solidFill>
                            <a:schemeClr val="tx1"/>
                          </a:solidFill>
                        </a:rPr>
                        <a:t>高速道路交通システム</a:t>
                      </a:r>
                      <a:endParaRPr kumimoji="1" lang="en-US" altLang="ja-JP" sz="1600" dirty="0">
                        <a:solidFill>
                          <a:schemeClr val="tx1"/>
                        </a:solidFill>
                      </a:endParaRPr>
                    </a:p>
                    <a:p>
                      <a:r>
                        <a:rPr kumimoji="1" lang="ja-JP" altLang="en-US" sz="1600" dirty="0">
                          <a:solidFill>
                            <a:schemeClr val="tx1"/>
                          </a:solidFill>
                        </a:rPr>
                        <a:t>セキュリティシステム</a:t>
                      </a:r>
                      <a:endParaRPr kumimoji="1" lang="en-US" altLang="ja-JP" sz="1600" dirty="0">
                        <a:solidFill>
                          <a:schemeClr val="tx1"/>
                        </a:solidFill>
                      </a:endParaRPr>
                    </a:p>
                    <a:p>
                      <a:r>
                        <a:rPr kumimoji="1" lang="ja-JP" altLang="en-US" sz="1600" dirty="0">
                          <a:solidFill>
                            <a:schemeClr val="tx1"/>
                          </a:solidFill>
                        </a:rPr>
                        <a:t>特定物体認識</a:t>
                      </a:r>
                      <a:endParaRPr kumimoji="1" lang="en-US" altLang="ja-JP" sz="1600" dirty="0">
                        <a:solidFill>
                          <a:schemeClr val="tx1"/>
                        </a:solidFill>
                      </a:endParaRPr>
                    </a:p>
                    <a:p>
                      <a:r>
                        <a:rPr kumimoji="1" lang="ja-JP" altLang="en-US" sz="1600" dirty="0">
                          <a:solidFill>
                            <a:schemeClr val="tx1"/>
                          </a:solidFill>
                        </a:rPr>
                        <a:t>一般物体認識</a:t>
                      </a:r>
                    </a:p>
                  </a:txBody>
                  <a:tcPr>
                    <a:solidFill>
                      <a:schemeClr val="bg1"/>
                    </a:solidFill>
                  </a:tcPr>
                </a:tc>
                <a:extLst>
                  <a:ext uri="{0D108BD9-81ED-4DB2-BD59-A6C34878D82A}">
                    <a16:rowId xmlns:a16="http://schemas.microsoft.com/office/drawing/2014/main" val="3400066672"/>
                  </a:ext>
                </a:extLst>
              </a:tr>
            </a:tbl>
          </a:graphicData>
        </a:graphic>
      </p:graphicFrame>
      <p:sp>
        <p:nvSpPr>
          <p:cNvPr id="22" name="テキスト ボックス 21">
            <a:extLst>
              <a:ext uri="{FF2B5EF4-FFF2-40B4-BE49-F238E27FC236}">
                <a16:creationId xmlns:a16="http://schemas.microsoft.com/office/drawing/2014/main" id="{C589BF1A-79F1-4647-A1F1-2D5D7B84731B}"/>
              </a:ext>
            </a:extLst>
          </p:cNvPr>
          <p:cNvSpPr txBox="1"/>
          <p:nvPr/>
        </p:nvSpPr>
        <p:spPr>
          <a:xfrm flipH="1">
            <a:off x="6446517" y="6185495"/>
            <a:ext cx="2813597" cy="369332"/>
          </a:xfrm>
          <a:prstGeom prst="rect">
            <a:avLst/>
          </a:prstGeom>
          <a:noFill/>
        </p:spPr>
        <p:txBody>
          <a:bodyPr wrap="square" rtlCol="0">
            <a:spAutoFit/>
          </a:bodyPr>
          <a:lstStyle/>
          <a:p>
            <a:r>
              <a:rPr kumimoji="1" lang="ja-JP" altLang="en-US" dirty="0">
                <a:solidFill>
                  <a:schemeClr val="bg1">
                    <a:lumMod val="50000"/>
                    <a:lumOff val="50000"/>
                  </a:schemeClr>
                </a:solidFill>
              </a:rPr>
              <a:t>画像処理</a:t>
            </a:r>
            <a:r>
              <a:rPr kumimoji="1" lang="en-US" altLang="ja-JP" dirty="0">
                <a:solidFill>
                  <a:schemeClr val="bg1">
                    <a:lumMod val="50000"/>
                    <a:lumOff val="50000"/>
                  </a:schemeClr>
                </a:solidFill>
              </a:rPr>
              <a:t>(</a:t>
            </a:r>
            <a:r>
              <a:rPr kumimoji="1" lang="ja-JP" altLang="en-US" dirty="0">
                <a:solidFill>
                  <a:schemeClr val="bg1">
                    <a:lumMod val="50000"/>
                    <a:lumOff val="50000"/>
                  </a:schemeClr>
                </a:solidFill>
              </a:rPr>
              <a:t>共立出版</a:t>
            </a:r>
            <a:r>
              <a:rPr kumimoji="1" lang="en-US" altLang="ja-JP" dirty="0">
                <a:solidFill>
                  <a:schemeClr val="bg1">
                    <a:lumMod val="50000"/>
                    <a:lumOff val="50000"/>
                  </a:schemeClr>
                </a:solidFill>
              </a:rPr>
              <a:t>)</a:t>
            </a:r>
            <a:r>
              <a:rPr kumimoji="1" lang="ja-JP" altLang="en-US" dirty="0">
                <a:solidFill>
                  <a:schemeClr val="bg1">
                    <a:lumMod val="50000"/>
                    <a:lumOff val="50000"/>
                  </a:schemeClr>
                </a:solidFill>
              </a:rPr>
              <a:t>より</a:t>
            </a:r>
          </a:p>
        </p:txBody>
      </p:sp>
    </p:spTree>
    <p:extLst>
      <p:ext uri="{BB962C8B-B14F-4D97-AF65-F5344CB8AC3E}">
        <p14:creationId xmlns:p14="http://schemas.microsoft.com/office/powerpoint/2010/main" val="3268881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2819400" cy="523220"/>
          </a:xfrm>
          <a:prstGeom prst="rect">
            <a:avLst/>
          </a:prstGeom>
          <a:noFill/>
        </p:spPr>
        <p:txBody>
          <a:bodyPr wrap="square" rtlCol="0">
            <a:spAutoFit/>
          </a:bodyPr>
          <a:lstStyle/>
          <a:p>
            <a:r>
              <a:rPr kumimoji="1" lang="en-US" altLang="ja-JP" sz="2800" u="sng" dirty="0">
                <a:latin typeface="ＭＳ Ｐゴシック" panose="020B0600070205080204" pitchFamily="50" charset="-128"/>
                <a:ea typeface="ＭＳ Ｐゴシック" panose="020B0600070205080204" pitchFamily="50" charset="-128"/>
              </a:rPr>
              <a:t>2. </a:t>
            </a:r>
            <a:r>
              <a:rPr kumimoji="1" lang="ja-JP" altLang="en-US" sz="2800" u="sng" dirty="0">
                <a:latin typeface="ＭＳ Ｐゴシック" panose="020B0600070205080204" pitchFamily="50" charset="-128"/>
                <a:ea typeface="ＭＳ Ｐゴシック" panose="020B0600070205080204" pitchFamily="50" charset="-128"/>
              </a:rPr>
              <a:t>画像とは</a:t>
            </a:r>
          </a:p>
        </p:txBody>
      </p:sp>
      <p:grpSp>
        <p:nvGrpSpPr>
          <p:cNvPr id="63" name="グループ化 62">
            <a:extLst>
              <a:ext uri="{FF2B5EF4-FFF2-40B4-BE49-F238E27FC236}">
                <a16:creationId xmlns:a16="http://schemas.microsoft.com/office/drawing/2014/main" id="{410C7CD0-F7B9-41D5-968C-555F98456C3E}"/>
              </a:ext>
            </a:extLst>
          </p:cNvPr>
          <p:cNvGrpSpPr/>
          <p:nvPr/>
        </p:nvGrpSpPr>
        <p:grpSpPr>
          <a:xfrm>
            <a:off x="1413329" y="3237471"/>
            <a:ext cx="2903764" cy="2477712"/>
            <a:chOff x="43544" y="1466154"/>
            <a:chExt cx="2903764" cy="2477712"/>
          </a:xfrm>
        </p:grpSpPr>
        <p:cxnSp>
          <p:nvCxnSpPr>
            <p:cNvPr id="4" name="直線矢印コネクタ 3">
              <a:extLst>
                <a:ext uri="{FF2B5EF4-FFF2-40B4-BE49-F238E27FC236}">
                  <a16:creationId xmlns:a16="http://schemas.microsoft.com/office/drawing/2014/main" id="{87BC2215-0A75-42C1-9849-273C4FE08F6B}"/>
                </a:ext>
              </a:extLst>
            </p:cNvPr>
            <p:cNvCxnSpPr>
              <a:cxnSpLocks/>
            </p:cNvCxnSpPr>
            <p:nvPr/>
          </p:nvCxnSpPr>
          <p:spPr>
            <a:xfrm>
              <a:off x="253094" y="3476172"/>
              <a:ext cx="26942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211C4A3C-0A02-4D23-B042-1268A0F95976}"/>
                </a:ext>
              </a:extLst>
            </p:cNvPr>
            <p:cNvCxnSpPr>
              <a:cxnSpLocks/>
            </p:cNvCxnSpPr>
            <p:nvPr/>
          </p:nvCxnSpPr>
          <p:spPr>
            <a:xfrm flipV="1">
              <a:off x="533400" y="1646666"/>
              <a:ext cx="0" cy="21125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フリーフォーム: 図形 6">
              <a:extLst>
                <a:ext uri="{FF2B5EF4-FFF2-40B4-BE49-F238E27FC236}">
                  <a16:creationId xmlns:a16="http://schemas.microsoft.com/office/drawing/2014/main" id="{0BD876BF-6630-4B3D-9749-BF4114F3A3B6}"/>
                </a:ext>
              </a:extLst>
            </p:cNvPr>
            <p:cNvSpPr/>
            <p:nvPr/>
          </p:nvSpPr>
          <p:spPr>
            <a:xfrm>
              <a:off x="551543" y="1983176"/>
              <a:ext cx="2090057" cy="1507094"/>
            </a:xfrm>
            <a:custGeom>
              <a:avLst/>
              <a:gdLst>
                <a:gd name="connsiteX0" fmla="*/ 0 w 2090057"/>
                <a:gd name="connsiteY0" fmla="*/ 1500253 h 1507094"/>
                <a:gd name="connsiteX1" fmla="*/ 348343 w 2090057"/>
                <a:gd name="connsiteY1" fmla="*/ 1282538 h 1507094"/>
                <a:gd name="connsiteX2" fmla="*/ 1190171 w 2090057"/>
                <a:gd name="connsiteY2" fmla="*/ 19795 h 1507094"/>
                <a:gd name="connsiteX3" fmla="*/ 2090057 w 2090057"/>
                <a:gd name="connsiteY3" fmla="*/ 629395 h 1507094"/>
              </a:gdLst>
              <a:ahLst/>
              <a:cxnLst>
                <a:cxn ang="0">
                  <a:pos x="connsiteX0" y="connsiteY0"/>
                </a:cxn>
                <a:cxn ang="0">
                  <a:pos x="connsiteX1" y="connsiteY1"/>
                </a:cxn>
                <a:cxn ang="0">
                  <a:pos x="connsiteX2" y="connsiteY2"/>
                </a:cxn>
                <a:cxn ang="0">
                  <a:pos x="connsiteX3" y="connsiteY3"/>
                </a:cxn>
              </a:cxnLst>
              <a:rect l="l" t="t" r="r" b="b"/>
              <a:pathLst>
                <a:path w="2090057" h="1507094">
                  <a:moveTo>
                    <a:pt x="0" y="1500253"/>
                  </a:moveTo>
                  <a:cubicBezTo>
                    <a:pt x="74990" y="1514767"/>
                    <a:pt x="149981" y="1529281"/>
                    <a:pt x="348343" y="1282538"/>
                  </a:cubicBezTo>
                  <a:cubicBezTo>
                    <a:pt x="546705" y="1035795"/>
                    <a:pt x="899885" y="128652"/>
                    <a:pt x="1190171" y="19795"/>
                  </a:cubicBezTo>
                  <a:cubicBezTo>
                    <a:pt x="1480457" y="-89062"/>
                    <a:pt x="1785257" y="270166"/>
                    <a:pt x="2090057" y="629395"/>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8" name="テキスト ボックス 7">
              <a:extLst>
                <a:ext uri="{FF2B5EF4-FFF2-40B4-BE49-F238E27FC236}">
                  <a16:creationId xmlns:a16="http://schemas.microsoft.com/office/drawing/2014/main" id="{E716B872-D41F-485D-B3AF-342F77A69C0C}"/>
                </a:ext>
              </a:extLst>
            </p:cNvPr>
            <p:cNvSpPr txBox="1"/>
            <p:nvPr/>
          </p:nvSpPr>
          <p:spPr>
            <a:xfrm>
              <a:off x="210458" y="3574534"/>
              <a:ext cx="304800" cy="369332"/>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0</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21" name="テキスト ボックス 20">
              <a:extLst>
                <a:ext uri="{FF2B5EF4-FFF2-40B4-BE49-F238E27FC236}">
                  <a16:creationId xmlns:a16="http://schemas.microsoft.com/office/drawing/2014/main" id="{3CC788A5-70B2-4B35-874F-8A6F9363DCEB}"/>
                </a:ext>
              </a:extLst>
            </p:cNvPr>
            <p:cNvSpPr txBox="1"/>
            <p:nvPr/>
          </p:nvSpPr>
          <p:spPr>
            <a:xfrm>
              <a:off x="43544" y="1466154"/>
              <a:ext cx="638628" cy="369332"/>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255</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10" name="直線コネクタ 9">
              <a:extLst>
                <a:ext uri="{FF2B5EF4-FFF2-40B4-BE49-F238E27FC236}">
                  <a16:creationId xmlns:a16="http://schemas.microsoft.com/office/drawing/2014/main" id="{135E3558-6B54-4D05-9B94-C54141A4A238}"/>
                </a:ext>
              </a:extLst>
            </p:cNvPr>
            <p:cNvCxnSpPr>
              <a:stCxn id="7" idx="1"/>
            </p:cNvCxnSpPr>
            <p:nvPr/>
          </p:nvCxnSpPr>
          <p:spPr>
            <a:xfrm>
              <a:off x="899886" y="3265714"/>
              <a:ext cx="0" cy="22455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EA383C72-5FF1-48C5-BE84-88189252BC51}"/>
                </a:ext>
              </a:extLst>
            </p:cNvPr>
            <p:cNvCxnSpPr>
              <a:cxnSpLocks/>
            </p:cNvCxnSpPr>
            <p:nvPr/>
          </p:nvCxnSpPr>
          <p:spPr>
            <a:xfrm>
              <a:off x="1182914" y="2736723"/>
              <a:ext cx="0" cy="75354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6059D39-4496-41F1-BADF-CF04BC3BA8D7}"/>
                </a:ext>
              </a:extLst>
            </p:cNvPr>
            <p:cNvCxnSpPr>
              <a:cxnSpLocks/>
            </p:cNvCxnSpPr>
            <p:nvPr/>
          </p:nvCxnSpPr>
          <p:spPr>
            <a:xfrm>
              <a:off x="1451428" y="2307771"/>
              <a:ext cx="0" cy="118268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1F3C4D66-1902-4B8C-B4A5-5E7F929939EE}"/>
                </a:ext>
              </a:extLst>
            </p:cNvPr>
            <p:cNvCxnSpPr>
              <a:cxnSpLocks/>
            </p:cNvCxnSpPr>
            <p:nvPr/>
          </p:nvCxnSpPr>
          <p:spPr>
            <a:xfrm>
              <a:off x="1807028" y="1983176"/>
              <a:ext cx="0" cy="151078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FBD1E94-3C41-4CCD-96D5-F51838DF9A14}"/>
                </a:ext>
              </a:extLst>
            </p:cNvPr>
            <p:cNvCxnSpPr>
              <a:cxnSpLocks/>
            </p:cNvCxnSpPr>
            <p:nvPr/>
          </p:nvCxnSpPr>
          <p:spPr>
            <a:xfrm>
              <a:off x="2169885" y="2162629"/>
              <a:ext cx="0" cy="1302305"/>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CC9A4651-CF0B-4D85-9FF3-1C6451A807B2}"/>
                </a:ext>
              </a:extLst>
            </p:cNvPr>
            <p:cNvCxnSpPr>
              <a:cxnSpLocks/>
            </p:cNvCxnSpPr>
            <p:nvPr/>
          </p:nvCxnSpPr>
          <p:spPr>
            <a:xfrm>
              <a:off x="2510971" y="2438400"/>
              <a:ext cx="0" cy="103777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64" name="グループ化 63">
            <a:extLst>
              <a:ext uri="{FF2B5EF4-FFF2-40B4-BE49-F238E27FC236}">
                <a16:creationId xmlns:a16="http://schemas.microsoft.com/office/drawing/2014/main" id="{9A88CA26-B1F2-4F85-82A3-24464F716906}"/>
              </a:ext>
            </a:extLst>
          </p:cNvPr>
          <p:cNvGrpSpPr/>
          <p:nvPr/>
        </p:nvGrpSpPr>
        <p:grpSpPr>
          <a:xfrm>
            <a:off x="4729842" y="3241739"/>
            <a:ext cx="2903764" cy="2477712"/>
            <a:chOff x="3506107" y="1497867"/>
            <a:chExt cx="2903764" cy="2477712"/>
          </a:xfrm>
        </p:grpSpPr>
        <p:cxnSp>
          <p:nvCxnSpPr>
            <p:cNvPr id="42" name="直線矢印コネクタ 41">
              <a:extLst>
                <a:ext uri="{FF2B5EF4-FFF2-40B4-BE49-F238E27FC236}">
                  <a16:creationId xmlns:a16="http://schemas.microsoft.com/office/drawing/2014/main" id="{C5E1CFBB-9361-4082-9143-E49299C39EEF}"/>
                </a:ext>
              </a:extLst>
            </p:cNvPr>
            <p:cNvCxnSpPr>
              <a:cxnSpLocks/>
            </p:cNvCxnSpPr>
            <p:nvPr/>
          </p:nvCxnSpPr>
          <p:spPr>
            <a:xfrm>
              <a:off x="3715657" y="3507885"/>
              <a:ext cx="26942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E7A4A634-AAAD-44E6-B61E-55CF95BF4CCC}"/>
                </a:ext>
              </a:extLst>
            </p:cNvPr>
            <p:cNvCxnSpPr>
              <a:cxnSpLocks/>
            </p:cNvCxnSpPr>
            <p:nvPr/>
          </p:nvCxnSpPr>
          <p:spPr>
            <a:xfrm flipV="1">
              <a:off x="3995963" y="1678379"/>
              <a:ext cx="0" cy="21125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フリーフォーム: 図形 43">
              <a:extLst>
                <a:ext uri="{FF2B5EF4-FFF2-40B4-BE49-F238E27FC236}">
                  <a16:creationId xmlns:a16="http://schemas.microsoft.com/office/drawing/2014/main" id="{A4CB9229-103B-4161-A1CA-38BD2799FDD8}"/>
                </a:ext>
              </a:extLst>
            </p:cNvPr>
            <p:cNvSpPr/>
            <p:nvPr/>
          </p:nvSpPr>
          <p:spPr>
            <a:xfrm>
              <a:off x="4014106" y="2014889"/>
              <a:ext cx="2090057" cy="1507094"/>
            </a:xfrm>
            <a:custGeom>
              <a:avLst/>
              <a:gdLst>
                <a:gd name="connsiteX0" fmla="*/ 0 w 2090057"/>
                <a:gd name="connsiteY0" fmla="*/ 1500253 h 1507094"/>
                <a:gd name="connsiteX1" fmla="*/ 348343 w 2090057"/>
                <a:gd name="connsiteY1" fmla="*/ 1282538 h 1507094"/>
                <a:gd name="connsiteX2" fmla="*/ 1190171 w 2090057"/>
                <a:gd name="connsiteY2" fmla="*/ 19795 h 1507094"/>
                <a:gd name="connsiteX3" fmla="*/ 2090057 w 2090057"/>
                <a:gd name="connsiteY3" fmla="*/ 629395 h 1507094"/>
              </a:gdLst>
              <a:ahLst/>
              <a:cxnLst>
                <a:cxn ang="0">
                  <a:pos x="connsiteX0" y="connsiteY0"/>
                </a:cxn>
                <a:cxn ang="0">
                  <a:pos x="connsiteX1" y="connsiteY1"/>
                </a:cxn>
                <a:cxn ang="0">
                  <a:pos x="connsiteX2" y="connsiteY2"/>
                </a:cxn>
                <a:cxn ang="0">
                  <a:pos x="connsiteX3" y="connsiteY3"/>
                </a:cxn>
              </a:cxnLst>
              <a:rect l="l" t="t" r="r" b="b"/>
              <a:pathLst>
                <a:path w="2090057" h="1507094">
                  <a:moveTo>
                    <a:pt x="0" y="1500253"/>
                  </a:moveTo>
                  <a:cubicBezTo>
                    <a:pt x="74990" y="1514767"/>
                    <a:pt x="149981" y="1529281"/>
                    <a:pt x="348343" y="1282538"/>
                  </a:cubicBezTo>
                  <a:cubicBezTo>
                    <a:pt x="546705" y="1035795"/>
                    <a:pt x="899885" y="128652"/>
                    <a:pt x="1190171" y="19795"/>
                  </a:cubicBezTo>
                  <a:cubicBezTo>
                    <a:pt x="1480457" y="-89062"/>
                    <a:pt x="1785257" y="270166"/>
                    <a:pt x="2090057" y="629395"/>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5" name="テキスト ボックス 44">
              <a:extLst>
                <a:ext uri="{FF2B5EF4-FFF2-40B4-BE49-F238E27FC236}">
                  <a16:creationId xmlns:a16="http://schemas.microsoft.com/office/drawing/2014/main" id="{77AB195C-5CDC-4A85-9B8A-BB60D927E0D1}"/>
                </a:ext>
              </a:extLst>
            </p:cNvPr>
            <p:cNvSpPr txBox="1"/>
            <p:nvPr/>
          </p:nvSpPr>
          <p:spPr>
            <a:xfrm>
              <a:off x="3673021" y="3606247"/>
              <a:ext cx="304800" cy="369332"/>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0</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46" name="テキスト ボックス 45">
              <a:extLst>
                <a:ext uri="{FF2B5EF4-FFF2-40B4-BE49-F238E27FC236}">
                  <a16:creationId xmlns:a16="http://schemas.microsoft.com/office/drawing/2014/main" id="{95DBECFC-D807-4A1A-974D-BE478A7142DC}"/>
                </a:ext>
              </a:extLst>
            </p:cNvPr>
            <p:cNvSpPr txBox="1"/>
            <p:nvPr/>
          </p:nvSpPr>
          <p:spPr>
            <a:xfrm>
              <a:off x="3506107" y="1497867"/>
              <a:ext cx="638628" cy="369332"/>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255</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53" name="直線コネクタ 52">
              <a:extLst>
                <a:ext uri="{FF2B5EF4-FFF2-40B4-BE49-F238E27FC236}">
                  <a16:creationId xmlns:a16="http://schemas.microsoft.com/office/drawing/2014/main" id="{394CC73C-ACF0-4DF5-8624-A11AC3620D96}"/>
                </a:ext>
              </a:extLst>
            </p:cNvPr>
            <p:cNvCxnSpPr>
              <a:cxnSpLocks/>
            </p:cNvCxnSpPr>
            <p:nvPr/>
          </p:nvCxnSpPr>
          <p:spPr>
            <a:xfrm flipH="1">
              <a:off x="3995963" y="3297427"/>
              <a:ext cx="228600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31716A82-D591-42F2-A64D-0AF5E42E9A15}"/>
                </a:ext>
              </a:extLst>
            </p:cNvPr>
            <p:cNvCxnSpPr>
              <a:cxnSpLocks/>
            </p:cNvCxnSpPr>
            <p:nvPr/>
          </p:nvCxnSpPr>
          <p:spPr>
            <a:xfrm flipH="1">
              <a:off x="4014106" y="3039981"/>
              <a:ext cx="228600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AC5B6706-3626-4603-95B7-0FDF8E1F3B89}"/>
                </a:ext>
              </a:extLst>
            </p:cNvPr>
            <p:cNvCxnSpPr>
              <a:cxnSpLocks/>
            </p:cNvCxnSpPr>
            <p:nvPr/>
          </p:nvCxnSpPr>
          <p:spPr>
            <a:xfrm flipH="1">
              <a:off x="4010477" y="2768436"/>
              <a:ext cx="228600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1E9CF945-EF28-4BEB-9BCA-A92A7BF441B4}"/>
                </a:ext>
              </a:extLst>
            </p:cNvPr>
            <p:cNvCxnSpPr>
              <a:cxnSpLocks/>
            </p:cNvCxnSpPr>
            <p:nvPr/>
          </p:nvCxnSpPr>
          <p:spPr>
            <a:xfrm flipH="1">
              <a:off x="4032248" y="2470113"/>
              <a:ext cx="228600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AB1C1A5B-6F04-43EE-AEEA-53DFC39CAFC6}"/>
                </a:ext>
              </a:extLst>
            </p:cNvPr>
            <p:cNvCxnSpPr>
              <a:cxnSpLocks/>
            </p:cNvCxnSpPr>
            <p:nvPr/>
          </p:nvCxnSpPr>
          <p:spPr>
            <a:xfrm flipH="1">
              <a:off x="4032248" y="2194342"/>
              <a:ext cx="228600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998E9C6-B2C7-44DA-AE96-2DB47C1BC072}"/>
                </a:ext>
              </a:extLst>
            </p:cNvPr>
            <p:cNvCxnSpPr>
              <a:cxnSpLocks/>
            </p:cNvCxnSpPr>
            <p:nvPr/>
          </p:nvCxnSpPr>
          <p:spPr>
            <a:xfrm flipH="1">
              <a:off x="4021363" y="1935061"/>
              <a:ext cx="228600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59" name="テキスト ボックス 58">
            <a:extLst>
              <a:ext uri="{FF2B5EF4-FFF2-40B4-BE49-F238E27FC236}">
                <a16:creationId xmlns:a16="http://schemas.microsoft.com/office/drawing/2014/main" id="{38A5C3E7-28B2-49E5-ACD9-58BE77A72FEC}"/>
              </a:ext>
            </a:extLst>
          </p:cNvPr>
          <p:cNvSpPr txBox="1"/>
          <p:nvPr/>
        </p:nvSpPr>
        <p:spPr>
          <a:xfrm>
            <a:off x="2590346" y="5902958"/>
            <a:ext cx="986971" cy="400110"/>
          </a:xfrm>
          <a:prstGeom prst="rect">
            <a:avLst/>
          </a:prstGeom>
          <a:noFill/>
        </p:spPr>
        <p:txBody>
          <a:bodyPr wrap="square" rtlCol="0">
            <a:spAutoFit/>
          </a:bodyPr>
          <a:lstStyle/>
          <a:p>
            <a:r>
              <a:rPr kumimoji="1" lang="ja-JP" altLang="en-US" sz="2000" dirty="0">
                <a:solidFill>
                  <a:srgbClr val="FF6600"/>
                </a:solidFill>
                <a:latin typeface="ＭＳ Ｐゴシック" panose="020B0600070205080204" pitchFamily="50" charset="-128"/>
                <a:ea typeface="ＭＳ Ｐゴシック" panose="020B0600070205080204" pitchFamily="50" charset="-128"/>
              </a:rPr>
              <a:t>標本化</a:t>
            </a:r>
          </a:p>
        </p:txBody>
      </p:sp>
      <p:sp>
        <p:nvSpPr>
          <p:cNvPr id="60" name="テキスト ボックス 59">
            <a:extLst>
              <a:ext uri="{FF2B5EF4-FFF2-40B4-BE49-F238E27FC236}">
                <a16:creationId xmlns:a16="http://schemas.microsoft.com/office/drawing/2014/main" id="{8E54D06F-A598-408D-B9CE-BDCDD29759D3}"/>
              </a:ext>
            </a:extLst>
          </p:cNvPr>
          <p:cNvSpPr txBox="1"/>
          <p:nvPr/>
        </p:nvSpPr>
        <p:spPr>
          <a:xfrm>
            <a:off x="5983742" y="5898050"/>
            <a:ext cx="986971" cy="400110"/>
          </a:xfrm>
          <a:prstGeom prst="rect">
            <a:avLst/>
          </a:prstGeom>
          <a:noFill/>
        </p:spPr>
        <p:txBody>
          <a:bodyPr wrap="square" rtlCol="0">
            <a:spAutoFit/>
          </a:bodyPr>
          <a:lstStyle/>
          <a:p>
            <a:r>
              <a:rPr kumimoji="1" lang="ja-JP" altLang="en-US" sz="2000" dirty="0">
                <a:solidFill>
                  <a:srgbClr val="FF6600"/>
                </a:solidFill>
                <a:latin typeface="ＭＳ Ｐゴシック" panose="020B0600070205080204" pitchFamily="50" charset="-128"/>
                <a:ea typeface="ＭＳ Ｐゴシック" panose="020B0600070205080204" pitchFamily="50" charset="-128"/>
              </a:rPr>
              <a:t>量子化</a:t>
            </a:r>
          </a:p>
        </p:txBody>
      </p:sp>
      <p:sp>
        <p:nvSpPr>
          <p:cNvPr id="61" name="テキスト ボックス 60">
            <a:extLst>
              <a:ext uri="{FF2B5EF4-FFF2-40B4-BE49-F238E27FC236}">
                <a16:creationId xmlns:a16="http://schemas.microsoft.com/office/drawing/2014/main" id="{4AD55686-4DC3-49D1-BB63-5627FB28C635}"/>
              </a:ext>
            </a:extLst>
          </p:cNvPr>
          <p:cNvSpPr txBox="1"/>
          <p:nvPr/>
        </p:nvSpPr>
        <p:spPr>
          <a:xfrm>
            <a:off x="2286000" y="6404652"/>
            <a:ext cx="1595662" cy="369332"/>
          </a:xfrm>
          <a:prstGeom prst="rect">
            <a:avLst/>
          </a:prstGeom>
          <a:noFill/>
        </p:spPr>
        <p:txBody>
          <a:bodyPr wrap="square" rtlCol="0">
            <a:spAutoFit/>
          </a:bodyPr>
          <a:lstStyle/>
          <a:p>
            <a:r>
              <a:rPr kumimoji="1" lang="ja-JP" altLang="en-US" dirty="0">
                <a:latin typeface="ＭＳ Ｐゴシック" panose="020B0600070205080204" pitchFamily="50" charset="-128"/>
                <a:ea typeface="ＭＳ Ｐゴシック" panose="020B0600070205080204" pitchFamily="50" charset="-128"/>
              </a:rPr>
              <a:t>空間の離散化</a:t>
            </a:r>
          </a:p>
        </p:txBody>
      </p:sp>
      <p:sp>
        <p:nvSpPr>
          <p:cNvPr id="62" name="テキスト ボックス 61">
            <a:extLst>
              <a:ext uri="{FF2B5EF4-FFF2-40B4-BE49-F238E27FC236}">
                <a16:creationId xmlns:a16="http://schemas.microsoft.com/office/drawing/2014/main" id="{2DF68365-F8B8-4575-972F-B7352340680E}"/>
              </a:ext>
            </a:extLst>
          </p:cNvPr>
          <p:cNvSpPr txBox="1"/>
          <p:nvPr/>
        </p:nvSpPr>
        <p:spPr>
          <a:xfrm>
            <a:off x="5802993" y="6405211"/>
            <a:ext cx="1421040" cy="369332"/>
          </a:xfrm>
          <a:prstGeom prst="rect">
            <a:avLst/>
          </a:prstGeom>
          <a:noFill/>
        </p:spPr>
        <p:txBody>
          <a:bodyPr wrap="square" rtlCol="0">
            <a:spAutoFit/>
          </a:bodyPr>
          <a:lstStyle/>
          <a:p>
            <a:r>
              <a:rPr kumimoji="1" lang="ja-JP" altLang="en-US" dirty="0">
                <a:latin typeface="ＭＳ Ｐゴシック" panose="020B0600070205080204" pitchFamily="50" charset="-128"/>
                <a:ea typeface="ＭＳ Ｐゴシック" panose="020B0600070205080204" pitchFamily="50" charset="-128"/>
              </a:rPr>
              <a:t>色の離散化</a:t>
            </a:r>
          </a:p>
        </p:txBody>
      </p:sp>
      <p:sp>
        <p:nvSpPr>
          <p:cNvPr id="65" name="テキスト ボックス 64">
            <a:extLst>
              <a:ext uri="{FF2B5EF4-FFF2-40B4-BE49-F238E27FC236}">
                <a16:creationId xmlns:a16="http://schemas.microsoft.com/office/drawing/2014/main" id="{90531DFC-44DD-493C-B068-935A7C3F8B48}"/>
              </a:ext>
            </a:extLst>
          </p:cNvPr>
          <p:cNvSpPr txBox="1"/>
          <p:nvPr/>
        </p:nvSpPr>
        <p:spPr>
          <a:xfrm>
            <a:off x="774699" y="1074743"/>
            <a:ext cx="2694215" cy="400110"/>
          </a:xfrm>
          <a:prstGeom prst="rect">
            <a:avLst/>
          </a:prstGeom>
          <a:solidFill>
            <a:schemeClr val="bg1"/>
          </a:solidFill>
        </p:spPr>
        <p:txBody>
          <a:bodyPr wrap="squar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ディジタル画像の色</a:t>
            </a:r>
          </a:p>
        </p:txBody>
      </p:sp>
      <p:sp>
        <p:nvSpPr>
          <p:cNvPr id="66" name="テキスト ボックス 65">
            <a:extLst>
              <a:ext uri="{FF2B5EF4-FFF2-40B4-BE49-F238E27FC236}">
                <a16:creationId xmlns:a16="http://schemas.microsoft.com/office/drawing/2014/main" id="{EA858B12-6555-47D5-A6FC-C4A17CFF6D8F}"/>
              </a:ext>
            </a:extLst>
          </p:cNvPr>
          <p:cNvSpPr txBox="1"/>
          <p:nvPr/>
        </p:nvSpPr>
        <p:spPr>
          <a:xfrm>
            <a:off x="1364342" y="2072621"/>
            <a:ext cx="1514927" cy="369332"/>
          </a:xfrm>
          <a:prstGeom prst="rect">
            <a:avLst/>
          </a:prstGeom>
          <a:noFill/>
        </p:spPr>
        <p:txBody>
          <a:bodyPr wrap="square" rtlCol="0">
            <a:spAutoFit/>
          </a:bodyPr>
          <a:lstStyle/>
          <a:p>
            <a:r>
              <a:rPr kumimoji="1" lang="ja-JP" altLang="en-US" dirty="0">
                <a:latin typeface="ＭＳ Ｐゴシック" panose="020B0600070205080204" pitchFamily="50" charset="-128"/>
                <a:ea typeface="ＭＳ Ｐゴシック" panose="020B0600070205080204" pitchFamily="50" charset="-128"/>
              </a:rPr>
              <a:t>光の三原色</a:t>
            </a:r>
          </a:p>
        </p:txBody>
      </p:sp>
      <p:sp>
        <p:nvSpPr>
          <p:cNvPr id="67" name="テキスト ボックス 66">
            <a:extLst>
              <a:ext uri="{FF2B5EF4-FFF2-40B4-BE49-F238E27FC236}">
                <a16:creationId xmlns:a16="http://schemas.microsoft.com/office/drawing/2014/main" id="{CD2313F0-B652-41B8-A53E-895F5A66AD7E}"/>
              </a:ext>
            </a:extLst>
          </p:cNvPr>
          <p:cNvSpPr txBox="1"/>
          <p:nvPr/>
        </p:nvSpPr>
        <p:spPr>
          <a:xfrm>
            <a:off x="3077028" y="1530301"/>
            <a:ext cx="803727" cy="400110"/>
          </a:xfrm>
          <a:prstGeom prst="rect">
            <a:avLst/>
          </a:prstGeom>
          <a:noFill/>
        </p:spPr>
        <p:txBody>
          <a:bodyPr wrap="square" rtlCol="0">
            <a:spAutoFit/>
          </a:bodyPr>
          <a:lstStyle/>
          <a:p>
            <a:r>
              <a:rPr kumimoji="1" lang="ja-JP" altLang="en-US" sz="2000" dirty="0">
                <a:solidFill>
                  <a:srgbClr val="FF0000"/>
                </a:solidFill>
                <a:latin typeface="ＭＳ Ｐゴシック" panose="020B0600070205080204" pitchFamily="50" charset="-128"/>
                <a:ea typeface="ＭＳ Ｐゴシック" panose="020B0600070205080204" pitchFamily="50" charset="-128"/>
              </a:rPr>
              <a:t>赤</a:t>
            </a:r>
            <a:r>
              <a:rPr kumimoji="1" lang="en-US" altLang="ja-JP" sz="2000" dirty="0">
                <a:solidFill>
                  <a:srgbClr val="FF0000"/>
                </a:solidFill>
                <a:latin typeface="ＭＳ Ｐゴシック" panose="020B0600070205080204" pitchFamily="50" charset="-128"/>
                <a:ea typeface="ＭＳ Ｐゴシック" panose="020B0600070205080204" pitchFamily="50" charset="-128"/>
              </a:rPr>
              <a:t>(R)</a:t>
            </a:r>
            <a:endParaRPr kumimoji="1" lang="ja-JP" altLang="en-US" sz="2000" dirty="0">
              <a:solidFill>
                <a:srgbClr val="FF0000"/>
              </a:solidFill>
              <a:latin typeface="ＭＳ Ｐゴシック" panose="020B0600070205080204" pitchFamily="50" charset="-128"/>
              <a:ea typeface="ＭＳ Ｐゴシック" panose="020B0600070205080204" pitchFamily="50" charset="-128"/>
            </a:endParaRPr>
          </a:p>
        </p:txBody>
      </p:sp>
      <p:sp>
        <p:nvSpPr>
          <p:cNvPr id="68" name="テキスト ボックス 67">
            <a:extLst>
              <a:ext uri="{FF2B5EF4-FFF2-40B4-BE49-F238E27FC236}">
                <a16:creationId xmlns:a16="http://schemas.microsoft.com/office/drawing/2014/main" id="{A4DD5D90-586F-48EF-8FD1-06B1D62137CC}"/>
              </a:ext>
            </a:extLst>
          </p:cNvPr>
          <p:cNvSpPr txBox="1"/>
          <p:nvPr/>
        </p:nvSpPr>
        <p:spPr>
          <a:xfrm>
            <a:off x="3077029" y="2131408"/>
            <a:ext cx="803726" cy="400110"/>
          </a:xfrm>
          <a:prstGeom prst="rect">
            <a:avLst/>
          </a:prstGeom>
          <a:noFill/>
        </p:spPr>
        <p:txBody>
          <a:bodyPr wrap="square" rtlCol="0">
            <a:spAutoFit/>
          </a:bodyPr>
          <a:lstStyle/>
          <a:p>
            <a:r>
              <a:rPr kumimoji="1" lang="ja-JP" altLang="en-US" sz="2000" dirty="0">
                <a:solidFill>
                  <a:schemeClr val="accent6"/>
                </a:solidFill>
                <a:latin typeface="ＭＳ Ｐゴシック" panose="020B0600070205080204" pitchFamily="50" charset="-128"/>
                <a:ea typeface="ＭＳ Ｐゴシック" panose="020B0600070205080204" pitchFamily="50" charset="-128"/>
              </a:rPr>
              <a:t>緑</a:t>
            </a:r>
            <a:r>
              <a:rPr kumimoji="1" lang="en-US" altLang="ja-JP" sz="2000" dirty="0">
                <a:solidFill>
                  <a:schemeClr val="accent6"/>
                </a:solidFill>
                <a:latin typeface="ＭＳ Ｐゴシック" panose="020B0600070205080204" pitchFamily="50" charset="-128"/>
                <a:ea typeface="ＭＳ Ｐゴシック" panose="020B0600070205080204" pitchFamily="50" charset="-128"/>
              </a:rPr>
              <a:t>(G)</a:t>
            </a:r>
            <a:endParaRPr kumimoji="1" lang="ja-JP" altLang="en-US" sz="2000" dirty="0">
              <a:solidFill>
                <a:schemeClr val="accent6"/>
              </a:solidFill>
              <a:latin typeface="ＭＳ Ｐゴシック" panose="020B0600070205080204" pitchFamily="50" charset="-128"/>
              <a:ea typeface="ＭＳ Ｐゴシック" panose="020B0600070205080204" pitchFamily="50" charset="-128"/>
            </a:endParaRPr>
          </a:p>
        </p:txBody>
      </p:sp>
      <p:sp>
        <p:nvSpPr>
          <p:cNvPr id="69" name="テキスト ボックス 68">
            <a:extLst>
              <a:ext uri="{FF2B5EF4-FFF2-40B4-BE49-F238E27FC236}">
                <a16:creationId xmlns:a16="http://schemas.microsoft.com/office/drawing/2014/main" id="{41595A36-61CF-47E3-B295-B9F7E20A35A0}"/>
              </a:ext>
            </a:extLst>
          </p:cNvPr>
          <p:cNvSpPr txBox="1"/>
          <p:nvPr/>
        </p:nvSpPr>
        <p:spPr>
          <a:xfrm>
            <a:off x="3077028" y="2713012"/>
            <a:ext cx="803725" cy="400110"/>
          </a:xfrm>
          <a:prstGeom prst="rect">
            <a:avLst/>
          </a:prstGeom>
          <a:noFill/>
        </p:spPr>
        <p:txBody>
          <a:bodyPr wrap="square" rtlCol="0">
            <a:spAutoFit/>
          </a:bodyPr>
          <a:lstStyle/>
          <a:p>
            <a:r>
              <a:rPr kumimoji="1" lang="ja-JP" altLang="en-US" sz="2000" dirty="0">
                <a:solidFill>
                  <a:schemeClr val="accent1"/>
                </a:solidFill>
                <a:latin typeface="ＭＳ Ｐゴシック" panose="020B0600070205080204" pitchFamily="50" charset="-128"/>
                <a:ea typeface="ＭＳ Ｐゴシック" panose="020B0600070205080204" pitchFamily="50" charset="-128"/>
              </a:rPr>
              <a:t>青</a:t>
            </a:r>
            <a:r>
              <a:rPr kumimoji="1" lang="en-US" altLang="ja-JP" sz="2000" dirty="0">
                <a:solidFill>
                  <a:schemeClr val="accent1"/>
                </a:solidFill>
                <a:latin typeface="ＭＳ Ｐゴシック" panose="020B0600070205080204" pitchFamily="50" charset="-128"/>
                <a:ea typeface="ＭＳ Ｐゴシック" panose="020B0600070205080204" pitchFamily="50" charset="-128"/>
              </a:rPr>
              <a:t>(B)</a:t>
            </a:r>
            <a:endParaRPr kumimoji="1" lang="ja-JP" altLang="en-US" sz="2000" dirty="0">
              <a:solidFill>
                <a:schemeClr val="accent1"/>
              </a:solidFill>
              <a:latin typeface="ＭＳ Ｐゴシック" panose="020B0600070205080204" pitchFamily="50" charset="-128"/>
              <a:ea typeface="ＭＳ Ｐゴシック" panose="020B0600070205080204" pitchFamily="50" charset="-128"/>
            </a:endParaRPr>
          </a:p>
        </p:txBody>
      </p:sp>
      <p:sp>
        <p:nvSpPr>
          <p:cNvPr id="70" name="テキスト ボックス 69">
            <a:extLst>
              <a:ext uri="{FF2B5EF4-FFF2-40B4-BE49-F238E27FC236}">
                <a16:creationId xmlns:a16="http://schemas.microsoft.com/office/drawing/2014/main" id="{DD59AEA4-C4CA-4352-8313-8A6C5C8053BD}"/>
              </a:ext>
            </a:extLst>
          </p:cNvPr>
          <p:cNvSpPr txBox="1"/>
          <p:nvPr/>
        </p:nvSpPr>
        <p:spPr>
          <a:xfrm>
            <a:off x="3920217" y="1544839"/>
            <a:ext cx="1019175" cy="400110"/>
          </a:xfrm>
          <a:prstGeom prst="rect">
            <a:avLst/>
          </a:prstGeom>
          <a:solidFill>
            <a:schemeClr val="bg1"/>
          </a:solidFill>
        </p:spPr>
        <p:txBody>
          <a:bodyPr wrap="square" rtlCol="0">
            <a:spAutoFit/>
          </a:bodyPr>
          <a:lstStyle/>
          <a:p>
            <a:r>
              <a:rPr kumimoji="1" lang="en-US" altLang="ja-JP" sz="2000" dirty="0">
                <a:latin typeface="ＭＳ Ｐゴシック" panose="020B0600070205080204" pitchFamily="50" charset="-128"/>
                <a:ea typeface="ＭＳ Ｐゴシック" panose="020B0600070205080204" pitchFamily="50" charset="-128"/>
              </a:rPr>
              <a:t>0</a:t>
            </a:r>
            <a:r>
              <a:rPr kumimoji="1" lang="ja-JP" altLang="en-US" sz="2000" dirty="0">
                <a:latin typeface="ＭＳ Ｐゴシック" panose="020B0600070205080204" pitchFamily="50" charset="-128"/>
                <a:ea typeface="ＭＳ Ｐゴシック" panose="020B0600070205080204" pitchFamily="50" charset="-128"/>
              </a:rPr>
              <a:t>～</a:t>
            </a:r>
            <a:r>
              <a:rPr kumimoji="1" lang="en-US" altLang="ja-JP" sz="2000" dirty="0">
                <a:latin typeface="ＭＳ Ｐゴシック" panose="020B0600070205080204" pitchFamily="50" charset="-128"/>
                <a:ea typeface="ＭＳ Ｐゴシック" panose="020B0600070205080204" pitchFamily="50" charset="-128"/>
              </a:rPr>
              <a:t>255</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71" name="テキスト ボックス 70">
            <a:extLst>
              <a:ext uri="{FF2B5EF4-FFF2-40B4-BE49-F238E27FC236}">
                <a16:creationId xmlns:a16="http://schemas.microsoft.com/office/drawing/2014/main" id="{BCB17BBA-B539-4996-929C-305C7CD94D21}"/>
              </a:ext>
            </a:extLst>
          </p:cNvPr>
          <p:cNvSpPr txBox="1"/>
          <p:nvPr/>
        </p:nvSpPr>
        <p:spPr>
          <a:xfrm>
            <a:off x="3920217" y="2145946"/>
            <a:ext cx="1019175" cy="400110"/>
          </a:xfrm>
          <a:prstGeom prst="rect">
            <a:avLst/>
          </a:prstGeom>
          <a:solidFill>
            <a:schemeClr val="bg1"/>
          </a:solidFill>
        </p:spPr>
        <p:txBody>
          <a:bodyPr wrap="square" rtlCol="0">
            <a:spAutoFit/>
          </a:bodyPr>
          <a:lstStyle/>
          <a:p>
            <a:r>
              <a:rPr kumimoji="1" lang="en-US" altLang="ja-JP" sz="2000" dirty="0">
                <a:latin typeface="ＭＳ Ｐゴシック" panose="020B0600070205080204" pitchFamily="50" charset="-128"/>
                <a:ea typeface="ＭＳ Ｐゴシック" panose="020B0600070205080204" pitchFamily="50" charset="-128"/>
              </a:rPr>
              <a:t>0</a:t>
            </a:r>
            <a:r>
              <a:rPr kumimoji="1" lang="ja-JP" altLang="en-US" sz="2000" dirty="0">
                <a:latin typeface="ＭＳ Ｐゴシック" panose="020B0600070205080204" pitchFamily="50" charset="-128"/>
                <a:ea typeface="ＭＳ Ｐゴシック" panose="020B0600070205080204" pitchFamily="50" charset="-128"/>
              </a:rPr>
              <a:t>～</a:t>
            </a:r>
            <a:r>
              <a:rPr kumimoji="1" lang="en-US" altLang="ja-JP" sz="2000" dirty="0">
                <a:latin typeface="ＭＳ Ｐゴシック" panose="020B0600070205080204" pitchFamily="50" charset="-128"/>
                <a:ea typeface="ＭＳ Ｐゴシック" panose="020B0600070205080204" pitchFamily="50" charset="-128"/>
              </a:rPr>
              <a:t>255</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72" name="テキスト ボックス 71">
            <a:extLst>
              <a:ext uri="{FF2B5EF4-FFF2-40B4-BE49-F238E27FC236}">
                <a16:creationId xmlns:a16="http://schemas.microsoft.com/office/drawing/2014/main" id="{0A8B8A11-EB26-49C7-A318-E6E4E69640B9}"/>
              </a:ext>
            </a:extLst>
          </p:cNvPr>
          <p:cNvSpPr txBox="1"/>
          <p:nvPr/>
        </p:nvSpPr>
        <p:spPr>
          <a:xfrm>
            <a:off x="3920217" y="2747053"/>
            <a:ext cx="1019175" cy="400110"/>
          </a:xfrm>
          <a:prstGeom prst="rect">
            <a:avLst/>
          </a:prstGeom>
          <a:solidFill>
            <a:schemeClr val="bg1"/>
          </a:solidFill>
        </p:spPr>
        <p:txBody>
          <a:bodyPr wrap="square" rtlCol="0">
            <a:spAutoFit/>
          </a:bodyPr>
          <a:lstStyle/>
          <a:p>
            <a:r>
              <a:rPr kumimoji="1" lang="en-US" altLang="ja-JP" sz="2000" dirty="0">
                <a:latin typeface="ＭＳ Ｐゴシック" panose="020B0600070205080204" pitchFamily="50" charset="-128"/>
                <a:ea typeface="ＭＳ Ｐゴシック" panose="020B0600070205080204" pitchFamily="50" charset="-128"/>
              </a:rPr>
              <a:t>0</a:t>
            </a:r>
            <a:r>
              <a:rPr kumimoji="1" lang="ja-JP" altLang="en-US" sz="2000" dirty="0">
                <a:latin typeface="ＭＳ Ｐゴシック" panose="020B0600070205080204" pitchFamily="50" charset="-128"/>
                <a:ea typeface="ＭＳ Ｐゴシック" panose="020B0600070205080204" pitchFamily="50" charset="-128"/>
              </a:rPr>
              <a:t>～</a:t>
            </a:r>
            <a:r>
              <a:rPr kumimoji="1" lang="en-US" altLang="ja-JP" sz="2000" dirty="0">
                <a:latin typeface="ＭＳ Ｐゴシック" panose="020B0600070205080204" pitchFamily="50" charset="-128"/>
                <a:ea typeface="ＭＳ Ｐゴシック" panose="020B0600070205080204" pitchFamily="50" charset="-128"/>
              </a:rPr>
              <a:t>255</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73" name="テキスト ボックス 72">
            <a:extLst>
              <a:ext uri="{FF2B5EF4-FFF2-40B4-BE49-F238E27FC236}">
                <a16:creationId xmlns:a16="http://schemas.microsoft.com/office/drawing/2014/main" id="{D0BF97AF-6952-48F2-828A-B085CCCC30D8}"/>
              </a:ext>
            </a:extLst>
          </p:cNvPr>
          <p:cNvSpPr txBox="1"/>
          <p:nvPr/>
        </p:nvSpPr>
        <p:spPr>
          <a:xfrm>
            <a:off x="5788137" y="1408133"/>
            <a:ext cx="1450752" cy="1200329"/>
          </a:xfrm>
          <a:prstGeom prst="rect">
            <a:avLst/>
          </a:prstGeom>
          <a:noFill/>
        </p:spPr>
        <p:txBody>
          <a:bodyPr wrap="square" rtlCol="0">
            <a:spAutoFit/>
          </a:bodyPr>
          <a:lstStyle/>
          <a:p>
            <a:pPr marL="285750" indent="-285750">
              <a:buFont typeface="Wingdings" panose="05000000000000000000" pitchFamily="2" charset="2"/>
              <a:buChar char="l"/>
            </a:pPr>
            <a:r>
              <a:rPr kumimoji="1" lang="en-US" altLang="ja-JP" dirty="0">
                <a:latin typeface="ＭＳ Ｐゴシック" panose="020B0600070205080204" pitchFamily="50" charset="-128"/>
                <a:ea typeface="ＭＳ Ｐゴシック" panose="020B0600070205080204" pitchFamily="50" charset="-128"/>
              </a:rPr>
              <a:t>CMYK</a:t>
            </a:r>
          </a:p>
          <a:p>
            <a:pPr marL="285750" indent="-285750">
              <a:buFont typeface="Wingdings" panose="05000000000000000000" pitchFamily="2" charset="2"/>
              <a:buChar char="l"/>
            </a:pPr>
            <a:r>
              <a:rPr kumimoji="1" lang="en-US" altLang="ja-JP" dirty="0">
                <a:latin typeface="ＭＳ Ｐゴシック" panose="020B0600070205080204" pitchFamily="50" charset="-128"/>
                <a:ea typeface="ＭＳ Ｐゴシック" panose="020B0600070205080204" pitchFamily="50" charset="-128"/>
              </a:rPr>
              <a:t>HSV</a:t>
            </a:r>
          </a:p>
          <a:p>
            <a:r>
              <a:rPr kumimoji="1" lang="en-US" altLang="ja-JP" dirty="0">
                <a:latin typeface="ＭＳ Ｐゴシック" panose="020B0600070205080204" pitchFamily="50" charset="-128"/>
                <a:ea typeface="ＭＳ Ｐゴシック" panose="020B0600070205080204" pitchFamily="50" charset="-128"/>
              </a:rPr>
              <a:t>	   …</a:t>
            </a:r>
            <a:r>
              <a:rPr kumimoji="1" lang="ja-JP" altLang="en-US" dirty="0">
                <a:latin typeface="ＭＳ Ｐゴシック" panose="020B0600070205080204" pitchFamily="50" charset="-128"/>
                <a:ea typeface="ＭＳ Ｐゴシック" panose="020B0600070205080204" pitchFamily="50" charset="-128"/>
              </a:rPr>
              <a:t>など</a:t>
            </a:r>
          </a:p>
        </p:txBody>
      </p:sp>
    </p:spTree>
    <p:extLst>
      <p:ext uri="{BB962C8B-B14F-4D97-AF65-F5344CB8AC3E}">
        <p14:creationId xmlns:p14="http://schemas.microsoft.com/office/powerpoint/2010/main" val="1462467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3884387" cy="523220"/>
          </a:xfrm>
          <a:prstGeom prst="rect">
            <a:avLst/>
          </a:prstGeom>
          <a:noFill/>
        </p:spPr>
        <p:txBody>
          <a:bodyPr wrap="square" rtlCol="0">
            <a:spAutoFit/>
          </a:bodyPr>
          <a:lstStyle/>
          <a:p>
            <a:r>
              <a:rPr kumimoji="1" lang="en-US" altLang="ja-JP" sz="2800" u="sng" dirty="0"/>
              <a:t>3. </a:t>
            </a:r>
            <a:r>
              <a:rPr kumimoji="1" lang="ja-JP" altLang="en-US" sz="2800" u="sng" dirty="0"/>
              <a:t>空間フィルタリング</a:t>
            </a:r>
          </a:p>
        </p:txBody>
      </p:sp>
      <p:sp>
        <p:nvSpPr>
          <p:cNvPr id="65" name="テキスト ボックス 64">
            <a:extLst>
              <a:ext uri="{FF2B5EF4-FFF2-40B4-BE49-F238E27FC236}">
                <a16:creationId xmlns:a16="http://schemas.microsoft.com/office/drawing/2014/main" id="{90531DFC-44DD-493C-B068-935A7C3F8B48}"/>
              </a:ext>
            </a:extLst>
          </p:cNvPr>
          <p:cNvSpPr txBox="1"/>
          <p:nvPr/>
        </p:nvSpPr>
        <p:spPr>
          <a:xfrm>
            <a:off x="774699" y="1074743"/>
            <a:ext cx="7600044" cy="1323439"/>
          </a:xfrm>
          <a:prstGeom prst="rect">
            <a:avLst/>
          </a:prstGeom>
          <a:solidFill>
            <a:schemeClr val="bg1"/>
          </a:solidFill>
        </p:spPr>
        <p:txBody>
          <a:bodyPr wrap="square" rtlCol="0">
            <a:spAutoFit/>
          </a:bodyPr>
          <a:lstStyle/>
          <a:p>
            <a:r>
              <a:rPr kumimoji="1" lang="ja-JP" altLang="en-US" sz="2000" dirty="0"/>
              <a:t>画像</a:t>
            </a:r>
            <a:r>
              <a:rPr kumimoji="1" lang="en-US" altLang="ja-JP" sz="2000" i="1" dirty="0">
                <a:latin typeface="Times New Roman" panose="02020603050405020304" pitchFamily="18" charset="0"/>
                <a:cs typeface="Times New Roman" panose="02020603050405020304" pitchFamily="18" charset="0"/>
              </a:rPr>
              <a:t>I</a:t>
            </a:r>
            <a:r>
              <a:rPr kumimoji="1" lang="ja-JP" altLang="en-US" sz="2000" dirty="0"/>
              <a:t>に対する</a:t>
            </a:r>
            <a:r>
              <a:rPr kumimoji="1" lang="ja-JP" altLang="en-US" sz="2000" dirty="0">
                <a:solidFill>
                  <a:srgbClr val="FF6600"/>
                </a:solidFill>
              </a:rPr>
              <a:t>空間フィルタリング</a:t>
            </a:r>
            <a:r>
              <a:rPr kumimoji="1" lang="en-US" altLang="ja-JP" sz="2000" dirty="0"/>
              <a:t>(spatial filtering)</a:t>
            </a:r>
            <a:r>
              <a:rPr kumimoji="1" lang="ja-JP" altLang="en-US" sz="2000" dirty="0"/>
              <a:t>は，注目している画素</a:t>
            </a:r>
            <a:r>
              <a:rPr kumimoji="1" lang="en-US" altLang="ja-JP" sz="2000" i="1" dirty="0">
                <a:latin typeface="Times New Roman" panose="02020603050405020304" pitchFamily="18" charset="0"/>
                <a:cs typeface="Times New Roman" panose="02020603050405020304" pitchFamily="18" charset="0"/>
              </a:rPr>
              <a:t>i</a:t>
            </a:r>
            <a:r>
              <a:rPr kumimoji="1" lang="en-US" altLang="ja-JP" sz="2000" dirty="0">
                <a:latin typeface="Times New Roman" panose="02020603050405020304" pitchFamily="18" charset="0"/>
                <a:cs typeface="Times New Roman" panose="02020603050405020304" pitchFamily="18" charset="0"/>
              </a:rPr>
              <a:t>(x, y)</a:t>
            </a:r>
            <a:r>
              <a:rPr kumimoji="1" lang="ja-JP" altLang="en-US" sz="2000" dirty="0">
                <a:latin typeface="Times New Roman" panose="02020603050405020304" pitchFamily="18" charset="0"/>
                <a:cs typeface="Times New Roman" panose="02020603050405020304" pitchFamily="18" charset="0"/>
              </a:rPr>
              <a:t>とその近傍</a:t>
            </a:r>
            <a:r>
              <a:rPr kumimoji="1" lang="en-US" altLang="ja-JP" sz="2000" dirty="0">
                <a:latin typeface="Times New Roman" panose="02020603050405020304" pitchFamily="18" charset="0"/>
                <a:cs typeface="Times New Roman" panose="02020603050405020304" pitchFamily="18" charset="0"/>
              </a:rPr>
              <a:t>(</a:t>
            </a:r>
            <a:r>
              <a:rPr kumimoji="1" lang="ja-JP" altLang="en-US" sz="2000" dirty="0">
                <a:latin typeface="Times New Roman" panose="02020603050405020304" pitchFamily="18" charset="0"/>
                <a:cs typeface="Times New Roman" panose="02020603050405020304" pitchFamily="18" charset="0"/>
              </a:rPr>
              <a:t>通常は注目画素を中心とする矩形</a:t>
            </a:r>
            <a:r>
              <a:rPr kumimoji="1" lang="en-US" altLang="ja-JP" sz="2000" dirty="0">
                <a:latin typeface="Times New Roman" panose="02020603050405020304" pitchFamily="18" charset="0"/>
                <a:cs typeface="Times New Roman" panose="02020603050405020304" pitchFamily="18" charset="0"/>
              </a:rPr>
              <a:t>)</a:t>
            </a:r>
            <a:r>
              <a:rPr kumimoji="1" lang="ja-JP" altLang="en-US" sz="2000" dirty="0">
                <a:latin typeface="Times New Roman" panose="02020603050405020304" pitchFamily="18" charset="0"/>
                <a:cs typeface="Times New Roman" panose="02020603050405020304" pitchFamily="18" charset="0"/>
              </a:rPr>
              <a:t>の画素の全画素値の集合を入力とする何らかの関数の出力を注目位置</a:t>
            </a:r>
            <a:r>
              <a:rPr kumimoji="1" lang="en-US" altLang="ja-JP" sz="2000" dirty="0">
                <a:latin typeface="Times New Roman" panose="02020603050405020304" pitchFamily="18" charset="0"/>
                <a:cs typeface="Times New Roman" panose="02020603050405020304" pitchFamily="18" charset="0"/>
              </a:rPr>
              <a:t>(x, y)</a:t>
            </a:r>
            <a:r>
              <a:rPr kumimoji="1" lang="ja-JP" altLang="en-US" sz="2000" dirty="0">
                <a:latin typeface="Times New Roman" panose="02020603050405020304" pitchFamily="18" charset="0"/>
                <a:cs typeface="Times New Roman" panose="02020603050405020304" pitchFamily="18" charset="0"/>
              </a:rPr>
              <a:t>の出力画像</a:t>
            </a:r>
            <a:r>
              <a:rPr kumimoji="1" lang="en-US" altLang="ja-JP" sz="2000" i="1" dirty="0">
                <a:latin typeface="Times New Roman" panose="02020603050405020304" pitchFamily="18" charset="0"/>
                <a:cs typeface="Times New Roman" panose="02020603050405020304" pitchFamily="18" charset="0"/>
              </a:rPr>
              <a:t>G</a:t>
            </a:r>
            <a:r>
              <a:rPr kumimoji="1" lang="ja-JP" altLang="en-US" sz="2000" dirty="0">
                <a:latin typeface="Times New Roman" panose="02020603050405020304" pitchFamily="18" charset="0"/>
                <a:cs typeface="Times New Roman" panose="02020603050405020304" pitchFamily="18" charset="0"/>
              </a:rPr>
              <a:t>の画素値</a:t>
            </a:r>
            <a:r>
              <a:rPr kumimoji="1" lang="en-US" altLang="ja-JP" sz="2000" i="1" dirty="0">
                <a:latin typeface="Times New Roman" panose="02020603050405020304" pitchFamily="18" charset="0"/>
                <a:cs typeface="Times New Roman" panose="02020603050405020304" pitchFamily="18" charset="0"/>
              </a:rPr>
              <a:t>g</a:t>
            </a:r>
            <a:r>
              <a:rPr kumimoji="1" lang="en-US" altLang="ja-JP" sz="2000" dirty="0">
                <a:latin typeface="Times New Roman" panose="02020603050405020304" pitchFamily="18" charset="0"/>
                <a:cs typeface="Times New Roman" panose="02020603050405020304" pitchFamily="18" charset="0"/>
              </a:rPr>
              <a:t>(x, y)</a:t>
            </a:r>
            <a:r>
              <a:rPr kumimoji="1" lang="ja-JP" altLang="en-US" sz="2000" dirty="0">
                <a:latin typeface="Times New Roman" panose="02020603050405020304" pitchFamily="18" charset="0"/>
                <a:cs typeface="Times New Roman" panose="02020603050405020304" pitchFamily="18" charset="0"/>
              </a:rPr>
              <a:t>とする手法全体を指す手法</a:t>
            </a:r>
          </a:p>
        </p:txBody>
      </p:sp>
      <p:grpSp>
        <p:nvGrpSpPr>
          <p:cNvPr id="161" name="グループ化 160">
            <a:extLst>
              <a:ext uri="{FF2B5EF4-FFF2-40B4-BE49-F238E27FC236}">
                <a16:creationId xmlns:a16="http://schemas.microsoft.com/office/drawing/2014/main" id="{A20DE3A5-19CA-416F-8890-7EBC40C33DED}"/>
              </a:ext>
            </a:extLst>
          </p:cNvPr>
          <p:cNvGrpSpPr/>
          <p:nvPr/>
        </p:nvGrpSpPr>
        <p:grpSpPr>
          <a:xfrm>
            <a:off x="834681" y="2701078"/>
            <a:ext cx="7636665" cy="3775922"/>
            <a:chOff x="834681" y="2701078"/>
            <a:chExt cx="7636665" cy="3775922"/>
          </a:xfrm>
        </p:grpSpPr>
        <p:grpSp>
          <p:nvGrpSpPr>
            <p:cNvPr id="140" name="グループ化 139">
              <a:extLst>
                <a:ext uri="{FF2B5EF4-FFF2-40B4-BE49-F238E27FC236}">
                  <a16:creationId xmlns:a16="http://schemas.microsoft.com/office/drawing/2014/main" id="{BDC5DDF7-9F89-4517-A407-078D0EBEE2DB}"/>
                </a:ext>
              </a:extLst>
            </p:cNvPr>
            <p:cNvGrpSpPr/>
            <p:nvPr/>
          </p:nvGrpSpPr>
          <p:grpSpPr>
            <a:xfrm>
              <a:off x="1558753" y="3127671"/>
              <a:ext cx="5033664" cy="3349329"/>
              <a:chOff x="1509750" y="3127671"/>
              <a:chExt cx="5033664" cy="3349329"/>
            </a:xfrm>
          </p:grpSpPr>
          <p:cxnSp>
            <p:nvCxnSpPr>
              <p:cNvPr id="114" name="直線コネクタ 113">
                <a:extLst>
                  <a:ext uri="{FF2B5EF4-FFF2-40B4-BE49-F238E27FC236}">
                    <a16:creationId xmlns:a16="http://schemas.microsoft.com/office/drawing/2014/main" id="{9852E2B2-91E6-46E6-A0FC-1A98F7D37652}"/>
                  </a:ext>
                </a:extLst>
              </p:cNvPr>
              <p:cNvCxnSpPr>
                <a:cxnSpLocks/>
              </p:cNvCxnSpPr>
              <p:nvPr/>
            </p:nvCxnSpPr>
            <p:spPr>
              <a:xfrm>
                <a:off x="4126795" y="4270822"/>
                <a:ext cx="1416223" cy="0"/>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5" name="図 4">
                <a:extLst>
                  <a:ext uri="{FF2B5EF4-FFF2-40B4-BE49-F238E27FC236}">
                    <a16:creationId xmlns:a16="http://schemas.microsoft.com/office/drawing/2014/main" id="{F3DB2BBE-75BB-43F7-BF6E-A1CC35745325}"/>
                  </a:ext>
                </a:extLst>
              </p:cNvPr>
              <p:cNvPicPr>
                <a:picLocks noChangeAspect="1"/>
              </p:cNvPicPr>
              <p:nvPr/>
            </p:nvPicPr>
            <p:blipFill>
              <a:blip r:embed="rId2"/>
              <a:stretch>
                <a:fillRect/>
              </a:stretch>
            </p:blipFill>
            <p:spPr>
              <a:xfrm>
                <a:off x="1509750" y="3429230"/>
                <a:ext cx="3045998" cy="3047770"/>
              </a:xfrm>
              <a:prstGeom prst="rect">
                <a:avLst/>
              </a:prstGeom>
              <a:scene3d>
                <a:camera prst="isometricRightUp"/>
                <a:lightRig rig="threePt" dir="t"/>
              </a:scene3d>
            </p:spPr>
          </p:pic>
          <p:pic>
            <p:nvPicPr>
              <p:cNvPr id="6" name="図 5">
                <a:extLst>
                  <a:ext uri="{FF2B5EF4-FFF2-40B4-BE49-F238E27FC236}">
                    <a16:creationId xmlns:a16="http://schemas.microsoft.com/office/drawing/2014/main" id="{AD208B12-6CCA-4BDB-8C15-DE225EE01257}"/>
                  </a:ext>
                </a:extLst>
              </p:cNvPr>
              <p:cNvPicPr>
                <a:picLocks noChangeAspect="1"/>
              </p:cNvPicPr>
              <p:nvPr/>
            </p:nvPicPr>
            <p:blipFill>
              <a:blip r:embed="rId3"/>
              <a:stretch>
                <a:fillRect/>
              </a:stretch>
            </p:blipFill>
            <p:spPr>
              <a:xfrm>
                <a:off x="1819688" y="3935476"/>
                <a:ext cx="1385279" cy="1392623"/>
              </a:xfrm>
              <a:prstGeom prst="rect">
                <a:avLst/>
              </a:prstGeom>
              <a:scene3d>
                <a:camera prst="isometricRightUp"/>
                <a:lightRig rig="threePt" dir="t"/>
              </a:scene3d>
            </p:spPr>
          </p:pic>
          <p:pic>
            <p:nvPicPr>
              <p:cNvPr id="9" name="図 8">
                <a:extLst>
                  <a:ext uri="{FF2B5EF4-FFF2-40B4-BE49-F238E27FC236}">
                    <a16:creationId xmlns:a16="http://schemas.microsoft.com/office/drawing/2014/main" id="{159DD563-4C24-4A6D-82C0-AF3B427D78A0}"/>
                  </a:ext>
                </a:extLst>
              </p:cNvPr>
              <p:cNvPicPr>
                <a:picLocks noChangeAspect="1"/>
              </p:cNvPicPr>
              <p:nvPr/>
            </p:nvPicPr>
            <p:blipFill>
              <a:blip r:embed="rId4"/>
              <a:stretch>
                <a:fillRect/>
              </a:stretch>
            </p:blipFill>
            <p:spPr>
              <a:xfrm>
                <a:off x="2887876" y="3323351"/>
                <a:ext cx="1391814" cy="1392623"/>
              </a:xfrm>
              <a:prstGeom prst="rect">
                <a:avLst/>
              </a:prstGeom>
              <a:scene3d>
                <a:camera prst="isometricRightUp"/>
                <a:lightRig rig="threePt" dir="t"/>
              </a:scene3d>
            </p:spPr>
          </p:pic>
          <p:cxnSp>
            <p:nvCxnSpPr>
              <p:cNvPr id="22" name="直線コネクタ 21">
                <a:extLst>
                  <a:ext uri="{FF2B5EF4-FFF2-40B4-BE49-F238E27FC236}">
                    <a16:creationId xmlns:a16="http://schemas.microsoft.com/office/drawing/2014/main" id="{C0AD9C16-A87A-4649-9E9E-4688DC5C0CA3}"/>
                  </a:ext>
                </a:extLst>
              </p:cNvPr>
              <p:cNvCxnSpPr/>
              <p:nvPr/>
            </p:nvCxnSpPr>
            <p:spPr>
              <a:xfrm>
                <a:off x="2022518" y="4350666"/>
                <a:ext cx="1270442" cy="68879"/>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D9D63849-14F9-4F0F-94F5-CE28BB373682}"/>
                  </a:ext>
                </a:extLst>
              </p:cNvPr>
              <p:cNvCxnSpPr>
                <a:cxnSpLocks/>
              </p:cNvCxnSpPr>
              <p:nvPr/>
            </p:nvCxnSpPr>
            <p:spPr>
              <a:xfrm>
                <a:off x="2022518" y="5455113"/>
                <a:ext cx="1270442" cy="174201"/>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EF9C1695-99CA-406A-B37F-CC719142BC9E}"/>
                  </a:ext>
                </a:extLst>
              </p:cNvPr>
              <p:cNvCxnSpPr>
                <a:cxnSpLocks/>
              </p:cNvCxnSpPr>
              <p:nvPr/>
            </p:nvCxnSpPr>
            <p:spPr>
              <a:xfrm>
                <a:off x="2981904" y="3801279"/>
                <a:ext cx="1342228" cy="16023"/>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8D27C08E-E3B8-471E-82D3-EF4579DD18D6}"/>
                  </a:ext>
                </a:extLst>
              </p:cNvPr>
              <p:cNvCxnSpPr>
                <a:cxnSpLocks/>
              </p:cNvCxnSpPr>
              <p:nvPr/>
            </p:nvCxnSpPr>
            <p:spPr>
              <a:xfrm>
                <a:off x="2981904" y="4918334"/>
                <a:ext cx="1359553" cy="101523"/>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A6DD7267-8667-4EFC-9839-C445680113B0}"/>
                  </a:ext>
                </a:extLst>
              </p:cNvPr>
              <p:cNvCxnSpPr>
                <a:cxnSpLocks/>
              </p:cNvCxnSpPr>
              <p:nvPr/>
            </p:nvCxnSpPr>
            <p:spPr>
              <a:xfrm>
                <a:off x="3081830" y="3726164"/>
                <a:ext cx="1416223" cy="0"/>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DE0C9EF-4B30-484F-945B-7A43CA670DA2}"/>
                  </a:ext>
                </a:extLst>
              </p:cNvPr>
              <p:cNvCxnSpPr>
                <a:cxnSpLocks/>
              </p:cNvCxnSpPr>
              <p:nvPr/>
            </p:nvCxnSpPr>
            <p:spPr>
              <a:xfrm>
                <a:off x="3081830" y="4844816"/>
                <a:ext cx="1412350" cy="80976"/>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AD49235C-7A72-4FC6-9840-F84E43CC003F}"/>
                  </a:ext>
                </a:extLst>
              </p:cNvPr>
              <p:cNvCxnSpPr>
                <a:cxnSpLocks/>
              </p:cNvCxnSpPr>
              <p:nvPr/>
            </p:nvCxnSpPr>
            <p:spPr>
              <a:xfrm flipV="1">
                <a:off x="4055070" y="3127671"/>
                <a:ext cx="1487948" cy="59130"/>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38" name="図 137">
                <a:extLst>
                  <a:ext uri="{FF2B5EF4-FFF2-40B4-BE49-F238E27FC236}">
                    <a16:creationId xmlns:a16="http://schemas.microsoft.com/office/drawing/2014/main" id="{7E5791C7-6443-4BCB-8229-38732384890B}"/>
                  </a:ext>
                </a:extLst>
              </p:cNvPr>
              <p:cNvPicPr>
                <a:picLocks noChangeAspect="1"/>
              </p:cNvPicPr>
              <p:nvPr/>
            </p:nvPicPr>
            <p:blipFill>
              <a:blip r:embed="rId5"/>
              <a:stretch>
                <a:fillRect/>
              </a:stretch>
            </p:blipFill>
            <p:spPr>
              <a:xfrm>
                <a:off x="3082926" y="3960340"/>
                <a:ext cx="1540251" cy="1541148"/>
              </a:xfrm>
              <a:prstGeom prst="rect">
                <a:avLst/>
              </a:prstGeom>
              <a:scene3d>
                <a:camera prst="isometricRightUp"/>
                <a:lightRig rig="threePt" dir="t"/>
              </a:scene3d>
            </p:spPr>
          </p:pic>
          <p:cxnSp>
            <p:nvCxnSpPr>
              <p:cNvPr id="122" name="直線コネクタ 121">
                <a:extLst>
                  <a:ext uri="{FF2B5EF4-FFF2-40B4-BE49-F238E27FC236}">
                    <a16:creationId xmlns:a16="http://schemas.microsoft.com/office/drawing/2014/main" id="{9DF76496-72C1-4E56-86C5-B6ABEF4293E9}"/>
                  </a:ext>
                </a:extLst>
              </p:cNvPr>
              <p:cNvCxnSpPr>
                <a:cxnSpLocks/>
              </p:cNvCxnSpPr>
              <p:nvPr/>
            </p:nvCxnSpPr>
            <p:spPr>
              <a:xfrm>
                <a:off x="5552094" y="3521979"/>
                <a:ext cx="733291" cy="570261"/>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39" name="図 138">
                <a:extLst>
                  <a:ext uri="{FF2B5EF4-FFF2-40B4-BE49-F238E27FC236}">
                    <a16:creationId xmlns:a16="http://schemas.microsoft.com/office/drawing/2014/main" id="{1D64C710-B9BE-49DA-A8CE-5BF7217EFE06}"/>
                  </a:ext>
                </a:extLst>
              </p:cNvPr>
              <p:cNvPicPr>
                <a:picLocks noChangeAspect="1"/>
              </p:cNvPicPr>
              <p:nvPr/>
            </p:nvPicPr>
            <p:blipFill>
              <a:blip r:embed="rId6"/>
              <a:stretch>
                <a:fillRect/>
              </a:stretch>
            </p:blipFill>
            <p:spPr>
              <a:xfrm>
                <a:off x="4284690" y="3269729"/>
                <a:ext cx="1522889" cy="1523776"/>
              </a:xfrm>
              <a:prstGeom prst="rect">
                <a:avLst/>
              </a:prstGeom>
              <a:scene3d>
                <a:camera prst="isometricRightUp"/>
                <a:lightRig rig="threePt" dir="t"/>
              </a:scene3d>
            </p:spPr>
          </p:pic>
          <p:cxnSp>
            <p:nvCxnSpPr>
              <p:cNvPr id="118" name="直線コネクタ 117">
                <a:extLst>
                  <a:ext uri="{FF2B5EF4-FFF2-40B4-BE49-F238E27FC236}">
                    <a16:creationId xmlns:a16="http://schemas.microsoft.com/office/drawing/2014/main" id="{B24D5FBD-3818-46F4-82BD-D78D1B979164}"/>
                  </a:ext>
                </a:extLst>
              </p:cNvPr>
              <p:cNvCxnSpPr>
                <a:cxnSpLocks/>
              </p:cNvCxnSpPr>
              <p:nvPr/>
            </p:nvCxnSpPr>
            <p:spPr>
              <a:xfrm>
                <a:off x="4000829" y="4815076"/>
                <a:ext cx="1791136" cy="191791"/>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75BB0DA4-8660-48ED-BA81-F69A7E8BB269}"/>
                  </a:ext>
                </a:extLst>
              </p:cNvPr>
              <p:cNvCxnSpPr>
                <a:cxnSpLocks/>
              </p:cNvCxnSpPr>
              <p:nvPr/>
            </p:nvCxnSpPr>
            <p:spPr>
              <a:xfrm>
                <a:off x="4010791" y="4413153"/>
                <a:ext cx="1770160" cy="9324"/>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A180AC13-7297-4BA2-94B4-5D2DA4DBF430}"/>
                  </a:ext>
                </a:extLst>
              </p:cNvPr>
              <p:cNvCxnSpPr>
                <a:cxnSpLocks/>
              </p:cNvCxnSpPr>
              <p:nvPr/>
            </p:nvCxnSpPr>
            <p:spPr>
              <a:xfrm>
                <a:off x="3677385" y="4619938"/>
                <a:ext cx="1589034" cy="89259"/>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E2635AB8-AAC6-4F5D-A5A9-B9F56545E98A}"/>
                  </a:ext>
                </a:extLst>
              </p:cNvPr>
              <p:cNvCxnSpPr>
                <a:cxnSpLocks/>
              </p:cNvCxnSpPr>
              <p:nvPr/>
            </p:nvCxnSpPr>
            <p:spPr>
              <a:xfrm>
                <a:off x="5547736" y="3917623"/>
                <a:ext cx="737648" cy="797596"/>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E4C13AC9-75C8-490A-B424-9A21797A0209}"/>
                  </a:ext>
                </a:extLst>
              </p:cNvPr>
              <p:cNvCxnSpPr>
                <a:cxnSpLocks/>
              </p:cNvCxnSpPr>
              <p:nvPr/>
            </p:nvCxnSpPr>
            <p:spPr>
              <a:xfrm>
                <a:off x="3711339" y="5031671"/>
                <a:ext cx="1555080" cy="274734"/>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DA222AB4-1AC5-46EB-A1BB-6348B153F747}"/>
                  </a:ext>
                </a:extLst>
              </p:cNvPr>
              <p:cNvCxnSpPr>
                <a:cxnSpLocks/>
              </p:cNvCxnSpPr>
              <p:nvPr/>
            </p:nvCxnSpPr>
            <p:spPr>
              <a:xfrm>
                <a:off x="5199904" y="4110402"/>
                <a:ext cx="594273" cy="896464"/>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4C4BB58D-1E23-4218-9453-5167DCB7EAB9}"/>
                  </a:ext>
                </a:extLst>
              </p:cNvPr>
              <p:cNvCxnSpPr>
                <a:cxnSpLocks/>
              </p:cNvCxnSpPr>
              <p:nvPr/>
            </p:nvCxnSpPr>
            <p:spPr>
              <a:xfrm>
                <a:off x="5190969" y="3721406"/>
                <a:ext cx="562638" cy="698139"/>
              </a:xfrm>
              <a:prstGeom prst="line">
                <a:avLst/>
              </a:prstGeom>
              <a:ln w="12700">
                <a:solidFill>
                  <a:schemeClr val="accent6">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36" name="図 35">
                <a:extLst>
                  <a:ext uri="{FF2B5EF4-FFF2-40B4-BE49-F238E27FC236}">
                    <a16:creationId xmlns:a16="http://schemas.microsoft.com/office/drawing/2014/main" id="{D790A445-3D93-4B7B-A89A-AE6BE0557E76}"/>
                  </a:ext>
                </a:extLst>
              </p:cNvPr>
              <p:cNvPicPr>
                <a:picLocks noChangeAspect="1"/>
              </p:cNvPicPr>
              <p:nvPr/>
            </p:nvPicPr>
            <p:blipFill>
              <a:blip r:embed="rId7"/>
              <a:stretch>
                <a:fillRect/>
              </a:stretch>
            </p:blipFill>
            <p:spPr>
              <a:xfrm>
                <a:off x="5040517" y="4267972"/>
                <a:ext cx="1502897" cy="1503770"/>
              </a:xfrm>
              <a:prstGeom prst="rect">
                <a:avLst/>
              </a:prstGeom>
              <a:scene3d>
                <a:camera prst="isometricRightUp"/>
                <a:lightRig rig="threePt" dir="t"/>
              </a:scene3d>
            </p:spPr>
          </p:pic>
        </p:grpSp>
        <p:cxnSp>
          <p:nvCxnSpPr>
            <p:cNvPr id="142" name="直線矢印コネクタ 141">
              <a:extLst>
                <a:ext uri="{FF2B5EF4-FFF2-40B4-BE49-F238E27FC236}">
                  <a16:creationId xmlns:a16="http://schemas.microsoft.com/office/drawing/2014/main" id="{BC8EA2AF-C957-48E3-BE70-A154DD95524A}"/>
                </a:ext>
              </a:extLst>
            </p:cNvPr>
            <p:cNvCxnSpPr>
              <a:cxnSpLocks/>
            </p:cNvCxnSpPr>
            <p:nvPr/>
          </p:nvCxnSpPr>
          <p:spPr>
            <a:xfrm flipH="1">
              <a:off x="5287818" y="3373794"/>
              <a:ext cx="493052" cy="3425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F1AF1711-7B57-4B54-8F19-15479153407B}"/>
                </a:ext>
              </a:extLst>
            </p:cNvPr>
            <p:cNvCxnSpPr/>
            <p:nvPr/>
          </p:nvCxnSpPr>
          <p:spPr>
            <a:xfrm>
              <a:off x="5765282" y="3382183"/>
              <a:ext cx="4173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テキスト ボックス 147">
              <a:extLst>
                <a:ext uri="{FF2B5EF4-FFF2-40B4-BE49-F238E27FC236}">
                  <a16:creationId xmlns:a16="http://schemas.microsoft.com/office/drawing/2014/main" id="{AD94427B-FEE1-45E0-97A9-EAEB737307AE}"/>
                </a:ext>
              </a:extLst>
            </p:cNvPr>
            <p:cNvSpPr txBox="1"/>
            <p:nvPr/>
          </p:nvSpPr>
          <p:spPr>
            <a:xfrm>
              <a:off x="6122149" y="3190970"/>
              <a:ext cx="1729961" cy="369332"/>
            </a:xfrm>
            <a:prstGeom prst="rect">
              <a:avLst/>
            </a:prstGeom>
            <a:noFill/>
          </p:spPr>
          <p:txBody>
            <a:bodyPr wrap="none" rtlCol="0">
              <a:spAutoFit/>
            </a:bodyPr>
            <a:lstStyle/>
            <a:p>
              <a:r>
                <a:rPr kumimoji="1" lang="ja-JP" altLang="en-US" dirty="0">
                  <a:latin typeface="Times New Roman" panose="02020603050405020304" pitchFamily="18" charset="0"/>
                  <a:cs typeface="Times New Roman" panose="02020603050405020304" pitchFamily="18" charset="0"/>
                </a:rPr>
                <a:t>注目画素 </a:t>
              </a:r>
              <a:r>
                <a:rPr kumimoji="1" lang="en-US" altLang="ja-JP" i="1" dirty="0" err="1">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(x, y)</a:t>
              </a:r>
              <a:endParaRPr kumimoji="1" lang="ja-JP" altLang="en-US" dirty="0">
                <a:latin typeface="Times New Roman" panose="02020603050405020304" pitchFamily="18" charset="0"/>
                <a:cs typeface="Times New Roman" panose="02020603050405020304" pitchFamily="18" charset="0"/>
              </a:endParaRPr>
            </a:p>
          </p:txBody>
        </p:sp>
        <p:sp>
          <p:nvSpPr>
            <p:cNvPr id="149" name="テキスト ボックス 148">
              <a:extLst>
                <a:ext uri="{FF2B5EF4-FFF2-40B4-BE49-F238E27FC236}">
                  <a16:creationId xmlns:a16="http://schemas.microsoft.com/office/drawing/2014/main" id="{AA953EC8-8767-4D8F-8709-062C3E86DCD8}"/>
                </a:ext>
              </a:extLst>
            </p:cNvPr>
            <p:cNvSpPr txBox="1"/>
            <p:nvPr/>
          </p:nvSpPr>
          <p:spPr>
            <a:xfrm>
              <a:off x="834681" y="4013762"/>
              <a:ext cx="1242648" cy="369332"/>
            </a:xfrm>
            <a:prstGeom prst="rect">
              <a:avLst/>
            </a:prstGeom>
            <a:noFill/>
          </p:spPr>
          <p:txBody>
            <a:bodyPr wrap="none" rtlCol="0">
              <a:spAutoFit/>
            </a:bodyPr>
            <a:lstStyle/>
            <a:p>
              <a:r>
                <a:rPr kumimoji="1" lang="ja-JP" altLang="en-US" dirty="0">
                  <a:latin typeface="Times New Roman" panose="02020603050405020304" pitchFamily="18" charset="0"/>
                  <a:cs typeface="Times New Roman" panose="02020603050405020304" pitchFamily="18" charset="0"/>
                </a:rPr>
                <a:t>入力画像 </a:t>
              </a:r>
              <a:r>
                <a:rPr kumimoji="1" lang="en-US" altLang="ja-JP" i="1" dirty="0">
                  <a:latin typeface="Times New Roman" panose="02020603050405020304" pitchFamily="18" charset="0"/>
                  <a:cs typeface="Times New Roman" panose="02020603050405020304" pitchFamily="18" charset="0"/>
                </a:rPr>
                <a:t>I</a:t>
              </a:r>
              <a:endParaRPr kumimoji="1" lang="ja-JP" altLang="en-US" i="1" dirty="0">
                <a:latin typeface="Times New Roman" panose="02020603050405020304" pitchFamily="18" charset="0"/>
                <a:cs typeface="Times New Roman" panose="02020603050405020304" pitchFamily="18" charset="0"/>
              </a:endParaRPr>
            </a:p>
          </p:txBody>
        </p:sp>
        <p:sp>
          <p:nvSpPr>
            <p:cNvPr id="150" name="テキスト ボックス 149">
              <a:extLst>
                <a:ext uri="{FF2B5EF4-FFF2-40B4-BE49-F238E27FC236}">
                  <a16:creationId xmlns:a16="http://schemas.microsoft.com/office/drawing/2014/main" id="{6548FA16-0C83-469F-9332-3D96E901A7BA}"/>
                </a:ext>
              </a:extLst>
            </p:cNvPr>
            <p:cNvSpPr txBox="1"/>
            <p:nvPr/>
          </p:nvSpPr>
          <p:spPr>
            <a:xfrm>
              <a:off x="5235849" y="2701078"/>
              <a:ext cx="1569660" cy="369332"/>
            </a:xfrm>
            <a:prstGeom prst="rect">
              <a:avLst/>
            </a:prstGeom>
            <a:noFill/>
          </p:spPr>
          <p:txBody>
            <a:bodyPr wrap="none" rtlCol="0">
              <a:spAutoFit/>
            </a:bodyPr>
            <a:lstStyle/>
            <a:p>
              <a:r>
                <a:rPr kumimoji="1" lang="ja-JP" altLang="en-US" dirty="0">
                  <a:latin typeface="Times New Roman" panose="02020603050405020304" pitchFamily="18" charset="0"/>
                  <a:cs typeface="Times New Roman" panose="02020603050405020304" pitchFamily="18" charset="0"/>
                </a:rPr>
                <a:t>フィルタ係数</a:t>
              </a:r>
              <a:endParaRPr kumimoji="1" lang="ja-JP" altLang="en-US" i="1" dirty="0">
                <a:latin typeface="Times New Roman" panose="02020603050405020304" pitchFamily="18" charset="0"/>
                <a:cs typeface="Times New Roman" panose="02020603050405020304" pitchFamily="18" charset="0"/>
              </a:endParaRPr>
            </a:p>
          </p:txBody>
        </p:sp>
        <p:sp>
          <p:nvSpPr>
            <p:cNvPr id="154" name="テキスト ボックス 153">
              <a:extLst>
                <a:ext uri="{FF2B5EF4-FFF2-40B4-BE49-F238E27FC236}">
                  <a16:creationId xmlns:a16="http://schemas.microsoft.com/office/drawing/2014/main" id="{16AAC8FD-12EF-4EEA-A599-BF4B8CFD0492}"/>
                </a:ext>
              </a:extLst>
            </p:cNvPr>
            <p:cNvSpPr txBox="1"/>
            <p:nvPr/>
          </p:nvSpPr>
          <p:spPr>
            <a:xfrm>
              <a:off x="5455941" y="5752759"/>
              <a:ext cx="1332416" cy="369332"/>
            </a:xfrm>
            <a:prstGeom prst="rect">
              <a:avLst/>
            </a:prstGeom>
            <a:noFill/>
          </p:spPr>
          <p:txBody>
            <a:bodyPr wrap="none" rtlCol="0">
              <a:spAutoFit/>
            </a:bodyPr>
            <a:lstStyle/>
            <a:p>
              <a:r>
                <a:rPr kumimoji="1" lang="ja-JP" altLang="en-US" dirty="0">
                  <a:latin typeface="Times New Roman" panose="02020603050405020304" pitchFamily="18" charset="0"/>
                  <a:cs typeface="Times New Roman" panose="02020603050405020304" pitchFamily="18" charset="0"/>
                </a:rPr>
                <a:t>出力画像 </a:t>
              </a:r>
              <a:r>
                <a:rPr kumimoji="1" lang="en-US" altLang="ja-JP" i="1" dirty="0">
                  <a:latin typeface="Times New Roman" panose="02020603050405020304" pitchFamily="18" charset="0"/>
                  <a:cs typeface="Times New Roman" panose="02020603050405020304" pitchFamily="18" charset="0"/>
                </a:rPr>
                <a:t>G</a:t>
              </a:r>
              <a:endParaRPr kumimoji="1" lang="ja-JP" altLang="en-US" i="1" dirty="0">
                <a:latin typeface="Times New Roman" panose="02020603050405020304" pitchFamily="18" charset="0"/>
                <a:cs typeface="Times New Roman" panose="02020603050405020304" pitchFamily="18" charset="0"/>
              </a:endParaRPr>
            </a:p>
          </p:txBody>
        </p:sp>
        <p:sp>
          <p:nvSpPr>
            <p:cNvPr id="155" name="テキスト ボックス 154">
              <a:extLst>
                <a:ext uri="{FF2B5EF4-FFF2-40B4-BE49-F238E27FC236}">
                  <a16:creationId xmlns:a16="http://schemas.microsoft.com/office/drawing/2014/main" id="{A175C8DF-4371-403A-B19D-9F374924FE5C}"/>
                </a:ext>
              </a:extLst>
            </p:cNvPr>
            <p:cNvSpPr txBox="1"/>
            <p:nvPr/>
          </p:nvSpPr>
          <p:spPr>
            <a:xfrm>
              <a:off x="6459257" y="4515972"/>
              <a:ext cx="2012089" cy="369332"/>
            </a:xfrm>
            <a:prstGeom prst="rect">
              <a:avLst/>
            </a:prstGeom>
            <a:noFill/>
          </p:spPr>
          <p:txBody>
            <a:bodyPr wrap="none" rtlCol="0">
              <a:spAutoFit/>
            </a:bodyPr>
            <a:lstStyle/>
            <a:p>
              <a:r>
                <a:rPr kumimoji="1" lang="ja-JP" altLang="en-US" dirty="0">
                  <a:latin typeface="Times New Roman" panose="02020603050405020304" pitchFamily="18" charset="0"/>
                  <a:cs typeface="Times New Roman" panose="02020603050405020304" pitchFamily="18" charset="0"/>
                </a:rPr>
                <a:t>出力画素値 </a:t>
              </a:r>
              <a:r>
                <a:rPr kumimoji="1" lang="en-US" altLang="ja-JP" i="1" dirty="0">
                  <a:latin typeface="Times New Roman" panose="02020603050405020304" pitchFamily="18" charset="0"/>
                  <a:cs typeface="Times New Roman" panose="02020603050405020304" pitchFamily="18" charset="0"/>
                </a:rPr>
                <a:t>g</a:t>
              </a:r>
              <a:r>
                <a:rPr kumimoji="1" lang="en-US" altLang="ja-JP" dirty="0">
                  <a:latin typeface="Times New Roman" panose="02020603050405020304" pitchFamily="18" charset="0"/>
                  <a:cs typeface="Times New Roman" panose="02020603050405020304" pitchFamily="18" charset="0"/>
                </a:rPr>
                <a:t>(x, y)</a:t>
              </a:r>
              <a:endParaRPr kumimoji="1" lang="ja-JP" altLang="en-US" dirty="0">
                <a:latin typeface="Times New Roman" panose="02020603050405020304" pitchFamily="18" charset="0"/>
                <a:cs typeface="Times New Roman" panose="02020603050405020304" pitchFamily="18" charset="0"/>
              </a:endParaRPr>
            </a:p>
          </p:txBody>
        </p:sp>
        <p:cxnSp>
          <p:nvCxnSpPr>
            <p:cNvPr id="157" name="直線矢印コネクタ 156">
              <a:extLst>
                <a:ext uri="{FF2B5EF4-FFF2-40B4-BE49-F238E27FC236}">
                  <a16:creationId xmlns:a16="http://schemas.microsoft.com/office/drawing/2014/main" id="{38DD5543-730D-4B0D-972A-EDB05DDA074B}"/>
                </a:ext>
              </a:extLst>
            </p:cNvPr>
            <p:cNvCxnSpPr>
              <a:cxnSpLocks/>
            </p:cNvCxnSpPr>
            <p:nvPr/>
          </p:nvCxnSpPr>
          <p:spPr>
            <a:xfrm flipH="1">
              <a:off x="6185082" y="4808643"/>
              <a:ext cx="383611" cy="2638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3" name="直線コネクタ 162">
            <a:extLst>
              <a:ext uri="{FF2B5EF4-FFF2-40B4-BE49-F238E27FC236}">
                <a16:creationId xmlns:a16="http://schemas.microsoft.com/office/drawing/2014/main" id="{9936DBD8-F70F-42A8-A13D-FC2F549687F6}"/>
              </a:ext>
            </a:extLst>
          </p:cNvPr>
          <p:cNvCxnSpPr>
            <a:cxnSpLocks/>
          </p:cNvCxnSpPr>
          <p:nvPr/>
        </p:nvCxnSpPr>
        <p:spPr>
          <a:xfrm flipH="1">
            <a:off x="3325453" y="3726164"/>
            <a:ext cx="1129102" cy="666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0518D4DD-0297-4C5B-9D65-1C759D2B7612}"/>
              </a:ext>
            </a:extLst>
          </p:cNvPr>
          <p:cNvCxnSpPr>
            <a:cxnSpLocks/>
          </p:cNvCxnSpPr>
          <p:nvPr/>
        </p:nvCxnSpPr>
        <p:spPr>
          <a:xfrm>
            <a:off x="3325453" y="4398438"/>
            <a:ext cx="0" cy="136498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23E5DF5F-954C-4C50-9355-3E4E51B47A65}"/>
              </a:ext>
            </a:extLst>
          </p:cNvPr>
          <p:cNvCxnSpPr>
            <a:cxnSpLocks/>
          </p:cNvCxnSpPr>
          <p:nvPr/>
        </p:nvCxnSpPr>
        <p:spPr>
          <a:xfrm flipH="1">
            <a:off x="3320063" y="5043791"/>
            <a:ext cx="1174518" cy="69349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7A63F381-1827-4DEE-AF17-215F7286636B}"/>
              </a:ext>
            </a:extLst>
          </p:cNvPr>
          <p:cNvCxnSpPr>
            <a:cxnSpLocks/>
          </p:cNvCxnSpPr>
          <p:nvPr/>
        </p:nvCxnSpPr>
        <p:spPr>
          <a:xfrm>
            <a:off x="4467755" y="3710351"/>
            <a:ext cx="0" cy="136498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2" name="テキスト ボックス 181">
            <a:extLst>
              <a:ext uri="{FF2B5EF4-FFF2-40B4-BE49-F238E27FC236}">
                <a16:creationId xmlns:a16="http://schemas.microsoft.com/office/drawing/2014/main" id="{1FC56A21-8B4E-448F-9706-0AB07E687186}"/>
              </a:ext>
            </a:extLst>
          </p:cNvPr>
          <p:cNvSpPr txBox="1"/>
          <p:nvPr/>
        </p:nvSpPr>
        <p:spPr>
          <a:xfrm>
            <a:off x="4026443" y="5714423"/>
            <a:ext cx="1165704"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3×3 </a:t>
            </a:r>
            <a:r>
              <a:rPr kumimoji="1" lang="ja-JP" altLang="en-US" dirty="0">
                <a:latin typeface="Times New Roman" panose="02020603050405020304" pitchFamily="18" charset="0"/>
                <a:cs typeface="Times New Roman" panose="02020603050405020304" pitchFamily="18" charset="0"/>
              </a:rPr>
              <a:t>近傍</a:t>
            </a:r>
            <a:endParaRPr kumimoji="1" lang="ja-JP" altLang="en-US" i="1" dirty="0">
              <a:latin typeface="Times New Roman" panose="02020603050405020304" pitchFamily="18" charset="0"/>
              <a:cs typeface="Times New Roman" panose="02020603050405020304" pitchFamily="18" charset="0"/>
            </a:endParaRPr>
          </a:p>
        </p:txBody>
      </p:sp>
      <p:cxnSp>
        <p:nvCxnSpPr>
          <p:cNvPr id="183" name="直線矢印コネクタ 182">
            <a:extLst>
              <a:ext uri="{FF2B5EF4-FFF2-40B4-BE49-F238E27FC236}">
                <a16:creationId xmlns:a16="http://schemas.microsoft.com/office/drawing/2014/main" id="{037BE942-409A-4BA6-974A-FF82CE45EF45}"/>
              </a:ext>
            </a:extLst>
          </p:cNvPr>
          <p:cNvCxnSpPr>
            <a:cxnSpLocks/>
            <a:stCxn id="182" idx="0"/>
          </p:cNvCxnSpPr>
          <p:nvPr/>
        </p:nvCxnSpPr>
        <p:spPr>
          <a:xfrm flipH="1" flipV="1">
            <a:off x="4217459" y="5214079"/>
            <a:ext cx="391836" cy="5003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19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3884387" cy="523220"/>
          </a:xfrm>
          <a:prstGeom prst="rect">
            <a:avLst/>
          </a:prstGeom>
          <a:noFill/>
        </p:spPr>
        <p:txBody>
          <a:bodyPr wrap="square" rtlCol="0">
            <a:spAutoFit/>
          </a:bodyPr>
          <a:lstStyle/>
          <a:p>
            <a:r>
              <a:rPr kumimoji="1" lang="en-US" altLang="ja-JP" sz="2800" u="sng" dirty="0"/>
              <a:t>4. </a:t>
            </a:r>
            <a:r>
              <a:rPr kumimoji="1" lang="ja-JP" altLang="en-US" sz="2800" u="sng" dirty="0"/>
              <a:t>空間フィルタ</a:t>
            </a:r>
          </a:p>
        </p:txBody>
      </p:sp>
      <p:sp>
        <p:nvSpPr>
          <p:cNvPr id="65" name="テキスト ボックス 64">
            <a:extLst>
              <a:ext uri="{FF2B5EF4-FFF2-40B4-BE49-F238E27FC236}">
                <a16:creationId xmlns:a16="http://schemas.microsoft.com/office/drawing/2014/main" id="{90531DFC-44DD-493C-B068-935A7C3F8B48}"/>
              </a:ext>
            </a:extLst>
          </p:cNvPr>
          <p:cNvSpPr txBox="1"/>
          <p:nvPr/>
        </p:nvSpPr>
        <p:spPr>
          <a:xfrm>
            <a:off x="834681" y="1117666"/>
            <a:ext cx="6758615" cy="400110"/>
          </a:xfrm>
          <a:prstGeom prst="rect">
            <a:avLst/>
          </a:prstGeom>
          <a:solidFill>
            <a:schemeClr val="bg1"/>
          </a:solidFill>
        </p:spPr>
        <p:txBody>
          <a:bodyPr wrap="square" rtlCol="0">
            <a:spAutoFit/>
          </a:bodyPr>
          <a:lstStyle/>
          <a:p>
            <a:r>
              <a:rPr kumimoji="1" lang="ja-JP" altLang="en-US" sz="2000" dirty="0">
                <a:latin typeface="Times New Roman" panose="02020603050405020304" pitchFamily="18" charset="0"/>
                <a:cs typeface="Times New Roman" panose="02020603050405020304" pitchFamily="18" charset="0"/>
              </a:rPr>
              <a:t>空間フィルタリングに用いる関数を</a:t>
            </a:r>
            <a:r>
              <a:rPr kumimoji="1" lang="ja-JP" altLang="en-US" sz="2000" dirty="0">
                <a:solidFill>
                  <a:srgbClr val="FF6600"/>
                </a:solidFill>
                <a:latin typeface="Times New Roman" panose="02020603050405020304" pitchFamily="18" charset="0"/>
                <a:cs typeface="Times New Roman" panose="02020603050405020304" pitchFamily="18" charset="0"/>
              </a:rPr>
              <a:t>空間フィルタ</a:t>
            </a:r>
            <a:r>
              <a:rPr kumimoji="1" lang="ja-JP" altLang="en-US" sz="2000" dirty="0">
                <a:latin typeface="Times New Roman" panose="02020603050405020304" pitchFamily="18" charset="0"/>
                <a:cs typeface="Times New Roman" panose="02020603050405020304" pitchFamily="18" charset="0"/>
              </a:rPr>
              <a:t>という</a:t>
            </a:r>
          </a:p>
        </p:txBody>
      </p:sp>
      <p:sp>
        <p:nvSpPr>
          <p:cNvPr id="35" name="テキスト ボックス 34">
            <a:extLst>
              <a:ext uri="{FF2B5EF4-FFF2-40B4-BE49-F238E27FC236}">
                <a16:creationId xmlns:a16="http://schemas.microsoft.com/office/drawing/2014/main" id="{9BFBCC21-BDD5-4669-9288-7811EBCC26EF}"/>
              </a:ext>
            </a:extLst>
          </p:cNvPr>
          <p:cNvSpPr txBox="1"/>
          <p:nvPr/>
        </p:nvSpPr>
        <p:spPr>
          <a:xfrm>
            <a:off x="834681" y="1731222"/>
            <a:ext cx="3066201" cy="400110"/>
          </a:xfrm>
          <a:prstGeom prst="rect">
            <a:avLst/>
          </a:prstGeom>
          <a:solidFill>
            <a:schemeClr val="bg1"/>
          </a:solidFill>
        </p:spPr>
        <p:txBody>
          <a:bodyPr wrap="square" rtlCol="0">
            <a:spAutoFit/>
          </a:bodyPr>
          <a:lstStyle/>
          <a:p>
            <a:r>
              <a:rPr kumimoji="1" lang="ja-JP" altLang="en-US" sz="2000" dirty="0">
                <a:solidFill>
                  <a:schemeClr val="accent5">
                    <a:lumMod val="75000"/>
                  </a:schemeClr>
                </a:solidFill>
                <a:latin typeface="Times New Roman" panose="02020603050405020304" pitchFamily="18" charset="0"/>
                <a:cs typeface="Times New Roman" panose="02020603050405020304" pitchFamily="18" charset="0"/>
              </a:rPr>
              <a:t>線形フィルタ</a:t>
            </a:r>
            <a:r>
              <a:rPr kumimoji="1" lang="en-US" altLang="ja-JP" sz="2000" dirty="0">
                <a:solidFill>
                  <a:schemeClr val="accent5">
                    <a:lumMod val="75000"/>
                  </a:schemeClr>
                </a:solidFill>
                <a:latin typeface="Times New Roman" panose="02020603050405020304" pitchFamily="18" charset="0"/>
                <a:cs typeface="Times New Roman" panose="02020603050405020304" pitchFamily="18" charset="0"/>
              </a:rPr>
              <a:t>(linear filter)</a:t>
            </a:r>
            <a:endParaRPr kumimoji="1" lang="ja-JP" altLang="en-US" sz="2000" dirty="0">
              <a:solidFill>
                <a:schemeClr val="accent5">
                  <a:lumMod val="7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7201274-BE6A-4823-8C5A-47D363DDEC43}"/>
                  </a:ext>
                </a:extLst>
              </p:cNvPr>
              <p:cNvSpPr txBox="1"/>
              <p:nvPr/>
            </p:nvSpPr>
            <p:spPr>
              <a:xfrm>
                <a:off x="2329270" y="2131332"/>
                <a:ext cx="4485459" cy="7845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e>
                      </m:d>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sub>
                        <m:sup>
                          <m:r>
                            <a:rPr kumimoji="1" lang="en-US" altLang="ja-JP" b="0" i="1" smtClean="0">
                              <a:latin typeface="Cambria Math" panose="02040503050406030204" pitchFamily="18" charset="0"/>
                            </a:rPr>
                            <m:t>𝑎</m:t>
                          </m:r>
                        </m:sup>
                        <m:e>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sub>
                            <m:sup>
                              <m:r>
                                <a:rPr kumimoji="1" lang="en-US" altLang="ja-JP" b="0" i="1" smtClean="0">
                                  <a:latin typeface="Cambria Math" panose="02040503050406030204" pitchFamily="18" charset="0"/>
                                </a:rPr>
                                <m:t>𝑏</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e>
                                  </m:d>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𝐼</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e>
                          </m:nary>
                        </m:e>
                      </m:nary>
                    </m:oMath>
                  </m:oMathPara>
                </a14:m>
                <a:endParaRPr kumimoji="1" lang="ja-JP" altLang="en-US" dirty="0"/>
              </a:p>
            </p:txBody>
          </p:sp>
        </mc:Choice>
        <mc:Fallback xmlns="">
          <p:sp>
            <p:nvSpPr>
              <p:cNvPr id="3" name="テキスト ボックス 2">
                <a:extLst>
                  <a:ext uri="{FF2B5EF4-FFF2-40B4-BE49-F238E27FC236}">
                    <a16:creationId xmlns:a16="http://schemas.microsoft.com/office/drawing/2014/main" id="{47201274-BE6A-4823-8C5A-47D363DDEC43}"/>
                  </a:ext>
                </a:extLst>
              </p:cNvPr>
              <p:cNvSpPr txBox="1">
                <a:spLocks noRot="1" noChangeAspect="1" noMove="1" noResize="1" noEditPoints="1" noAdjustHandles="1" noChangeArrowheads="1" noChangeShapeType="1" noTextEdit="1"/>
              </p:cNvSpPr>
              <p:nvPr/>
            </p:nvSpPr>
            <p:spPr>
              <a:xfrm>
                <a:off x="2329270" y="2131332"/>
                <a:ext cx="4485459" cy="784510"/>
              </a:xfrm>
              <a:prstGeom prst="rect">
                <a:avLst/>
              </a:prstGeom>
              <a:blipFill>
                <a:blip r:embed="rId2"/>
                <a:stretch>
                  <a:fillRect/>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BEE22310-7074-4C2E-813F-6AB4DF352D7A}"/>
              </a:ext>
            </a:extLst>
          </p:cNvPr>
          <p:cNvSpPr txBox="1"/>
          <p:nvPr/>
        </p:nvSpPr>
        <p:spPr>
          <a:xfrm>
            <a:off x="834681" y="3784971"/>
            <a:ext cx="3775831" cy="400110"/>
          </a:xfrm>
          <a:prstGeom prst="rect">
            <a:avLst/>
          </a:prstGeom>
          <a:solidFill>
            <a:schemeClr val="bg1"/>
          </a:solidFill>
        </p:spPr>
        <p:txBody>
          <a:bodyPr wrap="square" rtlCol="0">
            <a:spAutoFit/>
          </a:bodyPr>
          <a:lstStyle/>
          <a:p>
            <a:r>
              <a:rPr kumimoji="1" lang="ja-JP" altLang="en-US" sz="2000" dirty="0">
                <a:solidFill>
                  <a:schemeClr val="accent5">
                    <a:lumMod val="75000"/>
                  </a:schemeClr>
                </a:solidFill>
                <a:latin typeface="Times New Roman" panose="02020603050405020304" pitchFamily="18" charset="0"/>
                <a:cs typeface="Times New Roman" panose="02020603050405020304" pitchFamily="18" charset="0"/>
              </a:rPr>
              <a:t>非線形フィルタ</a:t>
            </a:r>
            <a:r>
              <a:rPr kumimoji="1" lang="en-US" altLang="ja-JP" sz="2000" dirty="0">
                <a:solidFill>
                  <a:schemeClr val="accent5">
                    <a:lumMod val="75000"/>
                  </a:schemeClr>
                </a:solidFill>
                <a:latin typeface="Times New Roman" panose="02020603050405020304" pitchFamily="18" charset="0"/>
                <a:cs typeface="Times New Roman" panose="02020603050405020304" pitchFamily="18" charset="0"/>
              </a:rPr>
              <a:t>(nonlinear filter)</a:t>
            </a:r>
            <a:endParaRPr kumimoji="1" lang="ja-JP" altLang="en-US" sz="2000" dirty="0">
              <a:solidFill>
                <a:schemeClr val="accent5">
                  <a:lumMod val="7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DC482F45-66F5-4D70-BC48-08E0DFBF5F4D}"/>
                  </a:ext>
                </a:extLst>
              </p:cNvPr>
              <p:cNvSpPr txBox="1"/>
              <p:nvPr/>
            </p:nvSpPr>
            <p:spPr>
              <a:xfrm>
                <a:off x="1203735" y="3171415"/>
                <a:ext cx="6463802" cy="357983"/>
              </a:xfrm>
              <a:prstGeom prst="rect">
                <a:avLst/>
              </a:prstGeom>
              <a:solidFill>
                <a:schemeClr val="bg1"/>
              </a:solidFill>
            </p:spPr>
            <p:txBody>
              <a:bodyPr wrap="square" rtlCol="0">
                <a:spAutoFit/>
              </a:bodyPr>
              <a:lstStyle/>
              <a:p>
                <a:r>
                  <a:rPr kumimoji="1" lang="ja-JP" altLang="en-US" sz="1600" dirty="0">
                    <a:latin typeface="Times New Roman" panose="02020603050405020304" pitchFamily="18" charset="0"/>
                    <a:cs typeface="Times New Roman" panose="02020603050405020304" pitchFamily="18" charset="0"/>
                  </a:rPr>
                  <a:t>フィルタ係数</a:t>
                </a:r>
                <a14:m>
                  <m:oMath xmlns:m="http://schemas.openxmlformats.org/officeDocument/2006/math">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𝑤</m:t>
                        </m:r>
                      </m:e>
                      <m: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𝑥</m:t>
                            </m:r>
                            <m:r>
                              <a:rPr kumimoji="1" lang="en-US" altLang="ja-JP" sz="1600" i="1">
                                <a:latin typeface="Cambria Math" panose="02040503050406030204" pitchFamily="18" charset="0"/>
                              </a:rPr>
                              <m:t>, </m:t>
                            </m:r>
                            <m:r>
                              <a:rPr kumimoji="1" lang="en-US" altLang="ja-JP" sz="1600" i="1">
                                <a:latin typeface="Cambria Math" panose="02040503050406030204" pitchFamily="18" charset="0"/>
                              </a:rPr>
                              <m:t>𝑦</m:t>
                            </m:r>
                          </m:e>
                        </m:d>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𝑠</m:t>
                        </m:r>
                        <m:r>
                          <a:rPr kumimoji="1" lang="en-US" altLang="ja-JP" sz="1600" i="1">
                            <a:latin typeface="Cambria Math" panose="02040503050406030204" pitchFamily="18" charset="0"/>
                          </a:rPr>
                          <m:t>, </m:t>
                        </m:r>
                        <m:r>
                          <a:rPr kumimoji="1" lang="en-US" altLang="ja-JP" sz="1600" i="1">
                            <a:latin typeface="Cambria Math" panose="02040503050406030204" pitchFamily="18" charset="0"/>
                          </a:rPr>
                          <m:t>𝑡</m:t>
                        </m:r>
                      </m:e>
                    </m:d>
                  </m:oMath>
                </a14:m>
                <a:r>
                  <a:rPr kumimoji="1" lang="ja-JP" altLang="en-US" sz="1600" dirty="0">
                    <a:latin typeface="Times New Roman" panose="02020603050405020304" pitchFamily="18" charset="0"/>
                    <a:cs typeface="Times New Roman" panose="02020603050405020304" pitchFamily="18" charset="0"/>
                  </a:rPr>
                  <a:t>が位置</a:t>
                </a:r>
                <a:r>
                  <a:rPr kumimoji="1" lang="en-US" altLang="ja-JP" sz="1600" dirty="0">
                    <a:latin typeface="Times New Roman" panose="02020603050405020304" pitchFamily="18" charset="0"/>
                    <a:cs typeface="Times New Roman" panose="02020603050405020304" pitchFamily="18" charset="0"/>
                  </a:rPr>
                  <a:t>(x, y)</a:t>
                </a:r>
                <a:r>
                  <a:rPr kumimoji="1" lang="ja-JP" altLang="en-US" sz="1600" dirty="0">
                    <a:latin typeface="Times New Roman" panose="02020603050405020304" pitchFamily="18" charset="0"/>
                    <a:cs typeface="Times New Roman" panose="02020603050405020304" pitchFamily="18" charset="0"/>
                  </a:rPr>
                  <a:t>に依存しない場合は，単に</a:t>
                </a:r>
                <a14:m>
                  <m:oMath xmlns:m="http://schemas.openxmlformats.org/officeDocument/2006/math">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𝑤</m:t>
                        </m:r>
                      </m:e>
                      <m: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𝑥</m:t>
                            </m:r>
                            <m:r>
                              <a:rPr kumimoji="1" lang="en-US" altLang="ja-JP" sz="1600" i="1">
                                <a:latin typeface="Cambria Math" panose="02040503050406030204" pitchFamily="18" charset="0"/>
                              </a:rPr>
                              <m:t>, </m:t>
                            </m:r>
                            <m:r>
                              <a:rPr kumimoji="1" lang="en-US" altLang="ja-JP" sz="1600" i="1">
                                <a:latin typeface="Cambria Math" panose="02040503050406030204" pitchFamily="18" charset="0"/>
                              </a:rPr>
                              <m:t>𝑦</m:t>
                            </m:r>
                          </m:e>
                        </m:d>
                      </m:sub>
                    </m:sSub>
                  </m:oMath>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38" name="テキスト ボックス 37">
                <a:extLst>
                  <a:ext uri="{FF2B5EF4-FFF2-40B4-BE49-F238E27FC236}">
                    <a16:creationId xmlns:a16="http://schemas.microsoft.com/office/drawing/2014/main" id="{DC482F45-66F5-4D70-BC48-08E0DFBF5F4D}"/>
                  </a:ext>
                </a:extLst>
              </p:cNvPr>
              <p:cNvSpPr txBox="1">
                <a:spLocks noRot="1" noChangeAspect="1" noMove="1" noResize="1" noEditPoints="1" noAdjustHandles="1" noChangeArrowheads="1" noChangeShapeType="1" noTextEdit="1"/>
              </p:cNvSpPr>
              <p:nvPr/>
            </p:nvSpPr>
            <p:spPr>
              <a:xfrm>
                <a:off x="1203735" y="3171415"/>
                <a:ext cx="6463802" cy="357983"/>
              </a:xfrm>
              <a:prstGeom prst="rect">
                <a:avLst/>
              </a:prstGeom>
              <a:blipFill>
                <a:blip r:embed="rId3"/>
                <a:stretch>
                  <a:fillRect l="-471" t="-5085" b="-16949"/>
                </a:stretch>
              </a:blipFill>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F52BFF74-3378-43FA-9592-CB369CA2F7E4}"/>
              </a:ext>
            </a:extLst>
          </p:cNvPr>
          <p:cNvSpPr txBox="1"/>
          <p:nvPr/>
        </p:nvSpPr>
        <p:spPr>
          <a:xfrm>
            <a:off x="1203735" y="4261662"/>
            <a:ext cx="6463802" cy="338554"/>
          </a:xfrm>
          <a:prstGeom prst="rect">
            <a:avLst/>
          </a:prstGeom>
          <a:solidFill>
            <a:schemeClr val="bg1"/>
          </a:solidFill>
        </p:spPr>
        <p:txBody>
          <a:bodyPr wrap="square" rtlCol="0">
            <a:spAutoFit/>
          </a:bodyPr>
          <a:lstStyle/>
          <a:p>
            <a:r>
              <a:rPr kumimoji="1" lang="ja-JP" altLang="en-US" sz="1600" dirty="0">
                <a:latin typeface="Times New Roman" panose="02020603050405020304" pitchFamily="18" charset="0"/>
                <a:cs typeface="Times New Roman" panose="02020603050405020304" pitchFamily="18" charset="0"/>
              </a:rPr>
              <a:t>それ以外の場合</a:t>
            </a:r>
          </a:p>
        </p:txBody>
      </p:sp>
    </p:spTree>
    <p:extLst>
      <p:ext uri="{BB962C8B-B14F-4D97-AF65-F5344CB8AC3E}">
        <p14:creationId xmlns:p14="http://schemas.microsoft.com/office/powerpoint/2010/main" val="2404209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3884387" cy="523220"/>
          </a:xfrm>
          <a:prstGeom prst="rect">
            <a:avLst/>
          </a:prstGeom>
          <a:noFill/>
        </p:spPr>
        <p:txBody>
          <a:bodyPr wrap="square" rtlCol="0">
            <a:spAutoFit/>
          </a:bodyPr>
          <a:lstStyle/>
          <a:p>
            <a:r>
              <a:rPr kumimoji="1" lang="en-US" altLang="ja-JP" sz="2800" u="sng" dirty="0"/>
              <a:t>5. </a:t>
            </a:r>
            <a:r>
              <a:rPr kumimoji="1" lang="ja-JP" altLang="en-US" sz="2800" u="sng" dirty="0"/>
              <a:t>平滑化</a:t>
            </a:r>
          </a:p>
        </p:txBody>
      </p:sp>
      <p:sp>
        <p:nvSpPr>
          <p:cNvPr id="65" name="テキスト ボックス 64">
            <a:extLst>
              <a:ext uri="{FF2B5EF4-FFF2-40B4-BE49-F238E27FC236}">
                <a16:creationId xmlns:a16="http://schemas.microsoft.com/office/drawing/2014/main" id="{90531DFC-44DD-493C-B068-935A7C3F8B48}"/>
              </a:ext>
            </a:extLst>
          </p:cNvPr>
          <p:cNvSpPr txBox="1"/>
          <p:nvPr/>
        </p:nvSpPr>
        <p:spPr>
          <a:xfrm>
            <a:off x="750031" y="1118611"/>
            <a:ext cx="3158478" cy="369332"/>
          </a:xfrm>
          <a:prstGeom prst="rect">
            <a:avLst/>
          </a:prstGeom>
          <a:solidFill>
            <a:schemeClr val="bg1"/>
          </a:solidFill>
        </p:spPr>
        <p:txBody>
          <a:bodyPr wrap="square" rtlCol="0">
            <a:spAutoFit/>
          </a:bodyPr>
          <a:lstStyle/>
          <a:p>
            <a:r>
              <a:rPr kumimoji="1" lang="ja-JP" altLang="en-US" dirty="0">
                <a:latin typeface="Times New Roman" panose="02020603050405020304" pitchFamily="18" charset="0"/>
                <a:cs typeface="Times New Roman" panose="02020603050405020304" pitchFamily="18" charset="0"/>
              </a:rPr>
              <a:t>デジカメなどで撮影した画像</a:t>
            </a:r>
          </a:p>
        </p:txBody>
      </p:sp>
      <p:sp>
        <p:nvSpPr>
          <p:cNvPr id="4" name="矢印: 右 3">
            <a:extLst>
              <a:ext uri="{FF2B5EF4-FFF2-40B4-BE49-F238E27FC236}">
                <a16:creationId xmlns:a16="http://schemas.microsoft.com/office/drawing/2014/main" id="{18987E92-4596-4AAD-B513-E3C32B614F31}"/>
              </a:ext>
            </a:extLst>
          </p:cNvPr>
          <p:cNvSpPr/>
          <p:nvPr/>
        </p:nvSpPr>
        <p:spPr>
          <a:xfrm>
            <a:off x="4272254" y="1216684"/>
            <a:ext cx="299746" cy="173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094DD98-B31D-42D8-B4F6-EA6552F549C5}"/>
              </a:ext>
            </a:extLst>
          </p:cNvPr>
          <p:cNvSpPr txBox="1"/>
          <p:nvPr/>
        </p:nvSpPr>
        <p:spPr>
          <a:xfrm>
            <a:off x="5001236" y="1118611"/>
            <a:ext cx="3392733" cy="369332"/>
          </a:xfrm>
          <a:prstGeom prst="rect">
            <a:avLst/>
          </a:prstGeom>
          <a:solidFill>
            <a:schemeClr val="bg1"/>
          </a:solid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noise</a:t>
            </a:r>
            <a:r>
              <a:rPr kumimoji="1" lang="ja-JP" altLang="en-US" dirty="0">
                <a:latin typeface="Times New Roman" panose="02020603050405020304" pitchFamily="18" charset="0"/>
                <a:cs typeface="Times New Roman" panose="02020603050405020304" pitchFamily="18" charset="0"/>
              </a:rPr>
              <a:t>が乗っている場合がある</a:t>
            </a:r>
          </a:p>
        </p:txBody>
      </p:sp>
      <p:pic>
        <p:nvPicPr>
          <p:cNvPr id="5" name="図 4">
            <a:extLst>
              <a:ext uri="{FF2B5EF4-FFF2-40B4-BE49-F238E27FC236}">
                <a16:creationId xmlns:a16="http://schemas.microsoft.com/office/drawing/2014/main" id="{7C4440B1-7896-41F0-8909-799BF5B38FF3}"/>
              </a:ext>
            </a:extLst>
          </p:cNvPr>
          <p:cNvPicPr>
            <a:picLocks noChangeAspect="1"/>
          </p:cNvPicPr>
          <p:nvPr/>
        </p:nvPicPr>
        <p:blipFill>
          <a:blip r:embed="rId2"/>
          <a:stretch>
            <a:fillRect/>
          </a:stretch>
        </p:blipFill>
        <p:spPr>
          <a:xfrm>
            <a:off x="5025605" y="1487943"/>
            <a:ext cx="3204594" cy="1760858"/>
          </a:xfrm>
          <a:prstGeom prst="rect">
            <a:avLst/>
          </a:prstGeom>
        </p:spPr>
      </p:pic>
      <p:sp>
        <p:nvSpPr>
          <p:cNvPr id="6" name="テキスト ボックス 5">
            <a:extLst>
              <a:ext uri="{FF2B5EF4-FFF2-40B4-BE49-F238E27FC236}">
                <a16:creationId xmlns:a16="http://schemas.microsoft.com/office/drawing/2014/main" id="{D739A625-3AA2-4F02-B6E6-95168763FDE8}"/>
              </a:ext>
            </a:extLst>
          </p:cNvPr>
          <p:cNvSpPr txBox="1"/>
          <p:nvPr/>
        </p:nvSpPr>
        <p:spPr>
          <a:xfrm>
            <a:off x="5386178" y="3338573"/>
            <a:ext cx="981359" cy="276999"/>
          </a:xfrm>
          <a:prstGeom prst="rect">
            <a:avLst/>
          </a:prstGeom>
          <a:noFill/>
        </p:spPr>
        <p:txBody>
          <a:bodyPr wrap="none" rtlCol="0">
            <a:spAutoFit/>
          </a:bodyPr>
          <a:lstStyle/>
          <a:p>
            <a:r>
              <a:rPr kumimoji="1" lang="en-US" altLang="ja-JP" sz="1200" dirty="0"/>
              <a:t>noise</a:t>
            </a:r>
            <a:r>
              <a:rPr kumimoji="1" lang="ja-JP" altLang="en-US" sz="1200" dirty="0"/>
              <a:t>除去前</a:t>
            </a:r>
          </a:p>
        </p:txBody>
      </p:sp>
      <p:sp>
        <p:nvSpPr>
          <p:cNvPr id="13" name="テキスト ボックス 12">
            <a:extLst>
              <a:ext uri="{FF2B5EF4-FFF2-40B4-BE49-F238E27FC236}">
                <a16:creationId xmlns:a16="http://schemas.microsoft.com/office/drawing/2014/main" id="{866CC8CA-4E6F-421A-9906-D2347365CD77}"/>
              </a:ext>
            </a:extLst>
          </p:cNvPr>
          <p:cNvSpPr txBox="1"/>
          <p:nvPr/>
        </p:nvSpPr>
        <p:spPr>
          <a:xfrm>
            <a:off x="6981485" y="3332201"/>
            <a:ext cx="981359" cy="276999"/>
          </a:xfrm>
          <a:prstGeom prst="rect">
            <a:avLst/>
          </a:prstGeom>
          <a:noFill/>
        </p:spPr>
        <p:txBody>
          <a:bodyPr wrap="none" rtlCol="0">
            <a:spAutoFit/>
          </a:bodyPr>
          <a:lstStyle/>
          <a:p>
            <a:r>
              <a:rPr kumimoji="1" lang="en-US" altLang="ja-JP" sz="1200" dirty="0"/>
              <a:t>noise</a:t>
            </a:r>
            <a:r>
              <a:rPr kumimoji="1" lang="ja-JP" altLang="en-US" sz="1200" dirty="0"/>
              <a:t>除去後</a:t>
            </a:r>
          </a:p>
        </p:txBody>
      </p:sp>
      <p:sp>
        <p:nvSpPr>
          <p:cNvPr id="7" name="正方形/長方形 6">
            <a:extLst>
              <a:ext uri="{FF2B5EF4-FFF2-40B4-BE49-F238E27FC236}">
                <a16:creationId xmlns:a16="http://schemas.microsoft.com/office/drawing/2014/main" id="{49767424-0943-4A77-B155-36E19CB45DD1}"/>
              </a:ext>
            </a:extLst>
          </p:cNvPr>
          <p:cNvSpPr/>
          <p:nvPr/>
        </p:nvSpPr>
        <p:spPr>
          <a:xfrm>
            <a:off x="5868098" y="3561795"/>
            <a:ext cx="3275902" cy="261610"/>
          </a:xfrm>
          <a:prstGeom prst="rect">
            <a:avLst/>
          </a:prstGeom>
        </p:spPr>
        <p:txBody>
          <a:bodyPr wrap="square">
            <a:spAutoFit/>
          </a:bodyPr>
          <a:lstStyle/>
          <a:p>
            <a:r>
              <a:rPr lang="en-US" altLang="ja-JP" sz="1050" dirty="0">
                <a:solidFill>
                  <a:schemeClr val="bg1">
                    <a:lumMod val="65000"/>
                    <a:lumOff val="35000"/>
                  </a:schemeClr>
                </a:solidFill>
              </a:rPr>
              <a:t>https://oredeji.com/camera/cameratechnique/iso_kinon</a:t>
            </a:r>
            <a:endParaRPr lang="ja-JP" altLang="en-US" sz="1050" dirty="0">
              <a:solidFill>
                <a:schemeClr val="bg1">
                  <a:lumMod val="65000"/>
                  <a:lumOff val="35000"/>
                </a:schemeClr>
              </a:solidFill>
            </a:endParaRPr>
          </a:p>
        </p:txBody>
      </p:sp>
      <p:pic>
        <p:nvPicPr>
          <p:cNvPr id="8" name="図 7">
            <a:extLst>
              <a:ext uri="{FF2B5EF4-FFF2-40B4-BE49-F238E27FC236}">
                <a16:creationId xmlns:a16="http://schemas.microsoft.com/office/drawing/2014/main" id="{2122C2A0-CDD0-4E3A-B827-0C8A9442DECC}"/>
              </a:ext>
            </a:extLst>
          </p:cNvPr>
          <p:cNvPicPr>
            <a:picLocks noChangeAspect="1"/>
          </p:cNvPicPr>
          <p:nvPr/>
        </p:nvPicPr>
        <p:blipFill>
          <a:blip r:embed="rId3"/>
          <a:stretch>
            <a:fillRect/>
          </a:stretch>
        </p:blipFill>
        <p:spPr>
          <a:xfrm>
            <a:off x="1444809" y="1765451"/>
            <a:ext cx="1528166" cy="1205841"/>
          </a:xfrm>
          <a:prstGeom prst="rect">
            <a:avLst/>
          </a:prstGeom>
        </p:spPr>
      </p:pic>
      <p:sp>
        <p:nvSpPr>
          <p:cNvPr id="9" name="正方形/長方形 8">
            <a:extLst>
              <a:ext uri="{FF2B5EF4-FFF2-40B4-BE49-F238E27FC236}">
                <a16:creationId xmlns:a16="http://schemas.microsoft.com/office/drawing/2014/main" id="{98B3C18F-B783-4FCC-A46A-035FD7DEDA5D}"/>
              </a:ext>
            </a:extLst>
          </p:cNvPr>
          <p:cNvSpPr/>
          <p:nvPr/>
        </p:nvSpPr>
        <p:spPr>
          <a:xfrm>
            <a:off x="725049" y="2987190"/>
            <a:ext cx="3393347" cy="261610"/>
          </a:xfrm>
          <a:prstGeom prst="rect">
            <a:avLst/>
          </a:prstGeom>
        </p:spPr>
        <p:txBody>
          <a:bodyPr wrap="square">
            <a:spAutoFit/>
          </a:bodyPr>
          <a:lstStyle/>
          <a:p>
            <a:r>
              <a:rPr lang="en-US" altLang="ja-JP" sz="1050" dirty="0">
                <a:solidFill>
                  <a:schemeClr val="bg1">
                    <a:lumMod val="65000"/>
                    <a:lumOff val="35000"/>
                  </a:schemeClr>
                </a:solidFill>
              </a:rPr>
              <a:t>https://www.irasutoya.com/2013/01/blog-post_3939.html</a:t>
            </a:r>
            <a:endParaRPr lang="ja-JP" altLang="en-US" sz="1050" dirty="0">
              <a:solidFill>
                <a:schemeClr val="bg1">
                  <a:lumMod val="65000"/>
                  <a:lumOff val="35000"/>
                </a:schemeClr>
              </a:solidFill>
            </a:endParaRPr>
          </a:p>
        </p:txBody>
      </p:sp>
      <p:sp>
        <p:nvSpPr>
          <p:cNvPr id="17" name="矢印: 右 16">
            <a:extLst>
              <a:ext uri="{FF2B5EF4-FFF2-40B4-BE49-F238E27FC236}">
                <a16:creationId xmlns:a16="http://schemas.microsoft.com/office/drawing/2014/main" id="{D291AD57-092F-430A-BF4C-90290D61C64F}"/>
              </a:ext>
            </a:extLst>
          </p:cNvPr>
          <p:cNvSpPr/>
          <p:nvPr/>
        </p:nvSpPr>
        <p:spPr>
          <a:xfrm rot="7819167">
            <a:off x="4299359" y="3628160"/>
            <a:ext cx="801705" cy="173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4B661B0A-FA61-42AF-A220-63E61813D05E}"/>
              </a:ext>
            </a:extLst>
          </p:cNvPr>
          <p:cNvSpPr txBox="1"/>
          <p:nvPr/>
        </p:nvSpPr>
        <p:spPr>
          <a:xfrm>
            <a:off x="932973" y="4079125"/>
            <a:ext cx="2551838" cy="369332"/>
          </a:xfrm>
          <a:prstGeom prst="rect">
            <a:avLst/>
          </a:prstGeom>
          <a:solidFill>
            <a:schemeClr val="bg1"/>
          </a:solidFill>
        </p:spPr>
        <p:txBody>
          <a:bodyPr wrap="square" rtlCol="0">
            <a:spAutoFit/>
          </a:bodyPr>
          <a:lstStyle/>
          <a:p>
            <a:r>
              <a:rPr kumimoji="1" lang="ja-JP" altLang="en-US" dirty="0">
                <a:latin typeface="Times New Roman" panose="02020603050405020304" pitchFamily="18" charset="0"/>
                <a:cs typeface="Times New Roman" panose="02020603050405020304" pitchFamily="18" charset="0"/>
              </a:rPr>
              <a:t>撮影した画像</a:t>
            </a:r>
            <a:r>
              <a:rPr kumimoji="1" lang="en-US" altLang="ja-JP" i="1" dirty="0">
                <a:latin typeface="Times New Roman" panose="02020603050405020304" pitchFamily="18" charset="0"/>
                <a:cs typeface="Times New Roman" panose="02020603050405020304" pitchFamily="18" charset="0"/>
              </a:rPr>
              <a:t>I</a:t>
            </a:r>
            <a:r>
              <a:rPr kumimoji="1" lang="ja-JP" altLang="en-US" dirty="0">
                <a:latin typeface="Times New Roman" panose="02020603050405020304" pitchFamily="18" charset="0"/>
                <a:cs typeface="Times New Roman" panose="02020603050405020304" pitchFamily="18" charset="0"/>
              </a:rPr>
              <a:t>のモデル</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C9A25D2-4E3C-46A3-BAA6-43B9D7624A3E}"/>
                  </a:ext>
                </a:extLst>
              </p:cNvPr>
              <p:cNvSpPr txBox="1"/>
              <p:nvPr/>
            </p:nvSpPr>
            <p:spPr>
              <a:xfrm>
                <a:off x="1416323" y="4586857"/>
                <a:ext cx="2636427" cy="2845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𝐼</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e>
                      </m:d>
                      <m:r>
                        <a:rPr kumimoji="1"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𝐼</m:t>
                          </m:r>
                        </m:e>
                      </m:acc>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e>
                      </m:d>
                      <m:r>
                        <a:rPr kumimoji="1" lang="en-US" altLang="ja-JP" b="0" i="1" smtClean="0">
                          <a:latin typeface="Cambria Math" panose="02040503050406030204" pitchFamily="18" charset="0"/>
                        </a:rPr>
                        <m:t> </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AC9A25D2-4E3C-46A3-BAA6-43B9D7624A3E}"/>
                  </a:ext>
                </a:extLst>
              </p:cNvPr>
              <p:cNvSpPr txBox="1">
                <a:spLocks noRot="1" noChangeAspect="1" noMove="1" noResize="1" noEditPoints="1" noAdjustHandles="1" noChangeArrowheads="1" noChangeShapeType="1" noTextEdit="1"/>
              </p:cNvSpPr>
              <p:nvPr/>
            </p:nvSpPr>
            <p:spPr>
              <a:xfrm>
                <a:off x="1416323" y="4586857"/>
                <a:ext cx="2636427" cy="284565"/>
              </a:xfrm>
              <a:prstGeom prst="rect">
                <a:avLst/>
              </a:prstGeom>
              <a:blipFill>
                <a:blip r:embed="rId4"/>
                <a:stretch>
                  <a:fillRect l="-1617" t="-25532" b="-25532"/>
                </a:stretch>
              </a:blipFill>
            </p:spPr>
            <p:txBody>
              <a:bodyPr/>
              <a:lstStyle/>
              <a:p>
                <a:r>
                  <a:rPr lang="ja-JP" altLang="en-US">
                    <a:noFill/>
                  </a:rPr>
                  <a:t> </a:t>
                </a:r>
              </a:p>
            </p:txBody>
          </p:sp>
        </mc:Fallback>
      </mc:AlternateContent>
      <p:cxnSp>
        <p:nvCxnSpPr>
          <p:cNvPr id="14" name="直線矢印コネクタ 13">
            <a:extLst>
              <a:ext uri="{FF2B5EF4-FFF2-40B4-BE49-F238E27FC236}">
                <a16:creationId xmlns:a16="http://schemas.microsoft.com/office/drawing/2014/main" id="{167217EF-FD17-43B3-AA1E-953CE8B5C0B4}"/>
              </a:ext>
            </a:extLst>
          </p:cNvPr>
          <p:cNvCxnSpPr>
            <a:cxnSpLocks/>
          </p:cNvCxnSpPr>
          <p:nvPr/>
        </p:nvCxnSpPr>
        <p:spPr>
          <a:xfrm flipH="1" flipV="1">
            <a:off x="2488124" y="4899173"/>
            <a:ext cx="204535" cy="5494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DACA8DED-0F35-443C-A98A-CF4AB480465D}"/>
              </a:ext>
            </a:extLst>
          </p:cNvPr>
          <p:cNvSpPr txBox="1"/>
          <p:nvPr/>
        </p:nvSpPr>
        <p:spPr>
          <a:xfrm>
            <a:off x="2590391" y="5448580"/>
            <a:ext cx="2305439" cy="276999"/>
          </a:xfrm>
          <a:prstGeom prst="rect">
            <a:avLst/>
          </a:prstGeom>
          <a:noFill/>
        </p:spPr>
        <p:txBody>
          <a:bodyPr wrap="none" rtlCol="0">
            <a:spAutoFit/>
          </a:bodyPr>
          <a:lstStyle/>
          <a:p>
            <a:r>
              <a:rPr kumimoji="1" lang="ja-JP" altLang="en-US" sz="1200" dirty="0"/>
              <a:t>真の</a:t>
            </a:r>
            <a:r>
              <a:rPr kumimoji="1" lang="en-US" altLang="ja-JP" sz="1200" dirty="0"/>
              <a:t>(noise</a:t>
            </a:r>
            <a:r>
              <a:rPr kumimoji="1" lang="ja-JP" altLang="en-US" sz="1200" dirty="0"/>
              <a:t>の無い</a:t>
            </a:r>
            <a:r>
              <a:rPr kumimoji="1" lang="en-US" altLang="ja-JP" sz="1200" dirty="0"/>
              <a:t>)</a:t>
            </a:r>
            <a:r>
              <a:rPr kumimoji="1" lang="ja-JP" altLang="en-US" sz="1200" dirty="0"/>
              <a:t>画像の画素値</a:t>
            </a:r>
          </a:p>
        </p:txBody>
      </p:sp>
      <p:cxnSp>
        <p:nvCxnSpPr>
          <p:cNvPr id="25" name="直線矢印コネクタ 24">
            <a:extLst>
              <a:ext uri="{FF2B5EF4-FFF2-40B4-BE49-F238E27FC236}">
                <a16:creationId xmlns:a16="http://schemas.microsoft.com/office/drawing/2014/main" id="{22D5CB00-9DB9-4C39-9B77-D960A3BD2C90}"/>
              </a:ext>
            </a:extLst>
          </p:cNvPr>
          <p:cNvCxnSpPr>
            <a:cxnSpLocks/>
          </p:cNvCxnSpPr>
          <p:nvPr/>
        </p:nvCxnSpPr>
        <p:spPr>
          <a:xfrm flipH="1" flipV="1">
            <a:off x="3334598" y="4871423"/>
            <a:ext cx="104627" cy="2810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FF8B3770-CDCA-480A-A326-F63CF2F20809}"/>
              </a:ext>
            </a:extLst>
          </p:cNvPr>
          <p:cNvSpPr txBox="1"/>
          <p:nvPr/>
        </p:nvSpPr>
        <p:spPr>
          <a:xfrm>
            <a:off x="3334598" y="5113950"/>
            <a:ext cx="938077" cy="276999"/>
          </a:xfrm>
          <a:prstGeom prst="rect">
            <a:avLst/>
          </a:prstGeom>
          <a:noFill/>
        </p:spPr>
        <p:txBody>
          <a:bodyPr wrap="none" rtlCol="0">
            <a:spAutoFit/>
          </a:bodyPr>
          <a:lstStyle/>
          <a:p>
            <a:r>
              <a:rPr kumimoji="1" lang="en-US" altLang="ja-JP" sz="1200" dirty="0"/>
              <a:t>noise n(x, y)</a:t>
            </a:r>
            <a:endParaRPr kumimoji="1" lang="ja-JP" altLang="en-US" sz="1200" dirty="0"/>
          </a:p>
        </p:txBody>
      </p:sp>
      <p:sp>
        <p:nvSpPr>
          <p:cNvPr id="28" name="矢印: 右 27">
            <a:extLst>
              <a:ext uri="{FF2B5EF4-FFF2-40B4-BE49-F238E27FC236}">
                <a16:creationId xmlns:a16="http://schemas.microsoft.com/office/drawing/2014/main" id="{68479EFC-0F6B-4CE6-9F17-4AABEB67F374}"/>
              </a:ext>
            </a:extLst>
          </p:cNvPr>
          <p:cNvSpPr/>
          <p:nvPr/>
        </p:nvSpPr>
        <p:spPr>
          <a:xfrm>
            <a:off x="5413159" y="4812580"/>
            <a:ext cx="299746" cy="173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E42A0FD5-01FE-4147-88F0-94DAC69BC207}"/>
              </a:ext>
            </a:extLst>
          </p:cNvPr>
          <p:cNvSpPr txBox="1"/>
          <p:nvPr/>
        </p:nvSpPr>
        <p:spPr>
          <a:xfrm>
            <a:off x="5868098" y="4662600"/>
            <a:ext cx="3114252" cy="646331"/>
          </a:xfrm>
          <a:prstGeom prst="rect">
            <a:avLst/>
          </a:prstGeom>
          <a:solidFill>
            <a:schemeClr val="bg1"/>
          </a:solidFill>
        </p:spPr>
        <p:txBody>
          <a:bodyPr wrap="square" rtlCol="0">
            <a:spAutoFit/>
          </a:bodyPr>
          <a:lstStyle/>
          <a:p>
            <a:r>
              <a:rPr kumimoji="1" lang="ja-JP" altLang="en-US" dirty="0">
                <a:latin typeface="Times New Roman" panose="02020603050405020304" pitchFamily="18" charset="0"/>
                <a:cs typeface="Times New Roman" panose="02020603050405020304" pitchFamily="18" charset="0"/>
              </a:rPr>
              <a:t>この</a:t>
            </a:r>
            <a:r>
              <a:rPr kumimoji="1" lang="en-US" altLang="ja-JP" dirty="0">
                <a:latin typeface="Times New Roman" panose="02020603050405020304" pitchFamily="18" charset="0"/>
                <a:cs typeface="Times New Roman" panose="02020603050405020304" pitchFamily="18" charset="0"/>
              </a:rPr>
              <a:t>noise</a:t>
            </a:r>
            <a:r>
              <a:rPr kumimoji="1" lang="ja-JP" altLang="en-US" dirty="0">
                <a:latin typeface="Times New Roman" panose="02020603050405020304" pitchFamily="18" charset="0"/>
                <a:cs typeface="Times New Roman" panose="02020603050405020304" pitchFamily="18" charset="0"/>
              </a:rPr>
              <a:t>を取り除く処理を</a:t>
            </a:r>
            <a:r>
              <a:rPr kumimoji="1" lang="ja-JP" altLang="en-US" dirty="0">
                <a:solidFill>
                  <a:srgbClr val="FF6600"/>
                </a:solidFill>
                <a:latin typeface="Times New Roman" panose="02020603050405020304" pitchFamily="18" charset="0"/>
                <a:cs typeface="Times New Roman" panose="02020603050405020304" pitchFamily="18" charset="0"/>
              </a:rPr>
              <a:t>平滑化</a:t>
            </a:r>
            <a:r>
              <a:rPr kumimoji="1" lang="ja-JP" altLang="en-US" dirty="0">
                <a:latin typeface="Times New Roman" panose="02020603050405020304" pitchFamily="18" charset="0"/>
                <a:cs typeface="Times New Roman" panose="02020603050405020304" pitchFamily="18" charset="0"/>
              </a:rPr>
              <a:t>という</a:t>
            </a:r>
          </a:p>
        </p:txBody>
      </p:sp>
    </p:spTree>
    <p:extLst>
      <p:ext uri="{BB962C8B-B14F-4D97-AF65-F5344CB8AC3E}">
        <p14:creationId xmlns:p14="http://schemas.microsoft.com/office/powerpoint/2010/main" val="2676650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6096001" cy="523220"/>
          </a:xfrm>
          <a:prstGeom prst="rect">
            <a:avLst/>
          </a:prstGeom>
          <a:noFill/>
        </p:spPr>
        <p:txBody>
          <a:bodyPr wrap="square" rtlCol="0">
            <a:spAutoFit/>
          </a:bodyPr>
          <a:lstStyle/>
          <a:p>
            <a:r>
              <a:rPr kumimoji="1" lang="en-US" altLang="ja-JP" sz="2800" u="sng" dirty="0"/>
              <a:t>5.0.1. </a:t>
            </a:r>
            <a:r>
              <a:rPr kumimoji="1" lang="ja-JP" altLang="en-US" sz="2800" u="sng" dirty="0"/>
              <a:t>確率変数と確率密度関数</a:t>
            </a:r>
            <a:r>
              <a:rPr kumimoji="1" lang="en-US" altLang="ja-JP" sz="2800" u="sng" dirty="0"/>
              <a:t>(1)</a:t>
            </a:r>
            <a:endParaRPr kumimoji="1" lang="ja-JP" altLang="en-US" sz="2800" u="sng" dirty="0"/>
          </a:p>
        </p:txBody>
      </p:sp>
      <p:sp>
        <p:nvSpPr>
          <p:cNvPr id="65" name="テキスト ボックス 64">
            <a:extLst>
              <a:ext uri="{FF2B5EF4-FFF2-40B4-BE49-F238E27FC236}">
                <a16:creationId xmlns:a16="http://schemas.microsoft.com/office/drawing/2014/main" id="{90531DFC-44DD-493C-B068-935A7C3F8B48}"/>
              </a:ext>
            </a:extLst>
          </p:cNvPr>
          <p:cNvSpPr txBox="1"/>
          <p:nvPr/>
        </p:nvSpPr>
        <p:spPr>
          <a:xfrm>
            <a:off x="788129" y="4847125"/>
            <a:ext cx="7610199" cy="646331"/>
          </a:xfrm>
          <a:prstGeom prst="rect">
            <a:avLst/>
          </a:prstGeom>
          <a:solidFill>
            <a:schemeClr val="bg1"/>
          </a:solidFill>
        </p:spPr>
        <p:txBody>
          <a:bodyPr wrap="square" rtlCol="0">
            <a:spAutoFit/>
          </a:bodyPr>
          <a:lstStyle/>
          <a:p>
            <a:r>
              <a:rPr kumimoji="1" lang="ja-JP" altLang="en-US" dirty="0">
                <a:latin typeface="Times New Roman" panose="02020603050405020304" pitchFamily="18" charset="0"/>
                <a:cs typeface="Times New Roman" panose="02020603050405020304" pitchFamily="18" charset="0"/>
              </a:rPr>
              <a:t>連続型確率変数</a:t>
            </a:r>
            <a:r>
              <a:rPr kumimoji="1" lang="en-US" altLang="ja-JP" dirty="0">
                <a:latin typeface="Times New Roman" panose="02020603050405020304" pitchFamily="18" charset="0"/>
                <a:cs typeface="Times New Roman" panose="02020603050405020304" pitchFamily="18" charset="0"/>
              </a:rPr>
              <a:t>X</a:t>
            </a:r>
            <a:r>
              <a:rPr kumimoji="1" lang="ja-JP" altLang="en-US" dirty="0">
                <a:latin typeface="Times New Roman" panose="02020603050405020304" pitchFamily="18" charset="0"/>
                <a:cs typeface="Times New Roman" panose="02020603050405020304" pitchFamily="18" charset="0"/>
              </a:rPr>
              <a:t>に対して，</a:t>
            </a:r>
            <a:r>
              <a:rPr kumimoji="1" lang="en-US" altLang="ja-JP" i="1" dirty="0">
                <a:latin typeface="Times New Roman" panose="02020603050405020304" pitchFamily="18" charset="0"/>
                <a:cs typeface="Times New Roman" panose="02020603050405020304" pitchFamily="18" charset="0"/>
              </a:rPr>
              <a:t>X</a:t>
            </a:r>
            <a:r>
              <a:rPr kumimoji="1" lang="ja-JP" altLang="en-US" dirty="0">
                <a:latin typeface="Times New Roman" panose="02020603050405020304" pitchFamily="18" charset="0"/>
                <a:cs typeface="Times New Roman" panose="02020603050405020304" pitchFamily="18" charset="0"/>
              </a:rPr>
              <a:t>が</a:t>
            </a:r>
            <a:r>
              <a:rPr kumimoji="1" lang="en-US" altLang="ja-JP" i="1" dirty="0">
                <a:latin typeface="Times New Roman" panose="02020603050405020304" pitchFamily="18" charset="0"/>
                <a:cs typeface="Times New Roman" panose="02020603050405020304" pitchFamily="18" charset="0"/>
              </a:rPr>
              <a:t>a</a:t>
            </a:r>
            <a:r>
              <a:rPr kumimoji="1" lang="ja-JP" altLang="en-US" dirty="0">
                <a:latin typeface="Times New Roman" panose="02020603050405020304" pitchFamily="18" charset="0"/>
                <a:cs typeface="Times New Roman" panose="02020603050405020304" pitchFamily="18" charset="0"/>
              </a:rPr>
              <a:t>以上</a:t>
            </a:r>
            <a:r>
              <a:rPr kumimoji="1" lang="en-US" altLang="ja-JP" i="1" dirty="0">
                <a:latin typeface="Times New Roman" panose="02020603050405020304" pitchFamily="18" charset="0"/>
                <a:cs typeface="Times New Roman" panose="02020603050405020304" pitchFamily="18" charset="0"/>
              </a:rPr>
              <a:t>b</a:t>
            </a:r>
            <a:r>
              <a:rPr kumimoji="1" lang="ja-JP" altLang="en-US" dirty="0">
                <a:latin typeface="Times New Roman" panose="02020603050405020304" pitchFamily="18" charset="0"/>
                <a:cs typeface="Times New Roman" panose="02020603050405020304" pitchFamily="18" charset="0"/>
              </a:rPr>
              <a:t>以下となる確率が，積分を用いて以下の式で与えられるとき</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55DDE3A-C11A-47F8-B959-C2D2227F5087}"/>
                  </a:ext>
                </a:extLst>
              </p:cNvPr>
              <p:cNvSpPr txBox="1"/>
              <p:nvPr/>
            </p:nvSpPr>
            <p:spPr>
              <a:xfrm>
                <a:off x="2800472" y="5631763"/>
                <a:ext cx="2777427" cy="6283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𝑋</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𝑏</m:t>
                          </m:r>
                        </m:e>
                      </m:d>
                      <m:r>
                        <a:rPr kumimoji="1" lang="en-US" altLang="ja-JP" b="0" i="1" smtClean="0">
                          <a:latin typeface="Cambria Math" panose="02040503050406030204" pitchFamily="18" charset="0"/>
                        </a:rPr>
                        <m:t>= </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𝑎</m:t>
                          </m:r>
                        </m:sub>
                        <m:sup>
                          <m:r>
                            <a:rPr kumimoji="1" lang="en-US" altLang="ja-JP" b="0" i="1" smtClean="0">
                              <a:latin typeface="Cambria Math" panose="02040503050406030204" pitchFamily="18" charset="0"/>
                            </a:rPr>
                            <m:t>𝑏</m:t>
                          </m:r>
                        </m:sup>
                        <m:e>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𝑑𝑥</m:t>
                          </m:r>
                        </m:e>
                      </m:nary>
                    </m:oMath>
                  </m:oMathPara>
                </a14:m>
                <a:endParaRPr kumimoji="1" lang="ja-JP" altLang="en-US" dirty="0"/>
              </a:p>
            </p:txBody>
          </p:sp>
        </mc:Choice>
        <mc:Fallback xmlns="">
          <p:sp>
            <p:nvSpPr>
              <p:cNvPr id="3" name="テキスト ボックス 2">
                <a:extLst>
                  <a:ext uri="{FF2B5EF4-FFF2-40B4-BE49-F238E27FC236}">
                    <a16:creationId xmlns:a16="http://schemas.microsoft.com/office/drawing/2014/main" id="{B55DDE3A-C11A-47F8-B959-C2D2227F5087}"/>
                  </a:ext>
                </a:extLst>
              </p:cNvPr>
              <p:cNvSpPr txBox="1">
                <a:spLocks noRot="1" noChangeAspect="1" noMove="1" noResize="1" noEditPoints="1" noAdjustHandles="1" noChangeArrowheads="1" noChangeShapeType="1" noTextEdit="1"/>
              </p:cNvSpPr>
              <p:nvPr/>
            </p:nvSpPr>
            <p:spPr>
              <a:xfrm>
                <a:off x="2800472" y="5631763"/>
                <a:ext cx="2777427" cy="6283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4AF581C4-ED93-4850-9619-FBE58FF790C0}"/>
                  </a:ext>
                </a:extLst>
              </p:cNvPr>
              <p:cNvSpPr/>
              <p:nvPr/>
            </p:nvSpPr>
            <p:spPr>
              <a:xfrm>
                <a:off x="778183" y="6335853"/>
                <a:ext cx="3179204" cy="369717"/>
              </a:xfrm>
              <a:prstGeom prst="rect">
                <a:avLst/>
              </a:prstGeom>
            </p:spPr>
            <p:txBody>
              <a:bodyPr wrap="none">
                <a:spAutoFit/>
              </a:bodyPr>
              <a:lstStyle/>
              <a:p>
                <a14:m>
                  <m:oMath xmlns:m="http://schemas.openxmlformats.org/officeDocument/2006/math">
                    <m:r>
                      <a:rPr lang="en-US" altLang="ja-JP" b="0" i="1" smtClean="0">
                        <a:latin typeface="Cambria Math" panose="02040503050406030204" pitchFamily="18" charset="0"/>
                      </a:rPr>
                      <m:t>𝑓</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ja-JP" altLang="en-US" i="1">
                        <a:latin typeface="Cambria Math" panose="02040503050406030204" pitchFamily="18" charset="0"/>
                      </a:rPr>
                      <m:t>を</m:t>
                    </m:r>
                    <m:r>
                      <a:rPr lang="ja-JP" altLang="en-US" i="1" smtClean="0">
                        <a:latin typeface="Cambria Math" panose="02040503050406030204" pitchFamily="18" charset="0"/>
                      </a:rPr>
                      <m:t>確立</m:t>
                    </m:r>
                    <m:r>
                      <a:rPr lang="ja-JP" altLang="en-US" i="1" dirty="0" smtClean="0">
                        <a:latin typeface="Cambria Math" panose="02040503050406030204" pitchFamily="18" charset="0"/>
                      </a:rPr>
                      <m:t>密度関数</m:t>
                    </m:r>
                  </m:oMath>
                </a14:m>
                <a:r>
                  <a:rPr lang="ja-JP" altLang="en-US" dirty="0"/>
                  <a:t>という．</a:t>
                </a:r>
              </a:p>
            </p:txBody>
          </p:sp>
        </mc:Choice>
        <mc:Fallback xmlns="">
          <p:sp>
            <p:nvSpPr>
              <p:cNvPr id="12" name="正方形/長方形 11">
                <a:extLst>
                  <a:ext uri="{FF2B5EF4-FFF2-40B4-BE49-F238E27FC236}">
                    <a16:creationId xmlns:a16="http://schemas.microsoft.com/office/drawing/2014/main" id="{4AF581C4-ED93-4850-9619-FBE58FF790C0}"/>
                  </a:ext>
                </a:extLst>
              </p:cNvPr>
              <p:cNvSpPr>
                <a:spLocks noRot="1" noChangeAspect="1" noMove="1" noResize="1" noEditPoints="1" noAdjustHandles="1" noChangeArrowheads="1" noChangeShapeType="1" noTextEdit="1"/>
              </p:cNvSpPr>
              <p:nvPr/>
            </p:nvSpPr>
            <p:spPr>
              <a:xfrm>
                <a:off x="778183" y="6335853"/>
                <a:ext cx="3179204" cy="369717"/>
              </a:xfrm>
              <a:prstGeom prst="rect">
                <a:avLst/>
              </a:prstGeom>
              <a:blipFill>
                <a:blip r:embed="rId3"/>
                <a:stretch>
                  <a:fillRect l="-576" t="-6557" r="-960" b="-26230"/>
                </a:stretch>
              </a:blipFill>
            </p:spPr>
            <p:txBody>
              <a:bodyPr/>
              <a:lstStyle/>
              <a:p>
                <a:r>
                  <a:rPr lang="ja-JP" altLang="en-US">
                    <a:noFill/>
                  </a:rPr>
                  <a:t> </a:t>
                </a:r>
              </a:p>
            </p:txBody>
          </p:sp>
        </mc:Fallback>
      </mc:AlternateContent>
      <p:sp>
        <p:nvSpPr>
          <p:cNvPr id="24" name="正方形/長方形 23">
            <a:extLst>
              <a:ext uri="{FF2B5EF4-FFF2-40B4-BE49-F238E27FC236}">
                <a16:creationId xmlns:a16="http://schemas.microsoft.com/office/drawing/2014/main" id="{64F1743E-9500-4932-AB78-5EA964A25A5D}"/>
              </a:ext>
            </a:extLst>
          </p:cNvPr>
          <p:cNvSpPr/>
          <p:nvPr/>
        </p:nvSpPr>
        <p:spPr>
          <a:xfrm>
            <a:off x="1088585" y="979996"/>
            <a:ext cx="2492990" cy="400110"/>
          </a:xfrm>
          <a:prstGeom prst="rect">
            <a:avLst/>
          </a:prstGeom>
        </p:spPr>
        <p:txBody>
          <a:bodyPr wrap="none">
            <a:spAutoFit/>
          </a:bodyPr>
          <a:lstStyle/>
          <a:p>
            <a:r>
              <a:rPr lang="ja-JP" altLang="en-US" sz="2000" dirty="0">
                <a:solidFill>
                  <a:srgbClr val="FF6600"/>
                </a:solidFill>
              </a:rPr>
              <a:t>離散型確率確率変数</a:t>
            </a:r>
          </a:p>
        </p:txBody>
      </p:sp>
      <p:sp>
        <p:nvSpPr>
          <p:cNvPr id="26" name="正方形/長方形 25">
            <a:extLst>
              <a:ext uri="{FF2B5EF4-FFF2-40B4-BE49-F238E27FC236}">
                <a16:creationId xmlns:a16="http://schemas.microsoft.com/office/drawing/2014/main" id="{D4458212-DA8B-4D48-9CA7-7C6B0608E56E}"/>
              </a:ext>
            </a:extLst>
          </p:cNvPr>
          <p:cNvSpPr/>
          <p:nvPr/>
        </p:nvSpPr>
        <p:spPr>
          <a:xfrm>
            <a:off x="5626373" y="979996"/>
            <a:ext cx="2492990" cy="400110"/>
          </a:xfrm>
          <a:prstGeom prst="rect">
            <a:avLst/>
          </a:prstGeom>
        </p:spPr>
        <p:txBody>
          <a:bodyPr wrap="none">
            <a:spAutoFit/>
          </a:bodyPr>
          <a:lstStyle/>
          <a:p>
            <a:r>
              <a:rPr lang="ja-JP" altLang="en-US" sz="2000" dirty="0">
                <a:solidFill>
                  <a:srgbClr val="FF6600"/>
                </a:solidFill>
              </a:rPr>
              <a:t>連続型確率確率変数</a:t>
            </a:r>
          </a:p>
        </p:txBody>
      </p:sp>
      <p:pic>
        <p:nvPicPr>
          <p:cNvPr id="15" name="図 14">
            <a:extLst>
              <a:ext uri="{FF2B5EF4-FFF2-40B4-BE49-F238E27FC236}">
                <a16:creationId xmlns:a16="http://schemas.microsoft.com/office/drawing/2014/main" id="{B4F50D6D-676A-4F92-9271-8A6F91756FAD}"/>
              </a:ext>
            </a:extLst>
          </p:cNvPr>
          <p:cNvPicPr>
            <a:picLocks noChangeAspect="1"/>
          </p:cNvPicPr>
          <p:nvPr/>
        </p:nvPicPr>
        <p:blipFill>
          <a:blip r:embed="rId4"/>
          <a:stretch>
            <a:fillRect/>
          </a:stretch>
        </p:blipFill>
        <p:spPr>
          <a:xfrm>
            <a:off x="1731846" y="1402692"/>
            <a:ext cx="1206467" cy="1206467"/>
          </a:xfrm>
          <a:prstGeom prst="rect">
            <a:avLst/>
          </a:prstGeom>
        </p:spPr>
      </p:pic>
      <p:sp>
        <p:nvSpPr>
          <p:cNvPr id="19" name="テキスト ボックス 18">
            <a:extLst>
              <a:ext uri="{FF2B5EF4-FFF2-40B4-BE49-F238E27FC236}">
                <a16:creationId xmlns:a16="http://schemas.microsoft.com/office/drawing/2014/main" id="{4738CCB9-D007-442E-B01D-09B4EE37CB98}"/>
              </a:ext>
            </a:extLst>
          </p:cNvPr>
          <p:cNvSpPr txBox="1"/>
          <p:nvPr/>
        </p:nvSpPr>
        <p:spPr>
          <a:xfrm>
            <a:off x="778183" y="3102917"/>
            <a:ext cx="1455848" cy="369332"/>
          </a:xfrm>
          <a:prstGeom prst="rect">
            <a:avLst/>
          </a:prstGeom>
          <a:noFill/>
        </p:spPr>
        <p:txBody>
          <a:bodyPr wrap="none" rtlCol="0">
            <a:spAutoFit/>
          </a:bodyPr>
          <a:lstStyle/>
          <a:p>
            <a:r>
              <a:rPr kumimoji="1" lang="en-US" altLang="ja-JP" dirty="0"/>
              <a:t>1</a:t>
            </a:r>
            <a:r>
              <a:rPr kumimoji="1" lang="ja-JP" altLang="en-US" dirty="0"/>
              <a:t>が出る確率</a:t>
            </a:r>
          </a:p>
        </p:txBody>
      </p:sp>
      <p:sp>
        <p:nvSpPr>
          <p:cNvPr id="31" name="テキスト ボックス 30">
            <a:extLst>
              <a:ext uri="{FF2B5EF4-FFF2-40B4-BE49-F238E27FC236}">
                <a16:creationId xmlns:a16="http://schemas.microsoft.com/office/drawing/2014/main" id="{A8736AA1-87BF-459F-8284-834953E9ED82}"/>
              </a:ext>
            </a:extLst>
          </p:cNvPr>
          <p:cNvSpPr txBox="1"/>
          <p:nvPr/>
        </p:nvSpPr>
        <p:spPr>
          <a:xfrm>
            <a:off x="778183" y="3724057"/>
            <a:ext cx="1455848" cy="369332"/>
          </a:xfrm>
          <a:prstGeom prst="rect">
            <a:avLst/>
          </a:prstGeom>
          <a:noFill/>
        </p:spPr>
        <p:txBody>
          <a:bodyPr wrap="none" rtlCol="0">
            <a:spAutoFit/>
          </a:bodyPr>
          <a:lstStyle/>
          <a:p>
            <a:r>
              <a:rPr kumimoji="1" lang="en-US" altLang="ja-JP" dirty="0"/>
              <a:t>2</a:t>
            </a:r>
            <a:r>
              <a:rPr kumimoji="1" lang="ja-JP" altLang="en-US" dirty="0"/>
              <a:t>が出る確率</a:t>
            </a:r>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12DD5CE2-B1C3-45F8-A8FB-076CE60FC3DD}"/>
                  </a:ext>
                </a:extLst>
              </p:cNvPr>
              <p:cNvSpPr txBox="1"/>
              <p:nvPr/>
            </p:nvSpPr>
            <p:spPr>
              <a:xfrm>
                <a:off x="2335079" y="2996977"/>
                <a:ext cx="1382430"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6</m:t>
                          </m:r>
                        </m:den>
                      </m:f>
                    </m:oMath>
                  </m:oMathPara>
                </a14:m>
                <a:endParaRPr kumimoji="1" lang="ja-JP" altLang="en-US" dirty="0"/>
              </a:p>
            </p:txBody>
          </p:sp>
        </mc:Choice>
        <mc:Fallback xmlns="">
          <p:sp>
            <p:nvSpPr>
              <p:cNvPr id="30" name="テキスト ボックス 29">
                <a:extLst>
                  <a:ext uri="{FF2B5EF4-FFF2-40B4-BE49-F238E27FC236}">
                    <a16:creationId xmlns:a16="http://schemas.microsoft.com/office/drawing/2014/main" id="{12DD5CE2-B1C3-45F8-A8FB-076CE60FC3DD}"/>
                  </a:ext>
                </a:extLst>
              </p:cNvPr>
              <p:cNvSpPr txBox="1">
                <a:spLocks noRot="1" noChangeAspect="1" noMove="1" noResize="1" noEditPoints="1" noAdjustHandles="1" noChangeArrowheads="1" noChangeShapeType="1" noTextEdit="1"/>
              </p:cNvSpPr>
              <p:nvPr/>
            </p:nvSpPr>
            <p:spPr>
              <a:xfrm>
                <a:off x="2335079" y="2996977"/>
                <a:ext cx="1382430" cy="520399"/>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C7F352A6-BA59-4870-A1FA-546400EB4900}"/>
                  </a:ext>
                </a:extLst>
              </p:cNvPr>
              <p:cNvSpPr txBox="1"/>
              <p:nvPr/>
            </p:nvSpPr>
            <p:spPr>
              <a:xfrm>
                <a:off x="2335079" y="3648523"/>
                <a:ext cx="1382430"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=2</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6</m:t>
                          </m:r>
                        </m:den>
                      </m:f>
                    </m:oMath>
                  </m:oMathPara>
                </a14:m>
                <a:endParaRPr kumimoji="1" lang="ja-JP" altLang="en-US" dirty="0"/>
              </a:p>
            </p:txBody>
          </p:sp>
        </mc:Choice>
        <mc:Fallback xmlns="">
          <p:sp>
            <p:nvSpPr>
              <p:cNvPr id="34" name="テキスト ボックス 33">
                <a:extLst>
                  <a:ext uri="{FF2B5EF4-FFF2-40B4-BE49-F238E27FC236}">
                    <a16:creationId xmlns:a16="http://schemas.microsoft.com/office/drawing/2014/main" id="{C7F352A6-BA59-4870-A1FA-546400EB4900}"/>
                  </a:ext>
                </a:extLst>
              </p:cNvPr>
              <p:cNvSpPr txBox="1">
                <a:spLocks noRot="1" noChangeAspect="1" noMove="1" noResize="1" noEditPoints="1" noAdjustHandles="1" noChangeArrowheads="1" noChangeShapeType="1" noTextEdit="1"/>
              </p:cNvSpPr>
              <p:nvPr/>
            </p:nvSpPr>
            <p:spPr>
              <a:xfrm>
                <a:off x="2335079" y="3648523"/>
                <a:ext cx="1382430" cy="520399"/>
              </a:xfrm>
              <a:prstGeom prst="rect">
                <a:avLst/>
              </a:prstGeom>
              <a:blipFill>
                <a:blip r:embed="rId6"/>
                <a:stretch>
                  <a:fillRect/>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19F8FC2E-A2DE-4B40-A527-00931FBACBCC}"/>
              </a:ext>
            </a:extLst>
          </p:cNvPr>
          <p:cNvSpPr txBox="1"/>
          <p:nvPr/>
        </p:nvSpPr>
        <p:spPr>
          <a:xfrm>
            <a:off x="778183" y="2562820"/>
            <a:ext cx="3284874" cy="369332"/>
          </a:xfrm>
          <a:prstGeom prst="rect">
            <a:avLst/>
          </a:prstGeom>
          <a:noFill/>
        </p:spPr>
        <p:txBody>
          <a:bodyPr wrap="none" rtlCol="0">
            <a:spAutoFit/>
          </a:bodyPr>
          <a:lstStyle/>
          <a:p>
            <a:r>
              <a:rPr kumimoji="1" lang="ja-JP" altLang="en-US" dirty="0"/>
              <a:t>サイコロの出る目を</a:t>
            </a:r>
            <a:r>
              <a:rPr kumimoji="1" lang="en-US" altLang="ja-JP" i="1" dirty="0">
                <a:latin typeface="Times New Roman" panose="02020603050405020304" pitchFamily="18" charset="0"/>
                <a:cs typeface="Times New Roman" panose="02020603050405020304" pitchFamily="18" charset="0"/>
              </a:rPr>
              <a:t>x</a:t>
            </a:r>
            <a:r>
              <a:rPr kumimoji="1" lang="ja-JP" altLang="en-US" dirty="0"/>
              <a:t>とすると</a:t>
            </a:r>
            <a:endParaRPr kumimoji="1" lang="en-US" altLang="ja-JP" dirty="0"/>
          </a:p>
        </p:txBody>
      </p:sp>
      <p:sp>
        <p:nvSpPr>
          <p:cNvPr id="36" name="テキスト ボックス 35">
            <a:extLst>
              <a:ext uri="{FF2B5EF4-FFF2-40B4-BE49-F238E27FC236}">
                <a16:creationId xmlns:a16="http://schemas.microsoft.com/office/drawing/2014/main" id="{9FF4A193-1413-4FFC-B49B-DD7A1E126B77}"/>
              </a:ext>
            </a:extLst>
          </p:cNvPr>
          <p:cNvSpPr txBox="1"/>
          <p:nvPr/>
        </p:nvSpPr>
        <p:spPr>
          <a:xfrm>
            <a:off x="5144838" y="1380106"/>
            <a:ext cx="3995004" cy="369332"/>
          </a:xfrm>
          <a:prstGeom prst="rect">
            <a:avLst/>
          </a:prstGeom>
          <a:noFill/>
        </p:spPr>
        <p:txBody>
          <a:bodyPr wrap="none" rtlCol="0">
            <a:spAutoFit/>
          </a:bodyPr>
          <a:lstStyle/>
          <a:p>
            <a:r>
              <a:rPr kumimoji="1" lang="ja-JP" altLang="en-US" dirty="0"/>
              <a:t>特定の値にぴったり一致する確率は</a:t>
            </a:r>
            <a:r>
              <a:rPr kumimoji="1" lang="en-US" altLang="ja-JP" dirty="0"/>
              <a:t>0</a:t>
            </a: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5C9748C3-EBCD-4ED7-AC4A-36138E6C9C51}"/>
                  </a:ext>
                </a:extLst>
              </p:cNvPr>
              <p:cNvSpPr txBox="1"/>
              <p:nvPr/>
            </p:nvSpPr>
            <p:spPr>
              <a:xfrm>
                <a:off x="8013832" y="2119515"/>
                <a:ext cx="9378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40" name="テキスト ボックス 39">
                <a:extLst>
                  <a:ext uri="{FF2B5EF4-FFF2-40B4-BE49-F238E27FC236}">
                    <a16:creationId xmlns:a16="http://schemas.microsoft.com/office/drawing/2014/main" id="{5C9748C3-EBCD-4ED7-AC4A-36138E6C9C51}"/>
                  </a:ext>
                </a:extLst>
              </p:cNvPr>
              <p:cNvSpPr txBox="1">
                <a:spLocks noRot="1" noChangeAspect="1" noMove="1" noResize="1" noEditPoints="1" noAdjustHandles="1" noChangeArrowheads="1" noChangeShapeType="1" noTextEdit="1"/>
              </p:cNvSpPr>
              <p:nvPr/>
            </p:nvSpPr>
            <p:spPr>
              <a:xfrm>
                <a:off x="8013832" y="2119515"/>
                <a:ext cx="937885" cy="276999"/>
              </a:xfrm>
              <a:prstGeom prst="rect">
                <a:avLst/>
              </a:prstGeom>
              <a:blipFill>
                <a:blip r:embed="rId7"/>
                <a:stretch>
                  <a:fillRect l="-8497" t="-4444" r="-5882" b="-3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FE8CA0E8-3157-4B61-ABBB-376B8F4748D4}"/>
                  </a:ext>
                </a:extLst>
              </p:cNvPr>
              <p:cNvSpPr txBox="1"/>
              <p:nvPr/>
            </p:nvSpPr>
            <p:spPr>
              <a:xfrm>
                <a:off x="8367094" y="2798117"/>
                <a:ext cx="183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FE8CA0E8-3157-4B61-ABBB-376B8F4748D4}"/>
                  </a:ext>
                </a:extLst>
              </p:cNvPr>
              <p:cNvSpPr txBox="1">
                <a:spLocks noRot="1" noChangeAspect="1" noMove="1" noResize="1" noEditPoints="1" noAdjustHandles="1" noChangeArrowheads="1" noChangeShapeType="1" noTextEdit="1"/>
              </p:cNvSpPr>
              <p:nvPr/>
            </p:nvSpPr>
            <p:spPr>
              <a:xfrm>
                <a:off x="8367094" y="2798117"/>
                <a:ext cx="183320" cy="276999"/>
              </a:xfrm>
              <a:prstGeom prst="rect">
                <a:avLst/>
              </a:prstGeom>
              <a:blipFill>
                <a:blip r:embed="rId8"/>
                <a:stretch>
                  <a:fillRect l="-20000" r="-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972E93D5-74B1-4D1C-B486-F6F9F16E8829}"/>
                  </a:ext>
                </a:extLst>
              </p:cNvPr>
              <p:cNvSpPr txBox="1"/>
              <p:nvPr/>
            </p:nvSpPr>
            <p:spPr>
              <a:xfrm>
                <a:off x="5936715" y="3051623"/>
                <a:ext cx="1867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𝑎</m:t>
                      </m:r>
                    </m:oMath>
                  </m:oMathPara>
                </a14:m>
                <a:endParaRPr kumimoji="1" lang="ja-JP" altLang="en-US" dirty="0"/>
              </a:p>
            </p:txBody>
          </p:sp>
        </mc:Choice>
        <mc:Fallback xmlns="">
          <p:sp>
            <p:nvSpPr>
              <p:cNvPr id="49" name="テキスト ボックス 48">
                <a:extLst>
                  <a:ext uri="{FF2B5EF4-FFF2-40B4-BE49-F238E27FC236}">
                    <a16:creationId xmlns:a16="http://schemas.microsoft.com/office/drawing/2014/main" id="{972E93D5-74B1-4D1C-B486-F6F9F16E8829}"/>
                  </a:ext>
                </a:extLst>
              </p:cNvPr>
              <p:cNvSpPr txBox="1">
                <a:spLocks noRot="1" noChangeAspect="1" noMove="1" noResize="1" noEditPoints="1" noAdjustHandles="1" noChangeArrowheads="1" noChangeShapeType="1" noTextEdit="1"/>
              </p:cNvSpPr>
              <p:nvPr/>
            </p:nvSpPr>
            <p:spPr>
              <a:xfrm>
                <a:off x="5936715" y="3051623"/>
                <a:ext cx="186782" cy="276999"/>
              </a:xfrm>
              <a:prstGeom prst="rect">
                <a:avLst/>
              </a:prstGeom>
              <a:blipFill>
                <a:blip r:embed="rId9"/>
                <a:stretch>
                  <a:fillRect l="-19355" r="-129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F1B09E85-FDDF-4634-B78E-9F5520C954BC}"/>
                  </a:ext>
                </a:extLst>
              </p:cNvPr>
              <p:cNvSpPr txBox="1"/>
              <p:nvPr/>
            </p:nvSpPr>
            <p:spPr>
              <a:xfrm>
                <a:off x="7438642" y="3051624"/>
                <a:ext cx="1829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𝑏</m:t>
                      </m:r>
                    </m:oMath>
                  </m:oMathPara>
                </a14:m>
                <a:endParaRPr kumimoji="1" lang="ja-JP" altLang="en-US" dirty="0"/>
              </a:p>
            </p:txBody>
          </p:sp>
        </mc:Choice>
        <mc:Fallback xmlns="">
          <p:sp>
            <p:nvSpPr>
              <p:cNvPr id="50" name="テキスト ボックス 49">
                <a:extLst>
                  <a:ext uri="{FF2B5EF4-FFF2-40B4-BE49-F238E27FC236}">
                    <a16:creationId xmlns:a16="http://schemas.microsoft.com/office/drawing/2014/main" id="{F1B09E85-FDDF-4634-B78E-9F5520C954BC}"/>
                  </a:ext>
                </a:extLst>
              </p:cNvPr>
              <p:cNvSpPr txBox="1">
                <a:spLocks noRot="1" noChangeAspect="1" noMove="1" noResize="1" noEditPoints="1" noAdjustHandles="1" noChangeArrowheads="1" noChangeShapeType="1" noTextEdit="1"/>
              </p:cNvSpPr>
              <p:nvPr/>
            </p:nvSpPr>
            <p:spPr>
              <a:xfrm>
                <a:off x="7438642" y="3051624"/>
                <a:ext cx="182999" cy="276999"/>
              </a:xfrm>
              <a:prstGeom prst="rect">
                <a:avLst/>
              </a:prstGeom>
              <a:blipFill>
                <a:blip r:embed="rId10"/>
                <a:stretch>
                  <a:fillRect l="-33333" r="-26667" b="-8889"/>
                </a:stretch>
              </a:blipFill>
            </p:spPr>
            <p:txBody>
              <a:bodyPr/>
              <a:lstStyle/>
              <a:p>
                <a:r>
                  <a:rPr lang="ja-JP" altLang="en-US">
                    <a:noFill/>
                  </a:rPr>
                  <a:t> </a:t>
                </a:r>
              </a:p>
            </p:txBody>
          </p:sp>
        </mc:Fallback>
      </mc:AlternateContent>
      <p:sp>
        <p:nvSpPr>
          <p:cNvPr id="52" name="正方形/長方形 51">
            <a:extLst>
              <a:ext uri="{FF2B5EF4-FFF2-40B4-BE49-F238E27FC236}">
                <a16:creationId xmlns:a16="http://schemas.microsoft.com/office/drawing/2014/main" id="{54403091-7BF4-4C9E-9C0C-860D6E395DAA}"/>
              </a:ext>
            </a:extLst>
          </p:cNvPr>
          <p:cNvSpPr/>
          <p:nvPr/>
        </p:nvSpPr>
        <p:spPr>
          <a:xfrm>
            <a:off x="6042312" y="2245315"/>
            <a:ext cx="1463613" cy="694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a:extLst>
              <a:ext uri="{FF2B5EF4-FFF2-40B4-BE49-F238E27FC236}">
                <a16:creationId xmlns:a16="http://schemas.microsoft.com/office/drawing/2014/main" id="{7BDBEB67-875E-4220-BDA0-1A93E9CBCCE5}"/>
              </a:ext>
            </a:extLst>
          </p:cNvPr>
          <p:cNvSpPr txBox="1"/>
          <p:nvPr/>
        </p:nvSpPr>
        <p:spPr>
          <a:xfrm>
            <a:off x="5418624" y="1887516"/>
            <a:ext cx="415498" cy="369332"/>
          </a:xfrm>
          <a:prstGeom prst="rect">
            <a:avLst/>
          </a:prstGeom>
          <a:noFill/>
        </p:spPr>
        <p:txBody>
          <a:bodyPr wrap="none" rtlCol="0">
            <a:spAutoFit/>
          </a:bodyPr>
          <a:lstStyle/>
          <a:p>
            <a:r>
              <a:rPr kumimoji="1" lang="ja-JP" altLang="en-US" dirty="0"/>
              <a:t>例</a:t>
            </a:r>
            <a:endParaRPr kumimoji="1" lang="en-US" altLang="ja-JP" dirty="0"/>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1BC4FD15-9A46-4360-AAAF-6E9BEEFB1357}"/>
                  </a:ext>
                </a:extLst>
              </p:cNvPr>
              <p:cNvSpPr txBox="1"/>
              <p:nvPr/>
            </p:nvSpPr>
            <p:spPr>
              <a:xfrm>
                <a:off x="5496665" y="3317657"/>
                <a:ext cx="3291350" cy="6283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𝑋</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𝑏</m:t>
                          </m:r>
                        </m:e>
                      </m:d>
                      <m:r>
                        <a:rPr kumimoji="1" lang="en-US" altLang="ja-JP" b="0" i="1" smtClean="0">
                          <a:latin typeface="Cambria Math" panose="02040503050406030204" pitchFamily="18" charset="0"/>
                        </a:rPr>
                        <m:t>= </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𝑎</m:t>
                          </m:r>
                        </m:sub>
                        <m:sup>
                          <m:r>
                            <a:rPr kumimoji="1" lang="en-US" altLang="ja-JP" b="0" i="1" smtClean="0">
                              <a:latin typeface="Cambria Math" panose="02040503050406030204" pitchFamily="18" charset="0"/>
                            </a:rPr>
                            <m:t>𝑏</m:t>
                          </m:r>
                        </m:sup>
                        <m:e>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𝑑𝑥</m:t>
                          </m:r>
                        </m:e>
                      </m:nary>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oMath>
                  </m:oMathPara>
                </a14:m>
                <a:endParaRPr kumimoji="1" lang="ja-JP" altLang="en-US" dirty="0"/>
              </a:p>
            </p:txBody>
          </p:sp>
        </mc:Choice>
        <mc:Fallback xmlns="">
          <p:sp>
            <p:nvSpPr>
              <p:cNvPr id="55" name="テキスト ボックス 54">
                <a:extLst>
                  <a:ext uri="{FF2B5EF4-FFF2-40B4-BE49-F238E27FC236}">
                    <a16:creationId xmlns:a16="http://schemas.microsoft.com/office/drawing/2014/main" id="{1BC4FD15-9A46-4360-AAAF-6E9BEEFB1357}"/>
                  </a:ext>
                </a:extLst>
              </p:cNvPr>
              <p:cNvSpPr txBox="1">
                <a:spLocks noRot="1" noChangeAspect="1" noMove="1" noResize="1" noEditPoints="1" noAdjustHandles="1" noChangeArrowheads="1" noChangeShapeType="1" noTextEdit="1"/>
              </p:cNvSpPr>
              <p:nvPr/>
            </p:nvSpPr>
            <p:spPr>
              <a:xfrm>
                <a:off x="5496665" y="3317657"/>
                <a:ext cx="3291350" cy="628314"/>
              </a:xfrm>
              <a:prstGeom prst="rect">
                <a:avLst/>
              </a:prstGeom>
              <a:blipFill>
                <a:blip r:embed="rId11"/>
                <a:stretch>
                  <a:fillRect/>
                </a:stretch>
              </a:blipFill>
            </p:spPr>
            <p:txBody>
              <a:bodyPr/>
              <a:lstStyle/>
              <a:p>
                <a:r>
                  <a:rPr lang="ja-JP" altLang="en-US">
                    <a:noFill/>
                  </a:rPr>
                  <a:t> </a:t>
                </a:r>
              </a:p>
            </p:txBody>
          </p:sp>
        </mc:Fallback>
      </mc:AlternateContent>
      <p:cxnSp>
        <p:nvCxnSpPr>
          <p:cNvPr id="37" name="直線矢印コネクタ 36">
            <a:extLst>
              <a:ext uri="{FF2B5EF4-FFF2-40B4-BE49-F238E27FC236}">
                <a16:creationId xmlns:a16="http://schemas.microsoft.com/office/drawing/2014/main" id="{8AD840BA-E456-4717-99BF-F0257975731C}"/>
              </a:ext>
            </a:extLst>
          </p:cNvPr>
          <p:cNvCxnSpPr/>
          <p:nvPr/>
        </p:nvCxnSpPr>
        <p:spPr>
          <a:xfrm>
            <a:off x="5626373" y="2952376"/>
            <a:ext cx="26416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01A6E7AA-6758-4B75-BE02-5F66889D93EF}"/>
              </a:ext>
            </a:extLst>
          </p:cNvPr>
          <p:cNvCxnSpPr/>
          <p:nvPr/>
        </p:nvCxnSpPr>
        <p:spPr>
          <a:xfrm>
            <a:off x="5626373" y="2258020"/>
            <a:ext cx="23241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15911B62-5F09-446C-B675-F7E8582CECD9}"/>
              </a:ext>
            </a:extLst>
          </p:cNvPr>
          <p:cNvSpPr txBox="1"/>
          <p:nvPr/>
        </p:nvSpPr>
        <p:spPr>
          <a:xfrm>
            <a:off x="6019108" y="4080418"/>
            <a:ext cx="1707519" cy="461665"/>
          </a:xfrm>
          <a:prstGeom prst="rect">
            <a:avLst/>
          </a:prstGeom>
          <a:noFill/>
        </p:spPr>
        <p:txBody>
          <a:bodyPr wrap="none" rtlCol="0">
            <a:spAutoFit/>
          </a:bodyPr>
          <a:lstStyle/>
          <a:p>
            <a:r>
              <a:rPr kumimoji="1" lang="ja-JP" altLang="en-US" sz="2400" dirty="0">
                <a:solidFill>
                  <a:srgbClr val="00B0F0"/>
                </a:solidFill>
              </a:rPr>
              <a:t>確率 </a:t>
            </a:r>
            <a:r>
              <a:rPr kumimoji="1" lang="en-US" altLang="ja-JP" sz="2400" dirty="0">
                <a:solidFill>
                  <a:srgbClr val="00B0F0"/>
                </a:solidFill>
              </a:rPr>
              <a:t>= </a:t>
            </a:r>
            <a:r>
              <a:rPr kumimoji="1" lang="ja-JP" altLang="en-US" sz="2400" dirty="0">
                <a:solidFill>
                  <a:srgbClr val="00B0F0"/>
                </a:solidFill>
              </a:rPr>
              <a:t>面積</a:t>
            </a:r>
            <a:endParaRPr kumimoji="1" lang="en-US" altLang="ja-JP" sz="2400" dirty="0">
              <a:solidFill>
                <a:srgbClr val="00B0F0"/>
              </a:solidFill>
            </a:endParaRPr>
          </a:p>
        </p:txBody>
      </p:sp>
    </p:spTree>
    <p:extLst>
      <p:ext uri="{BB962C8B-B14F-4D97-AF65-F5344CB8AC3E}">
        <p14:creationId xmlns:p14="http://schemas.microsoft.com/office/powerpoint/2010/main" val="2257031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5943601" cy="523220"/>
          </a:xfrm>
          <a:prstGeom prst="rect">
            <a:avLst/>
          </a:prstGeom>
          <a:noFill/>
        </p:spPr>
        <p:txBody>
          <a:bodyPr wrap="square" rtlCol="0">
            <a:spAutoFit/>
          </a:bodyPr>
          <a:lstStyle/>
          <a:p>
            <a:r>
              <a:rPr kumimoji="1" lang="en-US" altLang="ja-JP" sz="2800" u="sng" dirty="0"/>
              <a:t>5.0.2. </a:t>
            </a:r>
            <a:r>
              <a:rPr kumimoji="1" lang="ja-JP" altLang="en-US" sz="2800" u="sng" dirty="0"/>
              <a:t>確率変数と確率密度関数</a:t>
            </a:r>
            <a:r>
              <a:rPr kumimoji="1" lang="en-US" altLang="ja-JP" sz="2800" u="sng" dirty="0"/>
              <a:t>(2)</a:t>
            </a:r>
          </a:p>
        </p:txBody>
      </p:sp>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90531DFC-44DD-493C-B068-935A7C3F8B48}"/>
                  </a:ext>
                </a:extLst>
              </p:cNvPr>
              <p:cNvSpPr txBox="1"/>
              <p:nvPr/>
            </p:nvSpPr>
            <p:spPr>
              <a:xfrm>
                <a:off x="778183" y="1100625"/>
                <a:ext cx="7610199" cy="923330"/>
              </a:xfrm>
              <a:prstGeom prst="rect">
                <a:avLst/>
              </a:prstGeom>
              <a:solidFill>
                <a:schemeClr val="bg1"/>
              </a:solidFill>
            </p:spPr>
            <p:txBody>
              <a:bodyPr wrap="square" rtlCol="0">
                <a:spAutoFit/>
              </a:bodyPr>
              <a:lstStyle/>
              <a:p>
                <a:r>
                  <a:rPr kumimoji="1" lang="ja-JP" altLang="en-US" dirty="0">
                    <a:latin typeface="Times New Roman" panose="02020603050405020304" pitchFamily="18" charset="0"/>
                    <a:cs typeface="Times New Roman" panose="02020603050405020304" pitchFamily="18" charset="0"/>
                  </a:rPr>
                  <a:t>連続型確率変数</a:t>
                </a:r>
                <a:r>
                  <a:rPr kumimoji="1" lang="en-US" altLang="ja-JP" dirty="0">
                    <a:latin typeface="Times New Roman" panose="02020603050405020304" pitchFamily="18" charset="0"/>
                    <a:cs typeface="Times New Roman" panose="02020603050405020304" pitchFamily="18" charset="0"/>
                  </a:rPr>
                  <a:t>X</a:t>
                </a:r>
                <a:r>
                  <a:rPr kumimoji="1" lang="ja-JP" altLang="en-US" dirty="0">
                    <a:latin typeface="Times New Roman" panose="02020603050405020304" pitchFamily="18" charset="0"/>
                    <a:cs typeface="Times New Roman" panose="02020603050405020304" pitchFamily="18" charset="0"/>
                  </a:rPr>
                  <a:t>の取りうる値の下限値を</a:t>
                </a:r>
                <a:r>
                  <a:rPr kumimoji="1" lang="en-US" altLang="ja-JP" i="1" dirty="0">
                    <a:latin typeface="Times New Roman" panose="02020603050405020304" pitchFamily="18" charset="0"/>
                    <a:cs typeface="Times New Roman" panose="02020603050405020304" pitchFamily="18" charset="0"/>
                  </a:rPr>
                  <a:t>A</a:t>
                </a:r>
                <a:r>
                  <a:rPr kumimoji="1" lang="ja-JP" altLang="en-US" dirty="0">
                    <a:latin typeface="Times New Roman" panose="02020603050405020304" pitchFamily="18" charset="0"/>
                    <a:cs typeface="Times New Roman" panose="02020603050405020304" pitchFamily="18" charset="0"/>
                  </a:rPr>
                  <a:t>，上限値を</a:t>
                </a:r>
                <a:r>
                  <a:rPr kumimoji="1" lang="en-US" altLang="ja-JP" i="1" dirty="0">
                    <a:latin typeface="Times New Roman" panose="02020603050405020304" pitchFamily="18" charset="0"/>
                    <a:cs typeface="Times New Roman" panose="02020603050405020304" pitchFamily="18" charset="0"/>
                  </a:rPr>
                  <a:t>B</a:t>
                </a:r>
                <a:r>
                  <a:rPr kumimoji="1" lang="ja-JP" altLang="en-US" dirty="0">
                    <a:latin typeface="Times New Roman" panose="02020603050405020304" pitchFamily="18" charset="0"/>
                    <a:cs typeface="Times New Roman" panose="02020603050405020304" pitchFamily="18" charset="0"/>
                  </a:rPr>
                  <a:t>とおくと</a:t>
                </a:r>
                <a:r>
                  <a:rPr kumimoji="1" lang="en-US" altLang="ja-JP" dirty="0">
                    <a:latin typeface="Times New Roman" panose="02020603050405020304" pitchFamily="18" charset="0"/>
                    <a:cs typeface="Times New Roman" panose="02020603050405020304" pitchFamily="18" charset="0"/>
                  </a:rPr>
                  <a:t>(</a:t>
                </a:r>
                <a:r>
                  <a:rPr kumimoji="1" lang="ja-JP" altLang="en-US" dirty="0">
                    <a:latin typeface="Times New Roman" panose="02020603050405020304" pitchFamily="18" charset="0"/>
                    <a:cs typeface="Times New Roman" panose="02020603050405020304" pitchFamily="18" charset="0"/>
                  </a:rPr>
                  <a:t>下限がないときは</a:t>
                </a:r>
                <a14:m>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𝐴</m:t>
                    </m:r>
                    <m:r>
                      <a:rPr kumimoji="1" lang="en-US" altLang="ja-JP" b="0" i="1" smtClean="0">
                        <a:latin typeface="Cambria Math" panose="02040503050406030204" pitchFamily="18" charset="0"/>
                        <a:cs typeface="Times New Roman" panose="02020603050405020304" pitchFamily="18" charset="0"/>
                      </a:rPr>
                      <m:t>=−∞</m:t>
                    </m:r>
                  </m:oMath>
                </a14:m>
                <a:r>
                  <a:rPr kumimoji="1" lang="en-US" altLang="ja-JP" dirty="0">
                    <a:latin typeface="Times New Roman" panose="02020603050405020304" pitchFamily="18" charset="0"/>
                    <a:cs typeface="Times New Roman" panose="02020603050405020304" pitchFamily="18" charset="0"/>
                  </a:rPr>
                  <a:t>, </a:t>
                </a:r>
                <a:r>
                  <a:rPr kumimoji="1" lang="ja-JP" altLang="en-US" dirty="0">
                    <a:latin typeface="Times New Roman" panose="02020603050405020304" pitchFamily="18" charset="0"/>
                    <a:cs typeface="Times New Roman" panose="02020603050405020304" pitchFamily="18" charset="0"/>
                  </a:rPr>
                  <a:t>上限がないときは</a:t>
                </a:r>
                <a14:m>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𝐵</m:t>
                    </m:r>
                    <m:r>
                      <a:rPr kumimoji="1" lang="en-US" altLang="ja-JP" b="0" i="1" smtClean="0">
                        <a:latin typeface="Cambria Math" panose="02040503050406030204" pitchFamily="18" charset="0"/>
                        <a:cs typeface="Times New Roman" panose="02020603050405020304" pitchFamily="18" charset="0"/>
                      </a:rPr>
                      <m:t>=∞</m:t>
                    </m:r>
                  </m:oMath>
                </a14:m>
                <a:r>
                  <a:rPr kumimoji="1" lang="ja-JP" altLang="en-US" dirty="0">
                    <a:latin typeface="Times New Roman" panose="02020603050405020304" pitchFamily="18" charset="0"/>
                    <a:cs typeface="Times New Roman" panose="02020603050405020304" pitchFamily="18" charset="0"/>
                  </a:rPr>
                  <a:t>とする</a:t>
                </a:r>
                <a:r>
                  <a:rPr kumimoji="1" lang="en-US" altLang="ja-JP" dirty="0">
                    <a:latin typeface="Times New Roman" panose="02020603050405020304" pitchFamily="18" charset="0"/>
                    <a:cs typeface="Times New Roman" panose="02020603050405020304" pitchFamily="18" charset="0"/>
                  </a:rPr>
                  <a:t>)</a:t>
                </a:r>
                <a:r>
                  <a:rPr kumimoji="1" lang="ja-JP" altLang="en-US" dirty="0">
                    <a:latin typeface="Times New Roman" panose="02020603050405020304" pitchFamily="18" charset="0"/>
                    <a:cs typeface="Times New Roman" panose="02020603050405020304" pitchFamily="18" charset="0"/>
                  </a:rPr>
                  <a:t>，</a:t>
                </a:r>
                <a14:m>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𝑓</m:t>
                    </m:r>
                    <m:d>
                      <m:dPr>
                        <m:ctrlPr>
                          <a:rPr kumimoji="1" lang="en-US" altLang="ja-JP" b="0" i="1" smtClean="0">
                            <a:latin typeface="Cambria Math" panose="02040503050406030204" pitchFamily="18" charset="0"/>
                            <a:cs typeface="Times New Roman" panose="02020603050405020304" pitchFamily="18" charset="0"/>
                          </a:rPr>
                        </m:ctrlPr>
                      </m:dPr>
                      <m:e>
                        <m:r>
                          <a:rPr kumimoji="1" lang="en-US" altLang="ja-JP" b="0" i="1" smtClean="0">
                            <a:latin typeface="Cambria Math" panose="02040503050406030204" pitchFamily="18" charset="0"/>
                            <a:cs typeface="Times New Roman" panose="02020603050405020304" pitchFamily="18" charset="0"/>
                          </a:rPr>
                          <m:t>𝑥</m:t>
                        </m:r>
                      </m:e>
                    </m:d>
                    <m:r>
                      <a:rPr kumimoji="1" lang="ja-JP" altLang="en-US" i="1">
                        <a:latin typeface="Cambria Math" panose="02040503050406030204" pitchFamily="18" charset="0"/>
                        <a:cs typeface="Times New Roman" panose="02020603050405020304" pitchFamily="18" charset="0"/>
                      </a:rPr>
                      <m:t>が</m:t>
                    </m:r>
                  </m:oMath>
                </a14:m>
                <a:r>
                  <a:rPr kumimoji="1" lang="ja-JP" altLang="en-US" dirty="0">
                    <a:latin typeface="Times New Roman" panose="02020603050405020304" pitchFamily="18" charset="0"/>
                    <a:cs typeface="Times New Roman" panose="02020603050405020304" pitchFamily="18" charset="0"/>
                  </a:rPr>
                  <a:t>確率密度関数のとき，以下の等式が成り立つ．</a:t>
                </a:r>
              </a:p>
            </p:txBody>
          </p:sp>
        </mc:Choice>
        <mc:Fallback xmlns="">
          <p:sp>
            <p:nvSpPr>
              <p:cNvPr id="65" name="テキスト ボックス 64">
                <a:extLst>
                  <a:ext uri="{FF2B5EF4-FFF2-40B4-BE49-F238E27FC236}">
                    <a16:creationId xmlns:a16="http://schemas.microsoft.com/office/drawing/2014/main" id="{90531DFC-44DD-493C-B068-935A7C3F8B48}"/>
                  </a:ext>
                </a:extLst>
              </p:cNvPr>
              <p:cNvSpPr txBox="1">
                <a:spLocks noRot="1" noChangeAspect="1" noMove="1" noResize="1" noEditPoints="1" noAdjustHandles="1" noChangeArrowheads="1" noChangeShapeType="1" noTextEdit="1"/>
              </p:cNvSpPr>
              <p:nvPr/>
            </p:nvSpPr>
            <p:spPr>
              <a:xfrm>
                <a:off x="778183" y="1100625"/>
                <a:ext cx="7610199" cy="923330"/>
              </a:xfrm>
              <a:prstGeom prst="rect">
                <a:avLst/>
              </a:prstGeom>
              <a:blipFill>
                <a:blip r:embed="rId2"/>
                <a:stretch>
                  <a:fillRect l="-721" t="-4636" r="-240" b="-105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55DDE3A-C11A-47F8-B959-C2D2227F5087}"/>
                  </a:ext>
                </a:extLst>
              </p:cNvPr>
              <p:cNvSpPr txBox="1"/>
              <p:nvPr/>
            </p:nvSpPr>
            <p:spPr>
              <a:xfrm>
                <a:off x="3398155" y="2220360"/>
                <a:ext cx="1505861" cy="621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𝐴</m:t>
                          </m:r>
                        </m:sub>
                        <m:sup>
                          <m:r>
                            <a:rPr kumimoji="1" lang="en-US" altLang="ja-JP" b="0" i="1" smtClean="0">
                              <a:latin typeface="Cambria Math" panose="02040503050406030204" pitchFamily="18" charset="0"/>
                            </a:rPr>
                            <m:t>𝐵</m:t>
                          </m:r>
                        </m:sup>
                        <m:e>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𝑑𝑥</m:t>
                          </m:r>
                          <m:r>
                            <a:rPr kumimoji="1" lang="en-US" altLang="ja-JP" b="0" i="1" smtClean="0">
                              <a:latin typeface="Cambria Math" panose="02040503050406030204" pitchFamily="18" charset="0"/>
                            </a:rPr>
                            <m:t>=1</m:t>
                          </m:r>
                        </m:e>
                      </m:nary>
                    </m:oMath>
                  </m:oMathPara>
                </a14:m>
                <a:endParaRPr kumimoji="1" lang="ja-JP" altLang="en-US" dirty="0"/>
              </a:p>
            </p:txBody>
          </p:sp>
        </mc:Choice>
        <mc:Fallback xmlns="">
          <p:sp>
            <p:nvSpPr>
              <p:cNvPr id="3" name="テキスト ボックス 2">
                <a:extLst>
                  <a:ext uri="{FF2B5EF4-FFF2-40B4-BE49-F238E27FC236}">
                    <a16:creationId xmlns:a16="http://schemas.microsoft.com/office/drawing/2014/main" id="{B55DDE3A-C11A-47F8-B959-C2D2227F5087}"/>
                  </a:ext>
                </a:extLst>
              </p:cNvPr>
              <p:cNvSpPr txBox="1">
                <a:spLocks noRot="1" noChangeAspect="1" noMove="1" noResize="1" noEditPoints="1" noAdjustHandles="1" noChangeArrowheads="1" noChangeShapeType="1" noTextEdit="1"/>
              </p:cNvSpPr>
              <p:nvPr/>
            </p:nvSpPr>
            <p:spPr>
              <a:xfrm>
                <a:off x="3398155" y="2220360"/>
                <a:ext cx="1505861" cy="621196"/>
              </a:xfrm>
              <a:prstGeom prst="rect">
                <a:avLst/>
              </a:prstGeom>
              <a:blipFill>
                <a:blip r:embed="rId3"/>
                <a:stretch>
                  <a:fillRect/>
                </a:stretch>
              </a:blipFill>
            </p:spPr>
            <p:txBody>
              <a:bodyPr/>
              <a:lstStyle/>
              <a:p>
                <a:r>
                  <a:rPr lang="ja-JP" altLang="en-US">
                    <a:noFill/>
                  </a:rPr>
                  <a:t> </a:t>
                </a:r>
              </a:p>
            </p:txBody>
          </p:sp>
        </mc:Fallback>
      </mc:AlternateContent>
      <p:sp>
        <p:nvSpPr>
          <p:cNvPr id="12" name="正方形/長方形 11">
            <a:extLst>
              <a:ext uri="{FF2B5EF4-FFF2-40B4-BE49-F238E27FC236}">
                <a16:creationId xmlns:a16="http://schemas.microsoft.com/office/drawing/2014/main" id="{4AF581C4-ED93-4850-9619-FBE58FF790C0}"/>
              </a:ext>
            </a:extLst>
          </p:cNvPr>
          <p:cNvSpPr/>
          <p:nvPr/>
        </p:nvSpPr>
        <p:spPr>
          <a:xfrm>
            <a:off x="778183" y="3059668"/>
            <a:ext cx="3995004" cy="369332"/>
          </a:xfrm>
          <a:prstGeom prst="rect">
            <a:avLst/>
          </a:prstGeom>
        </p:spPr>
        <p:txBody>
          <a:bodyPr wrap="none">
            <a:spAutoFit/>
          </a:bodyPr>
          <a:lstStyle/>
          <a:p>
            <a:r>
              <a:rPr lang="ja-JP" altLang="en-US" dirty="0">
                <a:solidFill>
                  <a:srgbClr val="00B0F0"/>
                </a:solidFill>
              </a:rPr>
              <a:t>確率はすべて足し合わせると</a:t>
            </a:r>
            <a:r>
              <a:rPr lang="en-US" altLang="ja-JP" dirty="0">
                <a:solidFill>
                  <a:srgbClr val="00B0F0"/>
                </a:solidFill>
              </a:rPr>
              <a:t>1</a:t>
            </a:r>
            <a:r>
              <a:rPr lang="ja-JP" altLang="en-US" dirty="0">
                <a:solidFill>
                  <a:srgbClr val="00B0F0"/>
                </a:solidFill>
              </a:rPr>
              <a:t>になる</a:t>
            </a:r>
          </a:p>
        </p:txBody>
      </p:sp>
      <p:sp>
        <p:nvSpPr>
          <p:cNvPr id="5" name="テキスト ボックス 4">
            <a:extLst>
              <a:ext uri="{FF2B5EF4-FFF2-40B4-BE49-F238E27FC236}">
                <a16:creationId xmlns:a16="http://schemas.microsoft.com/office/drawing/2014/main" id="{DBE731B3-97CC-4821-8484-8DE793DDF7D7}"/>
              </a:ext>
            </a:extLst>
          </p:cNvPr>
          <p:cNvSpPr txBox="1"/>
          <p:nvPr/>
        </p:nvSpPr>
        <p:spPr>
          <a:xfrm>
            <a:off x="778183" y="3848100"/>
            <a:ext cx="7919156" cy="954107"/>
          </a:xfrm>
          <a:prstGeom prst="rect">
            <a:avLst/>
          </a:prstGeom>
          <a:noFill/>
        </p:spPr>
        <p:txBody>
          <a:bodyPr wrap="none" rtlCol="0">
            <a:spAutoFit/>
          </a:bodyPr>
          <a:lstStyle/>
          <a:p>
            <a:r>
              <a:rPr kumimoji="1" lang="ja-JP" altLang="en-US" sz="2000" dirty="0">
                <a:solidFill>
                  <a:srgbClr val="FF6600"/>
                </a:solidFill>
              </a:rPr>
              <a:t>規格化</a:t>
            </a:r>
            <a:r>
              <a:rPr kumimoji="1" lang="en-US" altLang="ja-JP" sz="2000" dirty="0">
                <a:solidFill>
                  <a:srgbClr val="FF6600"/>
                </a:solidFill>
              </a:rPr>
              <a:t>(</a:t>
            </a:r>
            <a:r>
              <a:rPr kumimoji="1" lang="ja-JP" altLang="en-US" sz="2000" dirty="0">
                <a:solidFill>
                  <a:srgbClr val="FF6600"/>
                </a:solidFill>
              </a:rPr>
              <a:t>正規化</a:t>
            </a:r>
            <a:r>
              <a:rPr kumimoji="1" lang="en-US" altLang="ja-JP" sz="2000" dirty="0">
                <a:solidFill>
                  <a:srgbClr val="FF6600"/>
                </a:solidFill>
              </a:rPr>
              <a:t>)</a:t>
            </a:r>
          </a:p>
          <a:p>
            <a:r>
              <a:rPr kumimoji="1" lang="en-US" altLang="ja-JP" dirty="0"/>
              <a:t>	</a:t>
            </a:r>
            <a:r>
              <a:rPr kumimoji="1" lang="ja-JP" altLang="en-US" dirty="0"/>
              <a:t>ある関数を確立密度関数とするために全区間で積分して</a:t>
            </a:r>
            <a:r>
              <a:rPr kumimoji="1" lang="en-US" altLang="ja-JP" dirty="0"/>
              <a:t>1</a:t>
            </a:r>
            <a:r>
              <a:rPr kumimoji="1" lang="ja-JP" altLang="en-US" dirty="0"/>
              <a:t>になるように</a:t>
            </a:r>
            <a:endParaRPr kumimoji="1" lang="en-US" altLang="ja-JP" dirty="0"/>
          </a:p>
          <a:p>
            <a:r>
              <a:rPr kumimoji="1" lang="en-US" altLang="ja-JP" dirty="0"/>
              <a:t>	</a:t>
            </a:r>
            <a:r>
              <a:rPr kumimoji="1" lang="ja-JP" altLang="en-US" dirty="0"/>
              <a:t>定数倍すること</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DC56F2A-6EB4-4A3C-A9AE-1E2C85DD69F9}"/>
                  </a:ext>
                </a:extLst>
              </p:cNvPr>
              <p:cNvSpPr txBox="1"/>
              <p:nvPr/>
            </p:nvSpPr>
            <p:spPr>
              <a:xfrm>
                <a:off x="778183" y="4836120"/>
                <a:ext cx="2074286" cy="646331"/>
              </a:xfrm>
              <a:prstGeom prst="rect">
                <a:avLst/>
              </a:prstGeom>
              <a:noFill/>
            </p:spPr>
            <p:txBody>
              <a:bodyPr wrap="none" rtlCol="0">
                <a:spAutoFit/>
              </a:bodyPr>
              <a:lstStyle/>
              <a:p>
                <a:r>
                  <a:rPr kumimoji="1" lang="ja-JP" altLang="en-US" dirty="0"/>
                  <a:t>例</a:t>
                </a:r>
                <a:r>
                  <a:rPr kumimoji="1" lang="en-US" altLang="ja-JP" dirty="0"/>
                  <a:t>:</a:t>
                </a:r>
              </a:p>
              <a:p>
                <a:r>
                  <a:rPr kumimoji="1" lang="ja-JP" altLang="en-US" dirty="0"/>
                  <a:t>区間</a:t>
                </a:r>
                <a14:m>
                  <m:oMath xmlns:m="http://schemas.openxmlformats.org/officeDocument/2006/math">
                    <m:d>
                      <m:dPr>
                        <m:begChr m:val="["/>
                        <m:endChr m:val="]"/>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0, 1</m:t>
                        </m:r>
                      </m:e>
                    </m:d>
                  </m:oMath>
                </a14:m>
                <a:r>
                  <a:rPr kumimoji="1" lang="ja-JP" altLang="en-US" dirty="0"/>
                  <a:t>において</a:t>
                </a:r>
                <a:endParaRPr kumimoji="1" lang="en-US" altLang="ja-JP" dirty="0"/>
              </a:p>
            </p:txBody>
          </p:sp>
        </mc:Choice>
        <mc:Fallback xmlns="">
          <p:sp>
            <p:nvSpPr>
              <p:cNvPr id="6" name="テキスト ボックス 5">
                <a:extLst>
                  <a:ext uri="{FF2B5EF4-FFF2-40B4-BE49-F238E27FC236}">
                    <a16:creationId xmlns:a16="http://schemas.microsoft.com/office/drawing/2014/main" id="{8DC56F2A-6EB4-4A3C-A9AE-1E2C85DD69F9}"/>
                  </a:ext>
                </a:extLst>
              </p:cNvPr>
              <p:cNvSpPr txBox="1">
                <a:spLocks noRot="1" noChangeAspect="1" noMove="1" noResize="1" noEditPoints="1" noAdjustHandles="1" noChangeArrowheads="1" noChangeShapeType="1" noTextEdit="1"/>
              </p:cNvSpPr>
              <p:nvPr/>
            </p:nvSpPr>
            <p:spPr>
              <a:xfrm>
                <a:off x="778183" y="4836120"/>
                <a:ext cx="2074286" cy="646331"/>
              </a:xfrm>
              <a:prstGeom prst="rect">
                <a:avLst/>
              </a:prstGeom>
              <a:blipFill>
                <a:blip r:embed="rId4"/>
                <a:stretch>
                  <a:fillRect l="-2647" t="-4717" r="-2353" b="-150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19A1E25-243B-4363-81CB-7D5A2A234A29}"/>
                  </a:ext>
                </a:extLst>
              </p:cNvPr>
              <p:cNvSpPr txBox="1"/>
              <p:nvPr/>
            </p:nvSpPr>
            <p:spPr>
              <a:xfrm>
                <a:off x="6822951" y="4942034"/>
                <a:ext cx="1672766" cy="6222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trlPr>
                            <a:rPr kumimoji="1" lang="ja-JP" altLang="en-US"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1</m:t>
                          </m:r>
                        </m:sup>
                        <m:e>
                          <m:r>
                            <a:rPr kumimoji="1" lang="en-US" altLang="ja-JP" b="0" i="1" smtClean="0">
                              <a:latin typeface="Cambria Math" panose="02040503050406030204" pitchFamily="18" charset="0"/>
                            </a:rPr>
                            <m:t>𝑥𝑑𝑥</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r>
                            <a:rPr kumimoji="1" lang="en-US" altLang="ja-JP" i="1">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1</m:t>
                          </m:r>
                        </m:e>
                      </m:nary>
                    </m:oMath>
                  </m:oMathPara>
                </a14:m>
                <a:endParaRPr kumimoji="1" lang="ja-JP" altLang="en-US" dirty="0"/>
              </a:p>
            </p:txBody>
          </p:sp>
        </mc:Choice>
        <mc:Fallback xmlns="">
          <p:sp>
            <p:nvSpPr>
              <p:cNvPr id="7" name="テキスト ボックス 6">
                <a:extLst>
                  <a:ext uri="{FF2B5EF4-FFF2-40B4-BE49-F238E27FC236}">
                    <a16:creationId xmlns:a16="http://schemas.microsoft.com/office/drawing/2014/main" id="{419A1E25-243B-4363-81CB-7D5A2A234A29}"/>
                  </a:ext>
                </a:extLst>
              </p:cNvPr>
              <p:cNvSpPr txBox="1">
                <a:spLocks noRot="1" noChangeAspect="1" noMove="1" noResize="1" noEditPoints="1" noAdjustHandles="1" noChangeArrowheads="1" noChangeShapeType="1" noTextEdit="1"/>
              </p:cNvSpPr>
              <p:nvPr/>
            </p:nvSpPr>
            <p:spPr>
              <a:xfrm>
                <a:off x="6822951" y="4942034"/>
                <a:ext cx="1672766" cy="622222"/>
              </a:xfrm>
              <a:prstGeom prst="rect">
                <a:avLst/>
              </a:prstGeom>
              <a:blipFill>
                <a:blip r:embed="rId5"/>
                <a:stretch>
                  <a:fillRect/>
                </a:stretch>
              </a:blipFill>
            </p:spPr>
            <p:txBody>
              <a:bodyPr/>
              <a:lstStyle/>
              <a:p>
                <a:r>
                  <a:rPr lang="ja-JP" altLang="en-US">
                    <a:noFill/>
                  </a:rPr>
                  <a:t> </a:t>
                </a:r>
              </a:p>
            </p:txBody>
          </p:sp>
        </mc:Fallback>
      </mc:AlternateContent>
      <p:sp>
        <p:nvSpPr>
          <p:cNvPr id="8" name="矢印: 下 7">
            <a:extLst>
              <a:ext uri="{FF2B5EF4-FFF2-40B4-BE49-F238E27FC236}">
                <a16:creationId xmlns:a16="http://schemas.microsoft.com/office/drawing/2014/main" id="{DC0B9331-0BE6-42DB-A1E9-DC36AD95E56B}"/>
              </a:ext>
            </a:extLst>
          </p:cNvPr>
          <p:cNvSpPr/>
          <p:nvPr/>
        </p:nvSpPr>
        <p:spPr>
          <a:xfrm>
            <a:off x="4456545" y="5560357"/>
            <a:ext cx="293916" cy="383759"/>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8605D067-6FB3-428B-8871-F0309C5C202A}"/>
                  </a:ext>
                </a:extLst>
              </p:cNvPr>
              <p:cNvSpPr txBox="1"/>
              <p:nvPr/>
            </p:nvSpPr>
            <p:spPr>
              <a:xfrm>
                <a:off x="778183" y="6066662"/>
                <a:ext cx="1697901" cy="369332"/>
              </a:xfrm>
              <a:prstGeom prst="rect">
                <a:avLst/>
              </a:prstGeom>
              <a:noFill/>
            </p:spPr>
            <p:txBody>
              <a:bodyPr wrap="none" rtlCol="0">
                <a:spAutoFit/>
              </a:bodyPr>
              <a:lstStyle/>
              <a:p>
                <a:r>
                  <a:rPr kumimoji="1" lang="ja-JP" altLang="en-US" dirty="0"/>
                  <a:t>全体</a:t>
                </a:r>
                <a14:m>
                  <m:oMath xmlns:m="http://schemas.openxmlformats.org/officeDocument/2006/math">
                    <m:r>
                      <a:rPr kumimoji="1" lang="ja-JP" altLang="en-US" b="0" i="1" dirty="0">
                        <a:latin typeface="Cambria Math" panose="02040503050406030204" pitchFamily="18" charset="0"/>
                      </a:rPr>
                      <m:t>を</m:t>
                    </m:r>
                    <m:r>
                      <a:rPr kumimoji="1" lang="en-US" altLang="ja-JP" b="0" i="1" dirty="0" smtClean="0">
                        <a:latin typeface="Cambria Math" panose="02040503050406030204" pitchFamily="18" charset="0"/>
                      </a:rPr>
                      <m:t>2</m:t>
                    </m:r>
                    <m:r>
                      <a:rPr kumimoji="1" lang="ja-JP" altLang="en-US" i="1" dirty="0">
                        <a:latin typeface="Cambria Math" panose="02040503050406030204" pitchFamily="18" charset="0"/>
                      </a:rPr>
                      <m:t>倍して</m:t>
                    </m:r>
                  </m:oMath>
                </a14:m>
                <a:endParaRPr kumimoji="1" lang="en-US" altLang="ja-JP" dirty="0"/>
              </a:p>
            </p:txBody>
          </p:sp>
        </mc:Choice>
        <mc:Fallback xmlns="">
          <p:sp>
            <p:nvSpPr>
              <p:cNvPr id="32" name="テキスト ボックス 31">
                <a:extLst>
                  <a:ext uri="{FF2B5EF4-FFF2-40B4-BE49-F238E27FC236}">
                    <a16:creationId xmlns:a16="http://schemas.microsoft.com/office/drawing/2014/main" id="{8605D067-6FB3-428B-8871-F0309C5C202A}"/>
                  </a:ext>
                </a:extLst>
              </p:cNvPr>
              <p:cNvSpPr txBox="1">
                <a:spLocks noRot="1" noChangeAspect="1" noMove="1" noResize="1" noEditPoints="1" noAdjustHandles="1" noChangeArrowheads="1" noChangeShapeType="1" noTextEdit="1"/>
              </p:cNvSpPr>
              <p:nvPr/>
            </p:nvSpPr>
            <p:spPr>
              <a:xfrm>
                <a:off x="778183" y="6066662"/>
                <a:ext cx="1697901" cy="369332"/>
              </a:xfrm>
              <a:prstGeom prst="rect">
                <a:avLst/>
              </a:prstGeom>
              <a:blipFill>
                <a:blip r:embed="rId6"/>
                <a:stretch>
                  <a:fillRect l="-3237" t="-6557" r="-1079"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A498A320-4CF5-4B87-8E78-01749201DEA8}"/>
                  </a:ext>
                </a:extLst>
              </p:cNvPr>
              <p:cNvSpPr/>
              <p:nvPr/>
            </p:nvSpPr>
            <p:spPr>
              <a:xfrm>
                <a:off x="2852469" y="5068479"/>
                <a:ext cx="2694071" cy="369332"/>
              </a:xfrm>
              <a:prstGeom prst="rect">
                <a:avLst/>
              </a:prstGeom>
            </p:spPr>
            <p:txBody>
              <a:bodyPr wrap="none">
                <a:spAutoFit/>
              </a:bodyPr>
              <a:lstStyle/>
              <a:p>
                <a14:m>
                  <m:oMath xmlns:m="http://schemas.openxmlformats.org/officeDocument/2006/math">
                    <m:r>
                      <a:rPr kumimoji="1" lang="en-US" altLang="ja-JP" i="1">
                        <a:latin typeface="Cambria Math" panose="02040503050406030204" pitchFamily="18" charset="0"/>
                      </a:rPr>
                      <m:t>𝑓</m:t>
                    </m:r>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𝑥</m:t>
                        </m:r>
                      </m:e>
                    </m:d>
                    <m:r>
                      <a:rPr kumimoji="1" lang="en-US" altLang="ja-JP" i="1">
                        <a:latin typeface="Cambria Math" panose="02040503050406030204" pitchFamily="18" charset="0"/>
                      </a:rPr>
                      <m:t>=</m:t>
                    </m:r>
                    <m:r>
                      <a:rPr kumimoji="1" lang="en-US" altLang="ja-JP" i="1">
                        <a:latin typeface="Cambria Math" panose="02040503050406030204" pitchFamily="18" charset="0"/>
                      </a:rPr>
                      <m:t>𝑥</m:t>
                    </m:r>
                    <m:r>
                      <a:rPr kumimoji="1" lang="en-US" altLang="ja-JP" i="1" smtClean="0">
                        <a:latin typeface="Cambria Math" panose="02040503050406030204" pitchFamily="18" charset="0"/>
                        <a:ea typeface="Cambria Math" panose="02040503050406030204" pitchFamily="18" charset="0"/>
                      </a:rPr>
                      <m:t>≠</m:t>
                    </m:r>
                  </m:oMath>
                </a14:m>
                <a:r>
                  <a:rPr kumimoji="1" lang="ja-JP" altLang="en-US" dirty="0"/>
                  <a:t>確率密度関数</a:t>
                </a:r>
                <a:endParaRPr lang="ja-JP" altLang="en-US" dirty="0"/>
              </a:p>
            </p:txBody>
          </p:sp>
        </mc:Choice>
        <mc:Fallback xmlns="">
          <p:sp>
            <p:nvSpPr>
              <p:cNvPr id="9" name="正方形/長方形 8">
                <a:extLst>
                  <a:ext uri="{FF2B5EF4-FFF2-40B4-BE49-F238E27FC236}">
                    <a16:creationId xmlns:a16="http://schemas.microsoft.com/office/drawing/2014/main" id="{A498A320-4CF5-4B87-8E78-01749201DEA8}"/>
                  </a:ext>
                </a:extLst>
              </p:cNvPr>
              <p:cNvSpPr>
                <a:spLocks noRot="1" noChangeAspect="1" noMove="1" noResize="1" noEditPoints="1" noAdjustHandles="1" noChangeArrowheads="1" noChangeShapeType="1" noTextEdit="1"/>
              </p:cNvSpPr>
              <p:nvPr/>
            </p:nvSpPr>
            <p:spPr>
              <a:xfrm>
                <a:off x="2852469" y="5068479"/>
                <a:ext cx="2694071" cy="369332"/>
              </a:xfrm>
              <a:prstGeom prst="rect">
                <a:avLst/>
              </a:prstGeom>
              <a:blipFill>
                <a:blip r:embed="rId7"/>
                <a:stretch>
                  <a:fillRect l="-679" t="-6557" r="-1584" b="-26230"/>
                </a:stretch>
              </a:blipFill>
            </p:spPr>
            <p:txBody>
              <a:bodyPr/>
              <a:lstStyle/>
              <a:p>
                <a:r>
                  <a:rPr lang="ja-JP" altLang="en-US">
                    <a:noFill/>
                  </a:rPr>
                  <a:t> </a:t>
                </a:r>
              </a:p>
            </p:txBody>
          </p:sp>
        </mc:Fallback>
      </mc:AlternateContent>
      <p:sp>
        <p:nvSpPr>
          <p:cNvPr id="10" name="正方形/長方形 9">
            <a:extLst>
              <a:ext uri="{FF2B5EF4-FFF2-40B4-BE49-F238E27FC236}">
                <a16:creationId xmlns:a16="http://schemas.microsoft.com/office/drawing/2014/main" id="{3FC5F020-D120-42CA-97B1-FE35B22E2E40}"/>
              </a:ext>
            </a:extLst>
          </p:cNvPr>
          <p:cNvSpPr/>
          <p:nvPr/>
        </p:nvSpPr>
        <p:spPr>
          <a:xfrm>
            <a:off x="5546540" y="5068479"/>
            <a:ext cx="1107996" cy="369332"/>
          </a:xfrm>
          <a:prstGeom prst="rect">
            <a:avLst/>
          </a:prstGeom>
        </p:spPr>
        <p:txBody>
          <a:bodyPr wrap="none">
            <a:spAutoFit/>
          </a:bodyPr>
          <a:lstStyle/>
          <a:p>
            <a:r>
              <a:rPr kumimoji="1" lang="ja-JP" altLang="en-US" dirty="0"/>
              <a:t>なぜなら</a:t>
            </a:r>
            <a:endParaRPr lang="ja-JP" altLang="en-US" dirty="0"/>
          </a:p>
        </p:txBody>
      </p:sp>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99A61F1F-F427-4EDC-9D07-F72B3A7D3FBC}"/>
                  </a:ext>
                </a:extLst>
              </p:cNvPr>
              <p:cNvSpPr/>
              <p:nvPr/>
            </p:nvSpPr>
            <p:spPr>
              <a:xfrm>
                <a:off x="2724623" y="6066662"/>
                <a:ext cx="2939331" cy="3699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i="1" smtClean="0">
                          <a:latin typeface="Cambria Math" panose="02040503050406030204" pitchFamily="18" charset="0"/>
                        </a:rPr>
                        <m:t>𝑓</m:t>
                      </m:r>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𝑥</m:t>
                          </m:r>
                        </m:e>
                      </m:d>
                      <m:r>
                        <a:rPr kumimoji="1" lang="en-US" altLang="ja-JP" i="1">
                          <a:latin typeface="Cambria Math" panose="02040503050406030204" pitchFamily="18" charset="0"/>
                        </a:rPr>
                        <m:t>=2</m:t>
                      </m:r>
                      <m:r>
                        <a:rPr kumimoji="1" lang="en-US" altLang="ja-JP" i="1">
                          <a:latin typeface="Cambria Math" panose="02040503050406030204" pitchFamily="18" charset="0"/>
                        </a:rPr>
                        <m:t>𝑥</m:t>
                      </m:r>
                      <m:r>
                        <a:rPr kumimoji="1" lang="en-US" altLang="ja-JP" b="0" i="1" smtClean="0">
                          <a:latin typeface="Cambria Math" panose="02040503050406030204" pitchFamily="18" charset="0"/>
                        </a:rPr>
                        <m:t>=</m:t>
                      </m:r>
                      <m:r>
                        <m:rPr>
                          <m:nor/>
                        </m:rPr>
                        <a:rPr kumimoji="1" lang="ja-JP" altLang="en-US" dirty="0"/>
                        <m:t>確率密度関数</m:t>
                      </m:r>
                    </m:oMath>
                  </m:oMathPara>
                </a14:m>
                <a:endParaRPr lang="ja-JP" altLang="en-US" dirty="0"/>
              </a:p>
            </p:txBody>
          </p:sp>
        </mc:Choice>
        <mc:Fallback xmlns="">
          <p:sp>
            <p:nvSpPr>
              <p:cNvPr id="11" name="正方形/長方形 10">
                <a:extLst>
                  <a:ext uri="{FF2B5EF4-FFF2-40B4-BE49-F238E27FC236}">
                    <a16:creationId xmlns:a16="http://schemas.microsoft.com/office/drawing/2014/main" id="{99A61F1F-F427-4EDC-9D07-F72B3A7D3FBC}"/>
                  </a:ext>
                </a:extLst>
              </p:cNvPr>
              <p:cNvSpPr>
                <a:spLocks noRot="1" noChangeAspect="1" noMove="1" noResize="1" noEditPoints="1" noAdjustHandles="1" noChangeArrowheads="1" noChangeShapeType="1" noTextEdit="1"/>
              </p:cNvSpPr>
              <p:nvPr/>
            </p:nvSpPr>
            <p:spPr>
              <a:xfrm>
                <a:off x="2724623" y="6066662"/>
                <a:ext cx="2939331" cy="369909"/>
              </a:xfrm>
              <a:prstGeom prst="rect">
                <a:avLst/>
              </a:prstGeom>
              <a:blipFill>
                <a:blip r:embed="rId8"/>
                <a:stretch>
                  <a:fillRect b="-147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74649BA1-29ED-43E5-A028-78CCBA76A3C6}"/>
                  </a:ext>
                </a:extLst>
              </p:cNvPr>
              <p:cNvSpPr txBox="1"/>
              <p:nvPr/>
            </p:nvSpPr>
            <p:spPr>
              <a:xfrm>
                <a:off x="6940365" y="5944116"/>
                <a:ext cx="1281633" cy="6222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trlPr>
                            <a:rPr kumimoji="1" lang="ja-JP" altLang="en-US"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1</m:t>
                          </m:r>
                        </m:sup>
                        <m:e>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𝑥𝑑𝑥</m:t>
                          </m:r>
                          <m:r>
                            <a:rPr kumimoji="1" lang="en-US" altLang="ja-JP" b="0" i="1" smtClean="0">
                              <a:latin typeface="Cambria Math" panose="02040503050406030204" pitchFamily="18" charset="0"/>
                            </a:rPr>
                            <m:t>=1</m:t>
                          </m:r>
                        </m:e>
                      </m:nary>
                    </m:oMath>
                  </m:oMathPara>
                </a14:m>
                <a:endParaRPr kumimoji="1" lang="ja-JP" altLang="en-US" dirty="0"/>
              </a:p>
            </p:txBody>
          </p:sp>
        </mc:Choice>
        <mc:Fallback xmlns="">
          <p:sp>
            <p:nvSpPr>
              <p:cNvPr id="38" name="テキスト ボックス 37">
                <a:extLst>
                  <a:ext uri="{FF2B5EF4-FFF2-40B4-BE49-F238E27FC236}">
                    <a16:creationId xmlns:a16="http://schemas.microsoft.com/office/drawing/2014/main" id="{74649BA1-29ED-43E5-A028-78CCBA76A3C6}"/>
                  </a:ext>
                </a:extLst>
              </p:cNvPr>
              <p:cNvSpPr txBox="1">
                <a:spLocks noRot="1" noChangeAspect="1" noMove="1" noResize="1" noEditPoints="1" noAdjustHandles="1" noChangeArrowheads="1" noChangeShapeType="1" noTextEdit="1"/>
              </p:cNvSpPr>
              <p:nvPr/>
            </p:nvSpPr>
            <p:spPr>
              <a:xfrm>
                <a:off x="6940365" y="5944116"/>
                <a:ext cx="1281633" cy="622222"/>
              </a:xfrm>
              <a:prstGeom prst="rect">
                <a:avLst/>
              </a:prstGeom>
              <a:blipFill>
                <a:blip r:embed="rId9"/>
                <a:stretch>
                  <a:fillRect/>
                </a:stretch>
              </a:blipFill>
            </p:spPr>
            <p:txBody>
              <a:bodyPr/>
              <a:lstStyle/>
              <a:p>
                <a:r>
                  <a:rPr lang="ja-JP" altLang="en-US">
                    <a:noFill/>
                  </a:rPr>
                  <a:t> </a:t>
                </a:r>
              </a:p>
            </p:txBody>
          </p:sp>
        </mc:Fallback>
      </mc:AlternateContent>
      <p:sp>
        <p:nvSpPr>
          <p:cNvPr id="39" name="正方形/長方形 38">
            <a:extLst>
              <a:ext uri="{FF2B5EF4-FFF2-40B4-BE49-F238E27FC236}">
                <a16:creationId xmlns:a16="http://schemas.microsoft.com/office/drawing/2014/main" id="{ED28671A-5A95-473F-B249-660B211973FF}"/>
              </a:ext>
            </a:extLst>
          </p:cNvPr>
          <p:cNvSpPr/>
          <p:nvPr/>
        </p:nvSpPr>
        <p:spPr>
          <a:xfrm>
            <a:off x="5663954" y="6070561"/>
            <a:ext cx="1107996" cy="369332"/>
          </a:xfrm>
          <a:prstGeom prst="rect">
            <a:avLst/>
          </a:prstGeom>
        </p:spPr>
        <p:txBody>
          <a:bodyPr wrap="none">
            <a:spAutoFit/>
          </a:bodyPr>
          <a:lstStyle/>
          <a:p>
            <a:r>
              <a:rPr kumimoji="1" lang="ja-JP" altLang="en-US" dirty="0"/>
              <a:t>なぜなら</a:t>
            </a:r>
            <a:endParaRPr lang="ja-JP" altLang="en-US" dirty="0"/>
          </a:p>
        </p:txBody>
      </p:sp>
      <p:cxnSp>
        <p:nvCxnSpPr>
          <p:cNvPr id="14" name="直線コネクタ 13">
            <a:extLst>
              <a:ext uri="{FF2B5EF4-FFF2-40B4-BE49-F238E27FC236}">
                <a16:creationId xmlns:a16="http://schemas.microsoft.com/office/drawing/2014/main" id="{C60618FD-4E24-4ED0-8931-BF2311319A9B}"/>
              </a:ext>
            </a:extLst>
          </p:cNvPr>
          <p:cNvCxnSpPr/>
          <p:nvPr/>
        </p:nvCxnSpPr>
        <p:spPr>
          <a:xfrm>
            <a:off x="7823200" y="6435994"/>
            <a:ext cx="39879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312884"/>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5728</TotalTime>
  <Words>1509</Words>
  <Application>Microsoft Office PowerPoint</Application>
  <PresentationFormat>画面に合わせる (4:3)</PresentationFormat>
  <Paragraphs>289</Paragraphs>
  <Slides>19</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19</vt:i4>
      </vt:variant>
    </vt:vector>
  </HeadingPairs>
  <TitlesOfParts>
    <vt:vector size="27" baseType="lpstr">
      <vt:lpstr>ＭＳ Ｐゴシック</vt:lpstr>
      <vt:lpstr>Arial</vt:lpstr>
      <vt:lpstr>Calibri</vt:lpstr>
      <vt:lpstr>Calibri Light</vt:lpstr>
      <vt:lpstr>Cambria Math</vt:lpstr>
      <vt:lpstr>Times New Roman</vt:lpstr>
      <vt:lpstr>Wingdings</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三木 康平</dc:creator>
  <cp:lastModifiedBy>三木 康平</cp:lastModifiedBy>
  <cp:revision>65</cp:revision>
  <dcterms:created xsi:type="dcterms:W3CDTF">2020-07-16T12:26:29Z</dcterms:created>
  <dcterms:modified xsi:type="dcterms:W3CDTF">2020-08-21T17:51:30Z</dcterms:modified>
</cp:coreProperties>
</file>