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4" r:id="rId4"/>
    <p:sldId id="285" r:id="rId5"/>
    <p:sldId id="286" r:id="rId6"/>
    <p:sldId id="276" r:id="rId7"/>
    <p:sldId id="277" r:id="rId8"/>
    <p:sldId id="278" r:id="rId9"/>
    <p:sldId id="293" r:id="rId10"/>
    <p:sldId id="280" r:id="rId11"/>
    <p:sldId id="281" r:id="rId12"/>
    <p:sldId id="282" r:id="rId13"/>
    <p:sldId id="294" r:id="rId14"/>
    <p:sldId id="295" r:id="rId15"/>
    <p:sldId id="296" r:id="rId16"/>
    <p:sldId id="287" r:id="rId17"/>
    <p:sldId id="297" r:id="rId18"/>
    <p:sldId id="290" r:id="rId19"/>
    <p:sldId id="291" r:id="rId20"/>
    <p:sldId id="292" r:id="rId21"/>
    <p:sldId id="28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2020/8/3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C943AB49-C624-4DF3-9C7E-7E399AD7ECF1}"/>
              </a:ext>
            </a:extLst>
          </p:cNvPr>
          <p:cNvSpPr/>
          <p:nvPr/>
        </p:nvSpPr>
        <p:spPr>
          <a:xfrm>
            <a:off x="5069219" y="3489430"/>
            <a:ext cx="4045225" cy="3302000"/>
          </a:xfrm>
          <a:prstGeom prst="roundRect">
            <a:avLst>
              <a:gd name="adj" fmla="val 4359"/>
            </a:avLst>
          </a:prstGeom>
          <a:solidFill>
            <a:schemeClr val="bg2">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四角形: 角を丸くする 6">
            <a:extLst>
              <a:ext uri="{FF2B5EF4-FFF2-40B4-BE49-F238E27FC236}">
                <a16:creationId xmlns:a16="http://schemas.microsoft.com/office/drawing/2014/main" id="{2B7C237F-B46F-4F13-ACE2-1AD0EE3FD0F3}"/>
              </a:ext>
            </a:extLst>
          </p:cNvPr>
          <p:cNvSpPr/>
          <p:nvPr/>
        </p:nvSpPr>
        <p:spPr>
          <a:xfrm>
            <a:off x="79937" y="3494831"/>
            <a:ext cx="4917266" cy="3302000"/>
          </a:xfrm>
          <a:prstGeom prst="roundRect">
            <a:avLst>
              <a:gd name="adj" fmla="val 4359"/>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3" name="テキスト ボックス 2">
            <a:extLst>
              <a:ext uri="{FF2B5EF4-FFF2-40B4-BE49-F238E27FC236}">
                <a16:creationId xmlns:a16="http://schemas.microsoft.com/office/drawing/2014/main" id="{CD8881B8-2C45-450D-9A85-CAFE175A8DFA}"/>
              </a:ext>
            </a:extLst>
          </p:cNvPr>
          <p:cNvSpPr txBox="1"/>
          <p:nvPr/>
        </p:nvSpPr>
        <p:spPr>
          <a:xfrm>
            <a:off x="234166" y="494781"/>
            <a:ext cx="7649901" cy="1107996"/>
          </a:xfrm>
          <a:prstGeom prst="rect">
            <a:avLst/>
          </a:prstGeom>
          <a:noFill/>
        </p:spPr>
        <p:txBody>
          <a:bodyPr wrap="square" rtlCol="0">
            <a:spAutoFit/>
          </a:bodyPr>
          <a:lstStyle/>
          <a:p>
            <a:r>
              <a:rPr kumimoji="1" lang="ja-JP" altLang="en-US" sz="2400" b="1" dirty="0">
                <a:solidFill>
                  <a:srgbClr val="FF6600"/>
                </a:solidFill>
              </a:rPr>
              <a:t>コンピュータを用いた探索や推論</a:t>
            </a:r>
            <a:endParaRPr kumimoji="1" lang="en-US" altLang="ja-JP" sz="2400" b="1" dirty="0">
              <a:solidFill>
                <a:srgbClr val="FF6600"/>
              </a:solidFill>
            </a:endParaRPr>
          </a:p>
          <a:p>
            <a:r>
              <a:rPr kumimoji="1" lang="en-US" altLang="ja-JP" sz="2400" dirty="0">
                <a:solidFill>
                  <a:schemeClr val="tx1">
                    <a:lumMod val="95000"/>
                  </a:schemeClr>
                </a:solidFill>
              </a:rPr>
              <a:t>	</a:t>
            </a:r>
            <a:r>
              <a:rPr kumimoji="1" lang="ja-JP" altLang="en-US" dirty="0">
                <a:solidFill>
                  <a:schemeClr val="tx1">
                    <a:lumMod val="95000"/>
                  </a:schemeClr>
                </a:solidFill>
              </a:rPr>
              <a:t>ルールとゴールが決められた問題に対して，ゴールにたどり着ける</a:t>
            </a:r>
            <a:endParaRPr kumimoji="1" lang="en-US" altLang="ja-JP" dirty="0">
              <a:solidFill>
                <a:schemeClr val="tx1">
                  <a:lumMod val="95000"/>
                </a:schemeClr>
              </a:solidFill>
            </a:endParaRPr>
          </a:p>
          <a:p>
            <a:r>
              <a:rPr kumimoji="1" lang="en-US" altLang="ja-JP" dirty="0">
                <a:solidFill>
                  <a:schemeClr val="tx1">
                    <a:lumMod val="95000"/>
                  </a:schemeClr>
                </a:solidFill>
              </a:rPr>
              <a:t>	</a:t>
            </a:r>
            <a:r>
              <a:rPr kumimoji="1" lang="ja-JP" altLang="en-US" dirty="0">
                <a:solidFill>
                  <a:schemeClr val="tx1">
                    <a:lumMod val="95000"/>
                  </a:schemeClr>
                </a:solidFill>
              </a:rPr>
              <a:t>ような選択しを選んでいくもの（</a:t>
            </a:r>
            <a:r>
              <a:rPr kumimoji="1" lang="ja-JP" altLang="en-US" b="1" dirty="0">
                <a:solidFill>
                  <a:srgbClr val="FF6600"/>
                </a:solidFill>
              </a:rPr>
              <a:t>トイ・プロブレム</a:t>
            </a:r>
            <a:r>
              <a:rPr kumimoji="1" lang="ja-JP" altLang="en-US" dirty="0">
                <a:solidFill>
                  <a:schemeClr val="tx1">
                    <a:lumMod val="95000"/>
                  </a:schemeClr>
                </a:solidFill>
              </a:rPr>
              <a:t>）</a:t>
            </a:r>
          </a:p>
        </p:txBody>
      </p:sp>
      <p:pic>
        <p:nvPicPr>
          <p:cNvPr id="9" name="図 8">
            <a:extLst>
              <a:ext uri="{FF2B5EF4-FFF2-40B4-BE49-F238E27FC236}">
                <a16:creationId xmlns:a16="http://schemas.microsoft.com/office/drawing/2014/main" id="{D9C01B37-BE51-4892-A1E5-E583C5B77207}"/>
              </a:ext>
            </a:extLst>
          </p:cNvPr>
          <p:cNvPicPr>
            <a:picLocks noChangeAspect="1"/>
          </p:cNvPicPr>
          <p:nvPr/>
        </p:nvPicPr>
        <p:blipFill>
          <a:blip r:embed="rId2"/>
          <a:stretch>
            <a:fillRect/>
          </a:stretch>
        </p:blipFill>
        <p:spPr>
          <a:xfrm>
            <a:off x="273307" y="4396355"/>
            <a:ext cx="1583803" cy="1583803"/>
          </a:xfrm>
          <a:prstGeom prst="rect">
            <a:avLst/>
          </a:prstGeom>
        </p:spPr>
      </p:pic>
      <p:sp>
        <p:nvSpPr>
          <p:cNvPr id="10" name="テキスト ボックス 9">
            <a:extLst>
              <a:ext uri="{FF2B5EF4-FFF2-40B4-BE49-F238E27FC236}">
                <a16:creationId xmlns:a16="http://schemas.microsoft.com/office/drawing/2014/main" id="{BE894113-2469-4A65-9E82-576A8D29F9CB}"/>
              </a:ext>
            </a:extLst>
          </p:cNvPr>
          <p:cNvSpPr txBox="1"/>
          <p:nvPr/>
        </p:nvSpPr>
        <p:spPr>
          <a:xfrm>
            <a:off x="128563" y="5980158"/>
            <a:ext cx="2031321" cy="461665"/>
          </a:xfrm>
          <a:prstGeom prst="rect">
            <a:avLst/>
          </a:prstGeom>
          <a:noFill/>
        </p:spPr>
        <p:txBody>
          <a:bodyPr wrap="square" rtlCol="0">
            <a:spAutoFit/>
          </a:bodyPr>
          <a:lstStyle/>
          <a:p>
            <a:r>
              <a:rPr kumimoji="1" lang="en-US" altLang="ja-JP" sz="1200" dirty="0">
                <a:solidFill>
                  <a:schemeClr val="tx1">
                    <a:lumMod val="95000"/>
                  </a:schemeClr>
                </a:solidFill>
              </a:rPr>
              <a:t>https://www.irasutoya.com/2014/10/blogpost_766.html</a:t>
            </a:r>
            <a:endParaRPr kumimoji="1" lang="ja-JP" altLang="en-US" sz="1200" dirty="0">
              <a:solidFill>
                <a:schemeClr val="tx1">
                  <a:lumMod val="95000"/>
                </a:schemeClr>
              </a:solidFill>
            </a:endParaRPr>
          </a:p>
        </p:txBody>
      </p:sp>
      <p:sp>
        <p:nvSpPr>
          <p:cNvPr id="11" name="テキスト ボックス 10">
            <a:extLst>
              <a:ext uri="{FF2B5EF4-FFF2-40B4-BE49-F238E27FC236}">
                <a16:creationId xmlns:a16="http://schemas.microsoft.com/office/drawing/2014/main" id="{B0FD5C3D-4650-4600-AF34-FC08AD4BB815}"/>
              </a:ext>
            </a:extLst>
          </p:cNvPr>
          <p:cNvSpPr txBox="1"/>
          <p:nvPr/>
        </p:nvSpPr>
        <p:spPr>
          <a:xfrm>
            <a:off x="80915" y="3656906"/>
            <a:ext cx="2031325" cy="646331"/>
          </a:xfrm>
          <a:prstGeom prst="rect">
            <a:avLst/>
          </a:prstGeom>
          <a:noFill/>
        </p:spPr>
        <p:txBody>
          <a:bodyPr wrap="none" rtlCol="0">
            <a:spAutoFit/>
          </a:bodyPr>
          <a:lstStyle/>
          <a:p>
            <a:r>
              <a:rPr kumimoji="1" lang="ja-JP" altLang="en-US" dirty="0">
                <a:solidFill>
                  <a:schemeClr val="tx1">
                    <a:lumMod val="95000"/>
                  </a:schemeClr>
                </a:solidFill>
              </a:rPr>
              <a:t>例：</a:t>
            </a:r>
            <a:endParaRPr kumimoji="1" lang="en-US" altLang="ja-JP" dirty="0">
              <a:solidFill>
                <a:schemeClr val="tx1">
                  <a:lumMod val="95000"/>
                </a:schemeClr>
              </a:solidFill>
            </a:endParaRPr>
          </a:p>
          <a:p>
            <a:r>
              <a:rPr kumimoji="1" lang="ja-JP" altLang="en-US" dirty="0">
                <a:solidFill>
                  <a:schemeClr val="tx1">
                    <a:lumMod val="95000"/>
                  </a:schemeClr>
                </a:solidFill>
              </a:rPr>
              <a:t>これは何でしょう</a:t>
            </a:r>
          </a:p>
        </p:txBody>
      </p:sp>
      <p:grpSp>
        <p:nvGrpSpPr>
          <p:cNvPr id="37" name="グループ化 36">
            <a:extLst>
              <a:ext uri="{FF2B5EF4-FFF2-40B4-BE49-F238E27FC236}">
                <a16:creationId xmlns:a16="http://schemas.microsoft.com/office/drawing/2014/main" id="{05D88DB0-AAC7-42E1-8115-A5485AE1915F}"/>
              </a:ext>
            </a:extLst>
          </p:cNvPr>
          <p:cNvGrpSpPr/>
          <p:nvPr/>
        </p:nvGrpSpPr>
        <p:grpSpPr>
          <a:xfrm>
            <a:off x="1992803" y="3867364"/>
            <a:ext cx="3005378" cy="2921200"/>
            <a:chOff x="3646962" y="2378840"/>
            <a:chExt cx="4130111" cy="4014431"/>
          </a:xfrm>
        </p:grpSpPr>
        <p:sp>
          <p:nvSpPr>
            <p:cNvPr id="4" name="楕円 3">
              <a:extLst>
                <a:ext uri="{FF2B5EF4-FFF2-40B4-BE49-F238E27FC236}">
                  <a16:creationId xmlns:a16="http://schemas.microsoft.com/office/drawing/2014/main" id="{C2A6CF87-36BE-4C3E-B4E7-91F2F859B708}"/>
                </a:ext>
              </a:extLst>
            </p:cNvPr>
            <p:cNvSpPr/>
            <p:nvPr/>
          </p:nvSpPr>
          <p:spPr>
            <a:xfrm>
              <a:off x="6019046" y="2538213"/>
              <a:ext cx="439838" cy="439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 name="テキスト ボックス 4">
              <a:extLst>
                <a:ext uri="{FF2B5EF4-FFF2-40B4-BE49-F238E27FC236}">
                  <a16:creationId xmlns:a16="http://schemas.microsoft.com/office/drawing/2014/main" id="{09324661-0D3A-4B42-AB39-0B37580BD83D}"/>
                </a:ext>
              </a:extLst>
            </p:cNvPr>
            <p:cNvSpPr txBox="1"/>
            <p:nvPr/>
          </p:nvSpPr>
          <p:spPr>
            <a:xfrm>
              <a:off x="6373501" y="2378840"/>
              <a:ext cx="1403572" cy="507551"/>
            </a:xfrm>
            <a:prstGeom prst="rect">
              <a:avLst/>
            </a:prstGeom>
            <a:noFill/>
          </p:spPr>
          <p:txBody>
            <a:bodyPr wrap="square" rtlCol="0">
              <a:spAutoFit/>
            </a:bodyPr>
            <a:lstStyle/>
            <a:p>
              <a:r>
                <a:rPr kumimoji="1" lang="ja-JP" altLang="en-US" dirty="0">
                  <a:solidFill>
                    <a:schemeClr val="tx1">
                      <a:lumMod val="95000"/>
                    </a:schemeClr>
                  </a:solidFill>
                </a:rPr>
                <a:t>赤色か</a:t>
              </a:r>
              <a:r>
                <a:rPr kumimoji="1" lang="en-US" altLang="ja-JP" dirty="0">
                  <a:solidFill>
                    <a:schemeClr val="tx1">
                      <a:lumMod val="95000"/>
                    </a:schemeClr>
                  </a:solidFill>
                </a:rPr>
                <a:t>?</a:t>
              </a:r>
            </a:p>
          </p:txBody>
        </p:sp>
        <p:sp>
          <p:nvSpPr>
            <p:cNvPr id="12" name="楕円 11">
              <a:extLst>
                <a:ext uri="{FF2B5EF4-FFF2-40B4-BE49-F238E27FC236}">
                  <a16:creationId xmlns:a16="http://schemas.microsoft.com/office/drawing/2014/main" id="{7B5E51F9-3249-4F61-A808-24FBE8316B1D}"/>
                </a:ext>
              </a:extLst>
            </p:cNvPr>
            <p:cNvSpPr/>
            <p:nvPr/>
          </p:nvSpPr>
          <p:spPr>
            <a:xfrm>
              <a:off x="5023623"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 name="楕円 12">
              <a:extLst>
                <a:ext uri="{FF2B5EF4-FFF2-40B4-BE49-F238E27FC236}">
                  <a16:creationId xmlns:a16="http://schemas.microsoft.com/office/drawing/2014/main" id="{2A27D827-9090-492E-B466-F9404928635E}"/>
                </a:ext>
              </a:extLst>
            </p:cNvPr>
            <p:cNvSpPr/>
            <p:nvPr/>
          </p:nvSpPr>
          <p:spPr>
            <a:xfrm>
              <a:off x="6905415"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15" name="直線矢印コネクタ 14">
              <a:extLst>
                <a:ext uri="{FF2B5EF4-FFF2-40B4-BE49-F238E27FC236}">
                  <a16:creationId xmlns:a16="http://schemas.microsoft.com/office/drawing/2014/main" id="{FFE00DCC-26A1-497D-9AF5-C6D58134A9BD}"/>
                </a:ext>
              </a:extLst>
            </p:cNvPr>
            <p:cNvCxnSpPr>
              <a:stCxn id="4" idx="3"/>
              <a:endCxn id="12" idx="7"/>
            </p:cNvCxnSpPr>
            <p:nvPr/>
          </p:nvCxnSpPr>
          <p:spPr>
            <a:xfrm flipH="1">
              <a:off x="5399048" y="2913638"/>
              <a:ext cx="684411"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A77E785-4B40-42CB-B36B-B90CCD041C65}"/>
                </a:ext>
              </a:extLst>
            </p:cNvPr>
            <p:cNvCxnSpPr>
              <a:cxnSpLocks/>
              <a:stCxn id="4" idx="5"/>
              <a:endCxn id="13" idx="1"/>
            </p:cNvCxnSpPr>
            <p:nvPr/>
          </p:nvCxnSpPr>
          <p:spPr>
            <a:xfrm>
              <a:off x="6394471" y="2913638"/>
              <a:ext cx="575357"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7EA7A56-47B4-42B7-A0E9-885CDB756B9C}"/>
                </a:ext>
              </a:extLst>
            </p:cNvPr>
            <p:cNvSpPr txBox="1"/>
            <p:nvPr/>
          </p:nvSpPr>
          <p:spPr>
            <a:xfrm>
              <a:off x="5165543" y="2758131"/>
              <a:ext cx="684411"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20" name="テキスト ボックス 19">
              <a:extLst>
                <a:ext uri="{FF2B5EF4-FFF2-40B4-BE49-F238E27FC236}">
                  <a16:creationId xmlns:a16="http://schemas.microsoft.com/office/drawing/2014/main" id="{B6A0575D-626E-4DA5-8A4F-9034F1079915}"/>
                </a:ext>
              </a:extLst>
            </p:cNvPr>
            <p:cNvSpPr txBox="1"/>
            <p:nvPr/>
          </p:nvSpPr>
          <p:spPr>
            <a:xfrm>
              <a:off x="6708922" y="3005223"/>
              <a:ext cx="812838"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sp>
          <p:nvSpPr>
            <p:cNvPr id="21" name="テキスト ボックス 20">
              <a:extLst>
                <a:ext uri="{FF2B5EF4-FFF2-40B4-BE49-F238E27FC236}">
                  <a16:creationId xmlns:a16="http://schemas.microsoft.com/office/drawing/2014/main" id="{F188079D-7EC3-4F12-B8C9-8686123F0590}"/>
                </a:ext>
              </a:extLst>
            </p:cNvPr>
            <p:cNvSpPr txBox="1"/>
            <p:nvPr/>
          </p:nvSpPr>
          <p:spPr>
            <a:xfrm>
              <a:off x="5392361" y="3681255"/>
              <a:ext cx="1073212" cy="507551"/>
            </a:xfrm>
            <a:prstGeom prst="rect">
              <a:avLst/>
            </a:prstGeom>
            <a:noFill/>
          </p:spPr>
          <p:txBody>
            <a:bodyPr wrap="square" rtlCol="0">
              <a:spAutoFit/>
            </a:bodyPr>
            <a:lstStyle/>
            <a:p>
              <a:r>
                <a:rPr kumimoji="1" lang="ja-JP" altLang="en-US" dirty="0">
                  <a:solidFill>
                    <a:schemeClr val="tx1">
                      <a:lumMod val="95000"/>
                    </a:schemeClr>
                  </a:solidFill>
                </a:rPr>
                <a:t>丸い</a:t>
              </a:r>
              <a:r>
                <a:rPr kumimoji="1" lang="en-US" altLang="ja-JP" dirty="0">
                  <a:solidFill>
                    <a:schemeClr val="tx1">
                      <a:lumMod val="95000"/>
                    </a:schemeClr>
                  </a:solidFill>
                </a:rPr>
                <a:t>?</a:t>
              </a:r>
            </a:p>
          </p:txBody>
        </p:sp>
        <p:sp>
          <p:nvSpPr>
            <p:cNvPr id="22" name="楕円 21">
              <a:extLst>
                <a:ext uri="{FF2B5EF4-FFF2-40B4-BE49-F238E27FC236}">
                  <a16:creationId xmlns:a16="http://schemas.microsoft.com/office/drawing/2014/main" id="{A1AA841C-D022-4546-A4A2-DF116ABE9CB8}"/>
                </a:ext>
              </a:extLst>
            </p:cNvPr>
            <p:cNvSpPr/>
            <p:nvPr/>
          </p:nvSpPr>
          <p:spPr>
            <a:xfrm>
              <a:off x="4029760" y="4849370"/>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23" name="楕円 22">
              <a:extLst>
                <a:ext uri="{FF2B5EF4-FFF2-40B4-BE49-F238E27FC236}">
                  <a16:creationId xmlns:a16="http://schemas.microsoft.com/office/drawing/2014/main" id="{78E9E9A4-ADEB-474D-9C23-791F874A83BB}"/>
                </a:ext>
              </a:extLst>
            </p:cNvPr>
            <p:cNvSpPr/>
            <p:nvPr/>
          </p:nvSpPr>
          <p:spPr>
            <a:xfrm>
              <a:off x="5849954" y="4845785"/>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24" name="直線矢印コネクタ 23">
              <a:extLst>
                <a:ext uri="{FF2B5EF4-FFF2-40B4-BE49-F238E27FC236}">
                  <a16:creationId xmlns:a16="http://schemas.microsoft.com/office/drawing/2014/main" id="{35DFC9A2-86A6-468F-BE9B-D992B06BA8C9}"/>
                </a:ext>
              </a:extLst>
            </p:cNvPr>
            <p:cNvCxnSpPr>
              <a:cxnSpLocks/>
              <a:stCxn id="12" idx="3"/>
              <a:endCxn id="22" idx="7"/>
            </p:cNvCxnSpPr>
            <p:nvPr/>
          </p:nvCxnSpPr>
          <p:spPr>
            <a:xfrm flipH="1">
              <a:off x="4405185" y="4031388"/>
              <a:ext cx="682851" cy="8823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14D91B2-67B9-4999-B2E0-099D02062DAF}"/>
                </a:ext>
              </a:extLst>
            </p:cNvPr>
            <p:cNvCxnSpPr>
              <a:cxnSpLocks/>
              <a:stCxn id="12" idx="5"/>
              <a:endCxn id="23" idx="1"/>
            </p:cNvCxnSpPr>
            <p:nvPr/>
          </p:nvCxnSpPr>
          <p:spPr>
            <a:xfrm>
              <a:off x="5399048" y="4031388"/>
              <a:ext cx="515319" cy="87881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83FB671-9A11-4FA6-A5FA-4DD5028DD6EF}"/>
                </a:ext>
              </a:extLst>
            </p:cNvPr>
            <p:cNvSpPr txBox="1"/>
            <p:nvPr/>
          </p:nvSpPr>
          <p:spPr>
            <a:xfrm>
              <a:off x="3646962" y="5885720"/>
              <a:ext cx="1205433" cy="507551"/>
            </a:xfrm>
            <a:prstGeom prst="rect">
              <a:avLst/>
            </a:prstGeom>
            <a:noFill/>
          </p:spPr>
          <p:txBody>
            <a:bodyPr wrap="none" rtlCol="0">
              <a:spAutoFit/>
            </a:bodyPr>
            <a:lstStyle/>
            <a:p>
              <a:r>
                <a:rPr kumimoji="1" lang="ja-JP" altLang="en-US" dirty="0">
                  <a:solidFill>
                    <a:schemeClr val="tx1">
                      <a:lumMod val="95000"/>
                    </a:schemeClr>
                  </a:solidFill>
                </a:rPr>
                <a:t>リンゴ</a:t>
              </a:r>
              <a:endParaRPr kumimoji="1" lang="en-US" altLang="ja-JP" dirty="0">
                <a:solidFill>
                  <a:schemeClr val="tx1">
                    <a:lumMod val="95000"/>
                  </a:schemeClr>
                </a:solidFill>
              </a:endParaRPr>
            </a:p>
          </p:txBody>
        </p:sp>
        <p:sp>
          <p:nvSpPr>
            <p:cNvPr id="32" name="テキスト ボックス 31">
              <a:extLst>
                <a:ext uri="{FF2B5EF4-FFF2-40B4-BE49-F238E27FC236}">
                  <a16:creationId xmlns:a16="http://schemas.microsoft.com/office/drawing/2014/main" id="{A7D89D60-896D-41D4-A52F-DF63C5F1B245}"/>
                </a:ext>
              </a:extLst>
            </p:cNvPr>
            <p:cNvSpPr txBox="1"/>
            <p:nvPr/>
          </p:nvSpPr>
          <p:spPr>
            <a:xfrm>
              <a:off x="4197386" y="3823974"/>
              <a:ext cx="750662"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33" name="テキスト ボックス 32">
              <a:extLst>
                <a:ext uri="{FF2B5EF4-FFF2-40B4-BE49-F238E27FC236}">
                  <a16:creationId xmlns:a16="http://schemas.microsoft.com/office/drawing/2014/main" id="{4EA15AE7-8FB8-4902-B054-301B955B64D2}"/>
                </a:ext>
              </a:extLst>
            </p:cNvPr>
            <p:cNvSpPr txBox="1"/>
            <p:nvPr/>
          </p:nvSpPr>
          <p:spPr>
            <a:xfrm>
              <a:off x="5656707" y="4216053"/>
              <a:ext cx="633085"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cxnSp>
          <p:nvCxnSpPr>
            <p:cNvPr id="34" name="直線矢印コネクタ 33">
              <a:extLst>
                <a:ext uri="{FF2B5EF4-FFF2-40B4-BE49-F238E27FC236}">
                  <a16:creationId xmlns:a16="http://schemas.microsoft.com/office/drawing/2014/main" id="{4F2662C4-99BE-47AA-8F09-C7DAC720201F}"/>
                </a:ext>
              </a:extLst>
            </p:cNvPr>
            <p:cNvCxnSpPr>
              <a:cxnSpLocks/>
              <a:stCxn id="22" idx="4"/>
              <a:endCxn id="31" idx="0"/>
            </p:cNvCxnSpPr>
            <p:nvPr/>
          </p:nvCxnSpPr>
          <p:spPr>
            <a:xfrm>
              <a:off x="4249679" y="5289208"/>
              <a:ext cx="0" cy="59651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C9CC0385-0A63-48C8-9675-C806DEA03707}"/>
              </a:ext>
            </a:extLst>
          </p:cNvPr>
          <p:cNvSpPr/>
          <p:nvPr/>
        </p:nvSpPr>
        <p:spPr>
          <a:xfrm>
            <a:off x="234166" y="1749258"/>
            <a:ext cx="8635697" cy="1599092"/>
          </a:xfrm>
          <a:prstGeom prst="rect">
            <a:avLst/>
          </a:prstGeom>
        </p:spPr>
        <p:txBody>
          <a:bodyPr wrap="none">
            <a:spAutoFit/>
          </a:bodyPr>
          <a:lstStyle/>
          <a:p>
            <a:pPr marL="285750" indent="-285750">
              <a:lnSpc>
                <a:spcPts val="3000"/>
              </a:lnSpc>
              <a:buFont typeface="Arial" panose="020B0604020202020204" pitchFamily="34" charset="0"/>
              <a:buChar char="•"/>
            </a:pPr>
            <a:r>
              <a:rPr kumimoji="1" lang="ja-JP" altLang="en-US" sz="2000" b="1" dirty="0">
                <a:solidFill>
                  <a:srgbClr val="3399FF"/>
                </a:solidFill>
              </a:rPr>
              <a:t>探索</a:t>
            </a:r>
            <a:endParaRPr kumimoji="1" lang="en-US" altLang="ja-JP" sz="2000" b="1" dirty="0">
              <a:solidFill>
                <a:srgbClr val="3399FF"/>
              </a:solidFill>
            </a:endParaRPr>
          </a:p>
          <a:p>
            <a:pPr>
              <a:lnSpc>
                <a:spcPts val="3000"/>
              </a:lnSpc>
            </a:pPr>
            <a:r>
              <a:rPr kumimoji="1" lang="en-US" altLang="ja-JP" dirty="0">
                <a:solidFill>
                  <a:schemeClr val="tx1">
                    <a:lumMod val="95000"/>
                  </a:schemeClr>
                </a:solidFill>
              </a:rPr>
              <a:t>	</a:t>
            </a:r>
            <a:r>
              <a:rPr kumimoji="1" lang="ja-JP" altLang="en-US" dirty="0">
                <a:solidFill>
                  <a:schemeClr val="tx1">
                    <a:lumMod val="95000"/>
                  </a:schemeClr>
                </a:solidFill>
              </a:rPr>
              <a:t>人間の思考過程を、記号を使って表現する試み</a:t>
            </a:r>
            <a:endParaRPr kumimoji="1" lang="en-US" altLang="ja-JP" dirty="0">
              <a:solidFill>
                <a:schemeClr val="tx1">
                  <a:lumMod val="95000"/>
                </a:schemeClr>
              </a:solidFill>
            </a:endParaRPr>
          </a:p>
          <a:p>
            <a:pPr marL="285750" indent="-285750">
              <a:lnSpc>
                <a:spcPts val="3000"/>
              </a:lnSpc>
              <a:buFont typeface="Arial" panose="020B0604020202020204" pitchFamily="34" charset="0"/>
              <a:buChar char="•"/>
            </a:pPr>
            <a:r>
              <a:rPr kumimoji="1" lang="ja-JP" altLang="en-US" sz="2000" b="1" dirty="0">
                <a:solidFill>
                  <a:srgbClr val="3399FF"/>
                </a:solidFill>
              </a:rPr>
              <a:t>推論</a:t>
            </a:r>
            <a:endParaRPr kumimoji="1" lang="en-US" altLang="ja-JP" sz="2000" b="1" dirty="0">
              <a:solidFill>
                <a:srgbClr val="3399FF"/>
              </a:solidFill>
            </a:endParaRPr>
          </a:p>
          <a:p>
            <a:pPr lvl="1">
              <a:lnSpc>
                <a:spcPts val="3000"/>
              </a:lnSpc>
            </a:pPr>
            <a:r>
              <a:rPr kumimoji="1" lang="ja-JP" altLang="en-US" dirty="0">
                <a:solidFill>
                  <a:schemeClr val="tx1">
                    <a:lumMod val="95000"/>
                  </a:schemeClr>
                </a:solidFill>
              </a:rPr>
              <a:t>解き方のパターンを場合分けしていき、目的となる条件</a:t>
            </a:r>
            <a:r>
              <a:rPr kumimoji="1" lang="en-US" altLang="ja-JP" dirty="0">
                <a:solidFill>
                  <a:schemeClr val="tx1">
                    <a:lumMod val="95000"/>
                  </a:schemeClr>
                </a:solidFill>
              </a:rPr>
              <a:t>(</a:t>
            </a:r>
            <a:r>
              <a:rPr kumimoji="1" lang="ja-JP" altLang="en-US" dirty="0">
                <a:solidFill>
                  <a:schemeClr val="tx1">
                    <a:lumMod val="95000"/>
                  </a:schemeClr>
                </a:solidFill>
              </a:rPr>
              <a:t>答え</a:t>
            </a:r>
            <a:r>
              <a:rPr kumimoji="1" lang="en-US" altLang="ja-JP" dirty="0">
                <a:solidFill>
                  <a:schemeClr val="tx1">
                    <a:lumMod val="95000"/>
                  </a:schemeClr>
                </a:solidFill>
              </a:rPr>
              <a:t>)</a:t>
            </a:r>
            <a:r>
              <a:rPr kumimoji="1" lang="ja-JP" altLang="en-US" dirty="0">
                <a:solidFill>
                  <a:schemeClr val="tx1">
                    <a:lumMod val="95000"/>
                  </a:schemeClr>
                </a:solidFill>
              </a:rPr>
              <a:t>を探すプロセス</a:t>
            </a:r>
            <a:endParaRPr kumimoji="1" lang="en-US" altLang="ja-JP" dirty="0">
              <a:solidFill>
                <a:schemeClr val="tx1">
                  <a:lumMod val="95000"/>
                </a:schemeClr>
              </a:solidFill>
            </a:endParaRPr>
          </a:p>
        </p:txBody>
      </p:sp>
      <p:sp>
        <p:nvSpPr>
          <p:cNvPr id="28" name="テキスト ボックス 27">
            <a:extLst>
              <a:ext uri="{FF2B5EF4-FFF2-40B4-BE49-F238E27FC236}">
                <a16:creationId xmlns:a16="http://schemas.microsoft.com/office/drawing/2014/main" id="{0D184F7B-1FF4-474A-824A-96757A3380FF}"/>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a:t>
            </a:r>
          </a:p>
        </p:txBody>
      </p:sp>
      <p:sp>
        <p:nvSpPr>
          <p:cNvPr id="8" name="矢印: 右 7">
            <a:extLst>
              <a:ext uri="{FF2B5EF4-FFF2-40B4-BE49-F238E27FC236}">
                <a16:creationId xmlns:a16="http://schemas.microsoft.com/office/drawing/2014/main" id="{509593B3-C7DD-4EA7-98CF-5A06786513F0}"/>
              </a:ext>
            </a:extLst>
          </p:cNvPr>
          <p:cNvSpPr/>
          <p:nvPr/>
        </p:nvSpPr>
        <p:spPr>
          <a:xfrm rot="5400000">
            <a:off x="6154080" y="4678536"/>
            <a:ext cx="1317066" cy="510936"/>
          </a:xfrm>
          <a:prstGeom prst="rightArrow">
            <a:avLst/>
          </a:prstGeom>
          <a:solidFill>
            <a:schemeClr val="accent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95000"/>
                </a:schemeClr>
              </a:solidFill>
            </a:endParaRPr>
          </a:p>
        </p:txBody>
      </p:sp>
      <p:sp>
        <p:nvSpPr>
          <p:cNvPr id="14" name="テキスト ボックス 13">
            <a:extLst>
              <a:ext uri="{FF2B5EF4-FFF2-40B4-BE49-F238E27FC236}">
                <a16:creationId xmlns:a16="http://schemas.microsoft.com/office/drawing/2014/main" id="{A926E100-2780-49C4-8E4D-D9EE36EB376D}"/>
              </a:ext>
            </a:extLst>
          </p:cNvPr>
          <p:cNvSpPr txBox="1"/>
          <p:nvPr/>
        </p:nvSpPr>
        <p:spPr>
          <a:xfrm>
            <a:off x="5250888" y="3559575"/>
            <a:ext cx="3808870" cy="707886"/>
          </a:xfrm>
          <a:prstGeom prst="rect">
            <a:avLst/>
          </a:prstGeom>
          <a:noFill/>
        </p:spPr>
        <p:txBody>
          <a:bodyPr wrap="square" rtlCol="0">
            <a:spAutoFit/>
          </a:bodyPr>
          <a:lstStyle/>
          <a:p>
            <a:r>
              <a:rPr kumimoji="1" lang="ja-JP" altLang="en-US" sz="2000" dirty="0">
                <a:solidFill>
                  <a:schemeClr val="tx1">
                    <a:lumMod val="95000"/>
                  </a:schemeClr>
                </a:solidFill>
              </a:rPr>
              <a:t>決められたルールの中で，高速に次の一手を探すことはできる</a:t>
            </a:r>
          </a:p>
        </p:txBody>
      </p:sp>
      <p:sp>
        <p:nvSpPr>
          <p:cNvPr id="35" name="テキスト ボックス 34">
            <a:extLst>
              <a:ext uri="{FF2B5EF4-FFF2-40B4-BE49-F238E27FC236}">
                <a16:creationId xmlns:a16="http://schemas.microsoft.com/office/drawing/2014/main" id="{42BB6339-AC31-4274-810E-B7C21B410588}"/>
              </a:ext>
            </a:extLst>
          </p:cNvPr>
          <p:cNvSpPr txBox="1"/>
          <p:nvPr/>
        </p:nvSpPr>
        <p:spPr>
          <a:xfrm>
            <a:off x="7016561" y="4544914"/>
            <a:ext cx="1998876" cy="707886"/>
          </a:xfrm>
          <a:prstGeom prst="rect">
            <a:avLst/>
          </a:prstGeom>
          <a:noFill/>
        </p:spPr>
        <p:txBody>
          <a:bodyPr wrap="square" rtlCol="0">
            <a:spAutoFit/>
          </a:bodyPr>
          <a:lstStyle/>
          <a:p>
            <a:r>
              <a:rPr kumimoji="1" lang="ja-JP" altLang="en-US" sz="2000" dirty="0">
                <a:solidFill>
                  <a:schemeClr val="tx1">
                    <a:lumMod val="95000"/>
                  </a:schemeClr>
                </a:solidFill>
              </a:rPr>
              <a:t>現実の課題は、</a:t>
            </a:r>
            <a:endParaRPr kumimoji="1" lang="en-US" altLang="ja-JP" sz="2000" dirty="0">
              <a:solidFill>
                <a:schemeClr val="tx1">
                  <a:lumMod val="95000"/>
                </a:schemeClr>
              </a:solidFill>
            </a:endParaRPr>
          </a:p>
          <a:p>
            <a:r>
              <a:rPr kumimoji="1" lang="ja-JP" altLang="en-US" sz="2000" dirty="0">
                <a:solidFill>
                  <a:schemeClr val="tx1">
                    <a:lumMod val="95000"/>
                  </a:schemeClr>
                </a:solidFill>
              </a:rPr>
              <a:t>もっと複雑だ</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38" name="テキスト ボックス 37">
            <a:extLst>
              <a:ext uri="{FF2B5EF4-FFF2-40B4-BE49-F238E27FC236}">
                <a16:creationId xmlns:a16="http://schemas.microsoft.com/office/drawing/2014/main" id="{076BE0C2-A9FA-4772-8C5C-3BE0BECCB460}"/>
              </a:ext>
            </a:extLst>
          </p:cNvPr>
          <p:cNvSpPr txBox="1"/>
          <p:nvPr/>
        </p:nvSpPr>
        <p:spPr>
          <a:xfrm>
            <a:off x="5157232" y="5600548"/>
            <a:ext cx="3858205" cy="1015663"/>
          </a:xfrm>
          <a:prstGeom prst="rect">
            <a:avLst/>
          </a:prstGeom>
          <a:noFill/>
        </p:spPr>
        <p:txBody>
          <a:bodyPr wrap="square" rtlCol="0">
            <a:spAutoFit/>
          </a:bodyPr>
          <a:lstStyle/>
          <a:p>
            <a:r>
              <a:rPr kumimoji="1" lang="ja-JP" altLang="en-US" sz="2000" dirty="0">
                <a:solidFill>
                  <a:schemeClr val="tx1">
                    <a:lumMod val="95000"/>
                  </a:schemeClr>
                </a:solidFill>
              </a:rPr>
              <a:t>現実の課題に対応できないのではないかという失望感が広がり、研究は冬の時代へ</a:t>
            </a:r>
          </a:p>
        </p:txBody>
      </p:sp>
    </p:spTree>
    <p:extLst>
      <p:ext uri="{BB962C8B-B14F-4D97-AF65-F5344CB8AC3E}">
        <p14:creationId xmlns:p14="http://schemas.microsoft.com/office/powerpoint/2010/main" val="41569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926BCC3-3756-41E0-91DE-3EC9DE6BD617}"/>
              </a:ext>
            </a:extLst>
          </p:cNvPr>
          <p:cNvSpPr txBox="1"/>
          <p:nvPr/>
        </p:nvSpPr>
        <p:spPr>
          <a:xfrm>
            <a:off x="400073" y="1644360"/>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7" name="楕円 6">
            <a:extLst>
              <a:ext uri="{FF2B5EF4-FFF2-40B4-BE49-F238E27FC236}">
                <a16:creationId xmlns:a16="http://schemas.microsoft.com/office/drawing/2014/main" id="{1CE3A5B9-FDFE-41D6-8F60-4AAFE0685D30}"/>
              </a:ext>
            </a:extLst>
          </p:cNvPr>
          <p:cNvSpPr/>
          <p:nvPr/>
        </p:nvSpPr>
        <p:spPr>
          <a:xfrm>
            <a:off x="1630964" y="4070379"/>
            <a:ext cx="1349828" cy="13958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Times New Roman" panose="02020603050405020304" pitchFamily="18" charset="0"/>
                <a:cs typeface="Times New Roman" panose="02020603050405020304" pitchFamily="18" charset="0"/>
              </a:rPr>
              <a:t>専門家</a:t>
            </a:r>
          </a:p>
        </p:txBody>
      </p:sp>
      <p:sp>
        <p:nvSpPr>
          <p:cNvPr id="14" name="四角形: 角を丸くする 13">
            <a:extLst>
              <a:ext uri="{FF2B5EF4-FFF2-40B4-BE49-F238E27FC236}">
                <a16:creationId xmlns:a16="http://schemas.microsoft.com/office/drawing/2014/main" id="{2B518D98-6475-4DF9-BB16-D30BC11D99A1}"/>
              </a:ext>
            </a:extLst>
          </p:cNvPr>
          <p:cNvSpPr/>
          <p:nvPr/>
        </p:nvSpPr>
        <p:spPr>
          <a:xfrm>
            <a:off x="139700" y="3330216"/>
            <a:ext cx="1562100" cy="523220"/>
          </a:xfrm>
          <a:prstGeom prst="roundRect">
            <a:avLst>
              <a:gd name="adj" fmla="val 11119"/>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専門知識</a:t>
            </a:r>
          </a:p>
        </p:txBody>
      </p:sp>
      <p:sp>
        <p:nvSpPr>
          <p:cNvPr id="28" name="四角形: 角を丸くする 27">
            <a:extLst>
              <a:ext uri="{FF2B5EF4-FFF2-40B4-BE49-F238E27FC236}">
                <a16:creationId xmlns:a16="http://schemas.microsoft.com/office/drawing/2014/main" id="{7192AFBE-D87B-4331-AB18-E05DD47B97D0}"/>
              </a:ext>
            </a:extLst>
          </p:cNvPr>
          <p:cNvSpPr/>
          <p:nvPr/>
        </p:nvSpPr>
        <p:spPr>
          <a:xfrm>
            <a:off x="139700" y="5566621"/>
            <a:ext cx="1562100" cy="523220"/>
          </a:xfrm>
          <a:prstGeom prst="roundRect">
            <a:avLst>
              <a:gd name="adj" fmla="val 11119"/>
            </a:avLst>
          </a:prstGeom>
          <a:solidFill>
            <a:schemeClr val="accent2">
              <a:lumMod val="60000"/>
              <a:lumOff val="4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経験則</a:t>
            </a:r>
          </a:p>
        </p:txBody>
      </p:sp>
      <p:cxnSp>
        <p:nvCxnSpPr>
          <p:cNvPr id="18" name="直線矢印コネクタ 17">
            <a:extLst>
              <a:ext uri="{FF2B5EF4-FFF2-40B4-BE49-F238E27FC236}">
                <a16:creationId xmlns:a16="http://schemas.microsoft.com/office/drawing/2014/main" id="{AE84364B-3647-4C46-9D2D-F3EEEE61A049}"/>
              </a:ext>
            </a:extLst>
          </p:cNvPr>
          <p:cNvCxnSpPr>
            <a:cxnSpLocks/>
            <a:stCxn id="14" idx="2"/>
            <a:endCxn id="7" idx="1"/>
          </p:cNvCxnSpPr>
          <p:nvPr/>
        </p:nvCxnSpPr>
        <p:spPr>
          <a:xfrm>
            <a:off x="920750" y="3853436"/>
            <a:ext cx="907892" cy="42136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9CAF7C-E73F-400E-B83B-7C27CFAFC9D1}"/>
              </a:ext>
            </a:extLst>
          </p:cNvPr>
          <p:cNvCxnSpPr>
            <a:cxnSpLocks/>
            <a:stCxn id="28" idx="0"/>
            <a:endCxn id="7" idx="3"/>
          </p:cNvCxnSpPr>
          <p:nvPr/>
        </p:nvCxnSpPr>
        <p:spPr>
          <a:xfrm flipV="1">
            <a:off x="920750" y="5261807"/>
            <a:ext cx="907892" cy="304814"/>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B6314-2D47-4A41-B2E0-9324A6BEB870}"/>
              </a:ext>
            </a:extLst>
          </p:cNvPr>
          <p:cNvSpPr txBox="1"/>
          <p:nvPr/>
        </p:nvSpPr>
        <p:spPr>
          <a:xfrm>
            <a:off x="3111340" y="3265807"/>
            <a:ext cx="5892960" cy="2448812"/>
          </a:xfrm>
          <a:prstGeom prst="rect">
            <a:avLst/>
          </a:prstGeom>
          <a:noFill/>
        </p:spPr>
        <p:txBody>
          <a:bodyPr wrap="none" rtlCol="0">
            <a:spAutoFit/>
          </a:bodyPr>
          <a:lstStyle/>
          <a:p>
            <a:pPr algn="ctr">
              <a:lnSpc>
                <a:spcPct val="150000"/>
              </a:lnSpc>
            </a:pPr>
            <a:r>
              <a:rPr kumimoji="1" lang="ja-JP" altLang="en-US" sz="2400" dirty="0"/>
              <a:t>～エキスパートシステムの支援対象～</a:t>
            </a:r>
            <a:endParaRPr kumimoji="1" lang="en-US" altLang="ja-JP" sz="2400" dirty="0"/>
          </a:p>
          <a:p>
            <a:pPr marL="342900" indent="-342900">
              <a:lnSpc>
                <a:spcPct val="150000"/>
              </a:lnSpc>
              <a:buFont typeface="Arial" panose="020B0604020202020204" pitchFamily="34" charset="0"/>
              <a:buChar char="•"/>
            </a:pPr>
            <a:r>
              <a:rPr kumimoji="1" lang="ja-JP" altLang="en-US" sz="2000" dirty="0"/>
              <a:t>非専門家の仕事を支援　→　能力を補う</a:t>
            </a:r>
            <a:endParaRPr kumimoji="1" lang="en-US" altLang="ja-JP" sz="2000" dirty="0"/>
          </a:p>
          <a:p>
            <a:pPr>
              <a:lnSpc>
                <a:spcPct val="150000"/>
              </a:lnSpc>
            </a:pPr>
            <a:r>
              <a:rPr kumimoji="1" lang="en-US" altLang="ja-JP" sz="2000" dirty="0"/>
              <a:t>	</a:t>
            </a:r>
            <a:r>
              <a:rPr kumimoji="1" lang="ja-JP" altLang="en-US" sz="2000" dirty="0"/>
              <a:t>例：医療診断支援システム</a:t>
            </a:r>
            <a:endParaRPr kumimoji="1" lang="en-US" altLang="ja-JP" sz="2000" dirty="0"/>
          </a:p>
          <a:p>
            <a:pPr marL="342900" indent="-342900">
              <a:lnSpc>
                <a:spcPct val="150000"/>
              </a:lnSpc>
              <a:buFont typeface="Arial" panose="020B0604020202020204" pitchFamily="34" charset="0"/>
              <a:buChar char="•"/>
            </a:pPr>
            <a:r>
              <a:rPr kumimoji="1" lang="ja-JP" altLang="en-US" sz="2000" dirty="0"/>
              <a:t>専門家の仕事を支援　　→　生産性・品質向上</a:t>
            </a:r>
            <a:endParaRPr kumimoji="1" lang="en-US" altLang="ja-JP" sz="2000" dirty="0"/>
          </a:p>
          <a:p>
            <a:pPr>
              <a:lnSpc>
                <a:spcPct val="150000"/>
              </a:lnSpc>
            </a:pPr>
            <a:r>
              <a:rPr kumimoji="1" lang="en-US" altLang="ja-JP" sz="2000" dirty="0"/>
              <a:t>	</a:t>
            </a:r>
            <a:r>
              <a:rPr kumimoji="1" lang="ja-JP" altLang="en-US" sz="2000" dirty="0"/>
              <a:t>例：機器・システム設計支援</a:t>
            </a:r>
          </a:p>
        </p:txBody>
      </p:sp>
      <p:sp>
        <p:nvSpPr>
          <p:cNvPr id="3" name="テキスト ボックス 2">
            <a:extLst>
              <a:ext uri="{FF2B5EF4-FFF2-40B4-BE49-F238E27FC236}">
                <a16:creationId xmlns:a16="http://schemas.microsoft.com/office/drawing/2014/main" id="{63DAEC03-2DC0-4501-8E92-5C5FC686B5D7}"/>
              </a:ext>
            </a:extLst>
          </p:cNvPr>
          <p:cNvSpPr txBox="1"/>
          <p:nvPr/>
        </p:nvSpPr>
        <p:spPr>
          <a:xfrm>
            <a:off x="541488" y="747878"/>
            <a:ext cx="2868625" cy="707886"/>
          </a:xfrm>
          <a:prstGeom prst="rect">
            <a:avLst/>
          </a:prstGeom>
          <a:noFill/>
        </p:spPr>
        <p:txBody>
          <a:bodyPr wrap="square" rtlCol="0">
            <a:spAutoFit/>
          </a:bodyPr>
          <a:lstStyle/>
          <a:p>
            <a:r>
              <a:rPr kumimoji="1" lang="ja-JP" altLang="en-US" sz="2000" dirty="0"/>
              <a:t>ルールが決められ問題しか解けない</a:t>
            </a:r>
          </a:p>
        </p:txBody>
      </p:sp>
      <p:sp>
        <p:nvSpPr>
          <p:cNvPr id="4" name="矢印: 右 3">
            <a:extLst>
              <a:ext uri="{FF2B5EF4-FFF2-40B4-BE49-F238E27FC236}">
                <a16:creationId xmlns:a16="http://schemas.microsoft.com/office/drawing/2014/main" id="{E621F4B9-4D41-4B73-9673-AB2547F66BA8}"/>
              </a:ext>
            </a:extLst>
          </p:cNvPr>
          <p:cNvSpPr/>
          <p:nvPr/>
        </p:nvSpPr>
        <p:spPr>
          <a:xfrm>
            <a:off x="3410113" y="865293"/>
            <a:ext cx="685800" cy="382228"/>
          </a:xfrm>
          <a:prstGeom prst="rightArrow">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12" name="テキスト ボックス 11">
            <a:extLst>
              <a:ext uri="{FF2B5EF4-FFF2-40B4-BE49-F238E27FC236}">
                <a16:creationId xmlns:a16="http://schemas.microsoft.com/office/drawing/2014/main" id="{4DDF79CA-C529-4D87-85F4-18EDC71D953F}"/>
              </a:ext>
            </a:extLst>
          </p:cNvPr>
          <p:cNvSpPr txBox="1"/>
          <p:nvPr/>
        </p:nvSpPr>
        <p:spPr>
          <a:xfrm>
            <a:off x="4095913" y="702464"/>
            <a:ext cx="4276065" cy="707886"/>
          </a:xfrm>
          <a:prstGeom prst="rect">
            <a:avLst/>
          </a:prstGeom>
          <a:noFill/>
        </p:spPr>
        <p:txBody>
          <a:bodyPr wrap="square" rtlCol="0">
            <a:spAutoFit/>
          </a:bodyPr>
          <a:lstStyle/>
          <a:p>
            <a:r>
              <a:rPr kumimoji="1" lang="ja-JP" altLang="en-US" sz="2000" dirty="0"/>
              <a:t>解けるよう、知識を与えてあげればいいじゃない！</a:t>
            </a:r>
            <a:r>
              <a:rPr kumimoji="1" lang="en-US" altLang="ja-JP" sz="2000" dirty="0"/>
              <a:t>(</a:t>
            </a:r>
            <a:r>
              <a:rPr kumimoji="1" lang="ja-JP" altLang="en-US" sz="2000" dirty="0"/>
              <a:t>知識工学</a:t>
            </a:r>
            <a:r>
              <a:rPr kumimoji="1"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E755AFA1-5F05-4767-9A26-4685C1DDBC10}"/>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183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矢印コネクタ 80">
            <a:extLst>
              <a:ext uri="{FF2B5EF4-FFF2-40B4-BE49-F238E27FC236}">
                <a16:creationId xmlns:a16="http://schemas.microsoft.com/office/drawing/2014/main" id="{75DDC33C-4889-48B9-9DE9-896E8B8F13EC}"/>
              </a:ext>
            </a:extLst>
          </p:cNvPr>
          <p:cNvCxnSpPr>
            <a:cxnSpLocks/>
            <a:stCxn id="27" idx="3"/>
          </p:cNvCxnSpPr>
          <p:nvPr/>
        </p:nvCxnSpPr>
        <p:spPr>
          <a:xfrm flipV="1">
            <a:off x="3620266" y="4681646"/>
            <a:ext cx="1933385" cy="133267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DA717D0-2596-4CB1-8BEC-18E2CCCB695E}"/>
              </a:ext>
            </a:extLst>
          </p:cNvPr>
          <p:cNvSpPr txBox="1"/>
          <p:nvPr/>
        </p:nvSpPr>
        <p:spPr>
          <a:xfrm>
            <a:off x="137560" y="2272691"/>
            <a:ext cx="2852063" cy="584775"/>
          </a:xfrm>
          <a:prstGeom prst="rect">
            <a:avLst/>
          </a:prstGeom>
          <a:noFill/>
          <a:ln>
            <a:solidFill>
              <a:schemeClr val="tx2">
                <a:lumMod val="75000"/>
              </a:schemeClr>
            </a:solidFill>
          </a:ln>
        </p:spPr>
        <p:txBody>
          <a:bodyPr wrap="none" rtlCol="0">
            <a:spAutoFit/>
          </a:bodyPr>
          <a:lstStyle/>
          <a:p>
            <a:r>
              <a:rPr kumimoji="1" lang="ja-JP" altLang="en-US" sz="1600" dirty="0"/>
              <a:t>専門知識を表現し，</a:t>
            </a:r>
            <a:endParaRPr kumimoji="1" lang="en-US" altLang="ja-JP" sz="1600" dirty="0"/>
          </a:p>
          <a:p>
            <a:r>
              <a:rPr kumimoji="1" lang="ja-JP" altLang="en-US" sz="1600" dirty="0"/>
              <a:t>それを統合的に管理する機構</a:t>
            </a:r>
          </a:p>
        </p:txBody>
      </p:sp>
      <p:sp>
        <p:nvSpPr>
          <p:cNvPr id="10" name="テキスト ボックス 9">
            <a:extLst>
              <a:ext uri="{FF2B5EF4-FFF2-40B4-BE49-F238E27FC236}">
                <a16:creationId xmlns:a16="http://schemas.microsoft.com/office/drawing/2014/main" id="{AC019AC2-C556-4444-80C0-5B226F2E0CAF}"/>
              </a:ext>
            </a:extLst>
          </p:cNvPr>
          <p:cNvSpPr txBox="1"/>
          <p:nvPr/>
        </p:nvSpPr>
        <p:spPr>
          <a:xfrm>
            <a:off x="137560" y="3081319"/>
            <a:ext cx="3166566" cy="584775"/>
          </a:xfrm>
          <a:prstGeom prst="rect">
            <a:avLst/>
          </a:prstGeom>
          <a:noFill/>
          <a:ln>
            <a:solidFill>
              <a:schemeClr val="tx2">
                <a:lumMod val="75000"/>
              </a:schemeClr>
            </a:solidFill>
          </a:ln>
        </p:spPr>
        <p:txBody>
          <a:bodyPr wrap="square" rtlCol="0">
            <a:spAutoFit/>
          </a:bodyPr>
          <a:lstStyle/>
          <a:p>
            <a:r>
              <a:rPr kumimoji="1" lang="ja-JP" altLang="en-US" sz="1600" dirty="0"/>
              <a:t>知識ベース内の知識を利用して，</a:t>
            </a:r>
            <a:endParaRPr kumimoji="1" lang="en-US" altLang="ja-JP" sz="1600" dirty="0"/>
          </a:p>
          <a:p>
            <a:r>
              <a:rPr kumimoji="1" lang="ja-JP" altLang="en-US" sz="1600" dirty="0"/>
              <a:t>推論を実行するための機構</a:t>
            </a:r>
          </a:p>
        </p:txBody>
      </p:sp>
      <p:cxnSp>
        <p:nvCxnSpPr>
          <p:cNvPr id="12" name="直線矢印コネクタ 11">
            <a:extLst>
              <a:ext uri="{FF2B5EF4-FFF2-40B4-BE49-F238E27FC236}">
                <a16:creationId xmlns:a16="http://schemas.microsoft.com/office/drawing/2014/main" id="{E89EE353-A553-4A69-B3D6-C440182109F4}"/>
              </a:ext>
            </a:extLst>
          </p:cNvPr>
          <p:cNvCxnSpPr>
            <a:cxnSpLocks/>
            <a:stCxn id="9" idx="3"/>
          </p:cNvCxnSpPr>
          <p:nvPr/>
        </p:nvCxnSpPr>
        <p:spPr>
          <a:xfrm>
            <a:off x="2989623" y="2565079"/>
            <a:ext cx="1186820" cy="49574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C0BC80-8AE4-46BA-A883-3B05FE5273F5}"/>
              </a:ext>
            </a:extLst>
          </p:cNvPr>
          <p:cNvCxnSpPr>
            <a:cxnSpLocks/>
            <a:stCxn id="10" idx="3"/>
          </p:cNvCxnSpPr>
          <p:nvPr/>
        </p:nvCxnSpPr>
        <p:spPr>
          <a:xfrm>
            <a:off x="3304126" y="3373707"/>
            <a:ext cx="840085" cy="6501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A3A1B28-D1B1-4D66-9726-7B4D428E1F0C}"/>
              </a:ext>
            </a:extLst>
          </p:cNvPr>
          <p:cNvSpPr txBox="1"/>
          <p:nvPr/>
        </p:nvSpPr>
        <p:spPr>
          <a:xfrm>
            <a:off x="137560" y="4807542"/>
            <a:ext cx="3303626" cy="584775"/>
          </a:xfrm>
          <a:prstGeom prst="rect">
            <a:avLst/>
          </a:prstGeom>
          <a:noFill/>
          <a:ln>
            <a:solidFill>
              <a:schemeClr val="tx2">
                <a:lumMod val="75000"/>
              </a:schemeClr>
            </a:solidFill>
          </a:ln>
        </p:spPr>
        <p:txBody>
          <a:bodyPr wrap="square" rtlCol="0">
            <a:spAutoFit/>
          </a:bodyPr>
          <a:lstStyle/>
          <a:p>
            <a:r>
              <a:rPr kumimoji="1" lang="ja-JP" altLang="en-US" sz="1600" dirty="0"/>
              <a:t>ユーザとの応答をスムーズに行うためのユーザインタフェース</a:t>
            </a:r>
          </a:p>
        </p:txBody>
      </p:sp>
      <p:cxnSp>
        <p:nvCxnSpPr>
          <p:cNvPr id="22" name="直線矢印コネクタ 21">
            <a:extLst>
              <a:ext uri="{FF2B5EF4-FFF2-40B4-BE49-F238E27FC236}">
                <a16:creationId xmlns:a16="http://schemas.microsoft.com/office/drawing/2014/main" id="{4654DED6-A7F6-4ABD-938F-388BFD683EEF}"/>
              </a:ext>
            </a:extLst>
          </p:cNvPr>
          <p:cNvCxnSpPr>
            <a:cxnSpLocks/>
            <a:stCxn id="18" idx="3"/>
            <a:endCxn id="32" idx="0"/>
          </p:cNvCxnSpPr>
          <p:nvPr/>
        </p:nvCxnSpPr>
        <p:spPr>
          <a:xfrm>
            <a:off x="3441186" y="5099930"/>
            <a:ext cx="726179" cy="17250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79B44E-8BAC-4FE2-A2B9-9C85462118A1}"/>
              </a:ext>
            </a:extLst>
          </p:cNvPr>
          <p:cNvSpPr txBox="1"/>
          <p:nvPr/>
        </p:nvSpPr>
        <p:spPr>
          <a:xfrm>
            <a:off x="4547113" y="1977611"/>
            <a:ext cx="4513772" cy="584775"/>
          </a:xfrm>
          <a:prstGeom prst="rect">
            <a:avLst/>
          </a:prstGeom>
          <a:noFill/>
          <a:ln>
            <a:solidFill>
              <a:schemeClr val="tx2">
                <a:lumMod val="75000"/>
              </a:schemeClr>
            </a:solidFill>
          </a:ln>
        </p:spPr>
        <p:txBody>
          <a:bodyPr wrap="square" rtlCol="0">
            <a:spAutoFit/>
          </a:bodyPr>
          <a:lstStyle/>
          <a:p>
            <a:r>
              <a:rPr kumimoji="1" lang="ja-JP" altLang="en-US" sz="1600" dirty="0"/>
              <a:t>エキスパートから専門知識を獲得し知識ベースを構築する作業を支援する</a:t>
            </a:r>
          </a:p>
        </p:txBody>
      </p:sp>
      <p:sp>
        <p:nvSpPr>
          <p:cNvPr id="27" name="テキスト ボックス 26">
            <a:extLst>
              <a:ext uri="{FF2B5EF4-FFF2-40B4-BE49-F238E27FC236}">
                <a16:creationId xmlns:a16="http://schemas.microsoft.com/office/drawing/2014/main" id="{632784EA-B978-422E-8848-3B3931BE50C5}"/>
              </a:ext>
            </a:extLst>
          </p:cNvPr>
          <p:cNvSpPr txBox="1"/>
          <p:nvPr/>
        </p:nvSpPr>
        <p:spPr>
          <a:xfrm>
            <a:off x="137560" y="5721931"/>
            <a:ext cx="3482706" cy="584775"/>
          </a:xfrm>
          <a:prstGeom prst="rect">
            <a:avLst/>
          </a:prstGeom>
          <a:noFill/>
          <a:ln>
            <a:solidFill>
              <a:schemeClr val="tx2">
                <a:lumMod val="75000"/>
              </a:schemeClr>
            </a:solidFill>
          </a:ln>
        </p:spPr>
        <p:txBody>
          <a:bodyPr wrap="square" rtlCol="0">
            <a:spAutoFit/>
          </a:bodyPr>
          <a:lstStyle/>
          <a:p>
            <a:r>
              <a:rPr kumimoji="1" lang="ja-JP" altLang="en-US" sz="1600" dirty="0"/>
              <a:t>ユーザの要求に応じて，</a:t>
            </a:r>
            <a:endParaRPr kumimoji="1" lang="en-US" altLang="ja-JP" sz="1600" dirty="0"/>
          </a:p>
          <a:p>
            <a:r>
              <a:rPr kumimoji="1" lang="ja-JP" altLang="en-US" sz="1600" dirty="0"/>
              <a:t>推論で導いた結論の根拠を説明する</a:t>
            </a:r>
          </a:p>
        </p:txBody>
      </p:sp>
      <p:sp>
        <p:nvSpPr>
          <p:cNvPr id="28" name="正方形/長方形 27">
            <a:extLst>
              <a:ext uri="{FF2B5EF4-FFF2-40B4-BE49-F238E27FC236}">
                <a16:creationId xmlns:a16="http://schemas.microsoft.com/office/drawing/2014/main" id="{B57B51F7-0828-4E23-9E71-3FE9818B3B25}"/>
              </a:ext>
            </a:extLst>
          </p:cNvPr>
          <p:cNvSpPr/>
          <p:nvPr/>
        </p:nvSpPr>
        <p:spPr>
          <a:xfrm>
            <a:off x="4137790" y="2924505"/>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知識ベース</a:t>
            </a:r>
          </a:p>
        </p:txBody>
      </p:sp>
      <p:sp>
        <p:nvSpPr>
          <p:cNvPr id="29" name="正方形/長方形 28">
            <a:extLst>
              <a:ext uri="{FF2B5EF4-FFF2-40B4-BE49-F238E27FC236}">
                <a16:creationId xmlns:a16="http://schemas.microsoft.com/office/drawing/2014/main" id="{35A31510-6AE5-490D-BD5C-E1A680070F37}"/>
              </a:ext>
            </a:extLst>
          </p:cNvPr>
          <p:cNvSpPr/>
          <p:nvPr/>
        </p:nvSpPr>
        <p:spPr>
          <a:xfrm>
            <a:off x="4144211" y="4023856"/>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推論機構</a:t>
            </a:r>
          </a:p>
        </p:txBody>
      </p:sp>
      <p:sp>
        <p:nvSpPr>
          <p:cNvPr id="30" name="正方形/長方形 29">
            <a:extLst>
              <a:ext uri="{FF2B5EF4-FFF2-40B4-BE49-F238E27FC236}">
                <a16:creationId xmlns:a16="http://schemas.microsoft.com/office/drawing/2014/main" id="{6062B34A-3DC7-415D-99BB-E31953BE1CF2}"/>
              </a:ext>
            </a:extLst>
          </p:cNvPr>
          <p:cNvSpPr/>
          <p:nvPr/>
        </p:nvSpPr>
        <p:spPr>
          <a:xfrm>
            <a:off x="5553651" y="4006299"/>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推論過程</a:t>
            </a:r>
            <a:endParaRPr kumimoji="1" lang="en-US" altLang="ja-JP" sz="1200" dirty="0"/>
          </a:p>
          <a:p>
            <a:pPr algn="ctr"/>
            <a:r>
              <a:rPr kumimoji="1" lang="ja-JP" altLang="en-US" sz="1200" dirty="0"/>
              <a:t>説明モジュール</a:t>
            </a:r>
          </a:p>
        </p:txBody>
      </p:sp>
      <p:sp>
        <p:nvSpPr>
          <p:cNvPr id="31" name="正方形/長方形 30">
            <a:extLst>
              <a:ext uri="{FF2B5EF4-FFF2-40B4-BE49-F238E27FC236}">
                <a16:creationId xmlns:a16="http://schemas.microsoft.com/office/drawing/2014/main" id="{A2C423C8-5358-4F5F-B3F6-6F047194CD87}"/>
              </a:ext>
            </a:extLst>
          </p:cNvPr>
          <p:cNvSpPr/>
          <p:nvPr/>
        </p:nvSpPr>
        <p:spPr>
          <a:xfrm>
            <a:off x="5553651" y="2919427"/>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知識獲得</a:t>
            </a:r>
            <a:endParaRPr kumimoji="1" lang="en-US" altLang="ja-JP" sz="1200" dirty="0"/>
          </a:p>
          <a:p>
            <a:pPr algn="ctr"/>
            <a:r>
              <a:rPr kumimoji="1" lang="ja-JP" altLang="en-US" sz="1200" dirty="0"/>
              <a:t>支援モジュール</a:t>
            </a:r>
          </a:p>
        </p:txBody>
      </p:sp>
      <p:sp>
        <p:nvSpPr>
          <p:cNvPr id="32" name="L 字 31">
            <a:extLst>
              <a:ext uri="{FF2B5EF4-FFF2-40B4-BE49-F238E27FC236}">
                <a16:creationId xmlns:a16="http://schemas.microsoft.com/office/drawing/2014/main" id="{3CA14747-23D9-443F-AE9F-90D5A5B75A14}"/>
              </a:ext>
            </a:extLst>
          </p:cNvPr>
          <p:cNvSpPr/>
          <p:nvPr/>
        </p:nvSpPr>
        <p:spPr>
          <a:xfrm flipH="1">
            <a:off x="4167365" y="2919427"/>
            <a:ext cx="3348641" cy="2532275"/>
          </a:xfrm>
          <a:prstGeom prst="corner">
            <a:avLst>
              <a:gd name="adj1" fmla="val 14159"/>
              <a:gd name="adj2" fmla="val 13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ユーザ・インタフェース・モジュール</a:t>
            </a:r>
          </a:p>
        </p:txBody>
      </p:sp>
      <p:sp>
        <p:nvSpPr>
          <p:cNvPr id="33" name="テキスト ボックス 32">
            <a:extLst>
              <a:ext uri="{FF2B5EF4-FFF2-40B4-BE49-F238E27FC236}">
                <a16:creationId xmlns:a16="http://schemas.microsoft.com/office/drawing/2014/main" id="{7DCE2BC1-EDFD-41B1-9C01-BD86514AC884}"/>
              </a:ext>
            </a:extLst>
          </p:cNvPr>
          <p:cNvSpPr txBox="1"/>
          <p:nvPr/>
        </p:nvSpPr>
        <p:spPr>
          <a:xfrm>
            <a:off x="4176443" y="5775000"/>
            <a:ext cx="954107" cy="276999"/>
          </a:xfrm>
          <a:prstGeom prst="rect">
            <a:avLst/>
          </a:prstGeom>
          <a:noFill/>
        </p:spPr>
        <p:txBody>
          <a:bodyPr wrap="none" rtlCol="0">
            <a:spAutoFit/>
          </a:bodyPr>
          <a:lstStyle/>
          <a:p>
            <a:r>
              <a:rPr kumimoji="1" lang="ja-JP" altLang="en-US" sz="1200" dirty="0"/>
              <a:t>データ入力</a:t>
            </a:r>
            <a:endParaRPr kumimoji="1" lang="ja-JP" altLang="en-US" dirty="0"/>
          </a:p>
        </p:txBody>
      </p:sp>
      <p:cxnSp>
        <p:nvCxnSpPr>
          <p:cNvPr id="35" name="直線矢印コネクタ 34">
            <a:extLst>
              <a:ext uri="{FF2B5EF4-FFF2-40B4-BE49-F238E27FC236}">
                <a16:creationId xmlns:a16="http://schemas.microsoft.com/office/drawing/2014/main" id="{C7638C7E-5B77-4798-BF58-41BAD6857F64}"/>
              </a:ext>
            </a:extLst>
          </p:cNvPr>
          <p:cNvCxnSpPr>
            <a:cxnSpLocks/>
            <a:stCxn id="29" idx="2"/>
          </p:cNvCxnSpPr>
          <p:nvPr/>
        </p:nvCxnSpPr>
        <p:spPr>
          <a:xfrm>
            <a:off x="4653498" y="4689651"/>
            <a:ext cx="0" cy="39799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AE48E72-6CAE-493A-B89E-5F1ECE9BE6BB}"/>
              </a:ext>
            </a:extLst>
          </p:cNvPr>
          <p:cNvCxnSpPr>
            <a:cxnSpLocks/>
            <a:stCxn id="28" idx="2"/>
            <a:endCxn id="29" idx="0"/>
          </p:cNvCxnSpPr>
          <p:nvPr/>
        </p:nvCxnSpPr>
        <p:spPr>
          <a:xfrm>
            <a:off x="4647077" y="3590300"/>
            <a:ext cx="6421" cy="433556"/>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FDCCEDB-4CD4-4DB6-B322-541ED7B64E7C}"/>
              </a:ext>
            </a:extLst>
          </p:cNvPr>
          <p:cNvCxnSpPr>
            <a:cxnSpLocks/>
            <a:stCxn id="30" idx="2"/>
          </p:cNvCxnSpPr>
          <p:nvPr/>
        </p:nvCxnSpPr>
        <p:spPr>
          <a:xfrm>
            <a:off x="6178825" y="4672094"/>
            <a:ext cx="0" cy="42107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681B4E2-F851-4642-9950-8937AADA05A2}"/>
              </a:ext>
            </a:extLst>
          </p:cNvPr>
          <p:cNvCxnSpPr>
            <a:cxnSpLocks/>
            <a:stCxn id="29" idx="3"/>
            <a:endCxn id="30" idx="1"/>
          </p:cNvCxnSpPr>
          <p:nvPr/>
        </p:nvCxnSpPr>
        <p:spPr>
          <a:xfrm flipV="1">
            <a:off x="5162784" y="4339197"/>
            <a:ext cx="390867" cy="1755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B058857-2B35-41BE-812E-0BD2E26A057C}"/>
              </a:ext>
            </a:extLst>
          </p:cNvPr>
          <p:cNvCxnSpPr>
            <a:cxnSpLocks/>
            <a:stCxn id="28" idx="3"/>
            <a:endCxn id="31" idx="1"/>
          </p:cNvCxnSpPr>
          <p:nvPr/>
        </p:nvCxnSpPr>
        <p:spPr>
          <a:xfrm flipV="1">
            <a:off x="5156363" y="3252325"/>
            <a:ext cx="397288" cy="50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01CC2C1-1789-48E7-828F-52249DCF718A}"/>
              </a:ext>
            </a:extLst>
          </p:cNvPr>
          <p:cNvCxnSpPr>
            <a:cxnSpLocks/>
            <a:stCxn id="31" idx="3"/>
          </p:cNvCxnSpPr>
          <p:nvPr/>
        </p:nvCxnSpPr>
        <p:spPr>
          <a:xfrm flipV="1">
            <a:off x="6803999" y="3243547"/>
            <a:ext cx="387238" cy="87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EA6262C-5D36-4919-AF1B-327ADD329196}"/>
              </a:ext>
            </a:extLst>
          </p:cNvPr>
          <p:cNvCxnSpPr>
            <a:stCxn id="33" idx="0"/>
          </p:cNvCxnSpPr>
          <p:nvPr/>
        </p:nvCxnSpPr>
        <p:spPr>
          <a:xfrm flipV="1">
            <a:off x="4653497" y="5459578"/>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6731C932-D47D-4952-97B4-CC96DDF70791}"/>
              </a:ext>
            </a:extLst>
          </p:cNvPr>
          <p:cNvSpPr txBox="1"/>
          <p:nvPr/>
        </p:nvSpPr>
        <p:spPr>
          <a:xfrm>
            <a:off x="5542428" y="5775000"/>
            <a:ext cx="1434322" cy="276999"/>
          </a:xfrm>
          <a:prstGeom prst="rect">
            <a:avLst/>
          </a:prstGeom>
          <a:noFill/>
        </p:spPr>
        <p:txBody>
          <a:bodyPr wrap="square" rtlCol="0">
            <a:spAutoFit/>
          </a:bodyPr>
          <a:lstStyle/>
          <a:p>
            <a:r>
              <a:rPr kumimoji="1" lang="ja-JP" altLang="en-US" sz="1200" dirty="0"/>
              <a:t>結論・助言・説明</a:t>
            </a:r>
            <a:endParaRPr kumimoji="1" lang="ja-JP" altLang="en-US" dirty="0"/>
          </a:p>
        </p:txBody>
      </p:sp>
      <p:sp>
        <p:nvSpPr>
          <p:cNvPr id="60" name="フローチャート: 端子 59">
            <a:extLst>
              <a:ext uri="{FF2B5EF4-FFF2-40B4-BE49-F238E27FC236}">
                <a16:creationId xmlns:a16="http://schemas.microsoft.com/office/drawing/2014/main" id="{498BF339-884B-4147-B753-CEB6801B0040}"/>
              </a:ext>
            </a:extLst>
          </p:cNvPr>
          <p:cNvSpPr/>
          <p:nvPr/>
        </p:nvSpPr>
        <p:spPr>
          <a:xfrm>
            <a:off x="4454761" y="6153783"/>
            <a:ext cx="238768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ユーザ</a:t>
            </a:r>
            <a:r>
              <a:rPr kumimoji="1" lang="en-US" altLang="ja-JP" sz="1400" dirty="0"/>
              <a:t>(</a:t>
            </a:r>
            <a:r>
              <a:rPr kumimoji="1" lang="ja-JP" altLang="en-US" sz="1400" dirty="0"/>
              <a:t>非エキスパート</a:t>
            </a:r>
            <a:r>
              <a:rPr kumimoji="1" lang="en-US" altLang="ja-JP" sz="1400" dirty="0"/>
              <a:t>)</a:t>
            </a:r>
            <a:endParaRPr kumimoji="1" lang="ja-JP" altLang="en-US" sz="1400" dirty="0"/>
          </a:p>
        </p:txBody>
      </p:sp>
      <p:cxnSp>
        <p:nvCxnSpPr>
          <p:cNvPr id="61" name="直線矢印コネクタ 60">
            <a:extLst>
              <a:ext uri="{FF2B5EF4-FFF2-40B4-BE49-F238E27FC236}">
                <a16:creationId xmlns:a16="http://schemas.microsoft.com/office/drawing/2014/main" id="{85A29E8B-E6D6-4180-96A3-308C81669B84}"/>
              </a:ext>
            </a:extLst>
          </p:cNvPr>
          <p:cNvCxnSpPr>
            <a:cxnSpLocks/>
          </p:cNvCxnSpPr>
          <p:nvPr/>
        </p:nvCxnSpPr>
        <p:spPr>
          <a:xfrm>
            <a:off x="6178825" y="5457699"/>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3828CCE-7B47-4689-9EEE-C16F580BE71D}"/>
              </a:ext>
            </a:extLst>
          </p:cNvPr>
          <p:cNvSpPr txBox="1"/>
          <p:nvPr/>
        </p:nvSpPr>
        <p:spPr>
          <a:xfrm>
            <a:off x="7753360" y="2974194"/>
            <a:ext cx="835773" cy="830997"/>
          </a:xfrm>
          <a:prstGeom prst="rect">
            <a:avLst/>
          </a:prstGeom>
          <a:noFill/>
        </p:spPr>
        <p:txBody>
          <a:bodyPr wrap="square" rtlCol="0">
            <a:spAutoFit/>
          </a:bodyPr>
          <a:lstStyle/>
          <a:p>
            <a:r>
              <a:rPr kumimoji="1" lang="ja-JP" altLang="en-US" sz="1200" dirty="0"/>
              <a:t>結論の</a:t>
            </a:r>
            <a:endParaRPr kumimoji="1" lang="en-US" altLang="ja-JP" sz="1200" dirty="0"/>
          </a:p>
          <a:p>
            <a:r>
              <a:rPr kumimoji="1" lang="ja-JP" altLang="en-US" sz="1200" dirty="0"/>
              <a:t>定義確認</a:t>
            </a:r>
            <a:endParaRPr kumimoji="1" lang="en-US" altLang="ja-JP" sz="1200" dirty="0"/>
          </a:p>
          <a:p>
            <a:r>
              <a:rPr kumimoji="1" lang="ja-JP" altLang="en-US" sz="1200" dirty="0"/>
              <a:t>変更</a:t>
            </a:r>
            <a:endParaRPr kumimoji="1" lang="en-US" altLang="ja-JP" sz="1200" dirty="0"/>
          </a:p>
          <a:p>
            <a:r>
              <a:rPr kumimoji="1" lang="ja-JP" altLang="en-US" sz="1200" dirty="0"/>
              <a:t>追加</a:t>
            </a:r>
            <a:endParaRPr kumimoji="1" lang="ja-JP" altLang="en-US" dirty="0"/>
          </a:p>
        </p:txBody>
      </p:sp>
      <p:sp>
        <p:nvSpPr>
          <p:cNvPr id="69" name="フローチャート: 端子 68">
            <a:extLst>
              <a:ext uri="{FF2B5EF4-FFF2-40B4-BE49-F238E27FC236}">
                <a16:creationId xmlns:a16="http://schemas.microsoft.com/office/drawing/2014/main" id="{91442B55-F688-42C6-91B5-806CDFCC6A5F}"/>
              </a:ext>
            </a:extLst>
          </p:cNvPr>
          <p:cNvSpPr/>
          <p:nvPr/>
        </p:nvSpPr>
        <p:spPr>
          <a:xfrm rot="16200000">
            <a:off x="8100700" y="3390645"/>
            <a:ext cx="151610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エキスパート</a:t>
            </a:r>
          </a:p>
        </p:txBody>
      </p:sp>
      <p:cxnSp>
        <p:nvCxnSpPr>
          <p:cNvPr id="70" name="直線矢印コネクタ 69">
            <a:extLst>
              <a:ext uri="{FF2B5EF4-FFF2-40B4-BE49-F238E27FC236}">
                <a16:creationId xmlns:a16="http://schemas.microsoft.com/office/drawing/2014/main" id="{3500FDB5-2488-440F-8D1D-3AF923C40A87}"/>
              </a:ext>
            </a:extLst>
          </p:cNvPr>
          <p:cNvCxnSpPr>
            <a:cxnSpLocks/>
          </p:cNvCxnSpPr>
          <p:nvPr/>
        </p:nvCxnSpPr>
        <p:spPr>
          <a:xfrm rot="16200000">
            <a:off x="7659066" y="3085836"/>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円柱 72">
            <a:extLst>
              <a:ext uri="{FF2B5EF4-FFF2-40B4-BE49-F238E27FC236}">
                <a16:creationId xmlns:a16="http://schemas.microsoft.com/office/drawing/2014/main" id="{F04DC354-825A-4F98-93AA-D864EBE03804}"/>
              </a:ext>
            </a:extLst>
          </p:cNvPr>
          <p:cNvSpPr/>
          <p:nvPr/>
        </p:nvSpPr>
        <p:spPr>
          <a:xfrm>
            <a:off x="2551479" y="3977713"/>
            <a:ext cx="1197203" cy="7770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データベース</a:t>
            </a:r>
            <a:endParaRPr kumimoji="1" lang="ja-JP" altLang="en-US" dirty="0"/>
          </a:p>
        </p:txBody>
      </p:sp>
      <p:cxnSp>
        <p:nvCxnSpPr>
          <p:cNvPr id="74" name="直線矢印コネクタ 73">
            <a:extLst>
              <a:ext uri="{FF2B5EF4-FFF2-40B4-BE49-F238E27FC236}">
                <a16:creationId xmlns:a16="http://schemas.microsoft.com/office/drawing/2014/main" id="{404C095C-0F29-41E4-B58C-5F1ED135D131}"/>
              </a:ext>
            </a:extLst>
          </p:cNvPr>
          <p:cNvCxnSpPr>
            <a:cxnSpLocks/>
            <a:stCxn id="73" idx="4"/>
            <a:endCxn id="29" idx="1"/>
          </p:cNvCxnSpPr>
          <p:nvPr/>
        </p:nvCxnSpPr>
        <p:spPr>
          <a:xfrm flipV="1">
            <a:off x="3748682" y="4356754"/>
            <a:ext cx="395529" cy="9470"/>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54812034-1344-452F-A808-012855AB4716}"/>
              </a:ext>
            </a:extLst>
          </p:cNvPr>
          <p:cNvCxnSpPr>
            <a:cxnSpLocks/>
            <a:stCxn id="25" idx="2"/>
          </p:cNvCxnSpPr>
          <p:nvPr/>
        </p:nvCxnSpPr>
        <p:spPr>
          <a:xfrm flipH="1">
            <a:off x="6685031" y="2562386"/>
            <a:ext cx="118968" cy="41180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E6E62B07-5984-44F9-AC94-3C334D7569E3}"/>
              </a:ext>
            </a:extLst>
          </p:cNvPr>
          <p:cNvSpPr txBox="1"/>
          <p:nvPr/>
        </p:nvSpPr>
        <p:spPr>
          <a:xfrm>
            <a:off x="6414007" y="6615327"/>
            <a:ext cx="2646878" cy="276999"/>
          </a:xfrm>
          <a:prstGeom prst="rect">
            <a:avLst/>
          </a:prstGeom>
          <a:noFill/>
        </p:spPr>
        <p:txBody>
          <a:bodyPr wrap="none" rtlCol="0">
            <a:spAutoFit/>
          </a:bodyPr>
          <a:lstStyle/>
          <a:p>
            <a:r>
              <a:rPr kumimoji="1" lang="ja-JP" altLang="en-US" sz="1200" dirty="0">
                <a:solidFill>
                  <a:schemeClr val="bg1">
                    <a:lumMod val="50000"/>
                    <a:lumOff val="50000"/>
                  </a:schemeClr>
                </a:solidFill>
              </a:rPr>
              <a:t>「エキスパートシステム概論」より</a:t>
            </a: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Tree>
    <p:extLst>
      <p:ext uri="{BB962C8B-B14F-4D97-AF65-F5344CB8AC3E}">
        <p14:creationId xmlns:p14="http://schemas.microsoft.com/office/powerpoint/2010/main" val="3407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2B9AA11-2623-4943-B91C-933D7D321C75}"/>
              </a:ext>
            </a:extLst>
          </p:cNvPr>
          <p:cNvSpPr/>
          <p:nvPr/>
        </p:nvSpPr>
        <p:spPr>
          <a:xfrm>
            <a:off x="395818" y="3067291"/>
            <a:ext cx="8406715" cy="2576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5" name="正方形/長方形 4">
            <a:extLst>
              <a:ext uri="{FF2B5EF4-FFF2-40B4-BE49-F238E27FC236}">
                <a16:creationId xmlns:a16="http://schemas.microsoft.com/office/drawing/2014/main" id="{990A82EA-F7AC-4B22-9D91-2E378427AA26}"/>
              </a:ext>
            </a:extLst>
          </p:cNvPr>
          <p:cNvSpPr/>
          <p:nvPr/>
        </p:nvSpPr>
        <p:spPr>
          <a:xfrm>
            <a:off x="139700" y="2350387"/>
            <a:ext cx="8888553" cy="484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もし「</a:t>
            </a:r>
            <a:r>
              <a:rPr kumimoji="1" lang="en-US" altLang="ja-JP" sz="2000" dirty="0"/>
              <a:t>XXX</a:t>
            </a:r>
            <a:r>
              <a:rPr kumimoji="1" lang="ja-JP" altLang="en-US" sz="2000" dirty="0"/>
              <a:t>」という条件が揃ったら、「</a:t>
            </a:r>
            <a:r>
              <a:rPr kumimoji="1" lang="en-US" altLang="ja-JP" sz="2000" dirty="0"/>
              <a:t>YYY</a:t>
            </a:r>
            <a:r>
              <a:rPr kumimoji="1" lang="ja-JP" altLang="en-US" sz="2000" dirty="0"/>
              <a:t>」という答えを返すプログラム。</a:t>
            </a:r>
          </a:p>
        </p:txBody>
      </p:sp>
      <p:sp>
        <p:nvSpPr>
          <p:cNvPr id="2" name="矢印: 下 1">
            <a:extLst>
              <a:ext uri="{FF2B5EF4-FFF2-40B4-BE49-F238E27FC236}">
                <a16:creationId xmlns:a16="http://schemas.microsoft.com/office/drawing/2014/main" id="{CC40AF62-B7B4-467D-90A8-C4F5B767961F}"/>
              </a:ext>
            </a:extLst>
          </p:cNvPr>
          <p:cNvSpPr/>
          <p:nvPr/>
        </p:nvSpPr>
        <p:spPr>
          <a:xfrm>
            <a:off x="4317357" y="1849013"/>
            <a:ext cx="439838" cy="484600"/>
          </a:xfrm>
          <a:prstGeom prst="downArrow">
            <a:avLst/>
          </a:prstGeom>
          <a:solidFill>
            <a:schemeClr val="tx1">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338D3B-B59E-4B68-8EFA-60AAD3262A1C}"/>
              </a:ext>
            </a:extLst>
          </p:cNvPr>
          <p:cNvSpPr txBox="1"/>
          <p:nvPr/>
        </p:nvSpPr>
        <p:spPr>
          <a:xfrm>
            <a:off x="395818" y="2963215"/>
            <a:ext cx="8493539" cy="2680286"/>
          </a:xfrm>
          <a:prstGeom prst="rect">
            <a:avLst/>
          </a:prstGeom>
          <a:noFill/>
        </p:spPr>
        <p:txBody>
          <a:bodyPr wrap="square" rtlCol="0">
            <a:spAutoFit/>
          </a:bodyPr>
          <a:lstStyle/>
          <a:p>
            <a:pPr>
              <a:lnSpc>
                <a:spcPts val="3000"/>
              </a:lnSpc>
            </a:pPr>
            <a:r>
              <a:rPr kumimoji="1" lang="ja-JP" altLang="en-US" sz="2000" dirty="0"/>
              <a:t>エキスパートシステムの問題点</a:t>
            </a:r>
            <a:endParaRPr kumimoji="1" lang="en-US" altLang="ja-JP" sz="2000" dirty="0"/>
          </a:p>
          <a:p>
            <a:pPr marL="342900" indent="-342900">
              <a:lnSpc>
                <a:spcPts val="3500"/>
              </a:lnSpc>
              <a:buFont typeface="Arial" panose="020B0604020202020204" pitchFamily="34" charset="0"/>
              <a:buChar char="•"/>
            </a:pPr>
            <a:r>
              <a:rPr kumimoji="1" lang="ja-JP" altLang="en-US" sz="2000" dirty="0"/>
              <a:t>ルール増えると、互いに矛盾や一貫性の無さが現れる。</a:t>
            </a:r>
            <a:endParaRPr kumimoji="1" lang="en-US" altLang="ja-JP" sz="2000" dirty="0"/>
          </a:p>
          <a:p>
            <a:pPr marL="342900" indent="-342900">
              <a:lnSpc>
                <a:spcPts val="3500"/>
              </a:lnSpc>
              <a:buFont typeface="Arial" panose="020B0604020202020204" pitchFamily="34" charset="0"/>
              <a:buChar char="•"/>
            </a:pPr>
            <a:r>
              <a:rPr kumimoji="1" lang="ja-JP" altLang="en-US" sz="2000" dirty="0"/>
              <a:t>曖昧な事例に対して判断させることが難しい。</a:t>
            </a:r>
            <a:endParaRPr kumimoji="1" lang="en-US" altLang="ja-JP" sz="2000" dirty="0"/>
          </a:p>
          <a:p>
            <a:pPr>
              <a:lnSpc>
                <a:spcPts val="3500"/>
              </a:lnSpc>
            </a:pPr>
            <a:r>
              <a:rPr kumimoji="1" lang="en-US" altLang="ja-JP" sz="2000" dirty="0"/>
              <a:t>		</a:t>
            </a:r>
            <a:r>
              <a:rPr kumimoji="1" lang="ja-JP" altLang="en-US" sz="2000" dirty="0"/>
              <a:t>病気の症状での例：「だるい」「頭が痛い」など</a:t>
            </a:r>
            <a:endParaRPr kumimoji="1" lang="en-US" altLang="ja-JP" sz="2000" dirty="0"/>
          </a:p>
          <a:p>
            <a:pPr marL="342900" indent="-342900">
              <a:lnSpc>
                <a:spcPts val="3500"/>
              </a:lnSpc>
              <a:buFont typeface="Arial" panose="020B0604020202020204" pitchFamily="34" charset="0"/>
              <a:buChar char="•"/>
            </a:pPr>
            <a:r>
              <a:rPr kumimoji="1" lang="ja-JP" altLang="en-US" sz="2000" dirty="0"/>
              <a:t>「常識レベルの知識」をコンピュータに理解させるのが、思いのほか難題であることが判明</a:t>
            </a:r>
          </a:p>
        </p:txBody>
      </p:sp>
      <p:sp>
        <p:nvSpPr>
          <p:cNvPr id="6" name="テキスト ボックス 5">
            <a:extLst>
              <a:ext uri="{FF2B5EF4-FFF2-40B4-BE49-F238E27FC236}">
                <a16:creationId xmlns:a16="http://schemas.microsoft.com/office/drawing/2014/main" id="{3CA715F3-F96D-4B5D-8B40-46751E7ACE7F}"/>
              </a:ext>
            </a:extLst>
          </p:cNvPr>
          <p:cNvSpPr txBox="1"/>
          <p:nvPr/>
        </p:nvSpPr>
        <p:spPr>
          <a:xfrm>
            <a:off x="711857" y="5771730"/>
            <a:ext cx="8090676" cy="923330"/>
          </a:xfrm>
          <a:prstGeom prst="rect">
            <a:avLst/>
          </a:prstGeom>
          <a:noFill/>
        </p:spPr>
        <p:txBody>
          <a:bodyPr wrap="none" rtlCol="0">
            <a:spAutoFit/>
          </a:bodyPr>
          <a:lstStyle/>
          <a:p>
            <a:r>
              <a:rPr kumimoji="1" lang="en-US" altLang="ja-JP" dirty="0"/>
              <a:t>Cyc</a:t>
            </a:r>
            <a:r>
              <a:rPr kumimoji="1" lang="ja-JP" altLang="en-US" dirty="0"/>
              <a:t>プロジェクト</a:t>
            </a:r>
            <a:r>
              <a:rPr kumimoji="1" lang="en-US" altLang="ja-JP" dirty="0"/>
              <a:t>[</a:t>
            </a:r>
            <a:r>
              <a:rPr kumimoji="1" lang="ja-JP" altLang="en-US" dirty="0"/>
              <a:t>アメリカ </a:t>
            </a:r>
            <a:r>
              <a:rPr kumimoji="1" lang="en-US" altLang="ja-JP" dirty="0"/>
              <a:t>1984</a:t>
            </a:r>
            <a:r>
              <a:rPr kumimoji="1" lang="ja-JP" altLang="en-US" dirty="0"/>
              <a:t>年</a:t>
            </a:r>
            <a:r>
              <a:rPr kumimoji="1" lang="en-US" altLang="ja-JP" dirty="0"/>
              <a:t>]</a:t>
            </a:r>
          </a:p>
          <a:p>
            <a:pPr marL="742950" lvl="1" indent="-285750">
              <a:buFont typeface="Arial" panose="020B0604020202020204" pitchFamily="34" charset="0"/>
              <a:buChar char="•"/>
            </a:pPr>
            <a:r>
              <a:rPr kumimoji="1" lang="ja-JP" altLang="en-US" dirty="0"/>
              <a:t>人間の一般常識を全てコンピュータに入力しようというプロジェクト</a:t>
            </a:r>
            <a:endParaRPr kumimoji="1" lang="en-US" altLang="ja-JP" dirty="0"/>
          </a:p>
          <a:p>
            <a:pPr marL="742950" lvl="1" indent="-285750">
              <a:buFont typeface="Arial" panose="020B0604020202020204" pitchFamily="34" charset="0"/>
              <a:buChar char="•"/>
            </a:pPr>
            <a:r>
              <a:rPr kumimoji="1" lang="en-US" altLang="ja-JP" dirty="0"/>
              <a:t>40</a:t>
            </a:r>
            <a:r>
              <a:rPr kumimoji="1" lang="ja-JP" altLang="en-US" dirty="0"/>
              <a:t>年近く経った現在でも継続中</a:t>
            </a:r>
          </a:p>
        </p:txBody>
      </p:sp>
    </p:spTree>
    <p:extLst>
      <p:ext uri="{BB962C8B-B14F-4D97-AF65-F5344CB8AC3E}">
        <p14:creationId xmlns:p14="http://schemas.microsoft.com/office/powerpoint/2010/main" val="25874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113E086-0D69-47DD-9890-D426341A394D}"/>
              </a:ext>
            </a:extLst>
          </p:cNvPr>
          <p:cNvSpPr/>
          <p:nvPr/>
        </p:nvSpPr>
        <p:spPr>
          <a:xfrm>
            <a:off x="139700" y="2701855"/>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3.3.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機械学習の発展</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85864"/>
            <a:ext cx="8608482" cy="1692771"/>
          </a:xfrm>
          <a:prstGeom prst="rect">
            <a:avLst/>
          </a:prstGeom>
          <a:noFill/>
        </p:spPr>
        <p:txBody>
          <a:bodyPr wrap="square" rtlCol="0">
            <a:spAutoFit/>
          </a:bodyPr>
          <a:lstStyle/>
          <a:p>
            <a:r>
              <a:rPr kumimoji="1" lang="ja-JP" altLang="en-US" sz="2400" b="1" dirty="0">
                <a:solidFill>
                  <a:srgbClr val="FF6600"/>
                </a:solidFill>
              </a:rPr>
              <a:t>機械学習</a:t>
            </a:r>
            <a:r>
              <a:rPr kumimoji="1" lang="en-US" altLang="ja-JP" sz="2400" b="1" dirty="0">
                <a:solidFill>
                  <a:srgbClr val="FF6600"/>
                </a:solidFill>
              </a:rPr>
              <a:t>(Machine Learning)</a:t>
            </a:r>
          </a:p>
          <a:p>
            <a:pPr lvl="1"/>
            <a:r>
              <a:rPr kumimoji="1" lang="ja-JP" altLang="en-US" sz="2000" dirty="0">
                <a:solidFill>
                  <a:schemeClr val="accent6">
                    <a:lumMod val="60000"/>
                    <a:lumOff val="40000"/>
                  </a:schemeClr>
                </a:solidFill>
              </a:rPr>
              <a:t>データの背後に潜む規則性や特異性を発見する</a:t>
            </a:r>
            <a:r>
              <a:rPr kumimoji="1" lang="ja-JP" altLang="en-US" sz="2000" dirty="0"/>
              <a:t>ことにより、人間と同程度あるいはそれ以上の学習能力をコンピュータで実現しようとする技術である。</a:t>
            </a:r>
            <a:r>
              <a:rPr kumimoji="1" lang="en-US" altLang="ja-JP" sz="2000" dirty="0"/>
              <a:t> </a:t>
            </a:r>
          </a:p>
          <a:p>
            <a:pPr lvl="1"/>
            <a:r>
              <a:rPr kumimoji="1" lang="en-US" altLang="ja-JP" sz="2000" dirty="0"/>
              <a:t>				</a:t>
            </a:r>
            <a:r>
              <a:rPr kumimoji="1" lang="ja-JP" altLang="en-US" sz="2000" dirty="0"/>
              <a:t>　</a:t>
            </a:r>
            <a:r>
              <a:rPr kumimoji="1" lang="ja-JP" altLang="en-US" sz="1600" dirty="0"/>
              <a:t>－研究開発の俯瞰報告書</a:t>
            </a:r>
            <a:r>
              <a:rPr kumimoji="1" lang="en-US" altLang="ja-JP" sz="1600" dirty="0"/>
              <a:t> </a:t>
            </a:r>
            <a:r>
              <a:rPr kumimoji="1" lang="ja-JP" altLang="en-US" sz="1600" dirty="0"/>
              <a:t>システム・情報科学技術分野</a:t>
            </a:r>
            <a:r>
              <a:rPr kumimoji="1" lang="en-US" altLang="ja-JP" sz="1600" dirty="0"/>
              <a:t>(2019)</a:t>
            </a:r>
            <a:r>
              <a:rPr kumimoji="1" lang="ja-JP" altLang="en-US" sz="1600" dirty="0"/>
              <a:t>より</a:t>
            </a:r>
            <a:endParaRPr kumimoji="1" lang="ja-JP" altLang="en-US" sz="2000" dirty="0"/>
          </a:p>
        </p:txBody>
      </p:sp>
      <p:sp>
        <p:nvSpPr>
          <p:cNvPr id="3" name="テキスト ボックス 2">
            <a:extLst>
              <a:ext uri="{FF2B5EF4-FFF2-40B4-BE49-F238E27FC236}">
                <a16:creationId xmlns:a16="http://schemas.microsoft.com/office/drawing/2014/main" id="{7D055529-6FB8-4751-BDC3-AFC7DCC70B6B}"/>
              </a:ext>
            </a:extLst>
          </p:cNvPr>
          <p:cNvSpPr txBox="1"/>
          <p:nvPr/>
        </p:nvSpPr>
        <p:spPr>
          <a:xfrm>
            <a:off x="207360" y="2922948"/>
            <a:ext cx="6345007" cy="400110"/>
          </a:xfrm>
          <a:prstGeom prst="rect">
            <a:avLst/>
          </a:prstGeom>
          <a:noFill/>
          <a:ln>
            <a:noFill/>
          </a:ln>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「お腹」や「だるい」などの一般的な常識は、人間側が定義</a:t>
            </a:r>
          </a:p>
        </p:txBody>
      </p:sp>
      <p:sp>
        <p:nvSpPr>
          <p:cNvPr id="4" name="矢印: 下 3">
            <a:extLst>
              <a:ext uri="{FF2B5EF4-FFF2-40B4-BE49-F238E27FC236}">
                <a16:creationId xmlns:a16="http://schemas.microsoft.com/office/drawing/2014/main" id="{AF269F4B-86E8-426D-93B5-5EFF17CB9BB1}"/>
              </a:ext>
            </a:extLst>
          </p:cNvPr>
          <p:cNvSpPr/>
          <p:nvPr/>
        </p:nvSpPr>
        <p:spPr>
          <a:xfrm>
            <a:off x="2952821" y="3374703"/>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1D929F9C-D4D9-4650-B7A3-ACDEA9695E3A}"/>
              </a:ext>
            </a:extLst>
          </p:cNvPr>
          <p:cNvSpPr/>
          <p:nvPr/>
        </p:nvSpPr>
        <p:spPr>
          <a:xfrm>
            <a:off x="751463" y="3885885"/>
            <a:ext cx="4853404" cy="400110"/>
          </a:xfrm>
          <a:prstGeom prst="rect">
            <a:avLst/>
          </a:prstGeom>
          <a:ln>
            <a:noFill/>
          </a:ln>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記述する知識量が膨大かつ言語化が困難</a:t>
            </a:r>
          </a:p>
        </p:txBody>
      </p:sp>
      <p:sp>
        <p:nvSpPr>
          <p:cNvPr id="12" name="正方形/長方形 11">
            <a:extLst>
              <a:ext uri="{FF2B5EF4-FFF2-40B4-BE49-F238E27FC236}">
                <a16:creationId xmlns:a16="http://schemas.microsoft.com/office/drawing/2014/main" id="{9CC176C6-9445-4187-A3D5-12D72C29DC2E}"/>
              </a:ext>
            </a:extLst>
          </p:cNvPr>
          <p:cNvSpPr/>
          <p:nvPr/>
        </p:nvSpPr>
        <p:spPr>
          <a:xfrm>
            <a:off x="139699" y="2414208"/>
            <a:ext cx="2185336"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A</a:t>
            </a:r>
            <a:r>
              <a:rPr kumimoji="1" lang="ja-JP" altLang="en-US" sz="2400" dirty="0">
                <a:latin typeface="ＭＳ Ｐゴシック" panose="020B0600070205080204" pitchFamily="50" charset="-128"/>
                <a:ea typeface="ＭＳ Ｐゴシック" panose="020B0600070205080204" pitchFamily="50" charset="-128"/>
              </a:rPr>
              <a:t>研究の課題</a:t>
            </a:r>
          </a:p>
        </p:txBody>
      </p:sp>
      <p:sp>
        <p:nvSpPr>
          <p:cNvPr id="17" name="四角形: 角を丸くする 16">
            <a:extLst>
              <a:ext uri="{FF2B5EF4-FFF2-40B4-BE49-F238E27FC236}">
                <a16:creationId xmlns:a16="http://schemas.microsoft.com/office/drawing/2014/main" id="{1AC8E9F3-58C7-4DC1-B72B-2042E6B5CBB8}"/>
              </a:ext>
            </a:extLst>
          </p:cNvPr>
          <p:cNvSpPr/>
          <p:nvPr/>
        </p:nvSpPr>
        <p:spPr>
          <a:xfrm>
            <a:off x="139699" y="4917846"/>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E11B4E98-0298-4887-83E4-1EF6974151D4}"/>
              </a:ext>
            </a:extLst>
          </p:cNvPr>
          <p:cNvSpPr/>
          <p:nvPr/>
        </p:nvSpPr>
        <p:spPr>
          <a:xfrm>
            <a:off x="2952820" y="5590694"/>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1" name="正方形/長方形 20">
            <a:extLst>
              <a:ext uri="{FF2B5EF4-FFF2-40B4-BE49-F238E27FC236}">
                <a16:creationId xmlns:a16="http://schemas.microsoft.com/office/drawing/2014/main" id="{3892856B-3CD6-45A7-9274-D575DF882EB9}"/>
              </a:ext>
            </a:extLst>
          </p:cNvPr>
          <p:cNvSpPr/>
          <p:nvPr/>
        </p:nvSpPr>
        <p:spPr>
          <a:xfrm>
            <a:off x="139698" y="4630199"/>
            <a:ext cx="2499548"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機械学習の課題</a:t>
            </a:r>
          </a:p>
        </p:txBody>
      </p:sp>
      <p:sp>
        <p:nvSpPr>
          <p:cNvPr id="15" name="正方形/長方形 14">
            <a:extLst>
              <a:ext uri="{FF2B5EF4-FFF2-40B4-BE49-F238E27FC236}">
                <a16:creationId xmlns:a16="http://schemas.microsoft.com/office/drawing/2014/main" id="{D28423E2-A512-4E41-AFA2-8A3D38129EC2}"/>
              </a:ext>
            </a:extLst>
          </p:cNvPr>
          <p:cNvSpPr/>
          <p:nvPr/>
        </p:nvSpPr>
        <p:spPr>
          <a:xfrm>
            <a:off x="1769034" y="5153419"/>
            <a:ext cx="2818261"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特徴量を人間側が指定</a:t>
            </a:r>
            <a:endParaRPr lang="ja-JP" altLang="en-US" sz="2000" dirty="0"/>
          </a:p>
        </p:txBody>
      </p:sp>
      <p:sp>
        <p:nvSpPr>
          <p:cNvPr id="23" name="正方形/長方形 22">
            <a:extLst>
              <a:ext uri="{FF2B5EF4-FFF2-40B4-BE49-F238E27FC236}">
                <a16:creationId xmlns:a16="http://schemas.microsoft.com/office/drawing/2014/main" id="{8C497845-3B4D-4E53-960F-13141B5DC679}"/>
              </a:ext>
            </a:extLst>
          </p:cNvPr>
          <p:cNvSpPr/>
          <p:nvPr/>
        </p:nvSpPr>
        <p:spPr>
          <a:xfrm>
            <a:off x="329378" y="6137394"/>
            <a:ext cx="6100969"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何を特徴量とするかによって、分類精度が大きく異なる</a:t>
            </a:r>
            <a:endParaRPr lang="ja-JP" altLang="en-US" sz="2000" dirty="0"/>
          </a:p>
        </p:txBody>
      </p:sp>
      <p:sp>
        <p:nvSpPr>
          <p:cNvPr id="25" name="テキスト ボックス 24">
            <a:extLst>
              <a:ext uri="{FF2B5EF4-FFF2-40B4-BE49-F238E27FC236}">
                <a16:creationId xmlns:a16="http://schemas.microsoft.com/office/drawing/2014/main" id="{F3536E0F-88D5-4DA2-9967-06D84495A642}"/>
              </a:ext>
            </a:extLst>
          </p:cNvPr>
          <p:cNvSpPr txBox="1"/>
          <p:nvPr/>
        </p:nvSpPr>
        <p:spPr>
          <a:xfrm>
            <a:off x="6620027" y="2652863"/>
            <a:ext cx="2451934" cy="646331"/>
          </a:xfrm>
          <a:prstGeom prst="rect">
            <a:avLst/>
          </a:prstGeom>
          <a:noFill/>
          <a:ln>
            <a:solidFill>
              <a:schemeClr val="accent1">
                <a:lumMod val="60000"/>
                <a:lumOff val="40000"/>
              </a:schemeClr>
            </a:solidFill>
          </a:ln>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エキスパートシステムも機械学習の一つ</a:t>
            </a:r>
          </a:p>
        </p:txBody>
      </p:sp>
      <p:cxnSp>
        <p:nvCxnSpPr>
          <p:cNvPr id="24" name="直線矢印コネクタ 23">
            <a:extLst>
              <a:ext uri="{FF2B5EF4-FFF2-40B4-BE49-F238E27FC236}">
                <a16:creationId xmlns:a16="http://schemas.microsoft.com/office/drawing/2014/main" id="{FD1AAB83-54FE-4407-B69B-629AED359CE6}"/>
              </a:ext>
            </a:extLst>
          </p:cNvPr>
          <p:cNvCxnSpPr>
            <a:stCxn id="25" idx="0"/>
          </p:cNvCxnSpPr>
          <p:nvPr/>
        </p:nvCxnSpPr>
        <p:spPr>
          <a:xfrm flipH="1" flipV="1">
            <a:off x="7141561" y="2154771"/>
            <a:ext cx="704433" cy="49809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5AFA022-72E3-466B-9CB3-FB88A65251F1}"/>
              </a:ext>
            </a:extLst>
          </p:cNvPr>
          <p:cNvSpPr txBox="1"/>
          <p:nvPr/>
        </p:nvSpPr>
        <p:spPr>
          <a:xfrm>
            <a:off x="57943" y="720019"/>
            <a:ext cx="4185761" cy="461665"/>
          </a:xfrm>
          <a:prstGeom prst="rect">
            <a:avLst/>
          </a:prstGeom>
          <a:noFill/>
        </p:spPr>
        <p:txBody>
          <a:bodyPr wrap="none" rtlCol="0">
            <a:spAutoFit/>
          </a:bodyPr>
          <a:lstStyle/>
          <a:p>
            <a:r>
              <a:rPr kumimoji="1" lang="ja-JP" altLang="en-US" sz="2400" u="sng" dirty="0">
                <a:solidFill>
                  <a:schemeClr val="tx1">
                    <a:lumMod val="75000"/>
                  </a:schemeClr>
                </a:solidFill>
              </a:rPr>
              <a:t>人工知能研究の一分野として</a:t>
            </a:r>
          </a:p>
        </p:txBody>
      </p:sp>
      <p:sp>
        <p:nvSpPr>
          <p:cNvPr id="6" name="テキスト ボックス 5">
            <a:extLst>
              <a:ext uri="{FF2B5EF4-FFF2-40B4-BE49-F238E27FC236}">
                <a16:creationId xmlns:a16="http://schemas.microsoft.com/office/drawing/2014/main" id="{A5389926-9C12-41CC-A9CF-50237EF1954B}"/>
              </a:ext>
            </a:extLst>
          </p:cNvPr>
          <p:cNvSpPr txBox="1"/>
          <p:nvPr/>
        </p:nvSpPr>
        <p:spPr>
          <a:xfrm>
            <a:off x="1473200" y="1452024"/>
            <a:ext cx="7670800"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field of study that gives computers the ability to learn without being explicitly programing</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 A.</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L. Samuel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[1959]</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明示的にプログラミングすることなく，コンピュータに学ぶ能力を与えようとする研究分野</a:t>
            </a:r>
          </a:p>
        </p:txBody>
      </p:sp>
      <p:pic>
        <p:nvPicPr>
          <p:cNvPr id="10" name="図 9" descr="メガネをかけた男性の顔&#10;&#10;自動的に生成された説明">
            <a:extLst>
              <a:ext uri="{FF2B5EF4-FFF2-40B4-BE49-F238E27FC236}">
                <a16:creationId xmlns:a16="http://schemas.microsoft.com/office/drawing/2014/main" id="{B25B8273-1221-4921-8B4E-2875D21B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 y="1226436"/>
            <a:ext cx="1415257" cy="1960721"/>
          </a:xfrm>
          <a:prstGeom prst="rect">
            <a:avLst/>
          </a:prstGeom>
        </p:spPr>
      </p:pic>
      <p:sp>
        <p:nvSpPr>
          <p:cNvPr id="11" name="テキスト ボックス 10">
            <a:extLst>
              <a:ext uri="{FF2B5EF4-FFF2-40B4-BE49-F238E27FC236}">
                <a16:creationId xmlns:a16="http://schemas.microsoft.com/office/drawing/2014/main" id="{8E0C11F1-9484-41A0-A708-634A29F2DDE5}"/>
              </a:ext>
            </a:extLst>
          </p:cNvPr>
          <p:cNvSpPr txBox="1"/>
          <p:nvPr/>
        </p:nvSpPr>
        <p:spPr>
          <a:xfrm>
            <a:off x="4165600" y="6596390"/>
            <a:ext cx="4978400" cy="261610"/>
          </a:xfrm>
          <a:prstGeom prst="rect">
            <a:avLst/>
          </a:prstGeom>
          <a:noFill/>
        </p:spPr>
        <p:txBody>
          <a:bodyPr wrap="square" rtlCol="0">
            <a:spAutoFit/>
          </a:bodyPr>
          <a:lstStyle/>
          <a:p>
            <a:r>
              <a:rPr kumimoji="1" lang="en-US" altLang="ja-JP" sz="1100" dirty="0">
                <a:solidFill>
                  <a:schemeClr val="tx1">
                    <a:lumMod val="75000"/>
                  </a:schemeClr>
                </a:solidFill>
              </a:rPr>
              <a:t>Samuel</a:t>
            </a:r>
            <a:r>
              <a:rPr kumimoji="1" lang="ja-JP" altLang="en-US" sz="1100" dirty="0">
                <a:solidFill>
                  <a:schemeClr val="tx1">
                    <a:lumMod val="75000"/>
                  </a:schemeClr>
                </a:solidFill>
              </a:rPr>
              <a:t>画像</a:t>
            </a:r>
            <a:r>
              <a:rPr kumimoji="1" lang="en-US" altLang="ja-JP" sz="1100" dirty="0">
                <a:solidFill>
                  <a:schemeClr val="tx1">
                    <a:lumMod val="75000"/>
                  </a:schemeClr>
                </a:solidFill>
              </a:rPr>
              <a:t>: https://hackernoon.com/machines-that-play-checkers-10f7d4038956</a:t>
            </a:r>
            <a:endParaRPr kumimoji="1" lang="ja-JP" altLang="en-US" sz="1100" dirty="0">
              <a:solidFill>
                <a:schemeClr val="tx1">
                  <a:lumMod val="75000"/>
                </a:schemeClr>
              </a:solidFill>
            </a:endParaRPr>
          </a:p>
        </p:txBody>
      </p:sp>
      <p:sp>
        <p:nvSpPr>
          <p:cNvPr id="12" name="テキスト ボックス 11">
            <a:extLst>
              <a:ext uri="{FF2B5EF4-FFF2-40B4-BE49-F238E27FC236}">
                <a16:creationId xmlns:a16="http://schemas.microsoft.com/office/drawing/2014/main" id="{DD46BE4D-74A4-426C-BFCE-E7F8CCE79363}"/>
              </a:ext>
            </a:extLst>
          </p:cNvPr>
          <p:cNvSpPr txBox="1"/>
          <p:nvPr/>
        </p:nvSpPr>
        <p:spPr>
          <a:xfrm>
            <a:off x="57943" y="4392208"/>
            <a:ext cx="3877985" cy="461665"/>
          </a:xfrm>
          <a:prstGeom prst="rect">
            <a:avLst/>
          </a:prstGeom>
          <a:noFill/>
        </p:spPr>
        <p:txBody>
          <a:bodyPr wrap="none" rtlCol="0">
            <a:spAutoFit/>
          </a:bodyPr>
          <a:lstStyle/>
          <a:p>
            <a:r>
              <a:rPr kumimoji="1" lang="ja-JP" altLang="en-US" sz="2400" u="sng" dirty="0">
                <a:solidFill>
                  <a:schemeClr val="tx1">
                    <a:lumMod val="75000"/>
                  </a:schemeClr>
                </a:solidFill>
              </a:rPr>
              <a:t>データ科学の一分野として</a:t>
            </a:r>
          </a:p>
        </p:txBody>
      </p:sp>
      <p:sp>
        <p:nvSpPr>
          <p:cNvPr id="13" name="テキスト ボックス 12">
            <a:extLst>
              <a:ext uri="{FF2B5EF4-FFF2-40B4-BE49-F238E27FC236}">
                <a16:creationId xmlns:a16="http://schemas.microsoft.com/office/drawing/2014/main" id="{48D9BF25-4F41-4154-B5B4-7BA6372099BA}"/>
              </a:ext>
            </a:extLst>
          </p:cNvPr>
          <p:cNvSpPr txBox="1"/>
          <p:nvPr/>
        </p:nvSpPr>
        <p:spPr>
          <a:xfrm>
            <a:off x="57944" y="3299655"/>
            <a:ext cx="1488916" cy="584775"/>
          </a:xfrm>
          <a:prstGeom prst="rect">
            <a:avLst/>
          </a:prstGeom>
          <a:noFill/>
        </p:spPr>
        <p:txBody>
          <a:bodyPr wrap="square" rtlCol="0">
            <a:spAutoFit/>
          </a:bodyPr>
          <a:lstStyle/>
          <a:p>
            <a:pPr marL="342900" indent="-342900">
              <a:buAutoNum type="alphaUcPeriod"/>
            </a:pPr>
            <a:r>
              <a:rPr kumimoji="1" lang="en-US" altLang="ja-JP" sz="1600" dirty="0">
                <a:solidFill>
                  <a:schemeClr val="tx1">
                    <a:lumMod val="75000"/>
                  </a:schemeClr>
                </a:solidFill>
              </a:rPr>
              <a:t>L. Samuel </a:t>
            </a:r>
          </a:p>
          <a:p>
            <a:r>
              <a:rPr kumimoji="1" lang="en-US" altLang="ja-JP" sz="1600" dirty="0">
                <a:solidFill>
                  <a:schemeClr val="tx1">
                    <a:lumMod val="75000"/>
                  </a:schemeClr>
                </a:solidFill>
              </a:rPr>
              <a:t>(1901 - 1990)</a:t>
            </a:r>
            <a:endParaRPr kumimoji="1" lang="ja-JP" altLang="en-US" sz="1600" dirty="0">
              <a:solidFill>
                <a:schemeClr val="tx1">
                  <a:lumMod val="75000"/>
                </a:schemeClr>
              </a:solidFill>
            </a:endParaRPr>
          </a:p>
        </p:txBody>
      </p:sp>
      <p:sp>
        <p:nvSpPr>
          <p:cNvPr id="14" name="テキスト ボックス 13">
            <a:extLst>
              <a:ext uri="{FF2B5EF4-FFF2-40B4-BE49-F238E27FC236}">
                <a16:creationId xmlns:a16="http://schemas.microsoft.com/office/drawing/2014/main" id="{578C9A90-AF7B-4401-B32A-0BFDE20840C0}"/>
              </a:ext>
            </a:extLst>
          </p:cNvPr>
          <p:cNvSpPr txBox="1"/>
          <p:nvPr/>
        </p:nvSpPr>
        <p:spPr>
          <a:xfrm>
            <a:off x="266700" y="4717917"/>
            <a:ext cx="8819357"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term machine learning refers to the automated detection of meaningful patterns in data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Shalev-</a:t>
            </a:r>
            <a:r>
              <a:rPr kumimoji="1" lang="en-US" altLang="ja-JP" sz="2400" i="1" dirty="0" err="1">
                <a:solidFill>
                  <a:schemeClr val="tx1">
                    <a:lumMod val="75000"/>
                  </a:schemeClr>
                </a:solidFill>
                <a:latin typeface="ＭＳ Ｐゴシック" panose="020B0600070205080204" pitchFamily="50" charset="-128"/>
                <a:ea typeface="ＭＳ Ｐゴシック" panose="020B0600070205080204" pitchFamily="50" charset="-128"/>
              </a:rPr>
              <a:t>Shwartz</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&amp; Ben-David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[2014]]</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機械学習という用語は、データから意味のあるパターンを自動的に検出することを指します。</a:t>
            </a:r>
          </a:p>
        </p:txBody>
      </p:sp>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4.1.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機械学習とは</a:t>
            </a:r>
          </a:p>
        </p:txBody>
      </p:sp>
    </p:spTree>
    <p:extLst>
      <p:ext uri="{BB962C8B-B14F-4D97-AF65-F5344CB8AC3E}">
        <p14:creationId xmlns:p14="http://schemas.microsoft.com/office/powerpoint/2010/main" val="204112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4.2.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機械学習の分類</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2E9DB7B0-CA32-42FE-A2A4-7EEF20E70239}"/>
              </a:ext>
            </a:extLst>
          </p:cNvPr>
          <p:cNvSpPr/>
          <p:nvPr/>
        </p:nvSpPr>
        <p:spPr>
          <a:xfrm>
            <a:off x="520861" y="1040624"/>
            <a:ext cx="8102278" cy="4183449"/>
          </a:xfrm>
          <a:prstGeom prst="roundRect">
            <a:avLst>
              <a:gd name="adj" fmla="val 480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CB5A32F-0453-4FE2-BD73-7421A10C1EBA}"/>
              </a:ext>
            </a:extLst>
          </p:cNvPr>
          <p:cNvSpPr/>
          <p:nvPr/>
        </p:nvSpPr>
        <p:spPr>
          <a:xfrm>
            <a:off x="671330" y="1696868"/>
            <a:ext cx="3332401" cy="3376942"/>
          </a:xfrm>
          <a:prstGeom prst="roundRect">
            <a:avLst>
              <a:gd name="adj" fmla="val 480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7" name="四角形: 角を丸くする 16">
            <a:extLst>
              <a:ext uri="{FF2B5EF4-FFF2-40B4-BE49-F238E27FC236}">
                <a16:creationId xmlns:a16="http://schemas.microsoft.com/office/drawing/2014/main" id="{0BF0D802-1037-47EF-9352-555354981B74}"/>
              </a:ext>
            </a:extLst>
          </p:cNvPr>
          <p:cNvSpPr/>
          <p:nvPr/>
        </p:nvSpPr>
        <p:spPr>
          <a:xfrm>
            <a:off x="4710899" y="1696869"/>
            <a:ext cx="3541852" cy="3395964"/>
          </a:xfrm>
          <a:prstGeom prst="roundRect">
            <a:avLst>
              <a:gd name="adj" fmla="val 480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E65A89F7-869D-4E57-B25F-BA8728214AE1}"/>
              </a:ext>
            </a:extLst>
          </p:cNvPr>
          <p:cNvSpPr/>
          <p:nvPr/>
        </p:nvSpPr>
        <p:spPr>
          <a:xfrm>
            <a:off x="520861" y="673834"/>
            <a:ext cx="1967696" cy="492651"/>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lumMod val="85000"/>
                  </a:schemeClr>
                </a:solidFill>
                <a:latin typeface="ＭＳ Ｐゴシック" panose="020B0600070205080204" pitchFamily="50" charset="-128"/>
                <a:ea typeface="ＭＳ Ｐゴシック" panose="020B0600070205080204" pitchFamily="50" charset="-128"/>
              </a:rPr>
              <a:t>機械学習</a:t>
            </a:r>
          </a:p>
        </p:txBody>
      </p:sp>
      <p:sp>
        <p:nvSpPr>
          <p:cNvPr id="18" name="正方形/長方形 17">
            <a:extLst>
              <a:ext uri="{FF2B5EF4-FFF2-40B4-BE49-F238E27FC236}">
                <a16:creationId xmlns:a16="http://schemas.microsoft.com/office/drawing/2014/main" id="{9CC69A63-1674-4042-9ECB-2F1A3CCA0F74}"/>
              </a:ext>
            </a:extLst>
          </p:cNvPr>
          <p:cNvSpPr/>
          <p:nvPr/>
        </p:nvSpPr>
        <p:spPr>
          <a:xfrm>
            <a:off x="671330" y="1343280"/>
            <a:ext cx="3332401" cy="429353"/>
          </a:xfrm>
          <a:prstGeom prst="rect">
            <a:avLst/>
          </a:prstGeom>
          <a:solidFill>
            <a:schemeClr val="accent6">
              <a:lumMod val="50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知識ベースの学習</a:t>
            </a:r>
          </a:p>
        </p:txBody>
      </p:sp>
      <p:sp>
        <p:nvSpPr>
          <p:cNvPr id="19" name="正方形/長方形 18">
            <a:extLst>
              <a:ext uri="{FF2B5EF4-FFF2-40B4-BE49-F238E27FC236}">
                <a16:creationId xmlns:a16="http://schemas.microsoft.com/office/drawing/2014/main" id="{9D87CF83-B940-4A53-8680-65B57DD11637}"/>
              </a:ext>
            </a:extLst>
          </p:cNvPr>
          <p:cNvSpPr/>
          <p:nvPr/>
        </p:nvSpPr>
        <p:spPr>
          <a:xfrm>
            <a:off x="4710899" y="1343280"/>
            <a:ext cx="3541852" cy="429353"/>
          </a:xfrm>
          <a:prstGeom prst="rect">
            <a:avLst/>
          </a:prstGeom>
          <a:solidFill>
            <a:schemeClr val="accent5">
              <a:lumMod val="7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統計的学習</a:t>
            </a:r>
          </a:p>
        </p:txBody>
      </p:sp>
      <p:sp>
        <p:nvSpPr>
          <p:cNvPr id="7" name="矢印: 下 6">
            <a:extLst>
              <a:ext uri="{FF2B5EF4-FFF2-40B4-BE49-F238E27FC236}">
                <a16:creationId xmlns:a16="http://schemas.microsoft.com/office/drawing/2014/main" id="{999A0190-CDDD-4FC1-AFC3-A998669C518F}"/>
              </a:ext>
            </a:extLst>
          </p:cNvPr>
          <p:cNvSpPr/>
          <p:nvPr/>
        </p:nvSpPr>
        <p:spPr>
          <a:xfrm>
            <a:off x="6210649" y="5062927"/>
            <a:ext cx="544010" cy="741868"/>
          </a:xfrm>
          <a:prstGeom prst="downArrow">
            <a:avLst/>
          </a:prstGeom>
          <a:solidFill>
            <a:schemeClr val="tx1">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4F8382-E9F4-4B1B-AD60-5934D19F09CC}"/>
              </a:ext>
            </a:extLst>
          </p:cNvPr>
          <p:cNvSpPr txBox="1"/>
          <p:nvPr/>
        </p:nvSpPr>
        <p:spPr>
          <a:xfrm>
            <a:off x="4114801" y="5811681"/>
            <a:ext cx="4734045" cy="646331"/>
          </a:xfrm>
          <a:prstGeom prst="rect">
            <a:avLst/>
          </a:prstGeom>
          <a:noFill/>
        </p:spPr>
        <p:txBody>
          <a:bodyPr wrap="square" rtlCol="0">
            <a:spAutoFit/>
          </a:bodyPr>
          <a:lstStyle/>
          <a:p>
            <a:r>
              <a:rPr kumimoji="1" lang="ja-JP" altLang="en-US" dirty="0"/>
              <a:t>計算機や、検索エンジン、</a:t>
            </a:r>
            <a:r>
              <a:rPr kumimoji="1" lang="en-US" altLang="ja-JP" dirty="0"/>
              <a:t>SNS</a:t>
            </a:r>
            <a:r>
              <a:rPr kumimoji="1" lang="ja-JP" altLang="en-US" dirty="0"/>
              <a:t>の発達により大量のデータが入手＆</a:t>
            </a:r>
            <a:r>
              <a:rPr kumimoji="1" lang="en-US" altLang="ja-JP" dirty="0"/>
              <a:t> </a:t>
            </a:r>
            <a:r>
              <a:rPr kumimoji="1" lang="ja-JP" altLang="en-US" dirty="0"/>
              <a:t>処理に</a:t>
            </a:r>
          </a:p>
        </p:txBody>
      </p:sp>
      <p:sp>
        <p:nvSpPr>
          <p:cNvPr id="9" name="正方形/長方形 8">
            <a:extLst>
              <a:ext uri="{FF2B5EF4-FFF2-40B4-BE49-F238E27FC236}">
                <a16:creationId xmlns:a16="http://schemas.microsoft.com/office/drawing/2014/main" id="{B59E940A-97CE-486D-8E81-1B5D4316FF7B}"/>
              </a:ext>
            </a:extLst>
          </p:cNvPr>
          <p:cNvSpPr/>
          <p:nvPr/>
        </p:nvSpPr>
        <p:spPr>
          <a:xfrm>
            <a:off x="671329" y="1795074"/>
            <a:ext cx="3332401"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人間が大規模な知識データベースを構築</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様々な法則を学習</a:t>
            </a:r>
          </a:p>
        </p:txBody>
      </p:sp>
      <p:sp>
        <p:nvSpPr>
          <p:cNvPr id="20" name="正方形/長方形 19">
            <a:extLst>
              <a:ext uri="{FF2B5EF4-FFF2-40B4-BE49-F238E27FC236}">
                <a16:creationId xmlns:a16="http://schemas.microsoft.com/office/drawing/2014/main" id="{4F874489-79AE-41E6-BC59-93DE75FAC754}"/>
              </a:ext>
            </a:extLst>
          </p:cNvPr>
          <p:cNvSpPr/>
          <p:nvPr/>
        </p:nvSpPr>
        <p:spPr>
          <a:xfrm>
            <a:off x="671328" y="3504150"/>
            <a:ext cx="3332401" cy="1200329"/>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エキスパートシステム</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1" name="正方形/長方形 20">
            <a:extLst>
              <a:ext uri="{FF2B5EF4-FFF2-40B4-BE49-F238E27FC236}">
                <a16:creationId xmlns:a16="http://schemas.microsoft.com/office/drawing/2014/main" id="{B40E3027-CEBA-4526-B75A-366823ACDDA7}"/>
              </a:ext>
            </a:extLst>
          </p:cNvPr>
          <p:cNvSpPr/>
          <p:nvPr/>
        </p:nvSpPr>
        <p:spPr>
          <a:xfrm>
            <a:off x="4710898" y="1795074"/>
            <a:ext cx="3541853"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大量のデータ</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パターンを自動で抽出し学習</a:t>
            </a:r>
          </a:p>
        </p:txBody>
      </p:sp>
      <p:sp>
        <p:nvSpPr>
          <p:cNvPr id="22" name="正方形/長方形 21">
            <a:extLst>
              <a:ext uri="{FF2B5EF4-FFF2-40B4-BE49-F238E27FC236}">
                <a16:creationId xmlns:a16="http://schemas.microsoft.com/office/drawing/2014/main" id="{9AEA5535-B1C1-4884-AFF2-2A8FEC621259}"/>
              </a:ext>
            </a:extLst>
          </p:cNvPr>
          <p:cNvSpPr/>
          <p:nvPr/>
        </p:nvSpPr>
        <p:spPr>
          <a:xfrm>
            <a:off x="4972158" y="3493267"/>
            <a:ext cx="3396337" cy="1569660"/>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ニューラルネットワーク</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SVM</a:t>
            </a:r>
          </a:p>
          <a:p>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3" name="テキスト ボックス 22">
            <a:extLst>
              <a:ext uri="{FF2B5EF4-FFF2-40B4-BE49-F238E27FC236}">
                <a16:creationId xmlns:a16="http://schemas.microsoft.com/office/drawing/2014/main" id="{733C16AC-1C44-4F41-89C3-2E92795CCF53}"/>
              </a:ext>
            </a:extLst>
          </p:cNvPr>
          <p:cNvSpPr txBox="1"/>
          <p:nvPr/>
        </p:nvSpPr>
        <p:spPr>
          <a:xfrm>
            <a:off x="6435524" y="6550223"/>
            <a:ext cx="2486261" cy="338554"/>
          </a:xfrm>
          <a:prstGeom prst="rect">
            <a:avLst/>
          </a:prstGeom>
          <a:noFill/>
        </p:spPr>
        <p:txBody>
          <a:bodyPr wrap="square" rtlCol="0">
            <a:spAutoFit/>
          </a:bodyPr>
          <a:lstStyle/>
          <a:p>
            <a:r>
              <a:rPr kumimoji="1" lang="ja-JP" altLang="en-US" sz="1600" dirty="0">
                <a:solidFill>
                  <a:schemeClr val="tx1">
                    <a:lumMod val="85000"/>
                  </a:schemeClr>
                </a:solidFill>
              </a:rPr>
              <a:t>「機械学習の概要」より</a:t>
            </a:r>
          </a:p>
        </p:txBody>
      </p:sp>
    </p:spTree>
    <p:extLst>
      <p:ext uri="{BB962C8B-B14F-4D97-AF65-F5344CB8AC3E}">
        <p14:creationId xmlns:p14="http://schemas.microsoft.com/office/powerpoint/2010/main" val="2312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4.3.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統計的学習の歴史</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aphicFrame>
        <p:nvGraphicFramePr>
          <p:cNvPr id="2" name="表 2">
            <a:extLst>
              <a:ext uri="{FF2B5EF4-FFF2-40B4-BE49-F238E27FC236}">
                <a16:creationId xmlns:a16="http://schemas.microsoft.com/office/drawing/2014/main" id="{FB201721-9109-4A1B-9106-59C0B13B3122}"/>
              </a:ext>
            </a:extLst>
          </p:cNvPr>
          <p:cNvGraphicFramePr>
            <a:graphicFrameLocks noGrp="1"/>
          </p:cNvGraphicFramePr>
          <p:nvPr>
            <p:extLst>
              <p:ext uri="{D42A27DB-BD31-4B8C-83A1-F6EECF244321}">
                <p14:modId xmlns:p14="http://schemas.microsoft.com/office/powerpoint/2010/main" val="2704245836"/>
              </p:ext>
            </p:extLst>
          </p:nvPr>
        </p:nvGraphicFramePr>
        <p:xfrm>
          <a:off x="0" y="760391"/>
          <a:ext cx="9155574" cy="4216400"/>
        </p:xfrm>
        <a:graphic>
          <a:graphicData uri="http://schemas.openxmlformats.org/drawingml/2006/table">
            <a:tbl>
              <a:tblPr firstRow="1" bandRow="1">
                <a:tableStyleId>{5C22544A-7EE6-4342-B048-85BDC9FD1C3A}</a:tableStyleId>
              </a:tblPr>
              <a:tblGrid>
                <a:gridCol w="648182">
                  <a:extLst>
                    <a:ext uri="{9D8B030D-6E8A-4147-A177-3AD203B41FA5}">
                      <a16:colId xmlns:a16="http://schemas.microsoft.com/office/drawing/2014/main" val="2851665586"/>
                    </a:ext>
                  </a:extLst>
                </a:gridCol>
                <a:gridCol w="8507392">
                  <a:extLst>
                    <a:ext uri="{9D8B030D-6E8A-4147-A177-3AD203B41FA5}">
                      <a16:colId xmlns:a16="http://schemas.microsoft.com/office/drawing/2014/main" val="2894347778"/>
                    </a:ext>
                  </a:extLst>
                </a:gridCol>
              </a:tblGrid>
              <a:tr h="370840">
                <a:tc>
                  <a:txBody>
                    <a:bodyPr/>
                    <a:lstStyle/>
                    <a:p>
                      <a:r>
                        <a:rPr kumimoji="1" lang="ja-JP" altLang="en-US" dirty="0"/>
                        <a:t>年</a:t>
                      </a:r>
                    </a:p>
                  </a:txBody>
                  <a:tcPr/>
                </a:tc>
                <a:tc>
                  <a:txBody>
                    <a:bodyPr/>
                    <a:lstStyle/>
                    <a:p>
                      <a:r>
                        <a:rPr kumimoji="1" lang="ja-JP" altLang="en-US" dirty="0"/>
                        <a:t>出来事</a:t>
                      </a:r>
                    </a:p>
                  </a:txBody>
                  <a:tcPr/>
                </a:tc>
                <a:extLst>
                  <a:ext uri="{0D108BD9-81ED-4DB2-BD59-A6C34878D82A}">
                    <a16:rowId xmlns:a16="http://schemas.microsoft.com/office/drawing/2014/main" val="3810742277"/>
                  </a:ext>
                </a:extLst>
              </a:tr>
              <a:tr h="370840">
                <a:tc>
                  <a:txBody>
                    <a:bodyPr/>
                    <a:lstStyle/>
                    <a:p>
                      <a:r>
                        <a:rPr kumimoji="1" lang="en-US" altLang="ja-JP" dirty="0"/>
                        <a:t>1943</a:t>
                      </a:r>
                      <a:endParaRPr kumimoji="1" lang="ja-JP" altLang="en-US" dirty="0"/>
                    </a:p>
                  </a:txBody>
                  <a:tcPr/>
                </a:tc>
                <a:tc>
                  <a:txBody>
                    <a:bodyPr/>
                    <a:lstStyle/>
                    <a:p>
                      <a:r>
                        <a:rPr kumimoji="1" lang="en-US" altLang="ja-JP" dirty="0" err="1"/>
                        <a:t>W.McCulloch</a:t>
                      </a:r>
                      <a:r>
                        <a:rPr kumimoji="1" lang="ja-JP" altLang="en-US" dirty="0"/>
                        <a:t>と</a:t>
                      </a:r>
                      <a:r>
                        <a:rPr kumimoji="1" lang="en-US" altLang="ja-JP" dirty="0" err="1"/>
                        <a:t>W.Pitts</a:t>
                      </a:r>
                      <a:r>
                        <a:rPr kumimoji="1" lang="en-US" altLang="ja-JP" dirty="0"/>
                        <a:t> ”A Logical Calculus if the Ideas </a:t>
                      </a:r>
                      <a:r>
                        <a:rPr kumimoji="1" lang="en-US" altLang="ja-JP" dirty="0" err="1"/>
                        <a:t>Immanentin</a:t>
                      </a:r>
                      <a:r>
                        <a:rPr kumimoji="1" lang="en-US" altLang="ja-JP" dirty="0"/>
                        <a:t> Nervous Activity”: </a:t>
                      </a:r>
                    </a:p>
                    <a:p>
                      <a:r>
                        <a:rPr kumimoji="1" lang="ja-JP" altLang="en-US" dirty="0"/>
                        <a:t>現在の人工ニューロン原型となる数理モデルの提案</a:t>
                      </a:r>
                    </a:p>
                  </a:txBody>
                  <a:tcPr/>
                </a:tc>
                <a:extLst>
                  <a:ext uri="{0D108BD9-81ED-4DB2-BD59-A6C34878D82A}">
                    <a16:rowId xmlns:a16="http://schemas.microsoft.com/office/drawing/2014/main" val="933897067"/>
                  </a:ext>
                </a:extLst>
              </a:tr>
              <a:tr h="370840">
                <a:tc>
                  <a:txBody>
                    <a:bodyPr/>
                    <a:lstStyle/>
                    <a:p>
                      <a:r>
                        <a:rPr kumimoji="1" lang="en-US" altLang="ja-JP" dirty="0"/>
                        <a:t>1949</a:t>
                      </a:r>
                      <a:endParaRPr kumimoji="1" lang="ja-JP" altLang="en-US" dirty="0"/>
                    </a:p>
                  </a:txBody>
                  <a:tcPr/>
                </a:tc>
                <a:tc>
                  <a:txBody>
                    <a:bodyPr/>
                    <a:lstStyle/>
                    <a:p>
                      <a:r>
                        <a:rPr kumimoji="1" lang="en-US" altLang="ja-JP" dirty="0" err="1"/>
                        <a:t>D.O.Hebb</a:t>
                      </a:r>
                      <a:r>
                        <a:rPr kumimoji="1" lang="en-US" altLang="ja-JP" dirty="0"/>
                        <a:t> “The Organization of Behavior: A Neuropsychological Theory”:</a:t>
                      </a:r>
                    </a:p>
                    <a:p>
                      <a:r>
                        <a:rPr kumimoji="1" lang="en-US" altLang="ja-JP" dirty="0"/>
                        <a:t> </a:t>
                      </a:r>
                      <a:r>
                        <a:rPr kumimoji="1" lang="ja-JP" altLang="en-US" dirty="0"/>
                        <a:t>ニューロンの学習モデルを提案</a:t>
                      </a:r>
                    </a:p>
                  </a:txBody>
                  <a:tcPr/>
                </a:tc>
                <a:extLst>
                  <a:ext uri="{0D108BD9-81ED-4DB2-BD59-A6C34878D82A}">
                    <a16:rowId xmlns:a16="http://schemas.microsoft.com/office/drawing/2014/main" val="1704361030"/>
                  </a:ext>
                </a:extLst>
              </a:tr>
              <a:tr h="370840">
                <a:tc>
                  <a:txBody>
                    <a:bodyPr/>
                    <a:lstStyle/>
                    <a:p>
                      <a:r>
                        <a:rPr kumimoji="1" lang="en-US" altLang="ja-JP" dirty="0"/>
                        <a:t>1950</a:t>
                      </a:r>
                      <a:endParaRPr kumimoji="1" lang="ja-JP" altLang="en-US" dirty="0"/>
                    </a:p>
                  </a:txBody>
                  <a:tcPr/>
                </a:tc>
                <a:tc>
                  <a:txBody>
                    <a:bodyPr/>
                    <a:lstStyle/>
                    <a:p>
                      <a:r>
                        <a:rPr kumimoji="1" lang="en-US" altLang="ja-JP" dirty="0"/>
                        <a:t>M. Minsky</a:t>
                      </a:r>
                      <a:r>
                        <a:rPr kumimoji="1" lang="ja-JP" altLang="en-US" dirty="0"/>
                        <a:t>と</a:t>
                      </a:r>
                      <a:r>
                        <a:rPr kumimoji="1" lang="en-US" altLang="ja-JP" dirty="0"/>
                        <a:t>D. Edmonds Hebb</a:t>
                      </a:r>
                      <a:r>
                        <a:rPr kumimoji="1" lang="ja-JP" altLang="en-US" dirty="0"/>
                        <a:t>の学習則により学習するニューロンをエミュレート</a:t>
                      </a:r>
                      <a:endParaRPr kumimoji="1" lang="en-US" altLang="ja-JP" dirty="0"/>
                    </a:p>
                    <a:p>
                      <a:r>
                        <a:rPr kumimoji="1" lang="ja-JP" altLang="en-US" dirty="0"/>
                        <a:t>できるハードウェア</a:t>
                      </a:r>
                      <a:r>
                        <a:rPr kumimoji="1" lang="en-US" altLang="ja-JP" dirty="0"/>
                        <a:t>SNARC(Stochastic Neural Analog Reinforcement Computer)</a:t>
                      </a:r>
                      <a:r>
                        <a:rPr kumimoji="1" lang="ja-JP" altLang="en-US" dirty="0"/>
                        <a:t>を開発</a:t>
                      </a:r>
                    </a:p>
                  </a:txBody>
                  <a:tcPr/>
                </a:tc>
                <a:extLst>
                  <a:ext uri="{0D108BD9-81ED-4DB2-BD59-A6C34878D82A}">
                    <a16:rowId xmlns:a16="http://schemas.microsoft.com/office/drawing/2014/main" val="262344184"/>
                  </a:ext>
                </a:extLst>
              </a:tr>
              <a:tr h="370840">
                <a:tc>
                  <a:txBody>
                    <a:bodyPr/>
                    <a:lstStyle/>
                    <a:p>
                      <a:r>
                        <a:rPr kumimoji="1" lang="en-US" altLang="ja-JP" dirty="0"/>
                        <a:t>1956</a:t>
                      </a:r>
                      <a:endParaRPr kumimoji="1" lang="ja-JP" altLang="en-US" dirty="0"/>
                    </a:p>
                  </a:txBody>
                  <a:tcPr/>
                </a:tc>
                <a:tc>
                  <a:txBody>
                    <a:bodyPr/>
                    <a:lstStyle/>
                    <a:p>
                      <a:r>
                        <a:rPr kumimoji="1" lang="en-US" altLang="ja-JP" dirty="0"/>
                        <a:t>J. McCarthy</a:t>
                      </a:r>
                      <a:r>
                        <a:rPr kumimoji="1" lang="ja-JP" altLang="en-US" dirty="0"/>
                        <a:t>や</a:t>
                      </a:r>
                      <a:r>
                        <a:rPr kumimoji="1" lang="en-US" altLang="ja-JP" dirty="0"/>
                        <a:t>M. Minsky</a:t>
                      </a:r>
                      <a:r>
                        <a:rPr kumimoji="1" lang="ja-JP" altLang="en-US" dirty="0"/>
                        <a:t>らが ダートマス会議を開催し，</a:t>
                      </a:r>
                      <a:r>
                        <a:rPr kumimoji="1" lang="en-US" altLang="ja-JP" dirty="0"/>
                        <a:t>”Artificial Intelligence”</a:t>
                      </a:r>
                      <a:r>
                        <a:rPr kumimoji="1" lang="ja-JP" altLang="en-US" dirty="0"/>
                        <a:t>という言葉を提唱</a:t>
                      </a:r>
                    </a:p>
                  </a:txBody>
                  <a:tcPr/>
                </a:tc>
                <a:extLst>
                  <a:ext uri="{0D108BD9-81ED-4DB2-BD59-A6C34878D82A}">
                    <a16:rowId xmlns:a16="http://schemas.microsoft.com/office/drawing/2014/main" val="1087755140"/>
                  </a:ext>
                </a:extLst>
              </a:tr>
              <a:tr h="370840">
                <a:tc>
                  <a:txBody>
                    <a:bodyPr/>
                    <a:lstStyle/>
                    <a:p>
                      <a:r>
                        <a:rPr kumimoji="1" lang="en-US" altLang="ja-JP" dirty="0"/>
                        <a:t>1958</a:t>
                      </a:r>
                      <a:endParaRPr kumimoji="1" lang="ja-JP" altLang="en-US" dirty="0"/>
                    </a:p>
                  </a:txBody>
                  <a:tcPr/>
                </a:tc>
                <a:tc>
                  <a:txBody>
                    <a:bodyPr/>
                    <a:lstStyle/>
                    <a:p>
                      <a:r>
                        <a:rPr kumimoji="1" lang="en-US" altLang="ja-JP" dirty="0"/>
                        <a:t>F. Rosenblatt “The Perceptron: </a:t>
                      </a:r>
                      <a:r>
                        <a:rPr kumimoji="1" lang="en-US" altLang="ja-JP" dirty="0" err="1"/>
                        <a:t>Aprobabilistic</a:t>
                      </a:r>
                      <a:r>
                        <a:rPr kumimoji="1" lang="en-US" altLang="ja-JP" dirty="0"/>
                        <a:t> Model for Information Storage and </a:t>
                      </a:r>
                      <a:r>
                        <a:rPr kumimoji="1" lang="en-US" altLang="ja-JP" dirty="0" err="1"/>
                        <a:t>Organizaiton</a:t>
                      </a:r>
                      <a:r>
                        <a:rPr kumimoji="1" lang="en-US" altLang="ja-JP" dirty="0"/>
                        <a:t> in the Brain”: </a:t>
                      </a:r>
                      <a:r>
                        <a:rPr kumimoji="1" lang="ja-JP" altLang="en-US" dirty="0"/>
                        <a:t>現在のニューラルネットワークの原型となるパーセプトロンと誤り訂正学習則を開発</a:t>
                      </a:r>
                    </a:p>
                  </a:txBody>
                  <a:tcPr/>
                </a:tc>
                <a:extLst>
                  <a:ext uri="{0D108BD9-81ED-4DB2-BD59-A6C34878D82A}">
                    <a16:rowId xmlns:a16="http://schemas.microsoft.com/office/drawing/2014/main" val="3570983810"/>
                  </a:ext>
                </a:extLst>
              </a:tr>
              <a:tr h="370840">
                <a:tc>
                  <a:txBody>
                    <a:bodyPr/>
                    <a:lstStyle/>
                    <a:p>
                      <a:r>
                        <a:rPr kumimoji="1" lang="en-US" altLang="ja-JP" dirty="0"/>
                        <a:t>1969</a:t>
                      </a:r>
                      <a:endParaRPr kumimoji="1" lang="ja-JP" altLang="en-US" dirty="0"/>
                    </a:p>
                  </a:txBody>
                  <a:tcPr/>
                </a:tc>
                <a:tc>
                  <a:txBody>
                    <a:bodyPr/>
                    <a:lstStyle/>
                    <a:p>
                      <a:r>
                        <a:rPr kumimoji="1" lang="en-US" altLang="ja-JP" dirty="0"/>
                        <a:t>M. Minsky </a:t>
                      </a:r>
                      <a:r>
                        <a:rPr kumimoji="1" lang="ja-JP" altLang="en-US" dirty="0"/>
                        <a:t>と </a:t>
                      </a:r>
                      <a:r>
                        <a:rPr kumimoji="1" lang="en-US" altLang="ja-JP" dirty="0"/>
                        <a:t>S.A. </a:t>
                      </a:r>
                      <a:r>
                        <a:rPr kumimoji="1" lang="en-US" altLang="ja-JP" dirty="0" err="1"/>
                        <a:t>Papert</a:t>
                      </a:r>
                      <a:r>
                        <a:rPr kumimoji="1" lang="en-US" altLang="ja-JP" dirty="0"/>
                        <a:t> “</a:t>
                      </a:r>
                      <a:r>
                        <a:rPr kumimoji="1" lang="en-US" altLang="ja-JP" dirty="0" err="1"/>
                        <a:t>Perceptrons</a:t>
                      </a:r>
                      <a:r>
                        <a:rPr kumimoji="1" lang="en-US" altLang="ja-JP" dirty="0"/>
                        <a:t>”</a:t>
                      </a:r>
                      <a:endParaRPr kumimoji="1" lang="ja-JP" altLang="en-US" dirty="0"/>
                    </a:p>
                  </a:txBody>
                  <a:tcPr/>
                </a:tc>
                <a:extLst>
                  <a:ext uri="{0D108BD9-81ED-4DB2-BD59-A6C34878D82A}">
                    <a16:rowId xmlns:a16="http://schemas.microsoft.com/office/drawing/2014/main" val="920120055"/>
                  </a:ext>
                </a:extLst>
              </a:tr>
            </a:tbl>
          </a:graphicData>
        </a:graphic>
      </p:graphicFrame>
    </p:spTree>
    <p:extLst>
      <p:ext uri="{BB962C8B-B14F-4D97-AF65-F5344CB8AC3E}">
        <p14:creationId xmlns:p14="http://schemas.microsoft.com/office/powerpoint/2010/main" val="4008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4.3. </a:t>
            </a:r>
            <a:r>
              <a:rPr kumimoji="1" lang="ja-JP" altLang="en-US" sz="2800" u="sng" dirty="0">
                <a:solidFill>
                  <a:schemeClr val="tx1">
                    <a:lumMod val="75000"/>
                  </a:schemeClr>
                </a:solidFill>
              </a:rPr>
              <a:t>機械学習における様々なタスク</a:t>
            </a:r>
          </a:p>
        </p:txBody>
      </p:sp>
      <p:pic>
        <p:nvPicPr>
          <p:cNvPr id="10" name="図 9">
            <a:extLst>
              <a:ext uri="{FF2B5EF4-FFF2-40B4-BE49-F238E27FC236}">
                <a16:creationId xmlns:a16="http://schemas.microsoft.com/office/drawing/2014/main" id="{25C66ED4-719D-433D-AC67-A81A230C5E9E}"/>
              </a:ext>
            </a:extLst>
          </p:cNvPr>
          <p:cNvPicPr>
            <a:picLocks noChangeAspect="1"/>
          </p:cNvPicPr>
          <p:nvPr/>
        </p:nvPicPr>
        <p:blipFill>
          <a:blip r:embed="rId2"/>
          <a:stretch>
            <a:fillRect/>
          </a:stretch>
        </p:blipFill>
        <p:spPr>
          <a:xfrm>
            <a:off x="368337" y="1122112"/>
            <a:ext cx="2032174" cy="3206940"/>
          </a:xfrm>
          <a:prstGeom prst="rect">
            <a:avLst/>
          </a:prstGeom>
        </p:spPr>
      </p:pic>
      <p:pic>
        <p:nvPicPr>
          <p:cNvPr id="11" name="図 10">
            <a:extLst>
              <a:ext uri="{FF2B5EF4-FFF2-40B4-BE49-F238E27FC236}">
                <a16:creationId xmlns:a16="http://schemas.microsoft.com/office/drawing/2014/main" id="{8428C41D-F718-453E-8BA6-F32FBF503298}"/>
              </a:ext>
            </a:extLst>
          </p:cNvPr>
          <p:cNvPicPr>
            <a:picLocks noChangeAspect="1"/>
          </p:cNvPicPr>
          <p:nvPr/>
        </p:nvPicPr>
        <p:blipFill>
          <a:blip r:embed="rId3"/>
          <a:stretch>
            <a:fillRect/>
          </a:stretch>
        </p:blipFill>
        <p:spPr>
          <a:xfrm>
            <a:off x="2400511" y="1121130"/>
            <a:ext cx="2051538" cy="3206940"/>
          </a:xfrm>
          <a:prstGeom prst="rect">
            <a:avLst/>
          </a:prstGeom>
        </p:spPr>
      </p:pic>
      <p:pic>
        <p:nvPicPr>
          <p:cNvPr id="12" name="図 11">
            <a:extLst>
              <a:ext uri="{FF2B5EF4-FFF2-40B4-BE49-F238E27FC236}">
                <a16:creationId xmlns:a16="http://schemas.microsoft.com/office/drawing/2014/main" id="{73D20EB1-B5A5-4632-8D68-07D6E4AE781B}"/>
              </a:ext>
            </a:extLst>
          </p:cNvPr>
          <p:cNvPicPr>
            <a:picLocks noChangeAspect="1"/>
          </p:cNvPicPr>
          <p:nvPr/>
        </p:nvPicPr>
        <p:blipFill>
          <a:blip r:embed="rId4"/>
          <a:stretch>
            <a:fillRect/>
          </a:stretch>
        </p:blipFill>
        <p:spPr>
          <a:xfrm>
            <a:off x="4572000" y="1103918"/>
            <a:ext cx="2272075" cy="3215546"/>
          </a:xfrm>
          <a:prstGeom prst="rect">
            <a:avLst/>
          </a:prstGeom>
        </p:spPr>
      </p:pic>
      <p:pic>
        <p:nvPicPr>
          <p:cNvPr id="13" name="図 12">
            <a:extLst>
              <a:ext uri="{FF2B5EF4-FFF2-40B4-BE49-F238E27FC236}">
                <a16:creationId xmlns:a16="http://schemas.microsoft.com/office/drawing/2014/main" id="{61516060-5A7E-4C60-A3FE-F31E8AE5245F}"/>
              </a:ext>
            </a:extLst>
          </p:cNvPr>
          <p:cNvPicPr>
            <a:picLocks noChangeAspect="1"/>
          </p:cNvPicPr>
          <p:nvPr/>
        </p:nvPicPr>
        <p:blipFill>
          <a:blip r:embed="rId5"/>
          <a:stretch>
            <a:fillRect/>
          </a:stretch>
        </p:blipFill>
        <p:spPr>
          <a:xfrm>
            <a:off x="6748868" y="1121130"/>
            <a:ext cx="2026795" cy="3206940"/>
          </a:xfrm>
          <a:prstGeom prst="rect">
            <a:avLst/>
          </a:prstGeom>
        </p:spPr>
      </p:pic>
      <p:sp>
        <p:nvSpPr>
          <p:cNvPr id="14" name="右中かっこ 13">
            <a:extLst>
              <a:ext uri="{FF2B5EF4-FFF2-40B4-BE49-F238E27FC236}">
                <a16:creationId xmlns:a16="http://schemas.microsoft.com/office/drawing/2014/main" id="{3A958741-BA38-4B8B-B354-3F438115C145}"/>
              </a:ext>
            </a:extLst>
          </p:cNvPr>
          <p:cNvSpPr/>
          <p:nvPr/>
        </p:nvSpPr>
        <p:spPr>
          <a:xfrm rot="5400000">
            <a:off x="2240368"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p:sp>
        <p:nvSpPr>
          <p:cNvPr id="70" name="右中かっこ 69">
            <a:extLst>
              <a:ext uri="{FF2B5EF4-FFF2-40B4-BE49-F238E27FC236}">
                <a16:creationId xmlns:a16="http://schemas.microsoft.com/office/drawing/2014/main" id="{A7BC8022-C3EB-426E-9125-278E26088405}"/>
              </a:ext>
            </a:extLst>
          </p:cNvPr>
          <p:cNvSpPr/>
          <p:nvPr/>
        </p:nvSpPr>
        <p:spPr>
          <a:xfrm rot="5400000">
            <a:off x="6594104"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0443554-46D8-4047-87B2-47556B4858EF}"/>
                  </a:ext>
                </a:extLst>
              </p:cNvPr>
              <p:cNvSpPr txBox="1"/>
              <p:nvPr/>
            </p:nvSpPr>
            <p:spPr>
              <a:xfrm flipH="1">
                <a:off x="636783" y="4838700"/>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教師あり学習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と出力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のペアを使って学習</a:t>
                </a:r>
              </a:p>
            </p:txBody>
          </p:sp>
        </mc:Choice>
        <mc:Fallback xmlns="">
          <p:sp>
            <p:nvSpPr>
              <p:cNvPr id="16" name="テキスト ボックス 15">
                <a:extLst>
                  <a:ext uri="{FF2B5EF4-FFF2-40B4-BE49-F238E27FC236}">
                    <a16:creationId xmlns:a16="http://schemas.microsoft.com/office/drawing/2014/main" id="{70443554-46D8-4047-87B2-47556B4858EF}"/>
                  </a:ext>
                </a:extLst>
              </p:cNvPr>
              <p:cNvSpPr txBox="1">
                <a:spLocks noRot="1" noChangeAspect="1" noMove="1" noResize="1" noEditPoints="1" noAdjustHandles="1" noChangeArrowheads="1" noChangeShapeType="1" noTextEdit="1"/>
              </p:cNvSpPr>
              <p:nvPr/>
            </p:nvSpPr>
            <p:spPr>
              <a:xfrm flipH="1">
                <a:off x="636783" y="4838700"/>
                <a:ext cx="3516699" cy="738664"/>
              </a:xfrm>
              <a:prstGeom prst="rect">
                <a:avLst/>
              </a:prstGeom>
              <a:blipFill>
                <a:blip r:embed="rId6"/>
                <a:stretch>
                  <a:fillRect l="-867" t="-6612" r="-867"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B53115F-B3C0-4D54-8335-9CE73223A61B}"/>
                  </a:ext>
                </a:extLst>
              </p:cNvPr>
              <p:cNvSpPr txBox="1"/>
              <p:nvPr/>
            </p:nvSpPr>
            <p:spPr>
              <a:xfrm flipH="1">
                <a:off x="636783"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入出力関係 </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 の獲得</a:t>
                </a:r>
              </a:p>
            </p:txBody>
          </p:sp>
        </mc:Choice>
        <mc:Fallback xmlns="">
          <p:sp>
            <p:nvSpPr>
              <p:cNvPr id="72" name="テキスト ボックス 71">
                <a:extLst>
                  <a:ext uri="{FF2B5EF4-FFF2-40B4-BE49-F238E27FC236}">
                    <a16:creationId xmlns:a16="http://schemas.microsoft.com/office/drawing/2014/main" id="{CB53115F-B3C0-4D54-8335-9CE73223A61B}"/>
                  </a:ext>
                </a:extLst>
              </p:cNvPr>
              <p:cNvSpPr txBox="1">
                <a:spLocks noRot="1" noChangeAspect="1" noMove="1" noResize="1" noEditPoints="1" noAdjustHandles="1" noChangeArrowheads="1" noChangeShapeType="1" noTextEdit="1"/>
              </p:cNvSpPr>
              <p:nvPr/>
            </p:nvSpPr>
            <p:spPr>
              <a:xfrm flipH="1">
                <a:off x="636783" y="5718676"/>
                <a:ext cx="3516699" cy="738664"/>
              </a:xfrm>
              <a:prstGeom prst="rect">
                <a:avLst/>
              </a:prstGeom>
              <a:blipFill>
                <a:blip r:embed="rId7"/>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B3757347-2DAA-4486-A641-E577BA134972}"/>
                  </a:ext>
                </a:extLst>
              </p:cNvPr>
              <p:cNvSpPr txBox="1"/>
              <p:nvPr/>
            </p:nvSpPr>
            <p:spPr>
              <a:xfrm flipH="1">
                <a:off x="5085725" y="4834188"/>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r>
                      <a:rPr kumimoji="1" lang="ja-JP" altLang="en-US" i="1">
                        <a:solidFill>
                          <a:schemeClr val="tx1">
                            <a:lumMod val="75000"/>
                          </a:schemeClr>
                        </a:solidFill>
                        <a:latin typeface="Cambria Math" panose="02040503050406030204" pitchFamily="18" charset="0"/>
                      </a:rPr>
                      <m:t>の</m:t>
                    </m:r>
                    <m:r>
                      <a:rPr kumimoji="1" lang="ja-JP" altLang="en-US" i="1">
                        <a:solidFill>
                          <a:schemeClr val="tx1">
                            <a:lumMod val="75000"/>
                          </a:schemeClr>
                        </a:solidFill>
                        <a:latin typeface="Cambria Math" panose="02040503050406030204" pitchFamily="18" charset="0"/>
                        <a:ea typeface="ＭＳ Ｐゴシック" panose="020B0600070205080204" pitchFamily="50" charset="-128"/>
                      </a:rPr>
                      <m:t>み</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から学習</a:t>
                </a:r>
              </a:p>
            </p:txBody>
          </p:sp>
        </mc:Choice>
        <mc:Fallback xmlns="">
          <p:sp>
            <p:nvSpPr>
              <p:cNvPr id="73" name="テキスト ボックス 72">
                <a:extLst>
                  <a:ext uri="{FF2B5EF4-FFF2-40B4-BE49-F238E27FC236}">
                    <a16:creationId xmlns:a16="http://schemas.microsoft.com/office/drawing/2014/main" id="{B3757347-2DAA-4486-A641-E577BA134972}"/>
                  </a:ext>
                </a:extLst>
              </p:cNvPr>
              <p:cNvSpPr txBox="1">
                <a:spLocks noRot="1" noChangeAspect="1" noMove="1" noResize="1" noEditPoints="1" noAdjustHandles="1" noChangeArrowheads="1" noChangeShapeType="1" noTextEdit="1"/>
              </p:cNvSpPr>
              <p:nvPr/>
            </p:nvSpPr>
            <p:spPr>
              <a:xfrm flipH="1">
                <a:off x="5085725" y="4834188"/>
                <a:ext cx="3516699" cy="738664"/>
              </a:xfrm>
              <a:prstGeom prst="rect">
                <a:avLst/>
              </a:prstGeom>
              <a:blipFill>
                <a:blip r:embed="rId8"/>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FE5FAD2-3F37-455F-8189-6280F998FC92}"/>
                  </a:ext>
                </a:extLst>
              </p:cNvPr>
              <p:cNvSpPr txBox="1"/>
              <p:nvPr/>
            </p:nvSpPr>
            <p:spPr>
              <a:xfrm flipH="1">
                <a:off x="5085724"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の特徴抽出</a:t>
                </a:r>
              </a:p>
            </p:txBody>
          </p:sp>
        </mc:Choice>
        <mc:Fallback xmlns="">
          <p:sp>
            <p:nvSpPr>
              <p:cNvPr id="74" name="テキスト ボックス 73">
                <a:extLst>
                  <a:ext uri="{FF2B5EF4-FFF2-40B4-BE49-F238E27FC236}">
                    <a16:creationId xmlns:a16="http://schemas.microsoft.com/office/drawing/2014/main" id="{9FE5FAD2-3F37-455F-8189-6280F998FC92}"/>
                  </a:ext>
                </a:extLst>
              </p:cNvPr>
              <p:cNvSpPr txBox="1">
                <a:spLocks noRot="1" noChangeAspect="1" noMove="1" noResize="1" noEditPoints="1" noAdjustHandles="1" noChangeArrowheads="1" noChangeShapeType="1" noTextEdit="1"/>
              </p:cNvSpPr>
              <p:nvPr/>
            </p:nvSpPr>
            <p:spPr>
              <a:xfrm flipH="1">
                <a:off x="5085724" y="5718676"/>
                <a:ext cx="3516699" cy="738664"/>
              </a:xfrm>
              <a:prstGeom prst="rect">
                <a:avLst/>
              </a:prstGeom>
              <a:blipFill>
                <a:blip r:embed="rId9"/>
                <a:stretch>
                  <a:fillRect t="-6612" b="-10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583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機械学習の問題</a:t>
            </a:r>
          </a:p>
        </p:txBody>
      </p:sp>
      <p:sp>
        <p:nvSpPr>
          <p:cNvPr id="18" name="テキスト ボックス 17">
            <a:extLst>
              <a:ext uri="{FF2B5EF4-FFF2-40B4-BE49-F238E27FC236}">
                <a16:creationId xmlns:a16="http://schemas.microsoft.com/office/drawing/2014/main" id="{963C9298-D3F3-4FF5-8668-7E3AD4A476BE}"/>
              </a:ext>
            </a:extLst>
          </p:cNvPr>
          <p:cNvSpPr txBox="1"/>
          <p:nvPr/>
        </p:nvSpPr>
        <p:spPr>
          <a:xfrm flipH="1">
            <a:off x="393700" y="1514976"/>
            <a:ext cx="8547099" cy="3170099"/>
          </a:xfrm>
          <a:prstGeom prst="rect">
            <a:avLst/>
          </a:prstGeom>
          <a:noFill/>
        </p:spPr>
        <p:txBody>
          <a:bodyPr wrap="square" rtlCol="0">
            <a:spAutoFit/>
          </a:bodyPr>
          <a:lstStyle/>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ブラックボックス化</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ニューラルネットワークの精度が良くても、その精度が理論的に担保できない、すなわち何故上手くいっているのかがわからない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非現実的な解を出力する危険性</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大量のデータが必要</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解を収束させる、汎化性を高めるためには大量のデータが必要になる．</a:t>
            </a:r>
            <a:endParaRPr kumimoji="1" lang="en-US" altLang="ja-JP" sz="20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解く課題ごとにネットワークを設計し直す必要がある</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59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graphicFrame>
        <p:nvGraphicFramePr>
          <p:cNvPr id="13" name="表 13">
            <a:extLst>
              <a:ext uri="{FF2B5EF4-FFF2-40B4-BE49-F238E27FC236}">
                <a16:creationId xmlns:a16="http://schemas.microsoft.com/office/drawing/2014/main" id="{F858E0C6-161A-4D07-A224-DAE750A4654C}"/>
              </a:ext>
            </a:extLst>
          </p:cNvPr>
          <p:cNvGraphicFramePr>
            <a:graphicFrameLocks noGrp="1"/>
          </p:cNvGraphicFramePr>
          <p:nvPr>
            <p:extLst>
              <p:ext uri="{D42A27DB-BD31-4B8C-83A1-F6EECF244321}">
                <p14:modId xmlns:p14="http://schemas.microsoft.com/office/powerpoint/2010/main" val="1925968860"/>
              </p:ext>
            </p:extLst>
          </p:nvPr>
        </p:nvGraphicFramePr>
        <p:xfrm>
          <a:off x="450686" y="1273552"/>
          <a:ext cx="8242623" cy="2468880"/>
        </p:xfrm>
        <a:graphic>
          <a:graphicData uri="http://schemas.openxmlformats.org/drawingml/2006/table">
            <a:tbl>
              <a:tblPr firstRow="1" bandRow="1">
                <a:tableStyleId>{9D7B26C5-4107-4FEC-AEDC-1716B250A1EF}</a:tableStyleId>
              </a:tblPr>
              <a:tblGrid>
                <a:gridCol w="943088">
                  <a:extLst>
                    <a:ext uri="{9D8B030D-6E8A-4147-A177-3AD203B41FA5}">
                      <a16:colId xmlns:a16="http://schemas.microsoft.com/office/drawing/2014/main" val="19298643"/>
                    </a:ext>
                  </a:extLst>
                </a:gridCol>
                <a:gridCol w="2467476">
                  <a:extLst>
                    <a:ext uri="{9D8B030D-6E8A-4147-A177-3AD203B41FA5}">
                      <a16:colId xmlns:a16="http://schemas.microsoft.com/office/drawing/2014/main" val="2234590234"/>
                    </a:ext>
                  </a:extLst>
                </a:gridCol>
                <a:gridCol w="4832059">
                  <a:extLst>
                    <a:ext uri="{9D8B030D-6E8A-4147-A177-3AD203B41FA5}">
                      <a16:colId xmlns:a16="http://schemas.microsoft.com/office/drawing/2014/main" val="2080307758"/>
                    </a:ext>
                  </a:extLst>
                </a:gridCol>
              </a:tblGrid>
              <a:tr h="311553">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栗原聡</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電機通信大学</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人工的に作られる知能であるが，その知能レベルは人を越えているものを想像している</a:t>
                      </a:r>
                    </a:p>
                  </a:txBody>
                  <a:tcPr>
                    <a:noFill/>
                  </a:tcPr>
                </a:tc>
                <a:extLst>
                  <a:ext uri="{0D108BD9-81ED-4DB2-BD59-A6C34878D82A}">
                    <a16:rowId xmlns:a16="http://schemas.microsoft.com/office/drawing/2014/main" val="2046597753"/>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山川宏</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ドワンゴ人工知能研究所</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計算機知能のうちで，人間が直接・間接に設計する場合を人工知能と呼んでよいのではないかと思う</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松尾豊</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東京大学</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た人間のような知能，ないしはそれを作る技術，人間のように知的であるとは，「気づくことのできる」コンピュータ，つまりデータの中から特徴量を生成し現象をモデル化することのできるコンピュータという意味であ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9550545"/>
                  </a:ext>
                </a:extLst>
              </a:tr>
            </a:tbl>
          </a:graphicData>
        </a:graphic>
      </p:graphicFrame>
      <p:sp>
        <p:nvSpPr>
          <p:cNvPr id="15" name="テキスト ボックス 14">
            <a:extLst>
              <a:ext uri="{FF2B5EF4-FFF2-40B4-BE49-F238E27FC236}">
                <a16:creationId xmlns:a16="http://schemas.microsoft.com/office/drawing/2014/main" id="{6A367CC2-26ED-495A-9E7D-BDDB2E38608B}"/>
              </a:ext>
            </a:extLst>
          </p:cNvPr>
          <p:cNvSpPr txBox="1"/>
          <p:nvPr/>
        </p:nvSpPr>
        <p:spPr>
          <a:xfrm>
            <a:off x="3094671" y="904220"/>
            <a:ext cx="2954655"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専門家でも意見が分かれる</a:t>
            </a:r>
          </a:p>
        </p:txBody>
      </p:sp>
      <p:graphicFrame>
        <p:nvGraphicFramePr>
          <p:cNvPr id="16" name="表 13">
            <a:extLst>
              <a:ext uri="{FF2B5EF4-FFF2-40B4-BE49-F238E27FC236}">
                <a16:creationId xmlns:a16="http://schemas.microsoft.com/office/drawing/2014/main" id="{6E7BB68D-8C98-423E-811C-4B57E370A6D1}"/>
              </a:ext>
            </a:extLst>
          </p:cNvPr>
          <p:cNvGraphicFramePr>
            <a:graphicFrameLocks noGrp="1"/>
          </p:cNvGraphicFramePr>
          <p:nvPr>
            <p:extLst>
              <p:ext uri="{D42A27DB-BD31-4B8C-83A1-F6EECF244321}">
                <p14:modId xmlns:p14="http://schemas.microsoft.com/office/powerpoint/2010/main" val="3906884483"/>
              </p:ext>
            </p:extLst>
          </p:nvPr>
        </p:nvGraphicFramePr>
        <p:xfrm>
          <a:off x="139700" y="4362708"/>
          <a:ext cx="8915400" cy="2235200"/>
        </p:xfrm>
        <a:graphic>
          <a:graphicData uri="http://schemas.openxmlformats.org/drawingml/2006/table">
            <a:tbl>
              <a:tblPr firstRow="1" bandRow="1">
                <a:tableStyleId>{9D7B26C5-4107-4FEC-AEDC-1716B250A1EF}</a:tableStyleId>
              </a:tblPr>
              <a:tblGrid>
                <a:gridCol w="2806700">
                  <a:extLst>
                    <a:ext uri="{9D8B030D-6E8A-4147-A177-3AD203B41FA5}">
                      <a16:colId xmlns:a16="http://schemas.microsoft.com/office/drawing/2014/main" val="19298643"/>
                    </a:ext>
                  </a:extLst>
                </a:gridCol>
                <a:gridCol w="6108700">
                  <a:extLst>
                    <a:ext uri="{9D8B030D-6E8A-4147-A177-3AD203B41FA5}">
                      <a16:colId xmlns:a16="http://schemas.microsoft.com/office/drawing/2014/main" val="2234590234"/>
                    </a:ext>
                  </a:extLst>
                </a:gridCol>
              </a:tblGrid>
              <a:tr h="311553">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分類</a:t>
                      </a:r>
                    </a:p>
                  </a:txBody>
                  <a:tcPr anchor="ctr">
                    <a:noFill/>
                  </a:tcPr>
                </a:tc>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概要</a:t>
                      </a:r>
                    </a:p>
                  </a:txBody>
                  <a:tcPr anchor="ctr">
                    <a:noFill/>
                  </a:tcPr>
                </a:tc>
                <a:extLst>
                  <a:ext uri="{0D108BD9-81ED-4DB2-BD59-A6C34878D82A}">
                    <a16:rowId xmlns:a16="http://schemas.microsoft.com/office/drawing/2014/main" val="2046597753"/>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強い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人間の知能の本質・メカニズムをコンピュータで実現する</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弱い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人間の知能の働き・振る舞いに類する機能をコンピュータで実現する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55054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汎用</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p>
                    <a:p>
                      <a:pPr algn="ct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(Artificial General Intelligence)</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人間の知能のさまざまな側面を広くカバーする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57592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特化型</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 (Narrow 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特定の機能や状況かでのみ人間に近い振る舞いをするシステムを目指す</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510967"/>
                  </a:ext>
                </a:extLst>
              </a:tr>
            </a:tbl>
          </a:graphicData>
        </a:graphic>
      </p:graphicFrame>
      <p:sp>
        <p:nvSpPr>
          <p:cNvPr id="17" name="テキスト ボックス 16">
            <a:extLst>
              <a:ext uri="{FF2B5EF4-FFF2-40B4-BE49-F238E27FC236}">
                <a16:creationId xmlns:a16="http://schemas.microsoft.com/office/drawing/2014/main" id="{3AAFA65F-C8C3-4D37-B5D4-2413A57F7958}"/>
              </a:ext>
            </a:extLst>
          </p:cNvPr>
          <p:cNvSpPr txBox="1"/>
          <p:nvPr/>
        </p:nvSpPr>
        <p:spPr>
          <a:xfrm>
            <a:off x="3600414" y="3927098"/>
            <a:ext cx="1943161" cy="369332"/>
          </a:xfrm>
          <a:prstGeom prst="rect">
            <a:avLst/>
          </a:prstGeom>
          <a:noFill/>
        </p:spPr>
        <p:txBody>
          <a:bodyPr wrap="none" rtlCol="0">
            <a:spAutoFit/>
          </a:bodyPr>
          <a:lstStyle/>
          <a:p>
            <a:r>
              <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の分類について</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sp>
        <p:nvSpPr>
          <p:cNvPr id="3" name="テキスト ボックス 2">
            <a:extLst>
              <a:ext uri="{FF2B5EF4-FFF2-40B4-BE49-F238E27FC236}">
                <a16:creationId xmlns:a16="http://schemas.microsoft.com/office/drawing/2014/main" id="{8E99B750-3ED7-4936-8237-112D3AA9AC7D}"/>
              </a:ext>
            </a:extLst>
          </p:cNvPr>
          <p:cNvSpPr txBox="1"/>
          <p:nvPr/>
        </p:nvSpPr>
        <p:spPr>
          <a:xfrm>
            <a:off x="509449" y="966280"/>
            <a:ext cx="7821372" cy="461665"/>
          </a:xfrm>
          <a:prstGeom prst="rect">
            <a:avLst/>
          </a:prstGeom>
          <a:noFill/>
        </p:spPr>
        <p:txBody>
          <a:bodyPr wrap="non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とは</a:t>
            </a: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知能を持ったコンピュータ</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という意味で使われている．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EC6A3602-43E8-495A-B942-948083ECCA46}"/>
              </a:ext>
            </a:extLst>
          </p:cNvPr>
          <p:cNvSpPr/>
          <p:nvPr/>
        </p:nvSpPr>
        <p:spPr>
          <a:xfrm>
            <a:off x="4159647" y="1397672"/>
            <a:ext cx="327171" cy="369332"/>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CF34DD4-EB23-4A94-8384-147EDDBC7792}"/>
              </a:ext>
            </a:extLst>
          </p:cNvPr>
          <p:cNvSpPr/>
          <p:nvPr/>
        </p:nvSpPr>
        <p:spPr>
          <a:xfrm>
            <a:off x="552797" y="1767004"/>
            <a:ext cx="7668414" cy="707886"/>
          </a:xfrm>
          <a:prstGeom prst="rect">
            <a:avLst/>
          </a:prstGeom>
        </p:spPr>
        <p:txBody>
          <a:bodyPr wrap="square">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現在のコンピュータでできることは，四則演算</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だけ．</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よって，人工知能の目標とは，</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6" name="四角形: 角を丸くする 5">
            <a:extLst>
              <a:ext uri="{FF2B5EF4-FFF2-40B4-BE49-F238E27FC236}">
                <a16:creationId xmlns:a16="http://schemas.microsoft.com/office/drawing/2014/main" id="{951A624D-CE91-43D8-93E4-DAF173FF2B8C}"/>
              </a:ext>
            </a:extLst>
          </p:cNvPr>
          <p:cNvSpPr/>
          <p:nvPr/>
        </p:nvSpPr>
        <p:spPr>
          <a:xfrm>
            <a:off x="1199377" y="2758158"/>
            <a:ext cx="6745242" cy="945849"/>
          </a:xfrm>
          <a:prstGeom prst="roundRect">
            <a:avLst>
              <a:gd name="adj" fmla="val 7919"/>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人間の知的活動を四則演算で表現するか，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表現できていると人間が感じる程度に近づけること</a:t>
            </a:r>
          </a:p>
        </p:txBody>
      </p:sp>
      <p:sp>
        <p:nvSpPr>
          <p:cNvPr id="7" name="矢印: 下 6">
            <a:extLst>
              <a:ext uri="{FF2B5EF4-FFF2-40B4-BE49-F238E27FC236}">
                <a16:creationId xmlns:a16="http://schemas.microsoft.com/office/drawing/2014/main" id="{8F0FEAB5-4662-4A27-8E2C-23E1F2487510}"/>
              </a:ext>
            </a:extLst>
          </p:cNvPr>
          <p:cNvSpPr/>
          <p:nvPr/>
        </p:nvSpPr>
        <p:spPr>
          <a:xfrm>
            <a:off x="4408413" y="3992798"/>
            <a:ext cx="327171" cy="558201"/>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8289C58-0318-44C0-BEF8-DD53EB91E7C7}"/>
              </a:ext>
            </a:extLst>
          </p:cNvPr>
          <p:cNvSpPr txBox="1"/>
          <p:nvPr/>
        </p:nvSpPr>
        <p:spPr>
          <a:xfrm>
            <a:off x="4735584" y="4071844"/>
            <a:ext cx="2520242"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どうやって実現するか？</a:t>
            </a:r>
            <a:endPar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715014" y="4700684"/>
            <a:ext cx="7713971" cy="1015663"/>
          </a:xfrm>
          <a:prstGeom prst="rect">
            <a:avLst/>
          </a:prstGeom>
          <a:noFill/>
        </p:spPr>
        <p:txBody>
          <a:bodyPr wrap="non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or</a:t>
            </a:r>
          </a:p>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460B31AE-B9E7-4069-AD43-2FCC98B00EE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2. 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は実現できるか？</a:t>
            </a: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88083" y="1152527"/>
            <a:ext cx="8479863" cy="400110"/>
          </a:xfrm>
          <a:prstGeom prst="rect">
            <a:avLst/>
          </a:prstGeom>
          <a:noFill/>
        </p:spPr>
        <p:txBody>
          <a:bodyPr wrap="squar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p>
        </p:txBody>
      </p:sp>
      <p:sp>
        <p:nvSpPr>
          <p:cNvPr id="10" name="正方形/長方形 9">
            <a:extLst>
              <a:ext uri="{FF2B5EF4-FFF2-40B4-BE49-F238E27FC236}">
                <a16:creationId xmlns:a16="http://schemas.microsoft.com/office/drawing/2014/main" id="{84419509-5CB3-4C18-B8B1-DDBC6CAACAA6}"/>
              </a:ext>
            </a:extLst>
          </p:cNvPr>
          <p:cNvSpPr/>
          <p:nvPr/>
        </p:nvSpPr>
        <p:spPr>
          <a:xfrm>
            <a:off x="88083" y="3789726"/>
            <a:ext cx="5025937" cy="400110"/>
          </a:xfrm>
          <a:prstGeom prst="rect">
            <a:avLst/>
          </a:prstGeom>
        </p:spPr>
        <p:txBody>
          <a:bodyPr wrap="square">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5EF6242-34C9-443A-AD07-CB87062AFE52}"/>
                  </a:ext>
                </a:extLst>
              </p:cNvPr>
              <p:cNvSpPr/>
              <p:nvPr/>
            </p:nvSpPr>
            <p:spPr>
              <a:xfrm>
                <a:off x="1026592" y="1712923"/>
                <a:ext cx="7794819" cy="1629659"/>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人間の知能を科学的に観測する方法がそもそも無い．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脳にセンサーを埋め込んで観測 </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電気信号や血流など物理的な動き</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複数設置して，時間的な変動を観測する．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電気信号の変化 </a:t>
                </a:r>
                <a14:m>
                  <m:oMath xmlns:m="http://schemas.openxmlformats.org/officeDocument/2006/math">
                    <m:r>
                      <a:rPr kumimoji="1" lang="ja-JP" altLang="en-US" sz="2000" i="1" smtClean="0">
                        <a:solidFill>
                          <a:schemeClr val="tx1">
                            <a:lumMod val="75000"/>
                          </a:schemeClr>
                        </a:solidFill>
                        <a:latin typeface="Cambria Math" panose="02040503050406030204" pitchFamily="18" charset="0"/>
                      </a:rPr>
                      <m:t>≠</m:t>
                    </m:r>
                  </m:oMath>
                </a14:m>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知能</a:t>
                </a:r>
              </a:p>
            </p:txBody>
          </p:sp>
        </mc:Choice>
        <mc:Fallback xmlns="">
          <p:sp>
            <p:nvSpPr>
              <p:cNvPr id="11" name="正方形/長方形 10">
                <a:extLst>
                  <a:ext uri="{FF2B5EF4-FFF2-40B4-BE49-F238E27FC236}">
                    <a16:creationId xmlns:a16="http://schemas.microsoft.com/office/drawing/2014/main" id="{35EF6242-34C9-443A-AD07-CB87062AFE52}"/>
                  </a:ext>
                </a:extLst>
              </p:cNvPr>
              <p:cNvSpPr>
                <a:spLocks noRot="1" noChangeAspect="1" noMove="1" noResize="1" noEditPoints="1" noAdjustHandles="1" noChangeArrowheads="1" noChangeShapeType="1" noTextEdit="1"/>
              </p:cNvSpPr>
              <p:nvPr/>
            </p:nvSpPr>
            <p:spPr>
              <a:xfrm>
                <a:off x="1026592" y="1712923"/>
                <a:ext cx="7794819" cy="1629659"/>
              </a:xfrm>
              <a:prstGeom prst="rect">
                <a:avLst/>
              </a:prstGeom>
              <a:blipFill>
                <a:blip r:embed="rId2"/>
                <a:stretch>
                  <a:fillRect l="-703" t="-1115" r="-703" b="-5204"/>
                </a:stretch>
              </a:blipFill>
              <a:ln>
                <a:solidFill>
                  <a:srgbClr val="002060"/>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160840A1-BF25-477F-9F93-976ED7F8D237}"/>
              </a:ext>
            </a:extLst>
          </p:cNvPr>
          <p:cNvSpPr/>
          <p:nvPr/>
        </p:nvSpPr>
        <p:spPr>
          <a:xfrm>
            <a:off x="2224447" y="4441506"/>
            <a:ext cx="5399107" cy="94144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「ディープラーニング」など統計的手法の延長．</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「統計」という方法論そのものに，ある限界がある．</a:t>
            </a:r>
          </a:p>
        </p:txBody>
      </p:sp>
      <p:sp>
        <p:nvSpPr>
          <p:cNvPr id="15" name="テキスト ボックス 14">
            <a:extLst>
              <a:ext uri="{FF2B5EF4-FFF2-40B4-BE49-F238E27FC236}">
                <a16:creationId xmlns:a16="http://schemas.microsoft.com/office/drawing/2014/main" id="{C1261484-BE5D-43A9-A96E-3B5C9E443AC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632765FE-11BC-46F9-9F5C-F778826A923F}"/>
              </a:ext>
            </a:extLst>
          </p:cNvPr>
          <p:cNvSpPr/>
          <p:nvPr/>
        </p:nvSpPr>
        <p:spPr>
          <a:xfrm>
            <a:off x="1077985" y="1593908"/>
            <a:ext cx="6988029" cy="2256639"/>
          </a:xfrm>
          <a:prstGeom prst="roundRect">
            <a:avLst>
              <a:gd name="adj" fmla="val 5417"/>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rPr>
              <a:t>3. AI</a:t>
            </a:r>
            <a:r>
              <a:rPr kumimoji="1" lang="ja-JP" altLang="en-US" sz="2800" u="sng" dirty="0">
                <a:solidFill>
                  <a:schemeClr val="tx1">
                    <a:lumMod val="75000"/>
                  </a:schemeClr>
                </a:solidFill>
              </a:rPr>
              <a:t>と</a:t>
            </a:r>
            <a:r>
              <a:rPr kumimoji="1" lang="en-US" altLang="ja-JP" sz="2800" u="sng" dirty="0">
                <a:solidFill>
                  <a:schemeClr val="tx1">
                    <a:lumMod val="75000"/>
                  </a:schemeClr>
                </a:solidFill>
              </a:rPr>
              <a:t>AI</a:t>
            </a:r>
            <a:r>
              <a:rPr kumimoji="1" lang="ja-JP" altLang="en-US" sz="2800" u="sng" dirty="0">
                <a:solidFill>
                  <a:schemeClr val="tx1">
                    <a:lumMod val="75000"/>
                  </a:schemeClr>
                </a:solidFill>
              </a:rPr>
              <a:t>技術</a:t>
            </a:r>
          </a:p>
        </p:txBody>
      </p:sp>
      <p:sp>
        <p:nvSpPr>
          <p:cNvPr id="3" name="雲 2">
            <a:extLst>
              <a:ext uri="{FF2B5EF4-FFF2-40B4-BE49-F238E27FC236}">
                <a16:creationId xmlns:a16="http://schemas.microsoft.com/office/drawing/2014/main" id="{F9CD6CB1-6543-41DD-81E9-EC7E1EC7C85A}"/>
              </a:ext>
            </a:extLst>
          </p:cNvPr>
          <p:cNvSpPr/>
          <p:nvPr/>
        </p:nvSpPr>
        <p:spPr>
          <a:xfrm>
            <a:off x="3693294" y="1163655"/>
            <a:ext cx="1963444" cy="1115735"/>
          </a:xfrm>
          <a:prstGeom prst="clou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solidFill>
                  <a:schemeClr val="tx1">
                    <a:lumMod val="75000"/>
                  </a:schemeClr>
                </a:solidFill>
                <a:latin typeface="ＭＳ Ｐゴシック" panose="020B0600070205080204" pitchFamily="50" charset="-128"/>
                <a:ea typeface="ＭＳ Ｐゴシック" panose="020B0600070205080204" pitchFamily="50" charset="-128"/>
              </a:rPr>
              <a:t>AI</a:t>
            </a:r>
            <a:endParaRPr kumimoji="1" lang="ja-JP" altLang="en-US" sz="4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FA4FFABB-423A-47D7-BD23-57ED82449A5F}"/>
              </a:ext>
            </a:extLst>
          </p:cNvPr>
          <p:cNvSpPr/>
          <p:nvPr/>
        </p:nvSpPr>
        <p:spPr>
          <a:xfrm>
            <a:off x="1191238" y="1837567"/>
            <a:ext cx="1732084"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12" name="正方形/長方形 11">
            <a:extLst>
              <a:ext uri="{FF2B5EF4-FFF2-40B4-BE49-F238E27FC236}">
                <a16:creationId xmlns:a16="http://schemas.microsoft.com/office/drawing/2014/main" id="{E3D97DB3-6028-4A67-B649-91DF92EE0421}"/>
              </a:ext>
            </a:extLst>
          </p:cNvPr>
          <p:cNvSpPr/>
          <p:nvPr/>
        </p:nvSpPr>
        <p:spPr>
          <a:xfrm>
            <a:off x="1275127" y="2507583"/>
            <a:ext cx="2234230"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14" name="正方形/長方形 13">
            <a:extLst>
              <a:ext uri="{FF2B5EF4-FFF2-40B4-BE49-F238E27FC236}">
                <a16:creationId xmlns:a16="http://schemas.microsoft.com/office/drawing/2014/main" id="{74C32D2A-894B-47B4-B4EA-1C360F358A47}"/>
              </a:ext>
            </a:extLst>
          </p:cNvPr>
          <p:cNvSpPr/>
          <p:nvPr/>
        </p:nvSpPr>
        <p:spPr>
          <a:xfrm>
            <a:off x="2604780" y="3138101"/>
            <a:ext cx="1773883" cy="3939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画像認識技術</a:t>
            </a:r>
          </a:p>
        </p:txBody>
      </p:sp>
      <p:sp>
        <p:nvSpPr>
          <p:cNvPr id="15" name="正方形/長方形 14">
            <a:extLst>
              <a:ext uri="{FF2B5EF4-FFF2-40B4-BE49-F238E27FC236}">
                <a16:creationId xmlns:a16="http://schemas.microsoft.com/office/drawing/2014/main" id="{39F96254-7176-487C-8DAD-08FC35D6A14D}"/>
              </a:ext>
            </a:extLst>
          </p:cNvPr>
          <p:cNvSpPr/>
          <p:nvPr/>
        </p:nvSpPr>
        <p:spPr>
          <a:xfrm>
            <a:off x="5828743" y="2512140"/>
            <a:ext cx="1773883" cy="393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文字認識技術</a:t>
            </a:r>
          </a:p>
        </p:txBody>
      </p:sp>
      <p:sp>
        <p:nvSpPr>
          <p:cNvPr id="17" name="正方形/長方形 16">
            <a:extLst>
              <a:ext uri="{FF2B5EF4-FFF2-40B4-BE49-F238E27FC236}">
                <a16:creationId xmlns:a16="http://schemas.microsoft.com/office/drawing/2014/main" id="{08C889B7-639F-4590-B1A4-289B0B496D70}"/>
              </a:ext>
            </a:extLst>
          </p:cNvPr>
          <p:cNvSpPr/>
          <p:nvPr/>
        </p:nvSpPr>
        <p:spPr>
          <a:xfrm>
            <a:off x="6130854" y="1837568"/>
            <a:ext cx="1773883" cy="39393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音声合成技術</a:t>
            </a:r>
          </a:p>
        </p:txBody>
      </p:sp>
      <p:sp>
        <p:nvSpPr>
          <p:cNvPr id="18" name="正方形/長方形 17">
            <a:extLst>
              <a:ext uri="{FF2B5EF4-FFF2-40B4-BE49-F238E27FC236}">
                <a16:creationId xmlns:a16="http://schemas.microsoft.com/office/drawing/2014/main" id="{1DBBB04E-305A-48B0-BE9C-649282A5B806}"/>
              </a:ext>
            </a:extLst>
          </p:cNvPr>
          <p:cNvSpPr/>
          <p:nvPr/>
        </p:nvSpPr>
        <p:spPr>
          <a:xfrm>
            <a:off x="4967422" y="3138101"/>
            <a:ext cx="1773883" cy="393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画像処理技術</a:t>
            </a:r>
          </a:p>
        </p:txBody>
      </p:sp>
      <p:cxnSp>
        <p:nvCxnSpPr>
          <p:cNvPr id="7" name="直線矢印コネクタ 6">
            <a:extLst>
              <a:ext uri="{FF2B5EF4-FFF2-40B4-BE49-F238E27FC236}">
                <a16:creationId xmlns:a16="http://schemas.microsoft.com/office/drawing/2014/main" id="{D2A29B64-86E8-4D03-9CBB-6C762DD1FA9B}"/>
              </a:ext>
            </a:extLst>
          </p:cNvPr>
          <p:cNvCxnSpPr>
            <a:cxnSpLocks/>
            <a:stCxn id="5" idx="3"/>
            <a:endCxn id="3" idx="2"/>
          </p:cNvCxnSpPr>
          <p:nvPr/>
        </p:nvCxnSpPr>
        <p:spPr>
          <a:xfrm flipV="1">
            <a:off x="2923322" y="1721523"/>
            <a:ext cx="776062" cy="31301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96031FF-D143-42FD-8677-5745D4C57F3E}"/>
              </a:ext>
            </a:extLst>
          </p:cNvPr>
          <p:cNvCxnSpPr>
            <a:cxnSpLocks/>
            <a:stCxn id="12" idx="3"/>
          </p:cNvCxnSpPr>
          <p:nvPr/>
        </p:nvCxnSpPr>
        <p:spPr>
          <a:xfrm flipV="1">
            <a:off x="3509357" y="2096864"/>
            <a:ext cx="586365" cy="607686"/>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D101405-4745-4309-8F2D-5930864CC6CF}"/>
              </a:ext>
            </a:extLst>
          </p:cNvPr>
          <p:cNvCxnSpPr>
            <a:cxnSpLocks/>
          </p:cNvCxnSpPr>
          <p:nvPr/>
        </p:nvCxnSpPr>
        <p:spPr>
          <a:xfrm flipV="1">
            <a:off x="3799262" y="2150573"/>
            <a:ext cx="656732"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844B118-68CB-4BD0-A8C3-575A21021FFB}"/>
              </a:ext>
            </a:extLst>
          </p:cNvPr>
          <p:cNvCxnSpPr>
            <a:cxnSpLocks/>
          </p:cNvCxnSpPr>
          <p:nvPr/>
        </p:nvCxnSpPr>
        <p:spPr>
          <a:xfrm flipH="1" flipV="1">
            <a:off x="4896813" y="2150573"/>
            <a:ext cx="434389"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C28070F-FBCD-4522-B608-58239A303153}"/>
              </a:ext>
            </a:extLst>
          </p:cNvPr>
          <p:cNvCxnSpPr>
            <a:cxnSpLocks/>
            <a:stCxn id="15" idx="1"/>
          </p:cNvCxnSpPr>
          <p:nvPr/>
        </p:nvCxnSpPr>
        <p:spPr>
          <a:xfrm flipH="1" flipV="1">
            <a:off x="5148055" y="2118207"/>
            <a:ext cx="680688" cy="59090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B2E0F0CE-F4A5-49FF-A719-06AF15B229C2}"/>
              </a:ext>
            </a:extLst>
          </p:cNvPr>
          <p:cNvCxnSpPr>
            <a:cxnSpLocks/>
            <a:stCxn id="17" idx="1"/>
            <a:endCxn id="3" idx="0"/>
          </p:cNvCxnSpPr>
          <p:nvPr/>
        </p:nvCxnSpPr>
        <p:spPr>
          <a:xfrm flipH="1" flipV="1">
            <a:off x="5655102" y="1721523"/>
            <a:ext cx="475752" cy="31301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DA4AA48F-D3EE-4C96-BF43-19C22E71AABA}"/>
              </a:ext>
            </a:extLst>
          </p:cNvPr>
          <p:cNvSpPr txBox="1"/>
          <p:nvPr/>
        </p:nvSpPr>
        <p:spPr>
          <a:xfrm>
            <a:off x="7430132" y="3506867"/>
            <a:ext cx="641522" cy="400110"/>
          </a:xfrm>
          <a:prstGeom prst="rect">
            <a:avLst/>
          </a:prstGeom>
          <a:noFill/>
        </p:spPr>
        <p:txBody>
          <a:bodyPr wrap="squar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など</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3" name="正方形/長方形 52">
            <a:extLst>
              <a:ext uri="{FF2B5EF4-FFF2-40B4-BE49-F238E27FC236}">
                <a16:creationId xmlns:a16="http://schemas.microsoft.com/office/drawing/2014/main" id="{219B298E-DAD8-4581-B4D9-5E11B1064614}"/>
              </a:ext>
            </a:extLst>
          </p:cNvPr>
          <p:cNvSpPr/>
          <p:nvPr/>
        </p:nvSpPr>
        <p:spPr>
          <a:xfrm>
            <a:off x="1077985" y="1243686"/>
            <a:ext cx="1526795" cy="494843"/>
          </a:xfrm>
          <a:prstGeom prst="rect">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800" dirty="0">
                <a:solidFill>
                  <a:schemeClr val="tx1">
                    <a:lumMod val="75000"/>
                  </a:schemeClr>
                </a:solidFill>
                <a:latin typeface="ＭＳ Ｐゴシック" panose="020B0600070205080204" pitchFamily="50" charset="-128"/>
                <a:ea typeface="ＭＳ Ｐゴシック" panose="020B0600070205080204" pitchFamily="50" charset="-128"/>
              </a:rPr>
              <a:t>技術</a:t>
            </a:r>
          </a:p>
        </p:txBody>
      </p:sp>
      <p:sp>
        <p:nvSpPr>
          <p:cNvPr id="54" name="楕円 53">
            <a:extLst>
              <a:ext uri="{FF2B5EF4-FFF2-40B4-BE49-F238E27FC236}">
                <a16:creationId xmlns:a16="http://schemas.microsoft.com/office/drawing/2014/main" id="{0626011C-0DDB-464E-B2B5-D28F676E7458}"/>
              </a:ext>
            </a:extLst>
          </p:cNvPr>
          <p:cNvSpPr/>
          <p:nvPr/>
        </p:nvSpPr>
        <p:spPr>
          <a:xfrm>
            <a:off x="2752594" y="4709258"/>
            <a:ext cx="1258349" cy="12583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ＭＳ Ｐゴシック" panose="020B0600070205080204" pitchFamily="50" charset="-128"/>
                <a:ea typeface="ＭＳ Ｐゴシック" panose="020B0600070205080204" pitchFamily="50" charset="-128"/>
              </a:rPr>
              <a:t>Siri</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57" name="矢印: 右 56">
            <a:extLst>
              <a:ext uri="{FF2B5EF4-FFF2-40B4-BE49-F238E27FC236}">
                <a16:creationId xmlns:a16="http://schemas.microsoft.com/office/drawing/2014/main" id="{19FAC3ED-C352-4143-8385-79C3C086E508}"/>
              </a:ext>
            </a:extLst>
          </p:cNvPr>
          <p:cNvSpPr/>
          <p:nvPr/>
        </p:nvSpPr>
        <p:spPr>
          <a:xfrm flipH="1">
            <a:off x="4274780" y="5214675"/>
            <a:ext cx="642308" cy="396289"/>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8" name="正方形/長方形 57">
            <a:extLst>
              <a:ext uri="{FF2B5EF4-FFF2-40B4-BE49-F238E27FC236}">
                <a16:creationId xmlns:a16="http://schemas.microsoft.com/office/drawing/2014/main" id="{598CFB07-40C1-44DB-94B8-65DE97CDCDEA}"/>
              </a:ext>
            </a:extLst>
          </p:cNvPr>
          <p:cNvSpPr/>
          <p:nvPr/>
        </p:nvSpPr>
        <p:spPr>
          <a:xfrm>
            <a:off x="5230696" y="4820741"/>
            <a:ext cx="1732166"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59" name="正方形/長方形 58">
            <a:extLst>
              <a:ext uri="{FF2B5EF4-FFF2-40B4-BE49-F238E27FC236}">
                <a16:creationId xmlns:a16="http://schemas.microsoft.com/office/drawing/2014/main" id="{859ECBE9-CFAE-4914-AA36-55F7B3BDDAD9}"/>
              </a:ext>
            </a:extLst>
          </p:cNvPr>
          <p:cNvSpPr/>
          <p:nvPr/>
        </p:nvSpPr>
        <p:spPr>
          <a:xfrm>
            <a:off x="5230695" y="5509858"/>
            <a:ext cx="2269063"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67" name="テキスト ボックス 66">
            <a:extLst>
              <a:ext uri="{FF2B5EF4-FFF2-40B4-BE49-F238E27FC236}">
                <a16:creationId xmlns:a16="http://schemas.microsoft.com/office/drawing/2014/main" id="{56E8898A-7A9E-46BA-B405-7B1F080FC5F3}"/>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5564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6" name="図 5">
            <a:extLst>
              <a:ext uri="{FF2B5EF4-FFF2-40B4-BE49-F238E27FC236}">
                <a16:creationId xmlns:a16="http://schemas.microsoft.com/office/drawing/2014/main" id="{EE97C504-64FA-409E-93F3-1D472EE2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75" y="1366367"/>
            <a:ext cx="8465849" cy="5398818"/>
          </a:xfrm>
          <a:prstGeom prst="rect">
            <a:avLst/>
          </a:prstGeom>
        </p:spPr>
      </p:pic>
      <p:sp>
        <p:nvSpPr>
          <p:cNvPr id="11" name="テキスト ボックス 10">
            <a:extLst>
              <a:ext uri="{FF2B5EF4-FFF2-40B4-BE49-F238E27FC236}">
                <a16:creationId xmlns:a16="http://schemas.microsoft.com/office/drawing/2014/main" id="{975C2F9D-BD91-467A-BBEF-2795798737F7}"/>
              </a:ext>
            </a:extLst>
          </p:cNvPr>
          <p:cNvSpPr txBox="1"/>
          <p:nvPr/>
        </p:nvSpPr>
        <p:spPr>
          <a:xfrm>
            <a:off x="628650" y="997035"/>
            <a:ext cx="2031325" cy="369332"/>
          </a:xfrm>
          <a:prstGeom prst="rect">
            <a:avLst/>
          </a:prstGeom>
          <a:noFill/>
        </p:spPr>
        <p:txBody>
          <a:bodyPr wrap="none" rtlCol="0">
            <a:spAutoFit/>
          </a:bodyPr>
          <a:lstStyle/>
          <a:p>
            <a:r>
              <a:rPr kumimoji="1" lang="ja-JP" altLang="en-US" dirty="0"/>
              <a:t>知能活動のフロー</a:t>
            </a:r>
          </a:p>
        </p:txBody>
      </p:sp>
    </p:spTree>
    <p:extLst>
      <p:ext uri="{BB962C8B-B14F-4D97-AF65-F5344CB8AC3E}">
        <p14:creationId xmlns:p14="http://schemas.microsoft.com/office/powerpoint/2010/main" val="201819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4" name="図 3" descr="スクリーンショット, 抽象 が含まれている画像&#10;&#10;自動的に生成された説明">
            <a:extLst>
              <a:ext uri="{FF2B5EF4-FFF2-40B4-BE49-F238E27FC236}">
                <a16:creationId xmlns:a16="http://schemas.microsoft.com/office/drawing/2014/main" id="{B9E0B642-5C84-4EC9-BFEA-EE2B41F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1385150"/>
            <a:ext cx="8108950" cy="5472850"/>
          </a:xfrm>
          <a:prstGeom prst="rect">
            <a:avLst/>
          </a:prstGeom>
        </p:spPr>
      </p:pic>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2031325" cy="369332"/>
          </a:xfrm>
          <a:prstGeom prst="rect">
            <a:avLst/>
          </a:prstGeom>
          <a:noFill/>
        </p:spPr>
        <p:txBody>
          <a:bodyPr wrap="none" rtlCol="0">
            <a:spAutoFit/>
          </a:bodyPr>
          <a:lstStyle/>
          <a:p>
            <a:r>
              <a:rPr kumimoji="1" lang="ja-JP" altLang="en-US" dirty="0"/>
              <a:t>技術と応用の相関</a:t>
            </a:r>
          </a:p>
        </p:txBody>
      </p:sp>
    </p:spTree>
    <p:extLst>
      <p:ext uri="{BB962C8B-B14F-4D97-AF65-F5344CB8AC3E}">
        <p14:creationId xmlns:p14="http://schemas.microsoft.com/office/powerpoint/2010/main" val="29261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1760418" cy="369332"/>
          </a:xfrm>
          <a:prstGeom prst="rect">
            <a:avLst/>
          </a:prstGeom>
          <a:noFill/>
        </p:spPr>
        <p:txBody>
          <a:bodyPr wrap="none" rtlCol="0">
            <a:spAutoFit/>
          </a:bodyPr>
          <a:lstStyle/>
          <a:p>
            <a:r>
              <a:rPr kumimoji="1" lang="en-US" altLang="ja-JP" dirty="0"/>
              <a:t>AI</a:t>
            </a:r>
            <a:r>
              <a:rPr kumimoji="1" lang="ja-JP" altLang="en-US" dirty="0"/>
              <a:t>関連研究分野</a:t>
            </a:r>
          </a:p>
        </p:txBody>
      </p:sp>
      <p:pic>
        <p:nvPicPr>
          <p:cNvPr id="8" name="図 7" descr="文字と写真のスクリーンショット&#10;&#10;自動的に生成された説明">
            <a:extLst>
              <a:ext uri="{FF2B5EF4-FFF2-40B4-BE49-F238E27FC236}">
                <a16:creationId xmlns:a16="http://schemas.microsoft.com/office/drawing/2014/main" id="{A9093005-2230-4A3E-ACCF-70EA820C6F05}"/>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4287" r="1806" b="7046"/>
          <a:stretch/>
        </p:blipFill>
        <p:spPr>
          <a:xfrm>
            <a:off x="628650" y="1366367"/>
            <a:ext cx="8094126" cy="5309558"/>
          </a:xfrm>
          <a:prstGeom prst="rect">
            <a:avLst/>
          </a:prstGeom>
        </p:spPr>
      </p:pic>
    </p:spTree>
    <p:extLst>
      <p:ext uri="{BB962C8B-B14F-4D97-AF65-F5344CB8AC3E}">
        <p14:creationId xmlns:p14="http://schemas.microsoft.com/office/powerpoint/2010/main" val="90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地図 が含まれている画像&#10;&#10;自動的に生成された説明">
            <a:extLst>
              <a:ext uri="{FF2B5EF4-FFF2-40B4-BE49-F238E27FC236}">
                <a16:creationId xmlns:a16="http://schemas.microsoft.com/office/drawing/2014/main" id="{6128B7E8-8BB5-4F45-BBDA-11FD26EA8D75}"/>
              </a:ext>
            </a:extLst>
          </p:cNvPr>
          <p:cNvPicPr>
            <a:picLocks noChangeAspect="1"/>
          </p:cNvPicPr>
          <p:nvPr/>
        </p:nvPicPr>
        <p:blipFill rotWithShape="1">
          <a:blip r:embed="rId2">
            <a:extLst>
              <a:ext uri="{28A0092B-C50C-407E-A947-70E740481C1C}">
                <a14:useLocalDpi xmlns:a14="http://schemas.microsoft.com/office/drawing/2010/main" val="0"/>
              </a:ext>
            </a:extLst>
          </a:blip>
          <a:srcRect l="7391" t="12667" r="6575" b="14334"/>
          <a:stretch/>
        </p:blipFill>
        <p:spPr>
          <a:xfrm>
            <a:off x="793750" y="1713932"/>
            <a:ext cx="7556500" cy="3921501"/>
          </a:xfrm>
          <a:prstGeom prst="rect">
            <a:avLst/>
          </a:prstGeom>
        </p:spPr>
      </p:pic>
      <p:sp>
        <p:nvSpPr>
          <p:cNvPr id="8" name="テキスト ボックス 7">
            <a:extLst>
              <a:ext uri="{FF2B5EF4-FFF2-40B4-BE49-F238E27FC236}">
                <a16:creationId xmlns:a16="http://schemas.microsoft.com/office/drawing/2014/main" id="{2460900B-2F13-401C-BE91-756C1CB7AEF6}"/>
              </a:ext>
            </a:extLst>
          </p:cNvPr>
          <p:cNvSpPr txBox="1"/>
          <p:nvPr/>
        </p:nvSpPr>
        <p:spPr>
          <a:xfrm>
            <a:off x="615951" y="805879"/>
            <a:ext cx="7912099" cy="707886"/>
          </a:xfrm>
          <a:prstGeom prst="rect">
            <a:avLst/>
          </a:prstGeom>
          <a:noFill/>
        </p:spPr>
        <p:txBody>
          <a:bodyPr wrap="square" rtlCol="0">
            <a:spAutoFit/>
          </a:bodyPr>
          <a:lstStyle/>
          <a:p>
            <a:r>
              <a:rPr kumimoji="1" lang="en-US" altLang="ja-JP" sz="2000" dirty="0"/>
              <a:t>AI</a:t>
            </a:r>
            <a:r>
              <a:rPr kumimoji="1" lang="ja-JP" altLang="en-US" sz="2000" dirty="0"/>
              <a:t>研究はこれまでに、</a:t>
            </a:r>
            <a:r>
              <a:rPr kumimoji="1" lang="en-US" altLang="ja-JP" sz="2000" dirty="0"/>
              <a:t>2</a:t>
            </a:r>
            <a:r>
              <a:rPr kumimoji="1" lang="ja-JP" altLang="en-US" sz="2000" dirty="0"/>
              <a:t>回のブームと</a:t>
            </a:r>
            <a:r>
              <a:rPr kumimoji="1" lang="en-US" altLang="ja-JP" sz="2000" dirty="0"/>
              <a:t>2</a:t>
            </a:r>
            <a:r>
              <a:rPr kumimoji="1" lang="ja-JP" altLang="en-US" sz="2000" dirty="0"/>
              <a:t>回の冬の時代を経験している。現在は</a:t>
            </a:r>
            <a:r>
              <a:rPr kumimoji="1" lang="en-US" altLang="ja-JP" sz="2000" dirty="0"/>
              <a:t>3</a:t>
            </a:r>
            <a:r>
              <a:rPr kumimoji="1" lang="ja-JP" altLang="en-US" sz="2000" dirty="0"/>
              <a:t>回目のブームに当たる。</a:t>
            </a:r>
          </a:p>
        </p:txBody>
      </p:sp>
      <p:sp>
        <p:nvSpPr>
          <p:cNvPr id="28" name="テキスト ボックス 27">
            <a:extLst>
              <a:ext uri="{FF2B5EF4-FFF2-40B4-BE49-F238E27FC236}">
                <a16:creationId xmlns:a16="http://schemas.microsoft.com/office/drawing/2014/main" id="{782366C6-0DB2-4B26-B534-E64B1876C769}"/>
              </a:ext>
            </a:extLst>
          </p:cNvPr>
          <p:cNvSpPr txBox="1"/>
          <p:nvPr/>
        </p:nvSpPr>
        <p:spPr>
          <a:xfrm>
            <a:off x="2082800" y="5704795"/>
            <a:ext cx="4978400" cy="261610"/>
          </a:xfrm>
          <a:prstGeom prst="rect">
            <a:avLst/>
          </a:prstGeom>
          <a:noFill/>
        </p:spPr>
        <p:txBody>
          <a:bodyPr wrap="square" rtlCol="0">
            <a:spAutoFit/>
          </a:bodyPr>
          <a:lstStyle/>
          <a:p>
            <a:r>
              <a:rPr kumimoji="1" lang="ja-JP" altLang="en-US" sz="1100" dirty="0">
                <a:solidFill>
                  <a:schemeClr val="tx1">
                    <a:lumMod val="75000"/>
                  </a:schemeClr>
                </a:solidFill>
              </a:rPr>
              <a:t>「人工知能は人間を超えるか　ディープラーニングの先にあるもの」より</a:t>
            </a:r>
          </a:p>
        </p:txBody>
      </p:sp>
      <p:sp>
        <p:nvSpPr>
          <p:cNvPr id="6" name="テキスト ボックス 5">
            <a:extLst>
              <a:ext uri="{FF2B5EF4-FFF2-40B4-BE49-F238E27FC236}">
                <a16:creationId xmlns:a16="http://schemas.microsoft.com/office/drawing/2014/main" id="{5B0E9B7C-F146-41CD-9207-2C084124A6A0}"/>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研究の盛衰</a:t>
            </a:r>
          </a:p>
        </p:txBody>
      </p:sp>
    </p:spTree>
    <p:extLst>
      <p:ext uri="{BB962C8B-B14F-4D97-AF65-F5344CB8AC3E}">
        <p14:creationId xmlns:p14="http://schemas.microsoft.com/office/powerpoint/2010/main" val="6675374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6254</TotalTime>
  <Words>1959</Words>
  <Application>Microsoft Office PowerPoint</Application>
  <PresentationFormat>画面に合わせる (4:3)</PresentationFormat>
  <Paragraphs>252</Paragraphs>
  <Slides>21</Slides>
  <Notes>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三木 康平</cp:lastModifiedBy>
  <cp:revision>178</cp:revision>
  <dcterms:created xsi:type="dcterms:W3CDTF">2020-07-16T12:26:29Z</dcterms:created>
  <dcterms:modified xsi:type="dcterms:W3CDTF">2020-08-03T03:54:24Z</dcterms:modified>
</cp:coreProperties>
</file>