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ja-JP" sz="1800" b="0" strike="noStrike" spc="-1">
                <a:solidFill>
                  <a:srgbClr val="000000"/>
                </a:solidFill>
                <a:latin typeface="游ゴシック"/>
              </a:rPr>
              <a:t>スライドを移動するにはクリックします。</a:t>
            </a:r>
            <a:endParaRPr lang="en-US" sz="1800" b="0" strike="noStrike" spc="-1">
              <a:solidFill>
                <a:srgbClr val="000000"/>
              </a:solidFill>
              <a:latin typeface="游ゴシック"/>
            </a:endParaRPr>
          </a:p>
        </p:txBody>
      </p:sp>
      <p:sp>
        <p:nvSpPr>
          <p:cNvPr id="42" name="PlaceHolder 2"/>
          <p:cNvSpPr>
            <a:spLocks noGrp="1"/>
          </p:cNvSpPr>
          <p:nvPr>
            <p:ph type="body"/>
          </p:nvPr>
        </p:nvSpPr>
        <p:spPr>
          <a:xfrm>
            <a:off x="756000" y="5078520"/>
            <a:ext cx="6047640" cy="4811040"/>
          </a:xfrm>
          <a:prstGeom prst="rect">
            <a:avLst/>
          </a:prstGeom>
        </p:spPr>
        <p:txBody>
          <a:bodyPr lIns="0" tIns="0" rIns="0" bIns="0">
            <a:noAutofit/>
          </a:bodyPr>
          <a:lstStyle/>
          <a:p>
            <a:r>
              <a:rPr lang="ja-JP" sz="2000" b="0" strike="noStrike" spc="-1">
                <a:latin typeface="Arial"/>
              </a:rPr>
              <a:t>クリックしてノート書式の編集</a:t>
            </a:r>
            <a:endParaRPr lang="en-US" sz="2000" b="0" strike="noStrike" spc="-1">
              <a:latin typeface="Arial"/>
            </a:endParaRPr>
          </a:p>
        </p:txBody>
      </p:sp>
      <p:sp>
        <p:nvSpPr>
          <p:cNvPr id="43"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&lt;ヘッダー&gt;</a:t>
            </a:r>
          </a:p>
        </p:txBody>
      </p:sp>
      <p:sp>
        <p:nvSpPr>
          <p:cNvPr id="4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&lt;日付/時刻&gt;</a:t>
            </a:r>
          </a:p>
        </p:txBody>
      </p:sp>
      <p:sp>
        <p:nvSpPr>
          <p:cNvPr id="4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&lt;フッター&gt;</a:t>
            </a:r>
          </a:p>
        </p:txBody>
      </p:sp>
      <p:sp>
        <p:nvSpPr>
          <p:cNvPr id="4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CABFA840-7829-48B3-9003-266A0A5CF86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1371600" y="1143000"/>
            <a:ext cx="4114440" cy="3085920"/>
          </a:xfrm>
          <a:prstGeom prst="rect">
            <a:avLst/>
          </a:prstGeom>
        </p:spPr>
      </p:sp>
      <p:sp>
        <p:nvSpPr>
          <p:cNvPr id="148"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AC5A6F-3243-480A-90A6-51500C7A1C79}" type="slidenum">
              <a:rPr lang="en-US"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noRot="1" noChangeAspect="1"/>
          </p:cNvSpPr>
          <p:nvPr>
            <p:ph type="sldImg"/>
          </p:nvPr>
        </p:nvSpPr>
        <p:spPr>
          <a:xfrm>
            <a:off x="1371600" y="1143000"/>
            <a:ext cx="4114440" cy="3085920"/>
          </a:xfrm>
          <a:prstGeom prst="rect">
            <a:avLst/>
          </a:prstGeom>
        </p:spPr>
      </p:sp>
      <p:sp>
        <p:nvSpPr>
          <p:cNvPr id="151"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3BCFB43-8C9F-4CC7-9E05-211C49E817CE}"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1371600" y="1143000"/>
            <a:ext cx="4114440" cy="3085920"/>
          </a:xfrm>
          <a:prstGeom prst="rect">
            <a:avLst/>
          </a:prstGeom>
        </p:spPr>
      </p:sp>
      <p:sp>
        <p:nvSpPr>
          <p:cNvPr id="154"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82A5399-891C-4EAA-A868-E06766D27727}" type="slidenum">
              <a:rPr lang="en-US" sz="1200" b="0" strike="noStrike" spc="-1">
                <a:latin typeface="Times New Roman"/>
              </a:rPr>
              <a:t>4</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1371600" y="1143000"/>
            <a:ext cx="4114440" cy="3085920"/>
          </a:xfrm>
          <a:prstGeom prst="rect">
            <a:avLst/>
          </a:prstGeom>
        </p:spPr>
      </p:sp>
      <p:sp>
        <p:nvSpPr>
          <p:cNvPr id="157"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B3131F6-8FAF-461E-A3FB-2785191C0009}" type="slidenum">
              <a:rPr lang="en-US" sz="1200" b="0" strike="noStrike" spc="-1">
                <a:latin typeface="Times New Roman"/>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noRot="1" noChangeAspect="1"/>
          </p:cNvSpPr>
          <p:nvPr>
            <p:ph type="sldImg"/>
          </p:nvPr>
        </p:nvSpPr>
        <p:spPr>
          <a:xfrm>
            <a:off x="1371600" y="1143000"/>
            <a:ext cx="4114440" cy="3085920"/>
          </a:xfrm>
          <a:prstGeom prst="rect">
            <a:avLst/>
          </a:prstGeom>
        </p:spPr>
      </p:sp>
      <p:sp>
        <p:nvSpPr>
          <p:cNvPr id="160"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6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1B37177-A946-4638-AB0D-D10D20825B57}" type="slidenum">
              <a:rPr lang="en-US" sz="1200" b="0" strike="noStrike" spc="-1">
                <a:latin typeface="Times New Roman"/>
              </a:rPr>
              <a:t>6</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1371600" y="1143000"/>
            <a:ext cx="4114800" cy="3086100"/>
          </a:xfrm>
          <a:prstGeom prst="rect">
            <a:avLst/>
          </a:prstGeom>
        </p:spPr>
      </p:sp>
      <p:sp>
        <p:nvSpPr>
          <p:cNvPr id="16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6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1E3C1D12-22C3-48CD-8F61-546C3235391C}" type="slidenum">
              <a:rPr lang="en-US"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1371600" y="1143000"/>
            <a:ext cx="4114440" cy="3085920"/>
          </a:xfrm>
          <a:prstGeom prst="rect">
            <a:avLst/>
          </a:prstGeom>
        </p:spPr>
      </p:sp>
      <p:sp>
        <p:nvSpPr>
          <p:cNvPr id="16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6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673A7D5-4BAB-4137-97CA-4955AD1DC8C4}" type="slidenum">
              <a:rPr lang="en-US"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1371600" y="1143000"/>
            <a:ext cx="4114440" cy="3085920"/>
          </a:xfrm>
          <a:prstGeom prst="rect">
            <a:avLst/>
          </a:prstGeom>
        </p:spPr>
      </p:sp>
      <p:sp>
        <p:nvSpPr>
          <p:cNvPr id="16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7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FB3788B-BFA2-417E-A20E-703B9CFC31BD}"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1371600" y="1143000"/>
            <a:ext cx="4114440" cy="3085920"/>
          </a:xfrm>
          <a:prstGeom prst="rect">
            <a:avLst/>
          </a:prstGeom>
        </p:spPr>
      </p:sp>
      <p:sp>
        <p:nvSpPr>
          <p:cNvPr id="172"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7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C43232AF-3E6F-43D9-A0E6-27D9EE6F7F28}"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143000" y="1122480"/>
            <a:ext cx="6857640" cy="11066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43000" y="1122480"/>
            <a:ext cx="6857640" cy="2387160"/>
          </a:xfrm>
          <a:prstGeom prst="rect">
            <a:avLst/>
          </a:prstGeom>
        </p:spPr>
        <p:txBody>
          <a:bodyPr lIns="0" tIns="0" rIns="0" bIns="0" anchor="ctr">
            <a:noAutofit/>
          </a:bodyPr>
          <a:lstStyle/>
          <a:p>
            <a:endParaRPr lang="en-US" sz="1800" b="0" strike="noStrike" spc="-1">
              <a:solidFill>
                <a:srgbClr val="000000"/>
              </a:solidFill>
              <a:latin typeface="游ゴシック"/>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100" b="0" strike="noStrike" spc="-1">
              <a:solidFill>
                <a:srgbClr val="000000"/>
              </a:solidFill>
              <a:latin typeface="游ゴシック"/>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1122480"/>
            <a:ext cx="6857640" cy="2387160"/>
          </a:xfrm>
          <a:prstGeom prst="rect">
            <a:avLst/>
          </a:prstGeom>
        </p:spPr>
        <p:txBody>
          <a:bodyPr anchor="b">
            <a:noAutofit/>
          </a:bodyPr>
          <a:lstStyle/>
          <a:p>
            <a:pPr algn="ctr">
              <a:lnSpc>
                <a:spcPct val="90000"/>
              </a:lnSpc>
            </a:pPr>
            <a:r>
              <a:rPr lang="ja-JP" sz="4500" b="0" strike="noStrike" spc="-1">
                <a:solidFill>
                  <a:srgbClr val="000000"/>
                </a:solidFill>
                <a:latin typeface="游ゴシック Light"/>
              </a:rPr>
              <a:t>マスター タイトルの書式設定</a:t>
            </a:r>
            <a:endParaRPr lang="en-US" sz="4500" b="0" strike="noStrike" spc="-1">
              <a:solidFill>
                <a:srgbClr val="000000"/>
              </a:solidFill>
              <a:latin typeface="游ゴシック"/>
            </a:endParaRPr>
          </a:p>
        </p:txBody>
      </p:sp>
      <p:sp>
        <p:nvSpPr>
          <p:cNvPr id="6" name="PlaceHolder 2"/>
          <p:cNvSpPr>
            <a:spLocks noGrp="1"/>
          </p:cNvSpPr>
          <p:nvPr>
            <p:ph type="dt"/>
          </p:nvPr>
        </p:nvSpPr>
        <p:spPr>
          <a:xfrm>
            <a:off x="628560" y="6356520"/>
            <a:ext cx="2057040" cy="364680"/>
          </a:xfrm>
          <a:prstGeom prst="rect">
            <a:avLst/>
          </a:prstGeom>
        </p:spPr>
        <p:txBody>
          <a:bodyPr anchor="ctr">
            <a:noAutofit/>
          </a:bodyPr>
          <a:lstStyle/>
          <a:p>
            <a:pPr>
              <a:lnSpc>
                <a:spcPct val="100000"/>
              </a:lnSpc>
            </a:pPr>
            <a:fld id="{124AEA19-5FE1-4AE8-A518-6C957E8E4CEF}" type="datetime1">
              <a:rPr lang="en-US" sz="900" b="0" strike="noStrike" spc="-1">
                <a:solidFill>
                  <a:srgbClr val="8B8B8B"/>
                </a:solidFill>
                <a:latin typeface="游ゴシック"/>
              </a:rPr>
              <a:t>5/27/2021</a:t>
            </a:fld>
            <a:endParaRPr lang="en-US" sz="900" b="0" strike="noStrike" spc="-1">
              <a:latin typeface="Times New Roman"/>
            </a:endParaRPr>
          </a:p>
        </p:txBody>
      </p:sp>
      <p:sp>
        <p:nvSpPr>
          <p:cNvPr id="2" name="PlaceHolder 3"/>
          <p:cNvSpPr>
            <a:spLocks noGrp="1"/>
          </p:cNvSpPr>
          <p:nvPr>
            <p:ph type="ftr"/>
          </p:nvPr>
        </p:nvSpPr>
        <p:spPr>
          <a:xfrm>
            <a:off x="3029040" y="6356520"/>
            <a:ext cx="3085920" cy="36468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6458040" y="6356520"/>
            <a:ext cx="2057040" cy="364680"/>
          </a:xfrm>
          <a:prstGeom prst="rect">
            <a:avLst/>
          </a:prstGeom>
        </p:spPr>
        <p:txBody>
          <a:bodyPr anchor="ctr">
            <a:noAutofit/>
          </a:bodyPr>
          <a:lstStyle/>
          <a:p>
            <a:pPr algn="r">
              <a:lnSpc>
                <a:spcPct val="100000"/>
              </a:lnSpc>
            </a:pPr>
            <a:fld id="{FB71F0C3-7BE1-4B5F-9BF7-420C4C5DB6EC}" type="slidenum">
              <a:rPr lang="en-US" sz="900" b="0" strike="noStrike" spc="-1">
                <a:solidFill>
                  <a:srgbClr val="8B8B8B"/>
                </a:solidFill>
                <a:latin typeface="游ゴシック"/>
              </a:rPr>
              <a:t>‹#›</a:t>
            </a:fld>
            <a:endParaRPr lang="en-US" sz="9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ja-JP" sz="2100" b="0" strike="noStrike" spc="-1">
                <a:solidFill>
                  <a:srgbClr val="000000"/>
                </a:solidFill>
                <a:latin typeface="游ゴシック"/>
              </a:rPr>
              <a:t>アウトラインテキストの書式を編集するにはクリックします。</a:t>
            </a:r>
            <a:endParaRPr lang="en-US" sz="2100" b="0" strike="noStrike" spc="-1">
              <a:solidFill>
                <a:srgbClr val="000000"/>
              </a:solidFill>
              <a:latin typeface="游ゴシック"/>
            </a:endParaRPr>
          </a:p>
          <a:p>
            <a:pPr marL="864000" lvl="1" indent="-324000">
              <a:spcBef>
                <a:spcPts val="1134"/>
              </a:spcBef>
              <a:buClr>
                <a:srgbClr val="000000"/>
              </a:buClr>
              <a:buSzPct val="75000"/>
              <a:buFont typeface="Symbol" charset="2"/>
              <a:buChar char=""/>
            </a:pPr>
            <a:r>
              <a:rPr lang="en-US" sz="1500" b="0" strike="noStrike" spc="-1">
                <a:solidFill>
                  <a:srgbClr val="000000"/>
                </a:solidFill>
                <a:latin typeface="游ゴシック"/>
              </a:rPr>
              <a:t>2</a:t>
            </a:r>
            <a:r>
              <a:rPr lang="ja-JP" sz="1500" b="0" strike="noStrike" spc="-1">
                <a:solidFill>
                  <a:srgbClr val="000000"/>
                </a:solidFill>
                <a:latin typeface="游ゴシック"/>
              </a:rPr>
              <a:t>レベル目のアウトライン</a:t>
            </a:r>
            <a:endParaRPr lang="en-US" sz="1500" b="0" strike="noStrike" spc="-1">
              <a:solidFill>
                <a:srgbClr val="000000"/>
              </a:solidFill>
              <a:latin typeface="游ゴシック"/>
            </a:endParaRP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游ゴシック"/>
              </a:rPr>
              <a:t>3</a:t>
            </a:r>
            <a:r>
              <a:rPr lang="ja-JP" sz="1350" b="0" strike="noStrike" spc="-1">
                <a:solidFill>
                  <a:srgbClr val="000000"/>
                </a:solidFill>
                <a:latin typeface="游ゴシック"/>
              </a:rPr>
              <a:t>レベル目のアウトライン</a:t>
            </a:r>
            <a:endParaRPr lang="en-US" sz="1350" b="0" strike="noStrike" spc="-1">
              <a:solidFill>
                <a:srgbClr val="000000"/>
              </a:solidFill>
              <a:latin typeface="游ゴシック"/>
            </a:endParaRPr>
          </a:p>
          <a:p>
            <a:pPr marL="1728000" lvl="3" indent="-216000">
              <a:spcBef>
                <a:spcPts val="567"/>
              </a:spcBef>
              <a:buClr>
                <a:srgbClr val="000000"/>
              </a:buClr>
              <a:buSzPct val="75000"/>
              <a:buFont typeface="Symbol" charset="2"/>
              <a:buChar char=""/>
            </a:pPr>
            <a:r>
              <a:rPr lang="en-US" sz="1350" b="0" strike="noStrike" spc="-1">
                <a:solidFill>
                  <a:srgbClr val="000000"/>
                </a:solidFill>
                <a:latin typeface="游ゴシック"/>
              </a:rPr>
              <a:t>4</a:t>
            </a:r>
            <a:r>
              <a:rPr lang="ja-JP" sz="1350" b="0" strike="noStrike" spc="-1">
                <a:solidFill>
                  <a:srgbClr val="000000"/>
                </a:solidFill>
                <a:latin typeface="游ゴシック"/>
              </a:rPr>
              <a:t>レベル目のアウトライン</a:t>
            </a:r>
            <a:endParaRPr lang="en-US" sz="1350" b="0" strike="noStrike" spc="-1">
              <a:solidFill>
                <a:srgbClr val="000000"/>
              </a:solidFill>
              <a:latin typeface="游ゴシック"/>
            </a:endParaRP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游ゴシック"/>
              </a:rPr>
              <a:t>5</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游ゴシック"/>
              </a:rPr>
              <a:t>6</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游ゴシック"/>
              </a:rPr>
              <a:t>7</a:t>
            </a:r>
            <a:r>
              <a:rPr lang="ja-JP" sz="2000" b="0" strike="noStrike" spc="-1">
                <a:solidFill>
                  <a:srgbClr val="000000"/>
                </a:solidFill>
                <a:latin typeface="游ゴシック"/>
              </a:rPr>
              <a:t>レベル目のアウトライン</a:t>
            </a:r>
            <a:endParaRPr lang="en-US" sz="2000" b="0" strike="noStrike" spc="-1">
              <a:solidFill>
                <a:srgbClr val="000000"/>
              </a:solidFill>
              <a:latin typeface="游ゴシック"/>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raw.githubusercontent.com/rurusasu/paper/master/AI&#25216;&#34899;/AI&#25216;&#34899;&#24540;&#29992;/&#29289;&#20307;&#26908;&#20986;/&#23398;%20et%20al.%20-%202012%20-%20&#20840;&#20572;&#30041;&#28857;&#12398;&#30452;&#25509;&#35336;&#31639;&#12395;&#22522;&#12389;&#12367;&#19968;&#33324;&#12459;&#12513;&#12521;&#12514;&#12487;&#12523;&#12398;PnP&#21839;&#38988;&#12395;&#23550;&#12377;&#12427;&#32113;&#19968;&#30340;&#35299;&#27861;.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urusasu/Diary/blob/master/&#22577;&#21578;&#20250;_&#12497;&#12527;&#12509;/20210511/&#21442;&#32771;&#25991;&#29486;/Hough.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143000" y="1097640"/>
            <a:ext cx="6857640" cy="2387160"/>
          </a:xfrm>
          <a:prstGeom prst="rect">
            <a:avLst/>
          </a:prstGeom>
          <a:noFill/>
          <a:ln>
            <a:noFill/>
          </a:ln>
        </p:spPr>
        <p:txBody>
          <a:bodyPr anchor="b">
            <a:normAutofit/>
          </a:bodyPr>
          <a:lstStyle/>
          <a:p>
            <a:pPr algn="ctr">
              <a:lnSpc>
                <a:spcPct val="90000"/>
              </a:lnSpc>
            </a:pPr>
            <a:r>
              <a:rPr lang="ja-JP" sz="4500" b="1" strike="noStrike" spc="-1">
                <a:solidFill>
                  <a:srgbClr val="000000"/>
                </a:solidFill>
                <a:latin typeface="游ゴシック Light"/>
              </a:rPr>
              <a:t>進捗報告会</a:t>
            </a:r>
            <a:endParaRPr lang="en-US" sz="4500" b="0" strike="noStrike" spc="-1">
              <a:solidFill>
                <a:srgbClr val="000000"/>
              </a:solidFill>
              <a:latin typeface="游ゴシック"/>
            </a:endParaRPr>
          </a:p>
        </p:txBody>
      </p:sp>
      <p:sp>
        <p:nvSpPr>
          <p:cNvPr id="48" name="TextShape 2"/>
          <p:cNvSpPr txBox="1"/>
          <p:nvPr/>
        </p:nvSpPr>
        <p:spPr>
          <a:xfrm>
            <a:off x="5189760" y="3911040"/>
            <a:ext cx="2810880" cy="846000"/>
          </a:xfrm>
          <a:prstGeom prst="rect">
            <a:avLst/>
          </a:prstGeom>
          <a:noFill/>
          <a:ln>
            <a:noFill/>
          </a:ln>
        </p:spPr>
        <p:txBody>
          <a:bodyPr>
            <a:normAutofit fontScale="44000"/>
          </a:bodyPr>
          <a:lstStyle/>
          <a:p>
            <a:pPr>
              <a:lnSpc>
                <a:spcPct val="90000"/>
              </a:lnSpc>
              <a:spcBef>
                <a:spcPts val="751"/>
              </a:spcBef>
              <a:tabLst>
                <a:tab pos="0" algn="l"/>
              </a:tabLst>
            </a:pPr>
            <a:r>
              <a:rPr lang="ja-JP" sz="2400" b="0" strike="noStrike" spc="-1">
                <a:solidFill>
                  <a:srgbClr val="000000"/>
                </a:solidFill>
                <a:latin typeface="游ゴシック"/>
              </a:rPr>
              <a:t>永田研究室</a:t>
            </a:r>
            <a:endParaRPr lang="en-US" sz="2400" b="0" strike="noStrike" spc="-1">
              <a:latin typeface="Arial"/>
            </a:endParaRPr>
          </a:p>
          <a:p>
            <a:pPr algn="r">
              <a:lnSpc>
                <a:spcPct val="90000"/>
              </a:lnSpc>
              <a:spcBef>
                <a:spcPts val="751"/>
              </a:spcBef>
              <a:tabLst>
                <a:tab pos="0" algn="l"/>
              </a:tabLst>
            </a:pPr>
            <a:r>
              <a:rPr lang="en-US" sz="2400" b="0" strike="noStrike" spc="-1">
                <a:solidFill>
                  <a:srgbClr val="000000"/>
                </a:solidFill>
                <a:latin typeface="游ゴシック"/>
              </a:rPr>
              <a:t>F120613  </a:t>
            </a:r>
            <a:r>
              <a:rPr lang="ja-JP" sz="2400" b="0" strike="noStrike" spc="-1">
                <a:solidFill>
                  <a:srgbClr val="000000"/>
                </a:solidFill>
                <a:latin typeface="游ゴシック"/>
              </a:rPr>
              <a:t>三木康平</a:t>
            </a:r>
            <a:endParaRPr lang="en-US"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6458040" y="6356520"/>
            <a:ext cx="2057040" cy="364680"/>
          </a:xfrm>
          <a:prstGeom prst="rect">
            <a:avLst/>
          </a:prstGeom>
          <a:noFill/>
          <a:ln>
            <a:noFill/>
          </a:ln>
        </p:spPr>
        <p:txBody>
          <a:bodyPr anchor="ctr">
            <a:noAutofit/>
          </a:bodyPr>
          <a:lstStyle/>
          <a:p>
            <a:pPr algn="r">
              <a:lnSpc>
                <a:spcPct val="100000"/>
              </a:lnSpc>
            </a:pPr>
            <a:fld id="{035A0996-DE49-410D-9573-8D56D0636B52}" type="slidenum">
              <a:rPr lang="en-US" sz="1050" b="0" strike="noStrike" spc="-1">
                <a:solidFill>
                  <a:srgbClr val="000000"/>
                </a:solidFill>
                <a:latin typeface="游ゴシック"/>
              </a:rPr>
              <a:t>10</a:t>
            </a:fld>
            <a:endParaRPr lang="en-US" sz="1050" b="0" strike="noStrike" spc="-1">
              <a:latin typeface="Times New Roman"/>
            </a:endParaRPr>
          </a:p>
        </p:txBody>
      </p:sp>
      <p:sp>
        <p:nvSpPr>
          <p:cNvPr id="145" name="CustomShape 2"/>
          <p:cNvSpPr/>
          <p:nvPr/>
        </p:nvSpPr>
        <p:spPr>
          <a:xfrm>
            <a:off x="1301760" y="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u="sng" strike="noStrike" spc="-1">
                <a:solidFill>
                  <a:srgbClr val="0563C1"/>
                </a:solidFill>
                <a:uFillTx/>
                <a:latin typeface="游ゴシック"/>
                <a:hlinkClick r:id="rId3"/>
              </a:rPr>
              <a:t>PnP</a:t>
            </a:r>
            <a:r>
              <a:rPr lang="ja-JP" sz="2800" b="1" u="sng" strike="noStrike" spc="-1">
                <a:solidFill>
                  <a:srgbClr val="0563C1"/>
                </a:solidFill>
                <a:uFillTx/>
                <a:latin typeface="游ゴシック"/>
                <a:hlinkClick r:id="rId3"/>
              </a:rPr>
              <a:t>問題 </a:t>
            </a:r>
            <a:r>
              <a:rPr lang="en-US" sz="2800" b="1" u="sng" strike="noStrike" spc="-1">
                <a:solidFill>
                  <a:srgbClr val="0563C1"/>
                </a:solidFill>
                <a:uFillTx/>
                <a:latin typeface="游ゴシック"/>
                <a:hlinkClick r:id="rId3"/>
              </a:rPr>
              <a:t>(</a:t>
            </a:r>
            <a:r>
              <a:rPr lang="en-US" sz="2800" b="1" u="sng" strike="noStrike" spc="-1">
                <a:solidFill>
                  <a:srgbClr val="0563C1"/>
                </a:solidFill>
                <a:uFillTx/>
                <a:latin typeface="游ゴシック"/>
                <a:hlinkClick r:id="rId3"/>
              </a:rPr>
              <a:t>Prespective</a:t>
            </a:r>
            <a:r>
              <a:rPr lang="en-US" sz="2800" b="1" u="sng" strike="noStrike" spc="-1">
                <a:solidFill>
                  <a:srgbClr val="0563C1"/>
                </a:solidFill>
                <a:uFillTx/>
                <a:latin typeface="游ゴシック"/>
                <a:hlinkClick r:id="rId3"/>
              </a:rPr>
              <a:t>-n-Points)</a:t>
            </a:r>
            <a:endParaRPr lang="en-US" sz="2800" b="0" strike="noStrike" spc="-1">
              <a:latin typeface="Arial"/>
            </a:endParaRPr>
          </a:p>
        </p:txBody>
      </p:sp>
      <p:sp>
        <p:nvSpPr>
          <p:cNvPr id="146" name="CustomShape 3"/>
          <p:cNvSpPr/>
          <p:nvPr/>
        </p:nvSpPr>
        <p:spPr>
          <a:xfrm>
            <a:off x="739800" y="779400"/>
            <a:ext cx="7863480" cy="115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2801"/>
              </a:lnSpc>
            </a:pPr>
            <a:r>
              <a:rPr lang="en-US" sz="1800" b="0" strike="noStrike" spc="-1">
                <a:solidFill>
                  <a:srgbClr val="000000"/>
                </a:solidFill>
                <a:latin typeface="Times New Roman"/>
              </a:rPr>
              <a:t>PnP</a:t>
            </a:r>
            <a:r>
              <a:rPr lang="ja-JP" sz="1800" b="0" strike="noStrike" spc="-1">
                <a:solidFill>
                  <a:srgbClr val="000000"/>
                </a:solidFill>
                <a:latin typeface="Courier New"/>
              </a:rPr>
              <a:t>問題（</a:t>
            </a:r>
            <a:r>
              <a:rPr lang="en-US" sz="1800" b="0" strike="noStrike" spc="-1">
                <a:solidFill>
                  <a:srgbClr val="000000"/>
                </a:solidFill>
                <a:latin typeface="Times New Roman"/>
              </a:rPr>
              <a:t>Perspective-n-Points Problem</a:t>
            </a:r>
            <a:r>
              <a:rPr lang="ja-JP" sz="1800" b="0" strike="noStrike" spc="-1">
                <a:solidFill>
                  <a:srgbClr val="000000"/>
                </a:solidFill>
                <a:latin typeface="Courier New"/>
              </a:rPr>
              <a:t>）とは，ワールド座標系における</a:t>
            </a:r>
            <a:r>
              <a:rPr lang="en-US" sz="1800" b="0" strike="noStrike" spc="-1">
                <a:solidFill>
                  <a:srgbClr val="000000"/>
                </a:solidFill>
                <a:latin typeface="Arial"/>
              </a:rPr>
              <a:t>n</a:t>
            </a:r>
            <a:r>
              <a:rPr lang="ja-JP" sz="1800" b="0" strike="noStrike" spc="-1">
                <a:solidFill>
                  <a:srgbClr val="000000"/>
                </a:solidFill>
                <a:latin typeface="Courier New"/>
              </a:rPr>
              <a:t>点の三次元座標とそれらの点が観測された画像座標から，校正済カメラの位置姿勢を推定する問題</a:t>
            </a:r>
            <a:endParaRPr lang="en-US"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LineMOD</a:t>
            </a:r>
            <a:r>
              <a:rPr lang="ja-JP" sz="2800" b="1" strike="noStrike" spc="-1">
                <a:solidFill>
                  <a:srgbClr val="FFFFFF"/>
                </a:solidFill>
                <a:latin typeface="游ゴシック"/>
              </a:rPr>
              <a:t>データセット</a:t>
            </a:r>
            <a:endParaRPr lang="en-US" sz="2800" b="0" strike="noStrike" spc="-1">
              <a:latin typeface="Arial"/>
            </a:endParaRPr>
          </a:p>
        </p:txBody>
      </p:sp>
      <p:sp>
        <p:nvSpPr>
          <p:cNvPr id="50"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111F021-673C-47A9-B231-265CC03283EE}" type="slidenum">
              <a:rPr lang="en-US" sz="1050" b="0" strike="noStrike" spc="-1">
                <a:solidFill>
                  <a:srgbClr val="000000"/>
                </a:solidFill>
                <a:latin typeface="游ゴシック"/>
              </a:rPr>
              <a:t>2</a:t>
            </a:fld>
            <a:endParaRPr lang="en-US" sz="1050" b="0" strike="noStrike" spc="-1">
              <a:latin typeface="Times New Roman"/>
            </a:endParaRPr>
          </a:p>
        </p:txBody>
      </p:sp>
      <p:sp>
        <p:nvSpPr>
          <p:cNvPr id="51" name="TextShape 3"/>
          <p:cNvSpPr txBox="1"/>
          <p:nvPr/>
        </p:nvSpPr>
        <p:spPr>
          <a:xfrm>
            <a:off x="144000" y="543240"/>
            <a:ext cx="8856000" cy="8679960"/>
          </a:xfrm>
          <a:prstGeom prst="rect">
            <a:avLst/>
          </a:prstGeom>
          <a:noFill/>
          <a:ln>
            <a:noFill/>
          </a:ln>
        </p:spPr>
        <p:txBody>
          <a:bodyPr lIns="90000" tIns="45000" rIns="90000" bIns="45000">
            <a:noAutofit/>
          </a:bodyPr>
          <a:lstStyle/>
          <a:p>
            <a:r>
              <a:rPr lang="en-US" sz="1800" b="0" strike="noStrike" spc="-1">
                <a:latin typeface="Arial"/>
              </a:rPr>
              <a:t>* 15</a:t>
            </a:r>
            <a:r>
              <a:rPr lang="ja-JP" sz="1800" b="0" strike="noStrike" spc="-1">
                <a:latin typeface="Arial"/>
              </a:rPr>
              <a:t>種類のオブジェクトとグランドトゥルースポーズを含む</a:t>
            </a:r>
            <a:r>
              <a:rPr lang="en-US" sz="1800" b="0" strike="noStrike" spc="-1">
                <a:latin typeface="Arial"/>
              </a:rPr>
              <a:t>18000</a:t>
            </a:r>
            <a:r>
              <a:rPr lang="ja-JP" sz="1800" b="0" strike="noStrike" spc="-1">
                <a:latin typeface="Arial"/>
              </a:rPr>
              <a:t>枚以上の実写画像</a:t>
            </a:r>
            <a:endParaRPr lang="en-US" sz="1800" b="0" strike="noStrike" spc="-1">
              <a:latin typeface="Arial"/>
            </a:endParaRPr>
          </a:p>
          <a:p>
            <a:r>
              <a:rPr lang="en-US" sz="1800" b="0" strike="noStrike" spc="-1">
                <a:latin typeface="Arial"/>
              </a:rPr>
              <a:t>* Creative Commons Attribution 4.0 International License</a:t>
            </a:r>
          </a:p>
          <a:p>
            <a:r>
              <a:rPr lang="ja-JP" sz="1800" b="0" strike="noStrike" spc="-1">
                <a:latin typeface="Arial"/>
              </a:rPr>
              <a:t>猿、ベンチバイス、ボウル、缶、猫、カップ、ドリル、アヒル、接着剤、穴あけ器、鉄、ランプ、電話、カム、卵箱</a:t>
            </a:r>
            <a:endParaRPr lang="en-US" sz="1800" b="0" strike="noStrike" spc="-1">
              <a:latin typeface="Arial"/>
            </a:endParaRPr>
          </a:p>
          <a:p>
            <a:r>
              <a:rPr lang="ja-JP" sz="1800" b="0" strike="noStrike" spc="-1">
                <a:latin typeface="Arial"/>
              </a:rPr>
              <a:t>各データセットには，</a:t>
            </a:r>
            <a:r>
              <a:rPr lang="en-US" sz="1800" b="0" strike="noStrike" spc="-1">
                <a:latin typeface="Arial"/>
              </a:rPr>
              <a:t>3D</a:t>
            </a:r>
            <a:r>
              <a:rPr lang="ja-JP" sz="1800" b="0" strike="noStrike" spc="-1">
                <a:latin typeface="Arial"/>
              </a:rPr>
              <a:t>モデルが点群として保存されている（フォーマット：</a:t>
            </a:r>
            <a:r>
              <a:rPr lang="en-US" sz="1800" b="0" strike="noStrike" spc="-1">
                <a:latin typeface="Arial"/>
              </a:rPr>
              <a:t>#of_voxels size: </a:t>
            </a:r>
            <a:r>
              <a:rPr lang="ja-JP" sz="1800" b="0" strike="noStrike" spc="-1">
                <a:latin typeface="Arial"/>
              </a:rPr>
              <a:t>各データセットには，点群として保存された</a:t>
            </a:r>
            <a:r>
              <a:rPr lang="en-US" sz="1800" b="0" strike="noStrike" spc="-1">
                <a:latin typeface="Arial"/>
              </a:rPr>
              <a:t>3D</a:t>
            </a:r>
            <a:r>
              <a:rPr lang="ja-JP" sz="1800" b="0" strike="noStrike" spc="-1">
                <a:latin typeface="Arial"/>
              </a:rPr>
              <a:t>モデル（フォーマット：</a:t>
            </a:r>
            <a:r>
              <a:rPr lang="en-US" sz="1800" b="0" strike="noStrike" spc="-1">
                <a:latin typeface="Arial"/>
              </a:rPr>
              <a:t>#_of_voxels size_of_voxel</a:t>
            </a:r>
          </a:p>
          <a:p>
            <a:r>
              <a:rPr lang="en-US" sz="1800" b="0" strike="noStrike" spc="-1">
                <a:latin typeface="Arial"/>
              </a:rPr>
              <a:t>_in_cm x1</a:t>
            </a:r>
          </a:p>
          <a:p>
            <a:r>
              <a:rPr lang="en-US" sz="1800" b="0" strike="noStrike" spc="-1">
                <a:latin typeface="Arial"/>
              </a:rPr>
              <a:t>_in_cm y1</a:t>
            </a:r>
          </a:p>
          <a:p>
            <a:r>
              <a:rPr lang="en-US" sz="1800" b="0" strike="noStrike" spc="-1">
                <a:latin typeface="Arial"/>
              </a:rPr>
              <a:t>_in_cm z1</a:t>
            </a:r>
          </a:p>
          <a:p>
            <a:r>
              <a:rPr lang="en-US" sz="1800" b="0" strike="noStrike" spc="-1">
                <a:latin typeface="Arial"/>
              </a:rPr>
              <a:t>_in_cm normal_x1</a:t>
            </a:r>
          </a:p>
          <a:p>
            <a:r>
              <a:rPr lang="en-US" sz="1800" b="0" strike="noStrike" spc="-1">
                <a:latin typeface="Arial"/>
              </a:rPr>
              <a:t>normal_y1</a:t>
            </a:r>
          </a:p>
          <a:p>
            <a:r>
              <a:rPr lang="en-US" sz="1800" b="0" strike="noStrike" spc="-1">
                <a:latin typeface="Arial"/>
              </a:rPr>
              <a:t>normal_z1</a:t>
            </a:r>
          </a:p>
          <a:p>
            <a:r>
              <a:rPr lang="en-US" sz="1800" b="0" strike="noStrike" spc="-1">
                <a:latin typeface="Arial"/>
              </a:rPr>
              <a:t>color_x1_normalized_to_1</a:t>
            </a:r>
          </a:p>
          <a:p>
            <a:r>
              <a:rPr lang="en-US" sz="1800" b="0" strike="noStrike" spc="-1">
                <a:latin typeface="Arial"/>
              </a:rPr>
              <a:t>color_y1_normalized_to_1</a:t>
            </a:r>
          </a:p>
          <a:p>
            <a:r>
              <a:rPr lang="en-US" sz="1800" b="0" strike="noStrike" spc="-1">
                <a:latin typeface="Arial"/>
              </a:rPr>
              <a:t>color_z1_normalized_to_1 ...</a:t>
            </a:r>
            <a:r>
              <a:rPr lang="ja-JP" sz="1800" b="0" strike="noStrike" spc="-1">
                <a:latin typeface="Arial"/>
              </a:rPr>
              <a:t>）と，対象物の最大直径（単位：</a:t>
            </a:r>
            <a:r>
              <a:rPr lang="en-US" sz="1800" b="0" strike="noStrike" spc="-1">
                <a:latin typeface="Arial"/>
              </a:rPr>
              <a:t>cm</a:t>
            </a:r>
            <a:r>
              <a:rPr lang="ja-JP" sz="1800" b="0" strike="noStrike" spc="-1">
                <a:latin typeface="Arial"/>
              </a:rPr>
              <a:t>）を記録した</a:t>
            </a:r>
            <a:r>
              <a:rPr lang="en-US" sz="1800" b="0" strike="noStrike" spc="-1">
                <a:latin typeface="Arial"/>
              </a:rPr>
              <a:t>distance.txt</a:t>
            </a:r>
            <a:r>
              <a:rPr lang="ja-JP" sz="1800" b="0" strike="noStrike" spc="-1">
                <a:latin typeface="Arial"/>
              </a:rPr>
              <a:t>というファイルが含まれています。いくつかのデータセットでは、</a:t>
            </a:r>
            <a:r>
              <a:rPr lang="en-US" sz="1800" b="0" strike="noStrike" spc="-1">
                <a:latin typeface="Arial"/>
              </a:rPr>
              <a:t>ply</a:t>
            </a:r>
            <a:r>
              <a:rPr lang="ja-JP" sz="1800" b="0" strike="noStrike" spc="-1">
                <a:latin typeface="Arial"/>
              </a:rPr>
              <a:t>フォーマットの美しいメッシュモデルも提供しています（単位：</a:t>
            </a:r>
            <a:r>
              <a:rPr lang="en-US" sz="1800" b="0" strike="noStrike" spc="-1">
                <a:latin typeface="Arial"/>
              </a:rPr>
              <a:t>mm - </a:t>
            </a:r>
            <a:r>
              <a:rPr lang="ja-JP" sz="1800" b="0" strike="noStrike" spc="-1">
                <a:latin typeface="Arial"/>
              </a:rPr>
              <a:t>より良い法線を持つ）。オリジナルのメッシュは</a:t>
            </a:r>
            <a:r>
              <a:rPr lang="en-US" sz="1800" b="0" strike="noStrike" spc="-1">
                <a:latin typeface="Arial"/>
              </a:rPr>
              <a:t>OLDmesh.ply</a:t>
            </a:r>
            <a:r>
              <a:rPr lang="ja-JP" sz="1800" b="0" strike="noStrike" spc="-1">
                <a:latin typeface="Arial"/>
              </a:rPr>
              <a:t>に含まれています。ほとんどのデータセットでは、この</a:t>
            </a:r>
            <a:r>
              <a:rPr lang="en-US" sz="1800" b="0" strike="noStrike" spc="-1">
                <a:latin typeface="Arial"/>
              </a:rPr>
              <a:t>OLDmesh.ply</a:t>
            </a:r>
            <a:r>
              <a:rPr lang="ja-JP" sz="1800" b="0" strike="noStrike" spc="-1">
                <a:latin typeface="Arial"/>
              </a:rPr>
              <a:t>を、</a:t>
            </a:r>
            <a:r>
              <a:rPr lang="en-US" sz="1800" b="0" strike="noStrike" spc="-1">
                <a:latin typeface="Arial"/>
              </a:rPr>
              <a:t>transform.dat</a:t>
            </a:r>
            <a:r>
              <a:rPr lang="ja-JP" sz="1800" b="0" strike="noStrike" spc="-1">
                <a:latin typeface="Arial"/>
              </a:rPr>
              <a:t>に格納されている変換を用いて点群に登録しました（最初の番号は重要ではなく、その後、各行の最初の番号は廃止されます</a:t>
            </a:r>
            <a:r>
              <a:rPr lang="en-US" sz="1800" b="0" strike="noStrike" spc="-1">
                <a:latin typeface="Arial"/>
              </a:rPr>
              <a:t>-</a:t>
            </a:r>
            <a:r>
              <a:rPr lang="ja-JP" sz="1800" b="0" strike="noStrike" spc="-1">
                <a:latin typeface="Arial"/>
              </a:rPr>
              <a:t>残りの場合：変換行列</a:t>
            </a:r>
            <a:r>
              <a:rPr lang="en-US" sz="1800" b="0" strike="noStrike" spc="-1">
                <a:latin typeface="Arial"/>
              </a:rPr>
              <a:t>[R|T]</a:t>
            </a:r>
            <a:r>
              <a:rPr lang="ja-JP" sz="1800" b="0" strike="noStrike" spc="-1">
                <a:latin typeface="Arial"/>
              </a:rPr>
              <a:t>は行単位（</a:t>
            </a:r>
            <a:r>
              <a:rPr lang="en-US" sz="1800" b="0" strike="noStrike" spc="-1">
                <a:latin typeface="Arial"/>
              </a:rPr>
              <a:t>m</a:t>
            </a:r>
            <a:r>
              <a:rPr lang="ja-JP" sz="1800" b="0" strike="noStrike" spc="-1">
                <a:latin typeface="Arial"/>
              </a:rPr>
              <a:t>）で格納されます）。登録されたメッシュは</a:t>
            </a:r>
            <a:r>
              <a:rPr lang="en-US" sz="1800" b="0" strike="noStrike" spc="-1">
                <a:latin typeface="Arial"/>
              </a:rPr>
              <a:t>mesh.ply</a:t>
            </a:r>
            <a:r>
              <a:rPr lang="ja-JP" sz="1800" b="0" strike="noStrike" spc="-1">
                <a:latin typeface="Arial"/>
              </a:rPr>
              <a:t>に格納されています。フォルダ</a:t>
            </a:r>
            <a:r>
              <a:rPr lang="en-US" sz="1800" b="0" strike="noStrike" spc="-1">
                <a:latin typeface="Arial"/>
              </a:rPr>
              <a:t>data</a:t>
            </a:r>
            <a:r>
              <a:rPr lang="ja-JP" sz="1800" b="0" strike="noStrike" spc="-1">
                <a:latin typeface="Arial"/>
              </a:rPr>
              <a:t>には、カラー画像、アライメントされた深度画像、グランドトゥルースの回転と平行移動（単位は</a:t>
            </a:r>
            <a:r>
              <a:rPr lang="en-US" sz="1800" b="0" strike="noStrike" spc="-1">
                <a:latin typeface="Arial"/>
              </a:rPr>
              <a:t>cm</a:t>
            </a:r>
            <a:r>
              <a:rPr lang="ja-JP" sz="1800" b="0" strike="noStrike" spc="-1">
                <a:latin typeface="Arial"/>
              </a:rPr>
              <a:t>）が格納されています。深度画像を読み取るには、この関数を使用します。</a:t>
            </a:r>
            <a:r>
              <a:rPr lang="en-US" sz="1800" b="0" strike="noStrike" spc="-1">
                <a:latin typeface="Arial"/>
              </a:rPr>
              <a:t>Kinect</a:t>
            </a:r>
            <a:r>
              <a:rPr lang="ja-JP" sz="1800" b="0" strike="noStrike" spc="-1">
                <a:latin typeface="Arial"/>
              </a:rPr>
              <a:t>の内部カメラ行列パラメータは次のとおりです： </a:t>
            </a:r>
            <a:r>
              <a:rPr lang="en-US" sz="1800" b="0" strike="noStrike" spc="-1">
                <a:latin typeface="Arial"/>
              </a:rPr>
              <a:t>fx=572.41140, px=325.26110, fy=573.57043; py=242.04899; </a:t>
            </a:r>
            <a:r>
              <a:rPr lang="ja-JP" sz="1800" b="0" strike="noStrike" spc="-1">
                <a:latin typeface="Arial"/>
              </a:rPr>
              <a:t>カラー画像と深度画像は、</a:t>
            </a:r>
            <a:r>
              <a:rPr lang="en-US" sz="1800" b="0" strike="noStrike" spc="-1">
                <a:latin typeface="Arial"/>
              </a:rPr>
              <a:t>Kinect</a:t>
            </a:r>
            <a:r>
              <a:rPr lang="ja-JP" sz="1800" b="0" strike="noStrike" spc="-1">
                <a:latin typeface="Arial"/>
              </a:rPr>
              <a:t>の内部アラインメント手順によってすでにアラインメントされています。</a:t>
            </a:r>
            <a:endParaRPr lang="en-US"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LineMOD</a:t>
            </a:r>
            <a:r>
              <a:rPr lang="ja-JP" sz="2800" b="1" strike="noStrike" spc="-1">
                <a:solidFill>
                  <a:srgbClr val="FFFFFF"/>
                </a:solidFill>
                <a:latin typeface="游ゴシック"/>
              </a:rPr>
              <a:t>データセット</a:t>
            </a:r>
            <a:endParaRPr lang="en-US" sz="2800" b="0" strike="noStrike" spc="-1">
              <a:latin typeface="Arial"/>
            </a:endParaRPr>
          </a:p>
        </p:txBody>
      </p:sp>
      <p:sp>
        <p:nvSpPr>
          <p:cNvPr id="53"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37879B23-B375-4A90-A9CF-15045C52C286}" type="slidenum">
              <a:rPr lang="en-US" sz="1050" b="0" strike="noStrike" spc="-1">
                <a:solidFill>
                  <a:srgbClr val="000000"/>
                </a:solidFill>
                <a:latin typeface="游ゴシック"/>
              </a:rPr>
              <a:t>3</a:t>
            </a:fld>
            <a:endParaRPr lang="en-US" sz="1050" b="0" strike="noStrike" spc="-1">
              <a:latin typeface="Times New Roman"/>
            </a:endParaRPr>
          </a:p>
        </p:txBody>
      </p:sp>
      <p:sp>
        <p:nvSpPr>
          <p:cNvPr id="54" name="TextShape 3"/>
          <p:cNvSpPr txBox="1"/>
          <p:nvPr/>
        </p:nvSpPr>
        <p:spPr>
          <a:xfrm>
            <a:off x="144000" y="543240"/>
            <a:ext cx="792000" cy="459360"/>
          </a:xfrm>
          <a:prstGeom prst="rect">
            <a:avLst/>
          </a:prstGeom>
          <a:noFill/>
          <a:ln>
            <a:noFill/>
          </a:ln>
        </p:spPr>
        <p:txBody>
          <a:bodyPr lIns="90000" tIns="45000" rIns="90000" bIns="45000">
            <a:noAutofit/>
          </a:bodyPr>
          <a:lstStyle/>
          <a:p>
            <a:r>
              <a:rPr lang="en-US" sz="2600" b="0" strike="noStrike" spc="-1">
                <a:latin typeface="Arial"/>
              </a:rPr>
              <a:t>ape</a:t>
            </a:r>
          </a:p>
        </p:txBody>
      </p:sp>
      <p:sp>
        <p:nvSpPr>
          <p:cNvPr id="55" name="Line 4"/>
          <p:cNvSpPr/>
          <p:nvPr/>
        </p:nvSpPr>
        <p:spPr>
          <a:xfrm>
            <a:off x="504000" y="1002600"/>
            <a:ext cx="0" cy="425340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56" name="Line 5"/>
          <p:cNvSpPr/>
          <p:nvPr/>
        </p:nvSpPr>
        <p:spPr>
          <a:xfrm>
            <a:off x="501480" y="1224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57" name="TextShape 6"/>
          <p:cNvSpPr txBox="1"/>
          <p:nvPr/>
        </p:nvSpPr>
        <p:spPr>
          <a:xfrm>
            <a:off x="1152000" y="1008000"/>
            <a:ext cx="1080000" cy="504000"/>
          </a:xfrm>
          <a:prstGeom prst="rect">
            <a:avLst/>
          </a:prstGeom>
          <a:noFill/>
          <a:ln>
            <a:noFill/>
          </a:ln>
        </p:spPr>
        <p:txBody>
          <a:bodyPr lIns="90000" tIns="45000" rIns="90000" bIns="45000">
            <a:noAutofit/>
          </a:bodyPr>
          <a:lstStyle/>
          <a:p>
            <a:r>
              <a:rPr lang="en-US" sz="2600" b="0" strike="noStrike" spc="-1">
                <a:latin typeface="Arial"/>
              </a:rPr>
              <a:t>data</a:t>
            </a:r>
          </a:p>
        </p:txBody>
      </p:sp>
      <p:sp>
        <p:nvSpPr>
          <p:cNvPr id="58" name="Line 7"/>
          <p:cNvSpPr/>
          <p:nvPr/>
        </p:nvSpPr>
        <p:spPr>
          <a:xfrm>
            <a:off x="501480" y="2016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59" name="TextShape 8"/>
          <p:cNvSpPr txBox="1"/>
          <p:nvPr/>
        </p:nvSpPr>
        <p:spPr>
          <a:xfrm>
            <a:off x="1152000" y="1800000"/>
            <a:ext cx="2232000" cy="576000"/>
          </a:xfrm>
          <a:prstGeom prst="rect">
            <a:avLst/>
          </a:prstGeom>
          <a:noFill/>
          <a:ln>
            <a:noFill/>
          </a:ln>
        </p:spPr>
        <p:txBody>
          <a:bodyPr lIns="90000" tIns="45000" rIns="90000" bIns="45000">
            <a:noAutofit/>
          </a:bodyPr>
          <a:lstStyle/>
          <a:p>
            <a:r>
              <a:rPr lang="en-US" sz="2600" b="0" strike="noStrike" spc="-1">
                <a:latin typeface="Arial"/>
              </a:rPr>
              <a:t>OLDmesh.ply</a:t>
            </a:r>
          </a:p>
        </p:txBody>
      </p:sp>
      <p:sp>
        <p:nvSpPr>
          <p:cNvPr id="60" name="TextShape 9"/>
          <p:cNvSpPr txBox="1"/>
          <p:nvPr/>
        </p:nvSpPr>
        <p:spPr>
          <a:xfrm>
            <a:off x="3096000" y="888480"/>
            <a:ext cx="6036840" cy="767520"/>
          </a:xfrm>
          <a:prstGeom prst="rect">
            <a:avLst/>
          </a:prstGeom>
          <a:noFill/>
          <a:ln>
            <a:noFill/>
          </a:ln>
        </p:spPr>
        <p:txBody>
          <a:bodyPr lIns="90000" tIns="45000" rIns="90000" bIns="45000">
            <a:noAutofit/>
          </a:bodyPr>
          <a:lstStyle/>
          <a:p>
            <a:r>
              <a:rPr lang="ja-JP" sz="1800" b="0" strike="noStrike" spc="-1">
                <a:latin typeface="Arial"/>
              </a:rPr>
              <a:t>カラー画像</a:t>
            </a:r>
            <a:r>
              <a:rPr lang="en-US" sz="1800" b="0" strike="noStrike" spc="-1">
                <a:latin typeface="Arial"/>
              </a:rPr>
              <a:t>.jpg</a:t>
            </a:r>
            <a:r>
              <a:rPr lang="ja-JP" sz="1800" b="0" strike="noStrike" spc="-1">
                <a:latin typeface="Arial"/>
              </a:rPr>
              <a:t>、アライメントされた深度画像</a:t>
            </a:r>
            <a:r>
              <a:rPr lang="en-US" sz="1800" b="0" strike="noStrike" spc="-1">
                <a:latin typeface="Arial"/>
              </a:rPr>
              <a:t>.dpt</a:t>
            </a:r>
            <a:r>
              <a:rPr lang="ja-JP" sz="1800" b="0" strike="noStrike" spc="-1">
                <a:latin typeface="Arial"/>
              </a:rPr>
              <a:t>、</a:t>
            </a:r>
            <a:endParaRPr lang="en-US" sz="1800" b="0" strike="noStrike" spc="-1">
              <a:latin typeface="Arial"/>
            </a:endParaRPr>
          </a:p>
          <a:p>
            <a:r>
              <a:rPr lang="ja-JP" sz="1800" b="0" strike="noStrike" spc="-1">
                <a:latin typeface="Arial"/>
              </a:rPr>
              <a:t>グランドトゥルースの回転</a:t>
            </a:r>
            <a:r>
              <a:rPr lang="en-US" sz="1800" b="0" strike="noStrike" spc="-1">
                <a:latin typeface="Arial"/>
              </a:rPr>
              <a:t>.rot</a:t>
            </a:r>
            <a:r>
              <a:rPr lang="ja-JP" sz="1800" b="0" strike="noStrike" spc="-1">
                <a:latin typeface="Arial"/>
              </a:rPr>
              <a:t>と平行移動</a:t>
            </a:r>
            <a:r>
              <a:rPr lang="en-US" sz="1800" b="0" strike="noStrike" spc="-1">
                <a:latin typeface="Arial"/>
              </a:rPr>
              <a:t>.tra</a:t>
            </a:r>
            <a:r>
              <a:rPr lang="ja-JP" sz="1800" b="0" strike="noStrike" spc="-1">
                <a:latin typeface="Arial"/>
              </a:rPr>
              <a:t>（単位</a:t>
            </a:r>
            <a:r>
              <a:rPr lang="en-US" sz="1800" b="0" strike="noStrike" spc="-1">
                <a:latin typeface="Arial"/>
              </a:rPr>
              <a:t>cm</a:t>
            </a:r>
            <a:r>
              <a:rPr lang="ja-JP" sz="1800" b="0" strike="noStrike" spc="-1">
                <a:latin typeface="Arial"/>
              </a:rPr>
              <a:t>）</a:t>
            </a:r>
            <a:endParaRPr lang="en-US" sz="1800" b="0" strike="noStrike" spc="-1">
              <a:latin typeface="Arial"/>
            </a:endParaRPr>
          </a:p>
        </p:txBody>
      </p:sp>
      <p:sp>
        <p:nvSpPr>
          <p:cNvPr id="61" name="Line 10"/>
          <p:cNvSpPr/>
          <p:nvPr/>
        </p:nvSpPr>
        <p:spPr>
          <a:xfrm>
            <a:off x="2016000" y="1224000"/>
            <a:ext cx="100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62" name="Line 11"/>
          <p:cNvSpPr/>
          <p:nvPr/>
        </p:nvSpPr>
        <p:spPr>
          <a:xfrm>
            <a:off x="501480" y="2880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63" name="TextShape 12"/>
          <p:cNvSpPr txBox="1"/>
          <p:nvPr/>
        </p:nvSpPr>
        <p:spPr>
          <a:xfrm>
            <a:off x="1152000" y="2664000"/>
            <a:ext cx="2232000" cy="576000"/>
          </a:xfrm>
          <a:prstGeom prst="rect">
            <a:avLst/>
          </a:prstGeom>
          <a:noFill/>
          <a:ln>
            <a:noFill/>
          </a:ln>
        </p:spPr>
        <p:txBody>
          <a:bodyPr lIns="90000" tIns="45000" rIns="90000" bIns="45000">
            <a:noAutofit/>
          </a:bodyPr>
          <a:lstStyle/>
          <a:p>
            <a:r>
              <a:rPr lang="en-US" sz="2600" b="0" strike="noStrike" spc="-1">
                <a:latin typeface="Arial"/>
              </a:rPr>
              <a:t>distance.txt</a:t>
            </a:r>
          </a:p>
        </p:txBody>
      </p:sp>
      <p:sp>
        <p:nvSpPr>
          <p:cNvPr id="64" name="Line 13"/>
          <p:cNvSpPr/>
          <p:nvPr/>
        </p:nvSpPr>
        <p:spPr>
          <a:xfrm>
            <a:off x="3024000" y="2880000"/>
            <a:ext cx="64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65" name="TextShape 14"/>
          <p:cNvSpPr txBox="1"/>
          <p:nvPr/>
        </p:nvSpPr>
        <p:spPr>
          <a:xfrm>
            <a:off x="3816000" y="2688480"/>
            <a:ext cx="3168000" cy="421200"/>
          </a:xfrm>
          <a:prstGeom prst="rect">
            <a:avLst/>
          </a:prstGeom>
          <a:noFill/>
          <a:ln>
            <a:noFill/>
          </a:ln>
        </p:spPr>
        <p:txBody>
          <a:bodyPr lIns="90000" tIns="45000" rIns="90000" bIns="45000">
            <a:noAutofit/>
          </a:bodyPr>
          <a:lstStyle/>
          <a:p>
            <a:r>
              <a:rPr lang="ja-JP" sz="1800" b="0" strike="noStrike" spc="-1">
                <a:latin typeface="Arial"/>
              </a:rPr>
              <a:t>対象物の最大直径</a:t>
            </a:r>
            <a:r>
              <a:rPr lang="en-US" sz="1800" b="0" strike="noStrike" spc="-1">
                <a:latin typeface="Arial"/>
              </a:rPr>
              <a:t>(</a:t>
            </a:r>
            <a:r>
              <a:rPr lang="ja-JP" sz="1800" b="0" strike="noStrike" spc="-1">
                <a:latin typeface="Arial"/>
              </a:rPr>
              <a:t>単位</a:t>
            </a:r>
            <a:r>
              <a:rPr lang="en-US" sz="1800" b="0" strike="noStrike" spc="-1">
                <a:latin typeface="Arial"/>
              </a:rPr>
              <a:t>: cm)</a:t>
            </a:r>
          </a:p>
        </p:txBody>
      </p:sp>
      <p:sp>
        <p:nvSpPr>
          <p:cNvPr id="66" name="Line 15"/>
          <p:cNvSpPr/>
          <p:nvPr/>
        </p:nvSpPr>
        <p:spPr>
          <a:xfrm>
            <a:off x="501480" y="3636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67" name="TextShape 16"/>
          <p:cNvSpPr txBox="1"/>
          <p:nvPr/>
        </p:nvSpPr>
        <p:spPr>
          <a:xfrm>
            <a:off x="1152000" y="3420000"/>
            <a:ext cx="1656000" cy="576000"/>
          </a:xfrm>
          <a:prstGeom prst="rect">
            <a:avLst/>
          </a:prstGeom>
          <a:noFill/>
          <a:ln>
            <a:noFill/>
          </a:ln>
        </p:spPr>
        <p:txBody>
          <a:bodyPr lIns="90000" tIns="45000" rIns="90000" bIns="45000">
            <a:noAutofit/>
          </a:bodyPr>
          <a:lstStyle/>
          <a:p>
            <a:r>
              <a:rPr lang="en-US" sz="2600" b="0" strike="noStrike" spc="-1">
                <a:latin typeface="Arial"/>
              </a:rPr>
              <a:t>mesh.ply</a:t>
            </a:r>
          </a:p>
        </p:txBody>
      </p:sp>
      <p:sp>
        <p:nvSpPr>
          <p:cNvPr id="68" name="TextShape 17"/>
          <p:cNvSpPr txBox="1"/>
          <p:nvPr/>
        </p:nvSpPr>
        <p:spPr>
          <a:xfrm>
            <a:off x="3456000" y="3456000"/>
            <a:ext cx="5688000" cy="506880"/>
          </a:xfrm>
          <a:prstGeom prst="rect">
            <a:avLst/>
          </a:prstGeom>
          <a:noFill/>
          <a:ln>
            <a:noFill/>
          </a:ln>
        </p:spPr>
        <p:txBody>
          <a:bodyPr lIns="90000" tIns="45000" rIns="90000" bIns="45000">
            <a:noAutofit/>
          </a:bodyPr>
          <a:lstStyle/>
          <a:p>
            <a:r>
              <a:rPr lang="en-US" sz="1800" b="0" strike="noStrike" spc="-1">
                <a:latin typeface="Arial"/>
              </a:rPr>
              <a:t>ply</a:t>
            </a:r>
            <a:r>
              <a:rPr lang="ja-JP" sz="1800" b="0" strike="noStrike" spc="-1">
                <a:latin typeface="Arial"/>
              </a:rPr>
              <a:t>フォーマットの美しいメッシュモデル</a:t>
            </a:r>
            <a:r>
              <a:rPr lang="en-US" sz="1800" b="0" strike="noStrike" spc="-1">
                <a:latin typeface="Arial"/>
              </a:rPr>
              <a:t>(</a:t>
            </a:r>
            <a:r>
              <a:rPr lang="ja-JP" sz="1800" b="0" strike="noStrike" spc="-1">
                <a:latin typeface="Arial"/>
              </a:rPr>
              <a:t>単位</a:t>
            </a:r>
            <a:r>
              <a:rPr lang="en-US" sz="1800" b="0" strike="noStrike" spc="-1">
                <a:latin typeface="Arial"/>
              </a:rPr>
              <a:t>: mm)</a:t>
            </a:r>
          </a:p>
        </p:txBody>
      </p:sp>
      <p:sp>
        <p:nvSpPr>
          <p:cNvPr id="69" name="Line 18"/>
          <p:cNvSpPr/>
          <p:nvPr/>
        </p:nvSpPr>
        <p:spPr>
          <a:xfrm>
            <a:off x="2664000" y="3672000"/>
            <a:ext cx="64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70" name="TextShape 19"/>
          <p:cNvSpPr txBox="1"/>
          <p:nvPr/>
        </p:nvSpPr>
        <p:spPr>
          <a:xfrm>
            <a:off x="4056120" y="1802520"/>
            <a:ext cx="2466720" cy="421560"/>
          </a:xfrm>
          <a:prstGeom prst="rect">
            <a:avLst/>
          </a:prstGeom>
          <a:noFill/>
          <a:ln>
            <a:noFill/>
          </a:ln>
        </p:spPr>
        <p:txBody>
          <a:bodyPr lIns="90000" tIns="45000" rIns="90000" bIns="45000">
            <a:noAutofit/>
          </a:bodyPr>
          <a:lstStyle/>
          <a:p>
            <a:r>
              <a:rPr lang="ja-JP" sz="1800" b="0" strike="noStrike" spc="-1">
                <a:latin typeface="Arial"/>
              </a:rPr>
              <a:t>オリジナルのメッシュ</a:t>
            </a:r>
            <a:endParaRPr lang="en-US" sz="1800" b="0" strike="noStrike" spc="-1">
              <a:latin typeface="Arial"/>
            </a:endParaRPr>
          </a:p>
        </p:txBody>
      </p:sp>
      <p:sp>
        <p:nvSpPr>
          <p:cNvPr id="71" name="Line 20"/>
          <p:cNvSpPr/>
          <p:nvPr/>
        </p:nvSpPr>
        <p:spPr>
          <a:xfrm>
            <a:off x="3384000" y="2016000"/>
            <a:ext cx="64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72" name="TextShape 21"/>
          <p:cNvSpPr txBox="1"/>
          <p:nvPr/>
        </p:nvSpPr>
        <p:spPr>
          <a:xfrm>
            <a:off x="1152000" y="4248000"/>
            <a:ext cx="2232000" cy="576000"/>
          </a:xfrm>
          <a:prstGeom prst="rect">
            <a:avLst/>
          </a:prstGeom>
          <a:noFill/>
          <a:ln>
            <a:noFill/>
          </a:ln>
        </p:spPr>
        <p:txBody>
          <a:bodyPr lIns="90000" tIns="45000" rIns="90000" bIns="45000">
            <a:noAutofit/>
          </a:bodyPr>
          <a:lstStyle/>
          <a:p>
            <a:r>
              <a:rPr lang="en-US" sz="2600" b="0" strike="noStrike" spc="-1">
                <a:latin typeface="Arial"/>
              </a:rPr>
              <a:t>transform.dat</a:t>
            </a:r>
          </a:p>
        </p:txBody>
      </p:sp>
      <p:sp>
        <p:nvSpPr>
          <p:cNvPr id="73" name="Line 22"/>
          <p:cNvSpPr/>
          <p:nvPr/>
        </p:nvSpPr>
        <p:spPr>
          <a:xfrm>
            <a:off x="504000" y="4464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74" name="Line 23"/>
          <p:cNvSpPr/>
          <p:nvPr/>
        </p:nvSpPr>
        <p:spPr>
          <a:xfrm>
            <a:off x="3240000" y="4464000"/>
            <a:ext cx="64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75" name="TextShape 24"/>
          <p:cNvSpPr txBox="1"/>
          <p:nvPr/>
        </p:nvSpPr>
        <p:spPr>
          <a:xfrm>
            <a:off x="3888000" y="4071960"/>
            <a:ext cx="5256000" cy="824040"/>
          </a:xfrm>
          <a:prstGeom prst="rect">
            <a:avLst/>
          </a:prstGeom>
          <a:noFill/>
          <a:ln>
            <a:noFill/>
          </a:ln>
        </p:spPr>
        <p:txBody>
          <a:bodyPr lIns="90000" tIns="45000" rIns="90000" bIns="45000">
            <a:noAutofit/>
          </a:bodyPr>
          <a:lstStyle/>
          <a:p>
            <a:r>
              <a:rPr lang="ja-JP" sz="1800" b="0" strike="noStrike" spc="-1">
                <a:latin typeface="Arial"/>
              </a:rPr>
              <a:t>このデータに保存されている</a:t>
            </a:r>
            <a:r>
              <a:rPr lang="en-US" sz="1800" b="0" strike="noStrike" spc="-1">
                <a:latin typeface="Arial"/>
              </a:rPr>
              <a:t>[R|T]</a:t>
            </a:r>
            <a:r>
              <a:rPr lang="ja-JP" sz="1800" b="0" strike="noStrike" spc="-1">
                <a:latin typeface="Arial"/>
              </a:rPr>
              <a:t>を用いて </a:t>
            </a:r>
            <a:r>
              <a:rPr lang="en-US" sz="1800" b="0" strike="noStrike" spc="-1">
                <a:latin typeface="Arial"/>
              </a:rPr>
              <a:t>OLDmesh.ply </a:t>
            </a:r>
            <a:r>
              <a:rPr lang="ja-JP" sz="1800" b="0" strike="noStrike" spc="-1">
                <a:latin typeface="Arial"/>
              </a:rPr>
              <a:t>を </a:t>
            </a:r>
            <a:r>
              <a:rPr lang="en-US" sz="1800" b="0" strike="noStrike" spc="-1">
                <a:latin typeface="Arial"/>
              </a:rPr>
              <a:t>mesh.ply </a:t>
            </a:r>
            <a:r>
              <a:rPr lang="ja-JP" sz="1800" b="0" strike="noStrike" spc="-1">
                <a:latin typeface="Arial"/>
              </a:rPr>
              <a:t>に変換する</a:t>
            </a:r>
            <a:r>
              <a:rPr lang="en-US" sz="1800" b="0" strike="noStrike" spc="-1">
                <a:latin typeface="Arial"/>
              </a:rPr>
              <a:t>(</a:t>
            </a:r>
            <a:r>
              <a:rPr lang="ja-JP" sz="1800" b="0" strike="noStrike" spc="-1">
                <a:latin typeface="Arial"/>
              </a:rPr>
              <a:t>単位</a:t>
            </a:r>
            <a:r>
              <a:rPr lang="en-US" sz="1800" b="0" strike="noStrike" spc="-1">
                <a:latin typeface="Arial"/>
              </a:rPr>
              <a:t>: m)</a:t>
            </a:r>
            <a:r>
              <a:rPr lang="ja-JP" sz="1800" b="0" strike="noStrike" spc="-1">
                <a:latin typeface="Arial"/>
              </a:rPr>
              <a:t>．</a:t>
            </a:r>
            <a:endParaRPr lang="en-US" sz="1800" b="0" strike="noStrike" spc="-1">
              <a:latin typeface="Arial"/>
            </a:endParaRPr>
          </a:p>
        </p:txBody>
      </p:sp>
      <p:sp>
        <p:nvSpPr>
          <p:cNvPr id="76" name="TextShape 25"/>
          <p:cNvSpPr txBox="1"/>
          <p:nvPr/>
        </p:nvSpPr>
        <p:spPr>
          <a:xfrm>
            <a:off x="256680" y="5730480"/>
            <a:ext cx="6367320" cy="677520"/>
          </a:xfrm>
          <a:prstGeom prst="rect">
            <a:avLst/>
          </a:prstGeom>
          <a:noFill/>
          <a:ln>
            <a:noFill/>
          </a:ln>
        </p:spPr>
        <p:txBody>
          <a:bodyPr lIns="90000" tIns="45000" rIns="90000" bIns="45000">
            <a:noAutofit/>
          </a:bodyPr>
          <a:lstStyle/>
          <a:p>
            <a:r>
              <a:rPr lang="en-US" sz="1800" b="0" strike="noStrike" spc="-1">
                <a:latin typeface="Arial"/>
              </a:rPr>
              <a:t>Kinect</a:t>
            </a:r>
            <a:r>
              <a:rPr lang="ja-JP" sz="1800" b="0" strike="noStrike" spc="-1">
                <a:latin typeface="Arial"/>
              </a:rPr>
              <a:t>の内部カメラ行列パラメータは次のとおりです</a:t>
            </a:r>
            <a:endParaRPr lang="en-US" sz="1800" b="0" strike="noStrike" spc="-1">
              <a:latin typeface="Arial"/>
            </a:endParaRPr>
          </a:p>
          <a:p>
            <a:r>
              <a:rPr lang="en-US" sz="1800" b="0" strike="noStrike" spc="-1">
                <a:latin typeface="Arial"/>
              </a:rPr>
              <a:t>fx=572.41140, px=325.26110, fy=573.57043; py=242.04899; </a:t>
            </a:r>
          </a:p>
        </p:txBody>
      </p:sp>
      <p:sp>
        <p:nvSpPr>
          <p:cNvPr id="77" name="TextShape 26"/>
          <p:cNvSpPr txBox="1"/>
          <p:nvPr/>
        </p:nvSpPr>
        <p:spPr>
          <a:xfrm>
            <a:off x="1152000" y="5040000"/>
            <a:ext cx="2232000" cy="576000"/>
          </a:xfrm>
          <a:prstGeom prst="rect">
            <a:avLst/>
          </a:prstGeom>
          <a:noFill/>
          <a:ln>
            <a:noFill/>
          </a:ln>
        </p:spPr>
        <p:txBody>
          <a:bodyPr lIns="90000" tIns="45000" rIns="90000" bIns="45000">
            <a:noAutofit/>
          </a:bodyPr>
          <a:lstStyle/>
          <a:p>
            <a:r>
              <a:rPr lang="en-US" sz="2600" b="0" strike="noStrike" spc="-1">
                <a:latin typeface="Arial"/>
              </a:rPr>
              <a:t>object.xyz</a:t>
            </a:r>
          </a:p>
        </p:txBody>
      </p:sp>
      <p:sp>
        <p:nvSpPr>
          <p:cNvPr id="78" name="Line 27"/>
          <p:cNvSpPr/>
          <p:nvPr/>
        </p:nvSpPr>
        <p:spPr>
          <a:xfrm>
            <a:off x="504000" y="5256000"/>
            <a:ext cx="578520" cy="0"/>
          </a:xfrm>
          <a:prstGeom prst="line">
            <a:avLst/>
          </a:prstGeom>
          <a:ln>
            <a:solidFill>
              <a:srgbClr val="3465A4"/>
            </a:solidFill>
          </a:ln>
        </p:spPr>
        <p:style>
          <a:lnRef idx="0">
            <a:scrgbClr r="0" g="0" b="0"/>
          </a:lnRef>
          <a:fillRef idx="0">
            <a:scrgbClr r="0" g="0" b="0"/>
          </a:fillRef>
          <a:effectRef idx="0">
            <a:scrgbClr r="0" g="0" b="0"/>
          </a:effectRef>
          <a:fontRef idx="minor"/>
        </p:style>
      </p:sp>
      <p:sp>
        <p:nvSpPr>
          <p:cNvPr id="79" name="Line 28"/>
          <p:cNvSpPr/>
          <p:nvPr/>
        </p:nvSpPr>
        <p:spPr>
          <a:xfrm>
            <a:off x="2811600" y="5255280"/>
            <a:ext cx="648000" cy="0"/>
          </a:xfrm>
          <a:prstGeom prst="line">
            <a:avLst/>
          </a:prstGeom>
          <a:ln>
            <a:solidFill>
              <a:srgbClr val="3465A4"/>
            </a:solidFill>
            <a:tailEnd type="triangle" w="med" len="med"/>
          </a:ln>
        </p:spPr>
        <p:style>
          <a:lnRef idx="0">
            <a:scrgbClr r="0" g="0" b="0"/>
          </a:lnRef>
          <a:fillRef idx="0">
            <a:scrgbClr r="0" g="0" b="0"/>
          </a:fillRef>
          <a:effectRef idx="0">
            <a:scrgbClr r="0" g="0" b="0"/>
          </a:effectRef>
          <a:fontRef idx="minor"/>
        </p:style>
      </p:sp>
      <p:sp>
        <p:nvSpPr>
          <p:cNvPr id="80" name="TextShape 29"/>
          <p:cNvSpPr txBox="1"/>
          <p:nvPr/>
        </p:nvSpPr>
        <p:spPr>
          <a:xfrm>
            <a:off x="3528000" y="5040000"/>
            <a:ext cx="3744000" cy="752040"/>
          </a:xfrm>
          <a:prstGeom prst="rect">
            <a:avLst/>
          </a:prstGeom>
          <a:noFill/>
          <a:ln>
            <a:noFill/>
          </a:ln>
        </p:spPr>
        <p:txBody>
          <a:bodyPr lIns="90000" tIns="45000" rIns="90000" bIns="45000">
            <a:noAutofit/>
          </a:bodyPr>
          <a:lstStyle/>
          <a:p>
            <a:r>
              <a:rPr lang="ja-JP" sz="1800" b="0" strike="noStrike" spc="-1">
                <a:latin typeface="Arial"/>
              </a:rPr>
              <a:t>オブジェクトの</a:t>
            </a:r>
            <a:r>
              <a:rPr lang="en-US" sz="1800" b="0" strike="noStrike" spc="-1">
                <a:latin typeface="Arial"/>
              </a:rPr>
              <a:t>3D</a:t>
            </a:r>
            <a:r>
              <a:rPr lang="ja-JP" sz="1800" b="0" strike="noStrike" spc="-1">
                <a:latin typeface="Arial"/>
              </a:rPr>
              <a:t>モデル</a:t>
            </a:r>
            <a:r>
              <a:rPr lang="en-US" sz="1800" b="0" strike="noStrike" spc="-1">
                <a:latin typeface="Arial"/>
              </a:rPr>
              <a:t>(</a:t>
            </a:r>
            <a:r>
              <a:rPr lang="ja-JP" sz="1800" b="0" strike="noStrike" spc="-1">
                <a:latin typeface="Arial"/>
              </a:rPr>
              <a:t>単位</a:t>
            </a:r>
            <a:r>
              <a:rPr lang="en-US" sz="1800" b="0" strike="noStrike" spc="-1">
                <a:latin typeface="Arial"/>
              </a:rPr>
              <a:t>:cm)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PoseCNN</a:t>
            </a:r>
            <a:endParaRPr lang="en-US" sz="2800" b="0" strike="noStrike" spc="-1">
              <a:latin typeface="Arial"/>
            </a:endParaRPr>
          </a:p>
        </p:txBody>
      </p:sp>
      <p:sp>
        <p:nvSpPr>
          <p:cNvPr id="82"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542730E1-7A44-4F82-95AD-3B416DAA5134}" type="slidenum">
              <a:rPr lang="en-US" sz="1050" b="0" strike="noStrike" spc="-1">
                <a:solidFill>
                  <a:srgbClr val="000000"/>
                </a:solidFill>
                <a:latin typeface="游ゴシック"/>
              </a:rPr>
              <a:t>4</a:t>
            </a:fld>
            <a:endParaRPr lang="en-US" sz="1050" b="0" strike="noStrike" spc="-1">
              <a:latin typeface="Times New Roman"/>
            </a:endParaRPr>
          </a:p>
        </p:txBody>
      </p:sp>
      <p:pic>
        <p:nvPicPr>
          <p:cNvPr id="83" name="図 3" descr="ダイアグラム, 概略図&#10;&#10;自動的に生成された説明"/>
          <p:cNvPicPr/>
          <p:nvPr/>
        </p:nvPicPr>
        <p:blipFill>
          <a:blip r:embed="rId3"/>
          <a:stretch/>
        </p:blipFill>
        <p:spPr>
          <a:xfrm>
            <a:off x="220320" y="1520640"/>
            <a:ext cx="5883840" cy="3494880"/>
          </a:xfrm>
          <a:prstGeom prst="rect">
            <a:avLst/>
          </a:prstGeom>
          <a:ln>
            <a:noFill/>
          </a:ln>
        </p:spPr>
      </p:pic>
      <p:sp>
        <p:nvSpPr>
          <p:cNvPr id="84" name="CustomShape 3"/>
          <p:cNvSpPr/>
          <p:nvPr/>
        </p:nvSpPr>
        <p:spPr>
          <a:xfrm>
            <a:off x="5824080" y="2068200"/>
            <a:ext cx="187992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600" b="0" strike="noStrike" spc="-1">
                <a:solidFill>
                  <a:srgbClr val="FFFFFF"/>
                </a:solidFill>
                <a:latin typeface="Arial"/>
              </a:rPr>
              <a:t>Semantic labels</a:t>
            </a:r>
            <a:endParaRPr lang="en-US" sz="1600" b="0" strike="noStrike" spc="-1">
              <a:latin typeface="Arial"/>
            </a:endParaRPr>
          </a:p>
        </p:txBody>
      </p:sp>
      <p:sp>
        <p:nvSpPr>
          <p:cNvPr id="85" name="CustomShape 4"/>
          <p:cNvSpPr/>
          <p:nvPr/>
        </p:nvSpPr>
        <p:spPr>
          <a:xfrm>
            <a:off x="3598560" y="2421720"/>
            <a:ext cx="1879920" cy="48636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ja-JP" sz="1600" b="0" strike="noStrike" spc="-1">
                <a:solidFill>
                  <a:srgbClr val="FFFFFF"/>
                </a:solidFill>
                <a:latin typeface="ＭＳ Ｐゴシック"/>
                <a:ea typeface="ＭＳ Ｐゴシック"/>
              </a:rPr>
              <a:t>物体中心に向かうベクトル場を推定</a:t>
            </a:r>
            <a:endParaRPr lang="en-US" sz="1600" b="0" strike="noStrike" spc="-1">
              <a:latin typeface="Arial"/>
            </a:endParaRPr>
          </a:p>
        </p:txBody>
      </p:sp>
      <p:sp>
        <p:nvSpPr>
          <p:cNvPr id="86" name="CustomShape 5"/>
          <p:cNvSpPr/>
          <p:nvPr/>
        </p:nvSpPr>
        <p:spPr>
          <a:xfrm>
            <a:off x="5974560" y="2964240"/>
            <a:ext cx="9104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ＭＳ Ｐゴシック"/>
                <a:ea typeface="ＭＳ Ｐゴシック"/>
              </a:rPr>
              <a:t>3D</a:t>
            </a:r>
            <a:r>
              <a:rPr lang="ja-JP" sz="1800" b="0" strike="noStrike" spc="-1">
                <a:solidFill>
                  <a:srgbClr val="FFFFFF"/>
                </a:solidFill>
                <a:latin typeface="ＭＳ Ｐゴシック"/>
                <a:ea typeface="ＭＳ Ｐゴシック"/>
              </a:rPr>
              <a:t>位置</a:t>
            </a:r>
            <a:endParaRPr lang="en-US" sz="1800" b="0" strike="noStrike" spc="-1">
              <a:latin typeface="Arial"/>
            </a:endParaRPr>
          </a:p>
        </p:txBody>
      </p:sp>
      <p:sp>
        <p:nvSpPr>
          <p:cNvPr id="87" name="CustomShape 6"/>
          <p:cNvSpPr/>
          <p:nvPr/>
        </p:nvSpPr>
        <p:spPr>
          <a:xfrm>
            <a:off x="6977160" y="2824200"/>
            <a:ext cx="18799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ja-JP" sz="1800" b="0" strike="noStrike" spc="-1">
                <a:solidFill>
                  <a:srgbClr val="000000"/>
                </a:solidFill>
                <a:latin typeface="ＭＳ Ｐゴシック"/>
                <a:ea typeface="ＭＳ Ｐゴシック"/>
              </a:rPr>
              <a:t>物体中心位置に投票</a:t>
            </a:r>
            <a:endParaRPr lang="en-US" sz="1800" b="0" strike="noStrike" spc="-1">
              <a:latin typeface="Arial"/>
            </a:endParaRPr>
          </a:p>
        </p:txBody>
      </p:sp>
      <p:sp>
        <p:nvSpPr>
          <p:cNvPr id="88" name="CustomShape 7"/>
          <p:cNvSpPr/>
          <p:nvPr/>
        </p:nvSpPr>
        <p:spPr>
          <a:xfrm>
            <a:off x="6039720" y="4278960"/>
            <a:ext cx="9104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ＭＳ Ｐゴシック"/>
                <a:ea typeface="ＭＳ Ｐゴシック"/>
              </a:rPr>
              <a:t>3D</a:t>
            </a:r>
            <a:r>
              <a:rPr lang="ja-JP" sz="1800" b="0" strike="noStrike" spc="-1">
                <a:solidFill>
                  <a:srgbClr val="FFFFFF"/>
                </a:solidFill>
                <a:latin typeface="ＭＳ Ｐゴシック"/>
                <a:ea typeface="ＭＳ Ｐゴシック"/>
              </a:rPr>
              <a:t>姿勢</a:t>
            </a:r>
            <a:endParaRPr lang="en-US" sz="1800" b="0" strike="noStrike" spc="-1">
              <a:latin typeface="Arial"/>
            </a:endParaRPr>
          </a:p>
        </p:txBody>
      </p:sp>
      <p:sp>
        <p:nvSpPr>
          <p:cNvPr id="89" name="CustomShape 8"/>
          <p:cNvSpPr/>
          <p:nvPr/>
        </p:nvSpPr>
        <p:spPr>
          <a:xfrm>
            <a:off x="6977160" y="3936240"/>
            <a:ext cx="18799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ja-JP" sz="1800" b="0" strike="noStrike" spc="-1">
                <a:solidFill>
                  <a:srgbClr val="000000"/>
                </a:solidFill>
                <a:latin typeface="ＭＳ Ｐゴシック"/>
                <a:ea typeface="ＭＳ Ｐゴシック"/>
              </a:rPr>
              <a:t>中心位置の推定結果と合わせてクオータニオンを出力</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PoseCNN</a:t>
            </a:r>
            <a:endParaRPr lang="en-US" sz="2800" b="0" strike="noStrike" spc="-1">
              <a:latin typeface="Arial"/>
            </a:endParaRPr>
          </a:p>
        </p:txBody>
      </p:sp>
      <p:sp>
        <p:nvSpPr>
          <p:cNvPr id="91"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C565ED2B-596E-419A-B139-3B638A01A88B}" type="slidenum">
              <a:rPr lang="en-US" sz="1050" b="0" strike="noStrike" spc="-1">
                <a:solidFill>
                  <a:srgbClr val="000000"/>
                </a:solidFill>
                <a:latin typeface="游ゴシック"/>
              </a:rPr>
              <a:t>5</a:t>
            </a:fld>
            <a:endParaRPr lang="en-US" sz="1050" b="0" strike="noStrike" spc="-1">
              <a:latin typeface="Times New Roman"/>
            </a:endParaRPr>
          </a:p>
        </p:txBody>
      </p:sp>
      <p:pic>
        <p:nvPicPr>
          <p:cNvPr id="92" name="図 2" descr="ダイアグラム&#10;&#10;自動的に生成された説明"/>
          <p:cNvPicPr/>
          <p:nvPr/>
        </p:nvPicPr>
        <p:blipFill>
          <a:blip r:embed="rId3"/>
          <a:stretch/>
        </p:blipFill>
        <p:spPr>
          <a:xfrm>
            <a:off x="269640" y="1922040"/>
            <a:ext cx="4571640" cy="2451240"/>
          </a:xfrm>
          <a:prstGeom prst="rect">
            <a:avLst/>
          </a:prstGeom>
          <a:ln>
            <a:noFill/>
          </a:ln>
        </p:spPr>
      </p:pic>
      <p:sp>
        <p:nvSpPr>
          <p:cNvPr id="93" name="CustomShape 3"/>
          <p:cNvSpPr/>
          <p:nvPr/>
        </p:nvSpPr>
        <p:spPr>
          <a:xfrm>
            <a:off x="5334120" y="483480"/>
            <a:ext cx="2803680" cy="151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2801"/>
              </a:lnSpc>
            </a:pPr>
            <a:r>
              <a:rPr lang="ja-JP" sz="1800" b="0" strike="noStrike" spc="-1">
                <a:solidFill>
                  <a:srgbClr val="000000"/>
                </a:solidFill>
                <a:latin typeface="ＭＳ Ｐゴシック"/>
                <a:ea typeface="ＭＳ Ｐゴシック"/>
              </a:rPr>
              <a:t>カメラ座標系におけるオブジェクト原点の座標の並進</a:t>
            </a:r>
            <a:endParaRPr lang="en-US" sz="1800" b="0" strike="noStrike" spc="-1">
              <a:latin typeface="Arial"/>
            </a:endParaRPr>
          </a:p>
          <a:p>
            <a:pPr>
              <a:lnSpc>
                <a:spcPts val="2801"/>
              </a:lnSpc>
            </a:pPr>
            <a:endParaRPr lang="en-US" sz="1800" b="0" strike="noStrike" spc="-1">
              <a:latin typeface="Arial"/>
            </a:endParaRPr>
          </a:p>
        </p:txBody>
      </p:sp>
      <p:sp>
        <p:nvSpPr>
          <p:cNvPr id="94" name="CustomShape 4"/>
          <p:cNvSpPr/>
          <p:nvPr/>
        </p:nvSpPr>
        <p:spPr>
          <a:xfrm>
            <a:off x="5334120" y="1796040"/>
            <a:ext cx="2803680" cy="115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2801"/>
              </a:lnSpc>
            </a:pPr>
            <a:r>
              <a:rPr lang="ja-JP" sz="1800" b="0" strike="noStrike" spc="-1">
                <a:solidFill>
                  <a:srgbClr val="000000"/>
                </a:solidFill>
                <a:latin typeface="ＭＳ Ｐゴシック"/>
                <a:ea typeface="ＭＳ Ｐゴシック"/>
              </a:rPr>
              <a:t>画像への </a:t>
            </a:r>
            <a:r>
              <a:rPr lang="en-US" sz="1800" b="0" strike="noStrike" spc="-1">
                <a:solidFill>
                  <a:srgbClr val="000000"/>
                </a:solidFill>
                <a:latin typeface="ＭＳ Ｐゴシック"/>
                <a:ea typeface="ＭＳ Ｐゴシック"/>
              </a:rPr>
              <a:t> の投影が </a:t>
            </a:r>
            <a:endParaRPr lang="en-US" sz="1800" b="0" strike="noStrike" spc="-1">
              <a:latin typeface="Arial"/>
            </a:endParaRPr>
          </a:p>
          <a:p>
            <a:pPr>
              <a:lnSpc>
                <a:spcPts val="2801"/>
              </a:lnSpc>
            </a:pPr>
            <a:endParaRPr lang="en-US" sz="1800" b="0" strike="noStrike" spc="-1">
              <a:latin typeface="Arial"/>
            </a:endParaRPr>
          </a:p>
          <a:p>
            <a:pPr>
              <a:lnSpc>
                <a:spcPts val="2801"/>
              </a:lnSpc>
            </a:pPr>
            <a:r>
              <a:rPr lang="ja-JP" sz="1800" b="0" strike="noStrike" spc="-1">
                <a:solidFill>
                  <a:srgbClr val="000000"/>
                </a:solidFill>
                <a:latin typeface="ＭＳ Ｐゴシック"/>
                <a:ea typeface="ＭＳ Ｐゴシック"/>
              </a:rPr>
              <a:t>であると仮定</a:t>
            </a:r>
            <a:endParaRPr lang="en-US" sz="1800" b="0" strike="noStrike" spc="-1">
              <a:latin typeface="Arial"/>
            </a:endParaRPr>
          </a:p>
        </p:txBody>
      </p:sp>
      <p:sp>
        <p:nvSpPr>
          <p:cNvPr id="95" name="CustomShape 5"/>
          <p:cNvSpPr/>
          <p:nvPr/>
        </p:nvSpPr>
        <p:spPr>
          <a:xfrm>
            <a:off x="5334120" y="3085200"/>
            <a:ext cx="3409200" cy="1156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2801"/>
              </a:lnSpc>
            </a:pPr>
            <a:r>
              <a:rPr lang="en-US" sz="1800" b="0" strike="noStrike" spc="-1">
                <a:solidFill>
                  <a:srgbClr val="000000"/>
                </a:solidFill>
                <a:latin typeface="ＭＳ Ｐゴシック"/>
                <a:ea typeface="ＭＳ Ｐゴシック"/>
              </a:rPr>
              <a:t> </a:t>
            </a:r>
            <a:r>
              <a:rPr lang="ja-JP" sz="1800" b="0" strike="noStrike" spc="-1">
                <a:solidFill>
                  <a:srgbClr val="000000"/>
                </a:solidFill>
                <a:latin typeface="ＭＳ Ｐゴシック"/>
                <a:ea typeface="ＭＳ Ｐゴシック"/>
              </a:rPr>
              <a:t>と  が推定可能な場合、ピンホールカメラを想定した次の投影方程式に従って  と  を復元</a:t>
            </a:r>
            <a:endParaRPr lang="en-US" sz="1800" b="0" strike="noStrike" spc="-1">
              <a:latin typeface="Arial"/>
            </a:endParaRPr>
          </a:p>
        </p:txBody>
      </p:sp>
      <mc:AlternateContent xmlns:mc="http://schemas.openxmlformats.org/markup-compatibility/2006" xmlns:a14="http://schemas.microsoft.com/office/drawing/2010/main">
        <mc:Choice Requires="a14">
          <p:sp>
            <p:nvSpPr>
              <p:cNvPr id="96" name="Formula 6"/>
              <p:cNvSpPr txBox="1"/>
              <p:nvPr/>
            </p:nvSpPr>
            <p:spPr>
              <a:xfrm>
                <a:off x="4172040" y="4373640"/>
                <a:ext cx="4571640" cy="1267200"/>
              </a:xfrm>
              <a:prstGeom prst="rect">
                <a:avLst/>
              </a:prstGeom>
            </p:spPr>
            <p:txBody>
              <a:bodyPr/>
              <a:lstStyle/>
              <a:p>
                <a14:m>
                  <m:oMathPara xmlns:m="http://schemas.openxmlformats.org/officeDocument/2006/math">
                    <m:oMathParaPr>
                      <m:jc m:val="centerGroup"/>
                    </m:oMathParaPr>
                    <m:oMath xmlns:m="http://schemas.openxmlformats.org/officeDocument/2006/math">
                      <m:d>
                        <m:dPr>
                          <m:begChr m:val="["/>
                          <m:endChr m:val="]"/>
                          <m:ctrlPr>
                            <a:rPr>
                              <a:latin typeface="Cambria Math" panose="02040503050406030204" pitchFamily="18" charset="0"/>
                            </a:rPr>
                          </m:ctrlPr>
                        </m:dPr>
                        <m:e>
                          <m:m>
                            <m:mPr>
                              <m:mcs>
                                <m:mc>
                                  <m:mcPr>
                                    <m:count m:val="1"/>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𝑐</m:t>
                                    </m:r>
                                  </m:e>
                                  <m:sub>
                                    <m:r>
                                      <a:rPr>
                                        <a:latin typeface="Cambria Math" panose="02040503050406030204" pitchFamily="18" charset="0"/>
                                      </a:rPr>
                                      <m:t>𝑥</m:t>
                                    </m:r>
                                  </m:sub>
                                </m:sSub>
                              </m:e>
                            </m:mr>
                            <m:mr>
                              <m:e>
                                <m:sSub>
                                  <m:sSubPr>
                                    <m:ctrlPr>
                                      <a:rPr i="1">
                                        <a:latin typeface="Cambria Math" panose="02040503050406030204" pitchFamily="18" charset="0"/>
                                      </a:rPr>
                                    </m:ctrlPr>
                                  </m:sSubPr>
                                  <m:e>
                                    <m:r>
                                      <a:rPr>
                                        <a:latin typeface="Cambria Math" panose="02040503050406030204" pitchFamily="18" charset="0"/>
                                      </a:rPr>
                                      <m:t>𝑐</m:t>
                                    </m:r>
                                  </m:e>
                                  <m:sub>
                                    <m:r>
                                      <a:rPr>
                                        <a:latin typeface="Cambria Math" panose="02040503050406030204" pitchFamily="18" charset="0"/>
                                      </a:rPr>
                                      <m:t>𝑦</m:t>
                                    </m:r>
                                  </m:sub>
                                </m:sSub>
                              </m:e>
                            </m:mr>
                          </m:m>
                        </m:e>
                      </m:d>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1"/>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𝑥</m:t>
                                    </m:r>
                                  </m:sub>
                                </m:sSub>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𝑥</m:t>
                                        </m:r>
                                      </m:sub>
                                    </m:sSub>
                                  </m:num>
                                  <m:den>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𝑧</m:t>
                                        </m:r>
                                      </m:sub>
                                    </m:sSub>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𝑥</m:t>
                                    </m:r>
                                  </m:sub>
                                </m:sSub>
                              </m:e>
                            </m:mr>
                            <m:mr>
                              <m:e>
                                <m:sSub>
                                  <m:sSubPr>
                                    <m:ctrlPr>
                                      <a:rPr i="1">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𝑦</m:t>
                                    </m:r>
                                  </m:sub>
                                </m:sSub>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𝑦</m:t>
                                        </m:r>
                                      </m:sub>
                                    </m:sSub>
                                  </m:num>
                                  <m:den>
                                    <m:sSub>
                                      <m:sSubPr>
                                        <m:ctrlPr>
                                          <a:rPr i="1">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𝑧</m:t>
                                        </m:r>
                                      </m:sub>
                                    </m:sSub>
                                  </m:den>
                                </m:f>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𝑦</m:t>
                                    </m:r>
                                  </m:sub>
                                </m:sSub>
                              </m:e>
                            </m:mr>
                          </m:m>
                        </m:e>
                      </m:d>
                    </m:oMath>
                  </m:oMathPara>
                </a14:m>
                <a:endParaRPr/>
              </a:p>
            </p:txBody>
          </p:sp>
        </mc:Choice>
        <mc:Fallback xmlns:p15="http://schemas.microsoft.com/office/powerpoint/2012/main" xmlns:p14="http://schemas.microsoft.com/office/powerpoint/2010/main" xmlns=""/>
      </mc:AlternateContent>
      <p:sp>
        <p:nvSpPr>
          <p:cNvPr id="97" name="CustomShape 7"/>
          <p:cNvSpPr/>
          <p:nvPr/>
        </p:nvSpPr>
        <p:spPr>
          <a:xfrm>
            <a:off x="5093280" y="5653080"/>
            <a:ext cx="3227400" cy="801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2801"/>
              </a:lnSpc>
            </a:pPr>
            <a:r>
              <a:rPr lang="ja-JP" sz="1800" b="0" strike="noStrike" spc="-1">
                <a:solidFill>
                  <a:srgbClr val="000000"/>
                </a:solidFill>
                <a:latin typeface="ＭＳ Ｐゴシック"/>
                <a:ea typeface="ＭＳ Ｐゴシック"/>
              </a:rPr>
              <a:t>ここで  と  はカメラの焦点距離を表し は主点</a:t>
            </a:r>
            <a:endParaRPr lang="en-US"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PoseCNN</a:t>
            </a:r>
            <a:endParaRPr lang="en-US" sz="2800" b="0" strike="noStrike" spc="-1">
              <a:latin typeface="Arial"/>
            </a:endParaRPr>
          </a:p>
        </p:txBody>
      </p:sp>
      <p:sp>
        <p:nvSpPr>
          <p:cNvPr id="99"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3CD5760B-9274-415C-8B0B-70ACBAF58A2B}" type="slidenum">
              <a:rPr lang="en-US" sz="1050" b="0" strike="noStrike" spc="-1">
                <a:solidFill>
                  <a:srgbClr val="000000"/>
                </a:solidFill>
                <a:latin typeface="游ゴシック"/>
              </a:rPr>
              <a:t>6</a:t>
            </a:fld>
            <a:endParaRPr lang="en-US" sz="1050" b="0" strike="noStrike" spc="-1">
              <a:latin typeface="Times New Roman"/>
            </a:endParaRPr>
          </a:p>
        </p:txBody>
      </p:sp>
      <p:sp>
        <p:nvSpPr>
          <p:cNvPr id="100" name="CustomShape 3"/>
          <p:cNvSpPr/>
          <p:nvPr/>
        </p:nvSpPr>
        <p:spPr>
          <a:xfrm>
            <a:off x="355680" y="838080"/>
            <a:ext cx="1175040" cy="348120"/>
          </a:xfrm>
          <a:prstGeom prst="rect">
            <a:avLst/>
          </a:prstGeom>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000" b="0" strike="noStrike" spc="-1">
                <a:solidFill>
                  <a:srgbClr val="FFFFFF"/>
                </a:solidFill>
                <a:latin typeface="ＭＳ Ｐゴシック"/>
                <a:ea typeface="ＭＳ Ｐゴシック"/>
              </a:rPr>
              <a:t>3D</a:t>
            </a:r>
            <a:r>
              <a:rPr lang="ja-JP" sz="2000" b="0" strike="noStrike" spc="-1">
                <a:solidFill>
                  <a:srgbClr val="FFFFFF"/>
                </a:solidFill>
                <a:latin typeface="ＭＳ Ｐゴシック"/>
                <a:ea typeface="ＭＳ Ｐゴシック"/>
              </a:rPr>
              <a:t>位置</a:t>
            </a:r>
            <a:endParaRPr lang="en-US" sz="2000" b="0" strike="noStrike" spc="-1">
              <a:latin typeface="Arial"/>
            </a:endParaRPr>
          </a:p>
        </p:txBody>
      </p:sp>
      <p:pic>
        <p:nvPicPr>
          <p:cNvPr id="101" name="図 2" descr="グラフ, 散布図&#10;&#10;自動的に生成された説明"/>
          <p:cNvPicPr/>
          <p:nvPr/>
        </p:nvPicPr>
        <p:blipFill>
          <a:blip r:embed="rId3"/>
          <a:stretch/>
        </p:blipFill>
        <p:spPr>
          <a:xfrm>
            <a:off x="5575680" y="2398680"/>
            <a:ext cx="3206880" cy="2450520"/>
          </a:xfrm>
          <a:prstGeom prst="rect">
            <a:avLst/>
          </a:prstGeom>
          <a:ln>
            <a:noFill/>
          </a:ln>
        </p:spPr>
      </p:pic>
      <p:grpSp>
        <p:nvGrpSpPr>
          <p:cNvPr id="102" name="Group 4"/>
          <p:cNvGrpSpPr/>
          <p:nvPr/>
        </p:nvGrpSpPr>
        <p:grpSpPr>
          <a:xfrm>
            <a:off x="456480" y="2920680"/>
            <a:ext cx="4495320" cy="1705680"/>
            <a:chOff x="456480" y="2920680"/>
            <a:chExt cx="4495320" cy="1705680"/>
          </a:xfrm>
        </p:grpSpPr>
        <p:pic>
          <p:nvPicPr>
            <p:cNvPr id="103" name="図 9" descr="グラフィカル ユーザー インターフェイス&#10;&#10;低い精度で自動的に生成された説明"/>
            <p:cNvPicPr/>
            <p:nvPr/>
          </p:nvPicPr>
          <p:blipFill>
            <a:blip r:embed="rId4"/>
            <a:stretch/>
          </p:blipFill>
          <p:spPr>
            <a:xfrm>
              <a:off x="456480" y="2920680"/>
              <a:ext cx="4495320" cy="1705680"/>
            </a:xfrm>
            <a:prstGeom prst="rect">
              <a:avLst/>
            </a:prstGeom>
            <a:ln>
              <a:noFill/>
            </a:ln>
          </p:spPr>
        </p:pic>
        <p:sp>
          <p:nvSpPr>
            <p:cNvPr id="104" name="CustomShape 5"/>
            <p:cNvSpPr/>
            <p:nvPr/>
          </p:nvSpPr>
          <p:spPr>
            <a:xfrm>
              <a:off x="920160" y="341280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5" name="CustomShape 6"/>
            <p:cNvSpPr/>
            <p:nvPr/>
          </p:nvSpPr>
          <p:spPr>
            <a:xfrm>
              <a:off x="1205640" y="332460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6" name="CustomShape 7"/>
            <p:cNvSpPr/>
            <p:nvPr/>
          </p:nvSpPr>
          <p:spPr>
            <a:xfrm>
              <a:off x="1326240" y="368712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7" name="CustomShape 8"/>
            <p:cNvSpPr/>
            <p:nvPr/>
          </p:nvSpPr>
          <p:spPr>
            <a:xfrm>
              <a:off x="1296000" y="38127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8" name="CustomShape 9"/>
            <p:cNvSpPr/>
            <p:nvPr/>
          </p:nvSpPr>
          <p:spPr>
            <a:xfrm>
              <a:off x="1559160" y="34329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09" name="CustomShape 10"/>
            <p:cNvSpPr/>
            <p:nvPr/>
          </p:nvSpPr>
          <p:spPr>
            <a:xfrm>
              <a:off x="2435400" y="340488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0" name="CustomShape 11"/>
            <p:cNvSpPr/>
            <p:nvPr/>
          </p:nvSpPr>
          <p:spPr>
            <a:xfrm>
              <a:off x="2729880" y="332244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1" name="CustomShape 12"/>
            <p:cNvSpPr/>
            <p:nvPr/>
          </p:nvSpPr>
          <p:spPr>
            <a:xfrm>
              <a:off x="3071160" y="343296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sp>
          <p:nvSpPr>
            <p:cNvPr id="112" name="CustomShape 13"/>
            <p:cNvSpPr/>
            <p:nvPr/>
          </p:nvSpPr>
          <p:spPr>
            <a:xfrm>
              <a:off x="2848680" y="3682080"/>
              <a:ext cx="60120" cy="6012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p:style>
        </p:sp>
      </p:grpSp>
      <p:sp>
        <p:nvSpPr>
          <p:cNvPr id="113" name="CustomShape 14"/>
          <p:cNvSpPr/>
          <p:nvPr/>
        </p:nvSpPr>
        <p:spPr>
          <a:xfrm>
            <a:off x="355680" y="2054880"/>
            <a:ext cx="469656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ＭＳ Ｐゴシック"/>
                <a:ea typeface="ＭＳ Ｐゴシック"/>
              </a:rPr>
              <a:t>Haugh </a:t>
            </a:r>
            <a:r>
              <a:rPr lang="ja-JP" sz="2000" b="0" strike="noStrike" spc="-1">
                <a:solidFill>
                  <a:srgbClr val="000000"/>
                </a:solidFill>
                <a:latin typeface="ＭＳ Ｐゴシック"/>
                <a:ea typeface="ＭＳ Ｐゴシック"/>
              </a:rPr>
              <a:t>変換を使用してオブジェクトの中心座標に投票</a:t>
            </a:r>
            <a:endParaRPr lang="en-US"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Hough </a:t>
            </a:r>
            <a:r>
              <a:rPr lang="ja-JP" sz="2800" b="1" strike="noStrike" spc="-1">
                <a:solidFill>
                  <a:srgbClr val="FFFFFF"/>
                </a:solidFill>
                <a:latin typeface="游ゴシック"/>
              </a:rPr>
              <a:t>変換</a:t>
            </a:r>
            <a:endParaRPr lang="en-US" sz="2800" b="0" strike="noStrike" spc="-1">
              <a:latin typeface="Arial"/>
            </a:endParaRPr>
          </a:p>
        </p:txBody>
      </p:sp>
      <p:sp>
        <p:nvSpPr>
          <p:cNvPr id="115"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B8E913E5-800F-44A1-989D-517058F865D9}" type="slidenum">
              <a:rPr lang="en-US" sz="1050" b="0" strike="noStrike" spc="-1">
                <a:solidFill>
                  <a:srgbClr val="000000"/>
                </a:solidFill>
                <a:latin typeface="游ゴシック"/>
              </a:rPr>
              <a:t>7</a:t>
            </a:fld>
            <a:endParaRPr lang="en-US" sz="1050" b="0" strike="noStrike" spc="-1">
              <a:latin typeface="Times New Roman"/>
            </a:endParaRPr>
          </a:p>
        </p:txBody>
      </p:sp>
      <p:pic>
        <p:nvPicPr>
          <p:cNvPr id="116" name="図 2" descr="グラフ&#10;&#10;自動的に生成された説明"/>
          <p:cNvPicPr/>
          <p:nvPr/>
        </p:nvPicPr>
        <p:blipFill>
          <a:blip r:embed="rId3"/>
          <a:stretch/>
        </p:blipFill>
        <p:spPr>
          <a:xfrm>
            <a:off x="1037520" y="641520"/>
            <a:ext cx="2980440" cy="2988360"/>
          </a:xfrm>
          <a:prstGeom prst="rect">
            <a:avLst/>
          </a:prstGeom>
          <a:ln>
            <a:noFill/>
          </a:ln>
        </p:spPr>
      </p:pic>
      <p:sp>
        <p:nvSpPr>
          <p:cNvPr id="117" name="CustomShape 3"/>
          <p:cNvSpPr/>
          <p:nvPr/>
        </p:nvSpPr>
        <p:spPr>
          <a:xfrm>
            <a:off x="4783320" y="592200"/>
            <a:ext cx="129816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a:solidFill>
                  <a:srgbClr val="000000"/>
                </a:solidFill>
                <a:latin typeface="ＭＳ Ｐゴシック"/>
                <a:ea typeface="ＭＳ Ｐゴシック"/>
              </a:rPr>
              <a:t>点 </a:t>
            </a:r>
            <a:r>
              <a:rPr lang="en-US" sz="1800" b="1" i="1" strike="noStrike" spc="-1">
                <a:solidFill>
                  <a:srgbClr val="000000"/>
                </a:solidFill>
                <a:latin typeface="ＭＳ Ｐゴシック"/>
                <a:ea typeface="ＭＳ Ｐゴシック"/>
              </a:rPr>
              <a:t>r </a:t>
            </a:r>
            <a:r>
              <a:rPr lang="ja-JP" sz="1800" b="0" strike="noStrike" spc="-1">
                <a:solidFill>
                  <a:srgbClr val="000000"/>
                </a:solidFill>
                <a:latin typeface="ＭＳ Ｐゴシック"/>
                <a:ea typeface="ＭＳ Ｐゴシック"/>
              </a:rPr>
              <a:t>の座標</a:t>
            </a:r>
            <a:endParaRPr lang="en-US" sz="1800" b="0" strike="noStrike" spc="-1">
              <a:latin typeface="Arial"/>
            </a:endParaRPr>
          </a:p>
        </p:txBody>
      </p:sp>
      <p:sp>
        <p:nvSpPr>
          <p:cNvPr id="118" name="CustomShape 4"/>
          <p:cNvSpPr/>
          <p:nvPr/>
        </p:nvSpPr>
        <p:spPr>
          <a:xfrm>
            <a:off x="4781952" y="1383405"/>
            <a:ext cx="3552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dirty="0">
                <a:solidFill>
                  <a:srgbClr val="000000"/>
                </a:solidFill>
                <a:latin typeface="ＭＳ Ｐゴシック"/>
                <a:ea typeface="ＭＳ Ｐゴシック"/>
              </a:rPr>
              <a:t>点 </a:t>
            </a:r>
            <a:r>
              <a:rPr lang="en-US" sz="1800" b="1" i="1" strike="noStrike" spc="-1" dirty="0">
                <a:solidFill>
                  <a:srgbClr val="000000"/>
                </a:solidFill>
                <a:latin typeface="ＭＳ Ｐゴシック"/>
                <a:ea typeface="ＭＳ Ｐゴシック"/>
              </a:rPr>
              <a:t>r </a:t>
            </a:r>
            <a:r>
              <a:rPr lang="ja-JP" sz="1800" b="0" strike="noStrike" spc="-1" dirty="0">
                <a:solidFill>
                  <a:srgbClr val="000000"/>
                </a:solidFill>
                <a:latin typeface="ＭＳ Ｐゴシック"/>
                <a:ea typeface="ＭＳ Ｐゴシック"/>
              </a:rPr>
              <a:t>と同じ向きの単位ベクトル</a:t>
            </a:r>
            <a:r>
              <a:rPr lang="en-US" sz="1800" b="1" i="1" strike="noStrike" spc="-1" dirty="0">
                <a:solidFill>
                  <a:srgbClr val="000000"/>
                </a:solidFill>
                <a:latin typeface="ＭＳ Ｐゴシック"/>
                <a:ea typeface="ＭＳ Ｐゴシック"/>
              </a:rPr>
              <a:t> n</a:t>
            </a:r>
            <a:endParaRPr lang="en-US" sz="1800" b="0" strike="noStrike" spc="-1" dirty="0">
              <a:latin typeface="Arial"/>
            </a:endParaRPr>
          </a:p>
        </p:txBody>
      </p:sp>
      <mc:AlternateContent xmlns:mc="http://schemas.openxmlformats.org/markup-compatibility/2006" xmlns:a14="http://schemas.microsoft.com/office/drawing/2010/main">
        <mc:Choice Requires="a14">
          <p:sp>
            <p:nvSpPr>
              <p:cNvPr id="119" name="Formula 5"/>
              <p:cNvSpPr txBox="1"/>
              <p:nvPr/>
            </p:nvSpPr>
            <p:spPr>
              <a:xfrm>
                <a:off x="5331240" y="961200"/>
                <a:ext cx="2096280" cy="27648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𝒓</m:t>
                      </m:r>
                      <m:r>
                        <a:rPr>
                          <a:latin typeface="Cambria Math" panose="02040503050406030204" pitchFamily="18" charset="0"/>
                        </a:rPr>
                        <m:t>=</m:t>
                      </m:r>
                      <m:r>
                        <a:rPr>
                          <a:latin typeface="Cambria Math" panose="02040503050406030204" pitchFamily="18" charset="0"/>
                        </a:rPr>
                        <m:t>𝜌</m:t>
                      </m:r>
                      <m:d>
                        <m:dPr>
                          <m:begChr m:val="["/>
                          <m:endChr m:val="]"/>
                          <m:ctrlPr>
                            <a:rPr i="1">
                              <a:latin typeface="Cambria Math" panose="02040503050406030204" pitchFamily="18" charset="0"/>
                            </a:rPr>
                          </m:ctrlPr>
                        </m:dPr>
                        <m:e>
                          <m:m>
                            <m:mPr>
                              <m:mcs>
                                <m:mc>
                                  <m:mcPr>
                                    <m:count m:val="2"/>
                                    <m:mcJc m:val="center"/>
                                  </m:mcPr>
                                </m:mc>
                              </m:mcs>
                              <m:ctrlPr>
                                <a:rPr i="1">
                                  <a:latin typeface="Cambria Math" panose="02040503050406030204" pitchFamily="18" charset="0"/>
                                </a:rPr>
                              </m:ctrlPr>
                            </m:mPr>
                            <m:mr>
                              <m:e>
                                <m:r>
                                  <a:rPr>
                                    <a:latin typeface="Cambria Math" panose="02040503050406030204" pitchFamily="18" charset="0"/>
                                  </a:rPr>
                                  <m:t>𝑐𝑜𝑠</m:t>
                                </m:r>
                                <m:r>
                                  <a:rPr>
                                    <a:latin typeface="Cambria Math" panose="02040503050406030204" pitchFamily="18" charset="0"/>
                                  </a:rPr>
                                  <m:t>𝜃</m:t>
                                </m:r>
                              </m:e>
                              <m:e>
                                <m:r>
                                  <a:rPr>
                                    <a:latin typeface="Cambria Math" panose="02040503050406030204" pitchFamily="18" charset="0"/>
                                  </a:rPr>
                                  <m:t>𝑠𝑖𝑛</m:t>
                                </m:r>
                                <m:r>
                                  <a:rPr>
                                    <a:latin typeface="Cambria Math" panose="02040503050406030204" pitchFamily="18" charset="0"/>
                                  </a:rPr>
                                  <m:t>𝜃</m:t>
                                </m:r>
                              </m:e>
                            </m:mr>
                          </m:m>
                        </m:e>
                      </m:d>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mc:Choice xmlns:a14="http://schemas.microsoft.com/office/drawing/2010/main" Requires="a14">
          <p:sp>
            <p:nvSpPr>
              <p:cNvPr id="120" name="Formula 6"/>
              <p:cNvSpPr txBox="1"/>
              <p:nvPr/>
            </p:nvSpPr>
            <p:spPr>
              <a:xfrm>
                <a:off x="5331240" y="1897200"/>
                <a:ext cx="2096280" cy="38430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𝒏</m:t>
                      </m:r>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2"/>
                                    <m:mcJc m:val="center"/>
                                  </m:mcPr>
                                </m:mc>
                              </m:mcs>
                              <m:ctrlPr>
                                <a:rPr i="1">
                                  <a:latin typeface="Cambria Math" panose="02040503050406030204" pitchFamily="18" charset="0"/>
                                </a:rPr>
                              </m:ctrlPr>
                            </m:mPr>
                            <m:mr>
                              <m:e>
                                <m:r>
                                  <a:rPr>
                                    <a:latin typeface="Cambria Math" panose="02040503050406030204" pitchFamily="18" charset="0"/>
                                  </a:rPr>
                                  <m:t>𝑐𝑜𝑠</m:t>
                                </m:r>
                                <m:r>
                                  <a:rPr>
                                    <a:latin typeface="Cambria Math" panose="02040503050406030204" pitchFamily="18" charset="0"/>
                                  </a:rPr>
                                  <m:t>𝜃</m:t>
                                </m:r>
                              </m:e>
                              <m:e>
                                <m:r>
                                  <a:rPr>
                                    <a:latin typeface="Cambria Math" panose="02040503050406030204" pitchFamily="18" charset="0"/>
                                  </a:rPr>
                                  <m:t>𝑠𝑖𝑛</m:t>
                                </m:r>
                                <m:r>
                                  <a:rPr>
                                    <a:latin typeface="Cambria Math" panose="02040503050406030204" pitchFamily="18" charset="0"/>
                                  </a:rPr>
                                  <m:t>𝜃</m:t>
                                </m:r>
                              </m:e>
                            </m:mr>
                          </m:m>
                        </m:e>
                      </m:d>
                    </m:oMath>
                  </m:oMathPara>
                </a14:m>
                <a:endParaRPr/>
              </a:p>
            </p:txBody>
          </p:sp>
        </mc:Choice>
        <mc:Fallback>
          <p:sp>
            <p:nvSpPr>
              <p:cNvPr id="120" name="Formula 6"/>
              <p:cNvSpPr txBox="1">
                <a:spLocks noRot="1" noChangeAspect="1" noMove="1" noResize="1" noEditPoints="1" noAdjustHandles="1" noChangeArrowheads="1" noChangeShapeType="1" noTextEdit="1"/>
              </p:cNvSpPr>
              <p:nvPr/>
            </p:nvSpPr>
            <p:spPr>
              <a:xfrm>
                <a:off x="5331240" y="1897200"/>
                <a:ext cx="2096280" cy="384300"/>
              </a:xfrm>
              <a:prstGeom prst="rect">
                <a:avLst/>
              </a:prstGeom>
              <a:blipFill>
                <a:blip r:embed="rId4"/>
                <a:stretch>
                  <a:fillRect/>
                </a:stretch>
              </a:blipFill>
            </p:spPr>
            <p:txBody>
              <a:bodyPr/>
              <a:lstStyle/>
              <a:p>
                <a:r>
                  <a:rPr lang="ja-JP" altLang="en-US">
                    <a:noFill/>
                  </a:rPr>
                  <a:t> </a:t>
                </a:r>
              </a:p>
            </p:txBody>
          </p:sp>
        </mc:Fallback>
      </mc:AlternateContent>
      <p:sp>
        <p:nvSpPr>
          <p:cNvPr id="121" name="CustomShape 7"/>
          <p:cNvSpPr/>
          <p:nvPr/>
        </p:nvSpPr>
        <p:spPr>
          <a:xfrm>
            <a:off x="4791240" y="2252880"/>
            <a:ext cx="1932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dirty="0">
                <a:solidFill>
                  <a:srgbClr val="000000"/>
                </a:solidFill>
                <a:latin typeface="ＭＳ Ｐゴシック"/>
                <a:ea typeface="ＭＳ Ｐゴシック"/>
              </a:rPr>
              <a:t>と直線</a:t>
            </a:r>
            <a:r>
              <a:rPr lang="en-US" sz="1800" b="0" strike="noStrike" spc="-1" dirty="0">
                <a:solidFill>
                  <a:srgbClr val="000000"/>
                </a:solidFill>
                <a:latin typeface="ＭＳ Ｐゴシック"/>
                <a:ea typeface="ＭＳ Ｐゴシック"/>
              </a:rPr>
              <a:t>L </a:t>
            </a:r>
            <a:r>
              <a:rPr lang="ja-JP" sz="1800" b="0" strike="noStrike" spc="-1" dirty="0">
                <a:solidFill>
                  <a:srgbClr val="000000"/>
                </a:solidFill>
                <a:latin typeface="ＭＳ Ｐゴシック"/>
                <a:ea typeface="ＭＳ Ｐゴシック"/>
              </a:rPr>
              <a:t>上の点</a:t>
            </a:r>
            <a:r>
              <a:rPr lang="en-US" sz="1800" b="1" i="1" strike="noStrike" spc="-1" dirty="0">
                <a:solidFill>
                  <a:srgbClr val="000000"/>
                </a:solidFill>
                <a:latin typeface="ＭＳ Ｐゴシック"/>
                <a:ea typeface="ＭＳ Ｐゴシック"/>
              </a:rPr>
              <a:t> P</a:t>
            </a:r>
            <a:endParaRPr lang="en-US" sz="1800" b="0" strike="noStrike" spc="-1" dirty="0">
              <a:latin typeface="Arial"/>
            </a:endParaRPr>
          </a:p>
        </p:txBody>
      </p:sp>
      <mc:AlternateContent xmlns:mc="http://schemas.openxmlformats.org/markup-compatibility/2006">
        <mc:Choice xmlns:a14="http://schemas.microsoft.com/office/drawing/2010/main" Requires="a14">
          <p:sp>
            <p:nvSpPr>
              <p:cNvPr id="122" name="Formula 8"/>
              <p:cNvSpPr txBox="1"/>
              <p:nvPr/>
            </p:nvSpPr>
            <p:spPr>
              <a:xfrm>
                <a:off x="5331240" y="2755440"/>
                <a:ext cx="1560240" cy="37512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𝑷</m:t>
                      </m:r>
                      <m:r>
                        <a:rPr>
                          <a:latin typeface="Cambria Math" panose="02040503050406030204" pitchFamily="18" charset="0"/>
                        </a:rPr>
                        <m:t>=</m:t>
                      </m:r>
                      <m:d>
                        <m:dPr>
                          <m:begChr m:val="["/>
                          <m:endChr m:val="]"/>
                          <m:ctrlPr>
                            <a:rPr i="1">
                              <a:latin typeface="Cambria Math" panose="02040503050406030204" pitchFamily="18" charset="0"/>
                            </a:rPr>
                          </m:ctrlPr>
                        </m:dPr>
                        <m:e>
                          <m:m>
                            <m:mPr>
                              <m:mcs>
                                <m:mc>
                                  <m:mcPr>
                                    <m:count m:val="2"/>
                                    <m:mcJc m:val="center"/>
                                  </m:mcPr>
                                </m:mc>
                              </m:mcs>
                              <m:ctrlPr>
                                <a:rPr i="1">
                                  <a:latin typeface="Cambria Math" panose="02040503050406030204" pitchFamily="18" charset="0"/>
                                </a:rPr>
                              </m:ctrlPr>
                            </m:mPr>
                            <m:mr>
                              <m:e>
                                <m:r>
                                  <a:rPr>
                                    <a:latin typeface="Cambria Math" panose="02040503050406030204" pitchFamily="18" charset="0"/>
                                  </a:rPr>
                                  <m:t>𝑥</m:t>
                                </m:r>
                              </m:e>
                              <m:e>
                                <m:r>
                                  <a:rPr>
                                    <a:latin typeface="Cambria Math" panose="02040503050406030204" pitchFamily="18" charset="0"/>
                                  </a:rPr>
                                  <m:t>𝑦</m:t>
                                </m:r>
                              </m:e>
                            </m:mr>
                          </m:m>
                        </m:e>
                      </m:d>
                    </m:oMath>
                  </m:oMathPara>
                </a14:m>
                <a:endParaRPr dirty="0"/>
              </a:p>
            </p:txBody>
          </p:sp>
        </mc:Choice>
        <mc:Fallback>
          <p:sp>
            <p:nvSpPr>
              <p:cNvPr id="122" name="Formula 8"/>
              <p:cNvSpPr txBox="1">
                <a:spLocks noRot="1" noChangeAspect="1" noMove="1" noResize="1" noEditPoints="1" noAdjustHandles="1" noChangeArrowheads="1" noChangeShapeType="1" noTextEdit="1"/>
              </p:cNvSpPr>
              <p:nvPr/>
            </p:nvSpPr>
            <p:spPr>
              <a:xfrm>
                <a:off x="5331240" y="2755440"/>
                <a:ext cx="1560240" cy="375120"/>
              </a:xfrm>
              <a:prstGeom prst="rect">
                <a:avLst/>
              </a:prstGeom>
              <a:blipFill>
                <a:blip r:embed="rId5"/>
                <a:stretch>
                  <a:fillRect/>
                </a:stretch>
              </a:blipFill>
            </p:spPr>
            <p:txBody>
              <a:bodyPr/>
              <a:lstStyle/>
              <a:p>
                <a:r>
                  <a:rPr lang="ja-JP" altLang="en-US">
                    <a:noFill/>
                  </a:rPr>
                  <a:t> </a:t>
                </a:r>
              </a:p>
            </p:txBody>
          </p:sp>
        </mc:Fallback>
      </mc:AlternateContent>
      <p:sp>
        <p:nvSpPr>
          <p:cNvPr id="123" name="CustomShape 9"/>
          <p:cNvSpPr/>
          <p:nvPr/>
        </p:nvSpPr>
        <p:spPr>
          <a:xfrm>
            <a:off x="4781952" y="3264210"/>
            <a:ext cx="3381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dirty="0">
                <a:solidFill>
                  <a:srgbClr val="000000"/>
                </a:solidFill>
                <a:latin typeface="ＭＳ Ｐゴシック"/>
                <a:ea typeface="ＭＳ Ｐゴシック"/>
              </a:rPr>
              <a:t>の間には以下の関係が成り立つ</a:t>
            </a:r>
            <a:endParaRPr lang="en-US" sz="1800" b="0" strike="noStrike" spc="-1" dirty="0">
              <a:latin typeface="Arial"/>
            </a:endParaRPr>
          </a:p>
        </p:txBody>
      </p:sp>
      <mc:AlternateContent xmlns:mc="http://schemas.openxmlformats.org/markup-compatibility/2006">
        <mc:Choice xmlns:a14="http://schemas.microsoft.com/office/drawing/2010/main" Requires="a14">
          <p:sp>
            <p:nvSpPr>
              <p:cNvPr id="124" name="Formula 10"/>
              <p:cNvSpPr txBox="1"/>
              <p:nvPr/>
            </p:nvSpPr>
            <p:spPr>
              <a:xfrm>
                <a:off x="5331240" y="3762540"/>
                <a:ext cx="1849680" cy="55944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𝒏</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𝒑</m:t>
                          </m:r>
                          <m:r>
                            <a:rPr>
                              <a:latin typeface="Cambria Math" panose="02040503050406030204" pitchFamily="18" charset="0"/>
                            </a:rPr>
                            <m:t>−</m:t>
                          </m:r>
                          <m:r>
                            <a:rPr>
                              <a:latin typeface="Cambria Math" panose="02040503050406030204" pitchFamily="18" charset="0"/>
                            </a:rPr>
                            <m:t>𝒓</m:t>
                          </m:r>
                        </m:e>
                      </m:d>
                      <m:r>
                        <a:rPr>
                          <a:latin typeface="Cambria Math" panose="02040503050406030204" pitchFamily="18" charset="0"/>
                        </a:rPr>
                        <m:t>=</m:t>
                      </m:r>
                      <m:r>
                        <a:rPr>
                          <a:latin typeface="Cambria Math" panose="02040503050406030204" pitchFamily="18" charset="0"/>
                        </a:rPr>
                        <m:t>𝟎</m:t>
                      </m:r>
                    </m:oMath>
                  </m:oMathPara>
                </a14:m>
                <a:endParaRPr dirty="0"/>
              </a:p>
            </p:txBody>
          </p:sp>
        </mc:Choice>
        <mc:Fallback>
          <p:sp>
            <p:nvSpPr>
              <p:cNvPr id="124" name="Formula 10"/>
              <p:cNvSpPr txBox="1">
                <a:spLocks noRot="1" noChangeAspect="1" noMove="1" noResize="1" noEditPoints="1" noAdjustHandles="1" noChangeArrowheads="1" noChangeShapeType="1" noTextEdit="1"/>
              </p:cNvSpPr>
              <p:nvPr/>
            </p:nvSpPr>
            <p:spPr>
              <a:xfrm>
                <a:off x="5331240" y="3762540"/>
                <a:ext cx="1849680" cy="559440"/>
              </a:xfrm>
              <a:prstGeom prst="rect">
                <a:avLst/>
              </a:prstGeom>
              <a:blipFill>
                <a:blip r:embed="rId6"/>
                <a:stretch>
                  <a:fillRect/>
                </a:stretch>
              </a:blipFill>
            </p:spPr>
            <p:txBody>
              <a:bodyPr/>
              <a:lstStyle/>
              <a:p>
                <a:r>
                  <a:rPr lang="ja-JP" altLang="en-US">
                    <a:noFill/>
                  </a:rPr>
                  <a:t> </a:t>
                </a:r>
              </a:p>
            </p:txBody>
          </p:sp>
        </mc:Fallback>
      </mc:AlternateContent>
      <p:sp>
        <p:nvSpPr>
          <p:cNvPr id="125" name="CustomShape 11"/>
          <p:cNvSpPr/>
          <p:nvPr/>
        </p:nvSpPr>
        <p:spPr>
          <a:xfrm>
            <a:off x="7684920" y="961200"/>
            <a:ext cx="461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ＭＳ Ｐゴシック"/>
                <a:ea typeface="ＭＳ Ｐゴシック"/>
              </a:rPr>
              <a:t>(1)</a:t>
            </a:r>
            <a:endParaRPr lang="en-US" sz="1800" b="0" strike="noStrike" spc="-1">
              <a:latin typeface="Arial"/>
            </a:endParaRPr>
          </a:p>
        </p:txBody>
      </p:sp>
      <p:sp>
        <p:nvSpPr>
          <p:cNvPr id="126" name="CustomShape 12"/>
          <p:cNvSpPr/>
          <p:nvPr/>
        </p:nvSpPr>
        <p:spPr>
          <a:xfrm>
            <a:off x="7684920" y="1895760"/>
            <a:ext cx="461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ＭＳ Ｐゴシック"/>
                <a:ea typeface="ＭＳ Ｐゴシック"/>
              </a:rPr>
              <a:t>(2)</a:t>
            </a:r>
            <a:endParaRPr lang="en-US" sz="1800" b="0" strike="noStrike" spc="-1">
              <a:latin typeface="Arial"/>
            </a:endParaRPr>
          </a:p>
        </p:txBody>
      </p:sp>
      <p:sp>
        <p:nvSpPr>
          <p:cNvPr id="127" name="CustomShape 13"/>
          <p:cNvSpPr/>
          <p:nvPr/>
        </p:nvSpPr>
        <p:spPr>
          <a:xfrm>
            <a:off x="7684560" y="2765880"/>
            <a:ext cx="461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ＭＳ Ｐゴシック"/>
                <a:ea typeface="ＭＳ Ｐゴシック"/>
              </a:rPr>
              <a:t>(3)</a:t>
            </a:r>
            <a:endParaRPr lang="en-US" sz="1800" b="0" strike="noStrike" spc="-1">
              <a:latin typeface="Arial"/>
            </a:endParaRPr>
          </a:p>
        </p:txBody>
      </p:sp>
      <p:sp>
        <p:nvSpPr>
          <p:cNvPr id="128" name="CustomShape 14"/>
          <p:cNvSpPr/>
          <p:nvPr/>
        </p:nvSpPr>
        <p:spPr>
          <a:xfrm>
            <a:off x="7684560" y="3580200"/>
            <a:ext cx="461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ＭＳ Ｐゴシック"/>
                <a:ea typeface="ＭＳ Ｐゴシック"/>
              </a:rPr>
              <a:t>(4)</a:t>
            </a:r>
            <a:endParaRPr lang="en-US" sz="1800" b="0" strike="noStrike" spc="-1">
              <a:latin typeface="Arial"/>
            </a:endParaRPr>
          </a:p>
        </p:txBody>
      </p:sp>
      <p:sp>
        <p:nvSpPr>
          <p:cNvPr id="129" name="CustomShape 15"/>
          <p:cNvSpPr/>
          <p:nvPr/>
        </p:nvSpPr>
        <p:spPr>
          <a:xfrm>
            <a:off x="219600" y="3979080"/>
            <a:ext cx="3294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ＭＳ Ｐゴシック"/>
                <a:ea typeface="ＭＳ Ｐゴシック"/>
              </a:rPr>
              <a:t>(4) </a:t>
            </a:r>
            <a:r>
              <a:rPr lang="ja-JP" sz="1800" b="0" strike="noStrike" spc="-1">
                <a:solidFill>
                  <a:srgbClr val="000000"/>
                </a:solidFill>
                <a:latin typeface="ＭＳ Ｐゴシック"/>
                <a:ea typeface="ＭＳ Ｐゴシック"/>
              </a:rPr>
              <a:t>に </a:t>
            </a:r>
            <a:r>
              <a:rPr lang="en-US" sz="1800" b="0" strike="noStrike" spc="-1">
                <a:solidFill>
                  <a:srgbClr val="000000"/>
                </a:solidFill>
                <a:latin typeface="ＭＳ Ｐゴシック"/>
                <a:ea typeface="ＭＳ Ｐゴシック"/>
              </a:rPr>
              <a:t>(1), (2), (3) </a:t>
            </a:r>
            <a:r>
              <a:rPr lang="ja-JP" sz="1800" b="0" strike="noStrike" spc="-1">
                <a:solidFill>
                  <a:srgbClr val="000000"/>
                </a:solidFill>
                <a:latin typeface="ＭＳ Ｐゴシック"/>
                <a:ea typeface="ＭＳ Ｐゴシック"/>
              </a:rPr>
              <a:t>を代入すると</a:t>
            </a:r>
            <a:endParaRPr lang="en-US" sz="1800" b="0" strike="noStrike" spc="-1">
              <a:latin typeface="Arial"/>
            </a:endParaRPr>
          </a:p>
        </p:txBody>
      </p:sp>
      <p:sp>
        <p:nvSpPr>
          <p:cNvPr id="130" name="CustomShape 16"/>
          <p:cNvSpPr/>
          <p:nvPr/>
        </p:nvSpPr>
        <p:spPr>
          <a:xfrm>
            <a:off x="992520" y="4296240"/>
            <a:ext cx="7194600" cy="1778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ts val="2801"/>
              </a:lnSpc>
            </a:pPr>
            <a:endParaRPr lang="en-US" sz="1800" b="0" strike="noStrike" spc="-1">
              <a:latin typeface="Arial"/>
            </a:endParaRPr>
          </a:p>
          <a:p>
            <a:pPr>
              <a:lnSpc>
                <a:spcPts val="2801"/>
              </a:lnSpc>
            </a:pPr>
            <a:endParaRPr lang="en-US" sz="1800" b="0" strike="noStrike" spc="-1">
              <a:latin typeface="Arial"/>
            </a:endParaRPr>
          </a:p>
          <a:p>
            <a:pPr>
              <a:lnSpc>
                <a:spcPts val="2801"/>
              </a:lnSpc>
            </a:pPr>
            <a:endParaRPr lang="en-US" sz="1800" b="0" strike="noStrike" spc="-1">
              <a:latin typeface="Arial"/>
            </a:endParaRPr>
          </a:p>
          <a:p>
            <a:pPr>
              <a:lnSpc>
                <a:spcPts val="2801"/>
              </a:lnSpc>
            </a:pPr>
            <a:endParaRPr lang="en-US" sz="1800" b="0" strike="noStrike" spc="-1">
              <a:latin typeface="Arial"/>
            </a:endParaRPr>
          </a:p>
          <a:p>
            <a:pPr>
              <a:lnSpc>
                <a:spcPts val="2801"/>
              </a:lnSpc>
            </a:pPr>
            <a:endParaRPr lang="en-US" sz="1800" b="0" strike="noStrike" spc="-1">
              <a:latin typeface="Arial"/>
            </a:endParaRPr>
          </a:p>
        </p:txBody>
      </p:sp>
      <p:sp>
        <p:nvSpPr>
          <p:cNvPr id="131" name="CustomShape 17"/>
          <p:cNvSpPr/>
          <p:nvPr/>
        </p:nvSpPr>
        <p:spPr>
          <a:xfrm>
            <a:off x="3146040" y="6120000"/>
            <a:ext cx="14720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a:solidFill>
                  <a:srgbClr val="000000"/>
                </a:solidFill>
                <a:latin typeface="ＭＳ Ｐゴシック"/>
                <a:ea typeface="ＭＳ Ｐゴシック"/>
              </a:rPr>
              <a:t>よって            </a:t>
            </a:r>
            <a:endParaRPr lang="en-US"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2800" b="1" strike="noStrike" spc="-1">
                <a:solidFill>
                  <a:srgbClr val="FFFFFF"/>
                </a:solidFill>
                <a:latin typeface="游ゴシック"/>
              </a:rPr>
              <a:t>Hough </a:t>
            </a:r>
            <a:r>
              <a:rPr lang="ja-JP" sz="2800" b="1" strike="noStrike" spc="-1">
                <a:solidFill>
                  <a:srgbClr val="FFFFFF"/>
                </a:solidFill>
                <a:latin typeface="游ゴシック"/>
              </a:rPr>
              <a:t>変換</a:t>
            </a:r>
            <a:endParaRPr lang="en-US" sz="2800" b="0" strike="noStrike" spc="-1">
              <a:latin typeface="Arial"/>
            </a:endParaRPr>
          </a:p>
        </p:txBody>
      </p:sp>
      <p:sp>
        <p:nvSpPr>
          <p:cNvPr id="133"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AF2E87B1-2349-4316-9B5D-510A3497D19C}" type="slidenum">
              <a:rPr lang="en-US" sz="1050" b="0" strike="noStrike" spc="-1">
                <a:solidFill>
                  <a:srgbClr val="000000"/>
                </a:solidFill>
                <a:latin typeface="游ゴシック"/>
              </a:rPr>
              <a:t>8</a:t>
            </a:fld>
            <a:endParaRPr lang="en-US" sz="1050" b="0" strike="noStrike" spc="-1">
              <a:latin typeface="Times New Roman"/>
            </a:endParaRPr>
          </a:p>
        </p:txBody>
      </p:sp>
      <p:sp>
        <p:nvSpPr>
          <p:cNvPr id="134" name="CustomShape 3"/>
          <p:cNvSpPr/>
          <p:nvPr/>
        </p:nvSpPr>
        <p:spPr>
          <a:xfrm>
            <a:off x="1724760" y="4217760"/>
            <a:ext cx="1095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ja-JP" sz="1800" b="0" strike="noStrike" spc="-1">
                <a:solidFill>
                  <a:srgbClr val="000000"/>
                </a:solidFill>
                <a:latin typeface="ＭＳ Ｐゴシック"/>
                <a:ea typeface="ＭＳ Ｐゴシック"/>
              </a:rPr>
              <a:t>検出対象</a:t>
            </a:r>
            <a:endParaRPr lang="en-US" sz="1800" b="0" strike="noStrike" spc="-1">
              <a:latin typeface="Arial"/>
            </a:endParaRPr>
          </a:p>
        </p:txBody>
      </p:sp>
      <p:pic>
        <p:nvPicPr>
          <p:cNvPr id="135" name="図 3" descr="図形 が含まれている画像&#10;&#10;自動的に生成された説明"/>
          <p:cNvPicPr/>
          <p:nvPr/>
        </p:nvPicPr>
        <p:blipFill>
          <a:blip r:embed="rId3"/>
          <a:stretch/>
        </p:blipFill>
        <p:spPr>
          <a:xfrm>
            <a:off x="499320" y="1253160"/>
            <a:ext cx="3545640" cy="2600640"/>
          </a:xfrm>
          <a:prstGeom prst="rect">
            <a:avLst/>
          </a:prstGeom>
          <a:ln>
            <a:noFill/>
          </a:ln>
        </p:spPr>
      </p:pic>
      <mc:AlternateContent xmlns:mc="http://schemas.openxmlformats.org/markup-compatibility/2006" xmlns:a14="http://schemas.microsoft.com/office/drawing/2010/main">
        <mc:Choice Requires="a14">
          <p:sp>
            <p:nvSpPr>
              <p:cNvPr id="136" name="Formula 4"/>
              <p:cNvSpPr txBox="1"/>
              <p:nvPr/>
            </p:nvSpPr>
            <p:spPr>
              <a:xfrm>
                <a:off x="5714280" y="5408640"/>
                <a:ext cx="2285640" cy="369000"/>
              </a:xfrm>
              <a:prstGeom prst="rect">
                <a:avLst/>
              </a:prstGeom>
            </p:spPr>
            <p:txBody>
              <a:bodyPr/>
              <a:lstStyle/>
              <a:p>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𝑥𝑐𝑜𝑠</m:t>
                      </m:r>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𝑦𝑠𝑖𝑛</m:t>
                      </m:r>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𝜌</m:t>
                      </m:r>
                    </m:oMath>
                  </m:oMathPara>
                </a14:m>
                <a:endParaRPr/>
              </a:p>
            </p:txBody>
          </p:sp>
        </mc:Choice>
        <mc:Fallback xmlns:p15="http://schemas.microsoft.com/office/powerpoint/2012/main" xmlns:p14="http://schemas.microsoft.com/office/powerpoint/2010/main" xmlns=""/>
      </mc:AlternateContent>
      <p:pic>
        <p:nvPicPr>
          <p:cNvPr id="137" name="図 15" descr="グラフ&#10;&#10;自動的に生成された説明"/>
          <p:cNvPicPr/>
          <p:nvPr/>
        </p:nvPicPr>
        <p:blipFill>
          <a:blip r:embed="rId4"/>
          <a:stretch/>
        </p:blipFill>
        <p:spPr>
          <a:xfrm>
            <a:off x="5671440" y="1253160"/>
            <a:ext cx="2371680" cy="39816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1309320" y="-9360"/>
            <a:ext cx="6539760" cy="435960"/>
          </a:xfrm>
          <a:prstGeom prst="rect">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ja-JP" sz="2800" b="1" u="sng" strike="noStrike" spc="-1">
                <a:solidFill>
                  <a:srgbClr val="0563C1"/>
                </a:solidFill>
                <a:uFillTx/>
                <a:latin typeface="游ゴシック"/>
                <a:hlinkClick r:id="rId3"/>
              </a:rPr>
              <a:t>逆</a:t>
            </a:r>
            <a:r>
              <a:rPr lang="en-US" sz="2800" b="1" u="sng" strike="noStrike" spc="-1">
                <a:solidFill>
                  <a:srgbClr val="0563C1"/>
                </a:solidFill>
                <a:uFillTx/>
                <a:latin typeface="游ゴシック"/>
                <a:hlinkClick r:id="rId3"/>
              </a:rPr>
              <a:t> Hough </a:t>
            </a:r>
            <a:r>
              <a:rPr lang="ja-JP" sz="2800" b="1" u="sng" strike="noStrike" spc="-1">
                <a:solidFill>
                  <a:srgbClr val="0563C1"/>
                </a:solidFill>
                <a:uFillTx/>
                <a:latin typeface="游ゴシック"/>
                <a:hlinkClick r:id="rId3"/>
              </a:rPr>
              <a:t>変換</a:t>
            </a:r>
            <a:endParaRPr lang="en-US" sz="2800" b="0" strike="noStrike" spc="-1">
              <a:latin typeface="Arial"/>
            </a:endParaRPr>
          </a:p>
        </p:txBody>
      </p:sp>
      <p:sp>
        <p:nvSpPr>
          <p:cNvPr id="139" name="TextShape 2"/>
          <p:cNvSpPr txBox="1"/>
          <p:nvPr/>
        </p:nvSpPr>
        <p:spPr>
          <a:xfrm>
            <a:off x="6458040" y="6356520"/>
            <a:ext cx="2057040" cy="364680"/>
          </a:xfrm>
          <a:prstGeom prst="rect">
            <a:avLst/>
          </a:prstGeom>
          <a:noFill/>
          <a:ln>
            <a:noFill/>
          </a:ln>
        </p:spPr>
        <p:txBody>
          <a:bodyPr anchor="ctr">
            <a:noAutofit/>
          </a:bodyPr>
          <a:lstStyle/>
          <a:p>
            <a:pPr algn="r">
              <a:lnSpc>
                <a:spcPct val="100000"/>
              </a:lnSpc>
            </a:pPr>
            <a:fld id="{2A56F4E7-46BA-4F79-B0A3-76612B49969E}" type="slidenum">
              <a:rPr lang="en-US" sz="1050" b="0" strike="noStrike" spc="-1">
                <a:solidFill>
                  <a:srgbClr val="000000"/>
                </a:solidFill>
                <a:latin typeface="游ゴシック"/>
              </a:rPr>
              <a:t>9</a:t>
            </a:fld>
            <a:endParaRPr lang="en-US" sz="1050" b="0" strike="noStrike" spc="-1">
              <a:latin typeface="Times New Roman"/>
            </a:endParaRPr>
          </a:p>
        </p:txBody>
      </p:sp>
      <p:sp>
        <p:nvSpPr>
          <p:cNvPr id="140" name="CustomShape 3"/>
          <p:cNvSpPr/>
          <p:nvPr/>
        </p:nvSpPr>
        <p:spPr>
          <a:xfrm>
            <a:off x="89640" y="1203480"/>
            <a:ext cx="431964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ts val="2801"/>
              </a:lnSpc>
              <a:buClr>
                <a:srgbClr val="000000"/>
              </a:buClr>
              <a:buFont typeface="游ゴシック Light"/>
              <a:buAutoNum type="arabicPeriod"/>
            </a:pPr>
            <a:r>
              <a:rPr lang="ja-JP" sz="1800" b="0" strike="noStrike" spc="-1">
                <a:solidFill>
                  <a:srgbClr val="000000"/>
                </a:solidFill>
                <a:latin typeface="ＭＳ Ｐゴシック"/>
                <a:ea typeface="ＭＳ Ｐゴシック"/>
              </a:rPr>
              <a:t>得られたサインカーブのうち，閾値以上の点数が重なった交点を求める</a:t>
            </a:r>
            <a:endParaRPr lang="en-US" sz="1800" b="0" strike="noStrike" spc="-1">
              <a:latin typeface="Arial"/>
            </a:endParaRPr>
          </a:p>
          <a:p>
            <a:pPr marL="343080" indent="-342720">
              <a:lnSpc>
                <a:spcPts val="2801"/>
              </a:lnSpc>
              <a:buClr>
                <a:srgbClr val="000000"/>
              </a:buClr>
              <a:buFont typeface="游ゴシック Light"/>
              <a:buAutoNum type="arabicPeriod"/>
            </a:pPr>
            <a:r>
              <a:rPr lang="en-US" sz="1800" b="0" strike="noStrike" spc="-1">
                <a:solidFill>
                  <a:srgbClr val="000000"/>
                </a:solidFill>
                <a:latin typeface="ＭＳ Ｐゴシック"/>
                <a:ea typeface="ＭＳ Ｐゴシック"/>
              </a:rPr>
              <a:t>Voting </a:t>
            </a:r>
            <a:r>
              <a:rPr lang="ja-JP" sz="1800" b="0" strike="noStrike" spc="-1">
                <a:solidFill>
                  <a:srgbClr val="000000"/>
                </a:solidFill>
                <a:latin typeface="ＭＳ Ｐゴシック"/>
                <a:ea typeface="ＭＳ Ｐゴシック"/>
              </a:rPr>
              <a:t>から得られる について，</a:t>
            </a:r>
            <a:r>
              <a:rPr lang="en-US" sz="1800" b="0" strike="noStrike" spc="-1">
                <a:solidFill>
                  <a:srgbClr val="000000"/>
                </a:solidFill>
                <a:latin typeface="ＭＳ Ｐゴシック"/>
                <a:ea typeface="ＭＳ Ｐゴシック"/>
              </a:rPr>
              <a:t>x-y</a:t>
            </a:r>
            <a:r>
              <a:rPr lang="ja-JP" sz="1800" b="0" strike="noStrike" spc="-1">
                <a:solidFill>
                  <a:srgbClr val="000000"/>
                </a:solidFill>
                <a:latin typeface="ＭＳ Ｐゴシック"/>
                <a:ea typeface="ＭＳ Ｐゴシック"/>
              </a:rPr>
              <a:t>平面へ逆変換</a:t>
            </a:r>
            <a:endParaRPr lang="en-US" sz="1800" b="0" strike="noStrike" spc="-1">
              <a:latin typeface="Arial"/>
            </a:endParaRPr>
          </a:p>
          <a:p>
            <a:pPr>
              <a:lnSpc>
                <a:spcPts val="2801"/>
              </a:lnSpc>
            </a:pPr>
            <a:endParaRPr lang="en-US" sz="1800" b="0" strike="noStrike" spc="-1">
              <a:latin typeface="Arial"/>
            </a:endParaRPr>
          </a:p>
          <a:p>
            <a:pPr>
              <a:lnSpc>
                <a:spcPts val="2801"/>
              </a:lnSpc>
            </a:pPr>
            <a:r>
              <a:rPr lang="ja-JP" sz="1800" b="0" strike="noStrike" spc="-1">
                <a:solidFill>
                  <a:srgbClr val="000000"/>
                </a:solidFill>
                <a:latin typeface="ＭＳ Ｐゴシック"/>
                <a:ea typeface="ＭＳ Ｐゴシック"/>
              </a:rPr>
              <a:t>または</a:t>
            </a:r>
            <a:endParaRPr lang="en-US" sz="1800" b="0" strike="noStrike" spc="-1">
              <a:latin typeface="Arial"/>
            </a:endParaRPr>
          </a:p>
          <a:p>
            <a:pPr>
              <a:lnSpc>
                <a:spcPts val="2801"/>
              </a:lnSpc>
            </a:pPr>
            <a:endParaRPr lang="en-US" sz="1800" b="0" strike="noStrike" spc="-1">
              <a:latin typeface="Arial"/>
            </a:endParaRPr>
          </a:p>
          <a:p>
            <a:pPr>
              <a:lnSpc>
                <a:spcPts val="2801"/>
              </a:lnSpc>
            </a:pPr>
            <a:r>
              <a:rPr lang="ja-JP" sz="1800" b="0" strike="noStrike" spc="-1">
                <a:solidFill>
                  <a:srgbClr val="000000"/>
                </a:solidFill>
                <a:latin typeface="ＭＳ Ｐゴシック"/>
                <a:ea typeface="ＭＳ Ｐゴシック"/>
              </a:rPr>
              <a:t>このとき分母がゼロにならないように，２つの式を適当に使い分ける．</a:t>
            </a:r>
            <a:endParaRPr lang="en-US" sz="1800" b="0" strike="noStrike" spc="-1">
              <a:latin typeface="Arial"/>
            </a:endParaRPr>
          </a:p>
          <a:p>
            <a:pPr>
              <a:lnSpc>
                <a:spcPts val="2801"/>
              </a:lnSpc>
            </a:pPr>
            <a:endParaRPr lang="en-US" sz="1800" b="0" strike="noStrike" spc="-1">
              <a:latin typeface="Arial"/>
            </a:endParaRPr>
          </a:p>
          <a:p>
            <a:pPr>
              <a:lnSpc>
                <a:spcPts val="2801"/>
              </a:lnSpc>
            </a:pPr>
            <a:r>
              <a:rPr lang="ja-JP" sz="1800" b="0" strike="noStrike" spc="-1">
                <a:solidFill>
                  <a:srgbClr val="000000"/>
                </a:solidFill>
                <a:latin typeface="ＭＳ Ｐゴシック"/>
                <a:ea typeface="ＭＳ Ｐゴシック"/>
              </a:rPr>
              <a:t>前者は，水平に近い直線抽出に最適</a:t>
            </a:r>
            <a:endParaRPr lang="en-US" sz="1800" b="0" strike="noStrike" spc="-1">
              <a:latin typeface="Arial"/>
            </a:endParaRPr>
          </a:p>
          <a:p>
            <a:pPr>
              <a:lnSpc>
                <a:spcPts val="2801"/>
              </a:lnSpc>
            </a:pPr>
            <a:r>
              <a:rPr lang="ja-JP" sz="1800" b="0" strike="noStrike" spc="-1">
                <a:solidFill>
                  <a:srgbClr val="000000"/>
                </a:solidFill>
                <a:latin typeface="ＭＳ Ｐゴシック"/>
                <a:ea typeface="ＭＳ Ｐゴシック"/>
              </a:rPr>
              <a:t>後者は，垂直に近い直線抽出に最適</a:t>
            </a:r>
            <a:endParaRPr lang="en-US" sz="1800" b="0" strike="noStrike" spc="-1">
              <a:latin typeface="Arial"/>
            </a:endParaRPr>
          </a:p>
        </p:txBody>
      </p:sp>
      <p:pic>
        <p:nvPicPr>
          <p:cNvPr id="141" name="図 6" descr="グラフ, 棒グラフ&#10;&#10;自動的に生成された説明"/>
          <p:cNvPicPr/>
          <p:nvPr/>
        </p:nvPicPr>
        <p:blipFill>
          <a:blip r:embed="rId4"/>
          <a:stretch/>
        </p:blipFill>
        <p:spPr>
          <a:xfrm>
            <a:off x="4409640" y="1142640"/>
            <a:ext cx="2476440" cy="4572360"/>
          </a:xfrm>
          <a:prstGeom prst="rect">
            <a:avLst/>
          </a:prstGeom>
          <a:ln>
            <a:noFill/>
          </a:ln>
        </p:spPr>
      </p:pic>
      <p:sp>
        <p:nvSpPr>
          <p:cNvPr id="142" name="CustomShape 4"/>
          <p:cNvSpPr/>
          <p:nvPr/>
        </p:nvSpPr>
        <p:spPr>
          <a:xfrm rot="705600">
            <a:off x="5715000" y="3261960"/>
            <a:ext cx="180720" cy="333000"/>
          </a:xfrm>
          <a:prstGeom prst="ellipse">
            <a:avLst/>
          </a:prstGeom>
          <a:noFill/>
          <a:ln>
            <a:solidFill>
              <a:srgbClr val="FFFFFF"/>
            </a:solidFill>
          </a:ln>
        </p:spPr>
        <p:style>
          <a:lnRef idx="2">
            <a:schemeClr val="accent1">
              <a:shade val="50000"/>
            </a:schemeClr>
          </a:lnRef>
          <a:fillRef idx="1">
            <a:schemeClr val="accent1"/>
          </a:fillRef>
          <a:effectRef idx="0">
            <a:schemeClr val="accent1"/>
          </a:effectRef>
          <a:fontRef idx="minor"/>
        </p:style>
      </p:sp>
      <p:pic>
        <p:nvPicPr>
          <p:cNvPr id="143" name="図 12" descr="グラフ&#10;&#10;自動的に生成された説明"/>
          <p:cNvPicPr/>
          <p:nvPr/>
        </p:nvPicPr>
        <p:blipFill>
          <a:blip r:embed="rId5"/>
          <a:stretch/>
        </p:blipFill>
        <p:spPr>
          <a:xfrm>
            <a:off x="6482520" y="2487240"/>
            <a:ext cx="2636640" cy="18831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8510</TotalTime>
  <Words>842</Words>
  <Application>Microsoft Office PowerPoint</Application>
  <PresentationFormat>画面に合わせる (4:3)</PresentationFormat>
  <Paragraphs>103</Paragraphs>
  <Slides>10</Slides>
  <Notes>9</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10</vt:i4>
      </vt:variant>
    </vt:vector>
  </HeadingPairs>
  <TitlesOfParts>
    <vt:vector size="20" baseType="lpstr">
      <vt:lpstr>ＭＳ Ｐゴシック</vt:lpstr>
      <vt:lpstr>游ゴシック</vt:lpstr>
      <vt:lpstr>游ゴシック Light</vt:lpstr>
      <vt:lpstr>Arial</vt:lpstr>
      <vt:lpstr>Cambria Math</vt:lpstr>
      <vt:lpstr>Courier New</vt:lpstr>
      <vt:lpstr>Symbol</vt:lpstr>
      <vt:lpstr>Times New Roman</vt:lpstr>
      <vt:lpstr>Wingdings</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進捗報告</dc:title>
  <dc:subject/>
  <dc:creator>f116056</dc:creator>
  <dc:description/>
  <cp:lastModifiedBy>f120613</cp:lastModifiedBy>
  <cp:revision>533</cp:revision>
  <dcterms:created xsi:type="dcterms:W3CDTF">2019-11-07T22:06:24Z</dcterms:created>
  <dcterms:modified xsi:type="dcterms:W3CDTF">2021-05-27T00:57:23Z</dcterms:modified>
  <dc:language>ja-JP</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7</vt:i4>
  </property>
  <property fmtid="{D5CDD505-2E9C-101B-9397-08002B2CF9AE}" pid="8" name="PresentationFormat">
    <vt:lpwstr>画面に合わせる (4:3)</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