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3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3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9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1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13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5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83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78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3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3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8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86F9-25CB-43EF-A09E-9198938235F1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61D7-7F86-4FFE-9ADD-D3EA4E5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7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9144000" cy="1677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4000"/>
              </a:lnSpc>
            </a:pPr>
            <a:r>
              <a:rPr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畳み込みニューラルネットワーク</a:t>
            </a:r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(CNN)</a:t>
            </a:r>
            <a:r>
              <a:rPr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の</a:t>
            </a:r>
            <a:endParaRPr lang="en-US" altLang="ja-JP" sz="3200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ctr">
              <a:lnSpc>
                <a:spcPts val="4000"/>
              </a:lnSpc>
            </a:pPr>
            <a:r>
              <a:rPr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転移学習を用いたラップフィルムの不良品検出</a:t>
            </a:r>
            <a:endParaRPr lang="en-US" altLang="ja-JP" sz="3200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ctr">
              <a:lnSpc>
                <a:spcPts val="4000"/>
              </a:lnSpc>
            </a:pPr>
            <a:r>
              <a:rPr lang="ja-JP" altLang="en-US" sz="2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ー</a:t>
            </a:r>
            <a:r>
              <a:rPr lang="en-US" altLang="ja-JP" sz="2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InseptionV3 </a:t>
            </a:r>
            <a:r>
              <a:rPr lang="ja-JP" altLang="en-US" sz="2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の転移学習による</a:t>
            </a:r>
            <a:r>
              <a:rPr lang="en-US" altLang="ja-JP" sz="2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CNN</a:t>
            </a:r>
            <a:r>
              <a:rPr lang="ja-JP" altLang="en-US" sz="2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の設計と評価ー</a:t>
            </a: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" b="41356"/>
          <a:stretch/>
        </p:blipFill>
        <p:spPr>
          <a:xfrm>
            <a:off x="3714123" y="3753439"/>
            <a:ext cx="5369824" cy="2372792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38056" y="6126231"/>
            <a:ext cx="372089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An example of extracted image using the template matching technique.</a:t>
            </a:r>
            <a:endParaRPr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90325" y="6236877"/>
            <a:ext cx="526224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A part of main dialog developed on MATLAB system to user-friendly design original CNN.</a:t>
            </a:r>
            <a:endParaRPr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9074" y="-1253998"/>
            <a:ext cx="9202189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75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ラップフィルム製品の画像を対象として欠陥検出を行う．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175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前処理として，テンプレートマッチングを行う．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175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en-US" altLang="ja-JP" sz="2000" dirty="0">
                <a:solidFill>
                  <a:srgbClr val="A93A17"/>
                </a:solidFill>
                <a:latin typeface="+mn-ea"/>
              </a:rPr>
              <a:t>InceptionV3</a:t>
            </a:r>
            <a:r>
              <a:rPr lang="ja-JP" altLang="en-US" sz="2000" dirty="0">
                <a:solidFill>
                  <a:srgbClr val="A93A17"/>
                </a:solidFill>
                <a:latin typeface="+mn-ea"/>
              </a:rPr>
              <a:t>ベースの転移学習</a:t>
            </a:r>
            <a:r>
              <a:rPr lang="ja-JP" altLang="en-US" sz="2000" dirty="0">
                <a:latin typeface="+mn-ea"/>
              </a:rPr>
              <a:t>によって良品・不良品する．</a:t>
            </a:r>
            <a:endParaRPr lang="en-US" altLang="ja-JP" sz="20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1" y="1778731"/>
            <a:ext cx="9144001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ja-JP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ラップフィルム製品の画像を対象として欠陥検出を行う．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前処理として，テンプレートマッチングを行う．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学習済みの</a:t>
            </a:r>
            <a:r>
              <a:rPr lang="en-US" altLang="ja-JP" sz="2000" dirty="0">
                <a:latin typeface="+mn-ea"/>
              </a:rPr>
              <a:t>CNN</a:t>
            </a:r>
            <a:r>
              <a:rPr lang="ja-JP" altLang="en-US" sz="2000" dirty="0">
                <a:latin typeface="+mn-ea"/>
              </a:rPr>
              <a:t>は</a:t>
            </a:r>
            <a:r>
              <a:rPr lang="en-US" altLang="ja-JP" sz="2000" b="1" i="1" dirty="0">
                <a:latin typeface="+mn-ea"/>
                <a:cs typeface="Times New Roman" panose="02020603050405020304" pitchFamily="18" charset="0"/>
              </a:rPr>
              <a:t>InceptionV3</a:t>
            </a:r>
            <a:r>
              <a:rPr lang="en-US" altLang="ja-JP" sz="2000" b="1" i="1" dirty="0">
                <a:latin typeface="+mn-ea"/>
              </a:rPr>
              <a:t> </a:t>
            </a:r>
            <a:r>
              <a:rPr lang="ja-JP" altLang="en-US" sz="2000" dirty="0">
                <a:latin typeface="+mn-ea"/>
              </a:rPr>
              <a:t>を用い，</a:t>
            </a:r>
            <a:r>
              <a:rPr lang="en-US" altLang="ja-JP" sz="2000" dirty="0">
                <a:latin typeface="+mn-ea"/>
              </a:rPr>
              <a:t>2</a:t>
            </a:r>
            <a:r>
              <a:rPr lang="ja-JP" altLang="en-US" sz="2000" dirty="0">
                <a:latin typeface="+mn-ea"/>
              </a:rPr>
              <a:t>クラス分類用に終段にある</a:t>
            </a:r>
            <a:endParaRPr lang="en-US" altLang="ja-JP" sz="2000" dirty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000" dirty="0">
                <a:latin typeface="+mn-ea"/>
              </a:rPr>
              <a:t>  全結合層部を置き換えた転移学習用の新たな</a:t>
            </a:r>
            <a:r>
              <a:rPr lang="en-US" altLang="ja-JP" sz="2000" dirty="0">
                <a:latin typeface="+mn-ea"/>
              </a:rPr>
              <a:t>CNN</a:t>
            </a:r>
            <a:r>
              <a:rPr lang="ja-JP" altLang="en-US" sz="2000" dirty="0">
                <a:latin typeface="+mn-ea"/>
              </a:rPr>
              <a:t>を設計し，追加学習させる．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良品と不良品のテスト画像に対する分類性能を評価する．</a:t>
            </a:r>
            <a:endParaRPr lang="en-US" altLang="ja-JP" sz="2000" dirty="0">
              <a:latin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4C4D92-9910-429D-B79D-C1AD49F12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69" y="4002757"/>
            <a:ext cx="3720892" cy="17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8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9144000" cy="12371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4000"/>
              </a:lnSpc>
            </a:pPr>
            <a:r>
              <a:rPr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畳み込みニューラルネットワーク</a:t>
            </a:r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(CNN)</a:t>
            </a:r>
            <a:r>
              <a:rPr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の</a:t>
            </a:r>
            <a:endParaRPr lang="en-US" altLang="ja-JP" sz="3200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ctr">
              <a:lnSpc>
                <a:spcPts val="4000"/>
              </a:lnSpc>
            </a:pPr>
            <a:r>
              <a:rPr lang="ja-JP" altLang="en-US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転移学習を用いたラップフィルムの不良品検出</a:t>
            </a: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" b="41356"/>
          <a:stretch/>
        </p:blipFill>
        <p:spPr>
          <a:xfrm>
            <a:off x="4376087" y="3675474"/>
            <a:ext cx="4704453" cy="2078781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60052" y="5860525"/>
            <a:ext cx="431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An example of extracted image using the template matching technique.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79494" y="5851379"/>
            <a:ext cx="470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A part of main dialog developed on MATLAB system to user-friendly design original CNN.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9074" y="-1253998"/>
            <a:ext cx="9202189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75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ラップフィルム製品の画像を対象として欠陥検出を行う．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175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前処理として，テンプレートマッチングを行う．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175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en-US" altLang="ja-JP" sz="2000" dirty="0">
                <a:solidFill>
                  <a:srgbClr val="A93A17"/>
                </a:solidFill>
                <a:latin typeface="+mn-ea"/>
              </a:rPr>
              <a:t>InceptionV3</a:t>
            </a:r>
            <a:r>
              <a:rPr lang="ja-JP" altLang="en-US" sz="2000" dirty="0">
                <a:solidFill>
                  <a:srgbClr val="A93A17"/>
                </a:solidFill>
                <a:latin typeface="+mn-ea"/>
              </a:rPr>
              <a:t>ベースの転移学習</a:t>
            </a:r>
            <a:r>
              <a:rPr lang="ja-JP" altLang="en-US" sz="2000" dirty="0">
                <a:latin typeface="+mn-ea"/>
              </a:rPr>
              <a:t>によって良品・不良品する．</a:t>
            </a:r>
            <a:endParaRPr lang="en-US" altLang="ja-JP" sz="2000" dirty="0">
              <a:latin typeface="+mn-ea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72" y="3963121"/>
            <a:ext cx="792000" cy="792000"/>
          </a:xfrm>
          <a:prstGeom prst="rect">
            <a:avLst/>
          </a:prstGeom>
        </p:spPr>
      </p:pic>
      <p:sp>
        <p:nvSpPr>
          <p:cNvPr id="46" name="右矢印 45"/>
          <p:cNvSpPr/>
          <p:nvPr/>
        </p:nvSpPr>
        <p:spPr>
          <a:xfrm>
            <a:off x="1479666" y="4893620"/>
            <a:ext cx="1560444" cy="29931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E0A8C3D-C007-4CA7-96A5-662DA5E9FFC8}"/>
              </a:ext>
            </a:extLst>
          </p:cNvPr>
          <p:cNvSpPr txBox="1"/>
          <p:nvPr/>
        </p:nvSpPr>
        <p:spPr>
          <a:xfrm>
            <a:off x="2651888" y="4312368"/>
            <a:ext cx="16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C4940D-F2CD-4FEF-9359-FDF4BB523F86}"/>
              </a:ext>
            </a:extLst>
          </p:cNvPr>
          <p:cNvSpPr txBox="1"/>
          <p:nvPr/>
        </p:nvSpPr>
        <p:spPr>
          <a:xfrm>
            <a:off x="-25888" y="406143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0E79ECB-A2DE-487C-A9D6-4771B2EC7E64}"/>
              </a:ext>
            </a:extLst>
          </p:cNvPr>
          <p:cNvSpPr txBox="1"/>
          <p:nvPr/>
        </p:nvSpPr>
        <p:spPr>
          <a:xfrm>
            <a:off x="1388487" y="3585832"/>
            <a:ext cx="16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image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7E7B99BE-D5C8-4826-BB9B-E6B591C50F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7" y="4429497"/>
            <a:ext cx="1331896" cy="122755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18FA9F91-CEAE-45DA-9AAF-A92EAEB13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50" y="4704147"/>
            <a:ext cx="792000" cy="792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-1" y="1366341"/>
            <a:ext cx="9144001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ja-JP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ラップフィルム製品の画像を対象として欠陥検出を行う．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前処理として，テンプレートマッチングを行う．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学習済みの</a:t>
            </a:r>
            <a:r>
              <a:rPr lang="en-US" altLang="ja-JP" sz="2000" dirty="0">
                <a:latin typeface="+mn-ea"/>
              </a:rPr>
              <a:t>CNN</a:t>
            </a:r>
            <a:r>
              <a:rPr lang="ja-JP" altLang="en-US" sz="2000" dirty="0">
                <a:latin typeface="+mn-ea"/>
              </a:rPr>
              <a:t>は</a:t>
            </a:r>
            <a:r>
              <a:rPr lang="en-US" altLang="ja-JP" sz="2000" b="1" i="1" dirty="0">
                <a:latin typeface="+mn-ea"/>
                <a:cs typeface="Times New Roman" panose="02020603050405020304" pitchFamily="18" charset="0"/>
              </a:rPr>
              <a:t>InceptionV3</a:t>
            </a:r>
            <a:r>
              <a:rPr lang="en-US" altLang="ja-JP" sz="2000" b="1" i="1" dirty="0">
                <a:latin typeface="+mn-ea"/>
              </a:rPr>
              <a:t> </a:t>
            </a:r>
            <a:r>
              <a:rPr lang="ja-JP" altLang="en-US" sz="2000" dirty="0">
                <a:latin typeface="+mn-ea"/>
              </a:rPr>
              <a:t>を用い，</a:t>
            </a:r>
            <a:r>
              <a:rPr lang="en-US" altLang="ja-JP" sz="2000" dirty="0">
                <a:latin typeface="+mn-ea"/>
              </a:rPr>
              <a:t>2</a:t>
            </a:r>
            <a:r>
              <a:rPr lang="ja-JP" altLang="en-US" sz="2000" dirty="0">
                <a:latin typeface="+mn-ea"/>
              </a:rPr>
              <a:t>クラス分類用に終段にある</a:t>
            </a:r>
            <a:endParaRPr lang="en-US" altLang="ja-JP" sz="2000" dirty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000" dirty="0">
                <a:latin typeface="+mn-ea"/>
              </a:rPr>
              <a:t>  全結合層部を置き換えた転移学習用の新たな</a:t>
            </a:r>
            <a:r>
              <a:rPr lang="en-US" altLang="ja-JP" sz="2000" dirty="0">
                <a:latin typeface="+mn-ea"/>
              </a:rPr>
              <a:t>CNN</a:t>
            </a:r>
            <a:r>
              <a:rPr lang="ja-JP" altLang="en-US" sz="2000" dirty="0">
                <a:latin typeface="+mn-ea"/>
              </a:rPr>
              <a:t>を設計し，追加学習させる．</a:t>
            </a:r>
            <a:endParaRPr lang="en-US" altLang="ja-JP" sz="2000" dirty="0"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ja-JP" sz="2000" dirty="0">
                <a:latin typeface="+mn-ea"/>
              </a:rPr>
              <a:t>‣</a:t>
            </a:r>
            <a:r>
              <a:rPr lang="ja-JP" altLang="en-US" sz="2000" dirty="0">
                <a:latin typeface="+mn-ea"/>
              </a:rPr>
              <a:t>良品・不良品画像の分類性能を評価する．</a:t>
            </a:r>
            <a:endParaRPr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2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324</Words>
  <Application>Microsoft Office PowerPoint</Application>
  <PresentationFormat>画面に合わせる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ゴシック</vt:lpstr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UNITCOM PC User</dc:creator>
  <cp:lastModifiedBy>Fusaomi Nagata</cp:lastModifiedBy>
  <cp:revision>15</cp:revision>
  <dcterms:created xsi:type="dcterms:W3CDTF">2020-10-23T01:26:50Z</dcterms:created>
  <dcterms:modified xsi:type="dcterms:W3CDTF">2020-10-25T01:17:08Z</dcterms:modified>
</cp:coreProperties>
</file>