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0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>
        <p:scale>
          <a:sx n="113" d="100"/>
          <a:sy n="113" d="100"/>
        </p:scale>
        <p:origin x="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-numbers.com/" TargetMode="External"/><Relationship Id="rId2" Type="http://schemas.openxmlformats.org/officeDocument/2006/relationships/hyperlink" Target="https://www.imdb.com/" TargetMode="External"/><Relationship Id="rId1" Type="http://schemas.openxmlformats.org/officeDocument/2006/relationships/hyperlink" Target="https://www.boxofficemojo.com/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-numbers.com/" TargetMode="External"/><Relationship Id="rId2" Type="http://schemas.openxmlformats.org/officeDocument/2006/relationships/hyperlink" Target="https://www.imdb.com/" TargetMode="External"/><Relationship Id="rId1" Type="http://schemas.openxmlformats.org/officeDocument/2006/relationships/hyperlink" Target="https://www.boxofficemojo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AA6AFF-48C5-4A50-9F67-9A2E834E221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E2CB50-7700-4ED3-9E86-43CA4A942F4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Business Problem</a:t>
          </a:r>
        </a:p>
      </dgm:t>
    </dgm:pt>
    <dgm:pt modelId="{8A7846A7-9081-4317-A91D-C33A40518B14}" type="parTrans" cxnId="{5AEB17A1-7E0B-431C-A554-F93F020883C3}">
      <dgm:prSet/>
      <dgm:spPr/>
      <dgm:t>
        <a:bodyPr/>
        <a:lstStyle/>
        <a:p>
          <a:endParaRPr lang="en-US"/>
        </a:p>
      </dgm:t>
    </dgm:pt>
    <dgm:pt modelId="{333FAA65-E623-434A-AF53-B31715C666CD}" type="sibTrans" cxnId="{5AEB17A1-7E0B-431C-A554-F93F020883C3}">
      <dgm:prSet/>
      <dgm:spPr/>
      <dgm:t>
        <a:bodyPr/>
        <a:lstStyle/>
        <a:p>
          <a:endParaRPr lang="en-US"/>
        </a:p>
      </dgm:t>
    </dgm:pt>
    <dgm:pt modelId="{FD9BFBAE-81A4-4546-AB87-7EC4CCA6092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&amp; Methods</a:t>
          </a:r>
        </a:p>
      </dgm:t>
    </dgm:pt>
    <dgm:pt modelId="{11384171-466F-4EAC-A9BB-CA6E439B0553}" type="parTrans" cxnId="{BCD45857-F0D8-46C7-AAB2-CDA716E29979}">
      <dgm:prSet/>
      <dgm:spPr/>
      <dgm:t>
        <a:bodyPr/>
        <a:lstStyle/>
        <a:p>
          <a:endParaRPr lang="en-US"/>
        </a:p>
      </dgm:t>
    </dgm:pt>
    <dgm:pt modelId="{919F356C-0D7F-42AA-9D05-D4AC7ACDD488}" type="sibTrans" cxnId="{BCD45857-F0D8-46C7-AAB2-CDA716E29979}">
      <dgm:prSet/>
      <dgm:spPr/>
      <dgm:t>
        <a:bodyPr/>
        <a:lstStyle/>
        <a:p>
          <a:endParaRPr lang="en-US"/>
        </a:p>
      </dgm:t>
    </dgm:pt>
    <dgm:pt modelId="{CEB17B40-D08C-4D36-9DBB-5640F4C1F6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Results</a:t>
          </a:r>
        </a:p>
      </dgm:t>
    </dgm:pt>
    <dgm:pt modelId="{C486871E-7EFF-4D04-9E04-E904AC40AB73}" type="parTrans" cxnId="{D7AF027C-6F9C-4CCC-AF9C-3E9767505C32}">
      <dgm:prSet/>
      <dgm:spPr/>
      <dgm:t>
        <a:bodyPr/>
        <a:lstStyle/>
        <a:p>
          <a:endParaRPr lang="en-US"/>
        </a:p>
      </dgm:t>
    </dgm:pt>
    <dgm:pt modelId="{1A027986-9370-4318-BC3B-FB7EBEE12568}" type="sibTrans" cxnId="{D7AF027C-6F9C-4CCC-AF9C-3E9767505C32}">
      <dgm:prSet/>
      <dgm:spPr/>
      <dgm:t>
        <a:bodyPr/>
        <a:lstStyle/>
        <a:p>
          <a:endParaRPr lang="en-US"/>
        </a:p>
      </dgm:t>
    </dgm:pt>
    <dgm:pt modelId="{07996597-81A9-408B-98E1-D098D2D70C3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Conclusions</a:t>
          </a:r>
        </a:p>
      </dgm:t>
    </dgm:pt>
    <dgm:pt modelId="{48D7C148-EE91-44A3-807C-5237E612C141}" type="parTrans" cxnId="{2D3BB5CC-2373-4B77-81C4-ED99AB4E7ED4}">
      <dgm:prSet/>
      <dgm:spPr/>
      <dgm:t>
        <a:bodyPr/>
        <a:lstStyle/>
        <a:p>
          <a:endParaRPr lang="en-US"/>
        </a:p>
      </dgm:t>
    </dgm:pt>
    <dgm:pt modelId="{2CFF9984-88E9-4954-83D9-97DF13FBD3C2}" type="sibTrans" cxnId="{2D3BB5CC-2373-4B77-81C4-ED99AB4E7ED4}">
      <dgm:prSet/>
      <dgm:spPr/>
      <dgm:t>
        <a:bodyPr/>
        <a:lstStyle/>
        <a:p>
          <a:endParaRPr lang="en-US"/>
        </a:p>
      </dgm:t>
    </dgm:pt>
    <dgm:pt modelId="{0237A467-0D82-418E-90DE-FAAC1C77BAC4}" type="pres">
      <dgm:prSet presAssocID="{1FAA6AFF-48C5-4A50-9F67-9A2E834E2218}" presName="root" presStyleCnt="0">
        <dgm:presLayoutVars>
          <dgm:dir/>
          <dgm:resizeHandles val="exact"/>
        </dgm:presLayoutVars>
      </dgm:prSet>
      <dgm:spPr/>
    </dgm:pt>
    <dgm:pt modelId="{226AB893-8A65-4ED8-9193-E83F28665321}" type="pres">
      <dgm:prSet presAssocID="{00E2CB50-7700-4ED3-9E86-43CA4A942F49}" presName="compNode" presStyleCnt="0"/>
      <dgm:spPr/>
    </dgm:pt>
    <dgm:pt modelId="{5DED20BF-8889-4CA2-B168-7FF57B333E14}" type="pres">
      <dgm:prSet presAssocID="{00E2CB50-7700-4ED3-9E86-43CA4A942F49}" presName="iconBgRect" presStyleLbl="bgShp" presStyleIdx="0" presStyleCnt="4"/>
      <dgm:spPr/>
    </dgm:pt>
    <dgm:pt modelId="{4067F7F3-D7DC-4ACD-9FCE-AE32D3C7C493}" type="pres">
      <dgm:prSet presAssocID="{00E2CB50-7700-4ED3-9E86-43CA4A942F4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9AC669F-CCBA-4A4B-A36B-07AD0C144AF3}" type="pres">
      <dgm:prSet presAssocID="{00E2CB50-7700-4ED3-9E86-43CA4A942F49}" presName="spaceRect" presStyleCnt="0"/>
      <dgm:spPr/>
    </dgm:pt>
    <dgm:pt modelId="{50819828-6C17-4952-A0B1-409EA4915384}" type="pres">
      <dgm:prSet presAssocID="{00E2CB50-7700-4ED3-9E86-43CA4A942F49}" presName="textRect" presStyleLbl="revTx" presStyleIdx="0" presStyleCnt="4">
        <dgm:presLayoutVars>
          <dgm:chMax val="1"/>
          <dgm:chPref val="1"/>
        </dgm:presLayoutVars>
      </dgm:prSet>
      <dgm:spPr/>
    </dgm:pt>
    <dgm:pt modelId="{85AC9AA7-92C5-4D33-9486-37FE42A17CD0}" type="pres">
      <dgm:prSet presAssocID="{333FAA65-E623-434A-AF53-B31715C666CD}" presName="sibTrans" presStyleCnt="0"/>
      <dgm:spPr/>
    </dgm:pt>
    <dgm:pt modelId="{2B05786B-47DF-4FB5-82AA-17311C3BFCCA}" type="pres">
      <dgm:prSet presAssocID="{FD9BFBAE-81A4-4546-AB87-7EC4CCA6092A}" presName="compNode" presStyleCnt="0"/>
      <dgm:spPr/>
    </dgm:pt>
    <dgm:pt modelId="{6EBB1135-0A9F-4B51-8E89-959BBE9BF2DD}" type="pres">
      <dgm:prSet presAssocID="{FD9BFBAE-81A4-4546-AB87-7EC4CCA6092A}" presName="iconBgRect" presStyleLbl="bgShp" presStyleIdx="1" presStyleCnt="4"/>
      <dgm:spPr/>
    </dgm:pt>
    <dgm:pt modelId="{E1DEC13C-03AF-4FEF-944A-56B7B84F1E02}" type="pres">
      <dgm:prSet presAssocID="{FD9BFBAE-81A4-4546-AB87-7EC4CCA6092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DBB7502-2942-42CF-8E88-0450C27CCCAE}" type="pres">
      <dgm:prSet presAssocID="{FD9BFBAE-81A4-4546-AB87-7EC4CCA6092A}" presName="spaceRect" presStyleCnt="0"/>
      <dgm:spPr/>
    </dgm:pt>
    <dgm:pt modelId="{E63E8290-CC57-4C50-8E81-792178F95269}" type="pres">
      <dgm:prSet presAssocID="{FD9BFBAE-81A4-4546-AB87-7EC4CCA6092A}" presName="textRect" presStyleLbl="revTx" presStyleIdx="1" presStyleCnt="4">
        <dgm:presLayoutVars>
          <dgm:chMax val="1"/>
          <dgm:chPref val="1"/>
        </dgm:presLayoutVars>
      </dgm:prSet>
      <dgm:spPr/>
    </dgm:pt>
    <dgm:pt modelId="{F1E0C633-F827-4A6B-9046-7A4E9CAF564C}" type="pres">
      <dgm:prSet presAssocID="{919F356C-0D7F-42AA-9D05-D4AC7ACDD488}" presName="sibTrans" presStyleCnt="0"/>
      <dgm:spPr/>
    </dgm:pt>
    <dgm:pt modelId="{4610F8D6-EC53-49E7-BBFC-3765D1167A2D}" type="pres">
      <dgm:prSet presAssocID="{CEB17B40-D08C-4D36-9DBB-5640F4C1F696}" presName="compNode" presStyleCnt="0"/>
      <dgm:spPr/>
    </dgm:pt>
    <dgm:pt modelId="{4DC75E30-549A-4197-A0EC-7178AA35D8DF}" type="pres">
      <dgm:prSet presAssocID="{CEB17B40-D08C-4D36-9DBB-5640F4C1F696}" presName="iconBgRect" presStyleLbl="bgShp" presStyleIdx="2" presStyleCnt="4"/>
      <dgm:spPr/>
    </dgm:pt>
    <dgm:pt modelId="{98CBA4DF-469D-454F-993B-8EB4BF7ED2FE}" type="pres">
      <dgm:prSet presAssocID="{CEB17B40-D08C-4D36-9DBB-5640F4C1F69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E882E7-B99F-49D4-A4C8-1E6E76A056DE}" type="pres">
      <dgm:prSet presAssocID="{CEB17B40-D08C-4D36-9DBB-5640F4C1F696}" presName="spaceRect" presStyleCnt="0"/>
      <dgm:spPr/>
    </dgm:pt>
    <dgm:pt modelId="{A43620B2-41EB-4CAB-89EB-00ED81B397EE}" type="pres">
      <dgm:prSet presAssocID="{CEB17B40-D08C-4D36-9DBB-5640F4C1F696}" presName="textRect" presStyleLbl="revTx" presStyleIdx="2" presStyleCnt="4">
        <dgm:presLayoutVars>
          <dgm:chMax val="1"/>
          <dgm:chPref val="1"/>
        </dgm:presLayoutVars>
      </dgm:prSet>
      <dgm:spPr/>
    </dgm:pt>
    <dgm:pt modelId="{01DE9382-6D3C-4531-AE9D-71C7E7EDD00D}" type="pres">
      <dgm:prSet presAssocID="{1A027986-9370-4318-BC3B-FB7EBEE12568}" presName="sibTrans" presStyleCnt="0"/>
      <dgm:spPr/>
    </dgm:pt>
    <dgm:pt modelId="{82B9BE12-44D5-4EFA-A7A9-6C9F538321BE}" type="pres">
      <dgm:prSet presAssocID="{07996597-81A9-408B-98E1-D098D2D70C33}" presName="compNode" presStyleCnt="0"/>
      <dgm:spPr/>
    </dgm:pt>
    <dgm:pt modelId="{59A8904E-392B-4644-B218-CF6408F285A4}" type="pres">
      <dgm:prSet presAssocID="{07996597-81A9-408B-98E1-D098D2D70C33}" presName="iconBgRect" presStyleLbl="bgShp" presStyleIdx="3" presStyleCnt="4"/>
      <dgm:spPr/>
    </dgm:pt>
    <dgm:pt modelId="{0B62EE84-D728-41F3-B4D9-06135AE5D028}" type="pres">
      <dgm:prSet presAssocID="{07996597-81A9-408B-98E1-D098D2D70C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1B12D90-B2FF-4B4F-A278-CCD6D447FC8F}" type="pres">
      <dgm:prSet presAssocID="{07996597-81A9-408B-98E1-D098D2D70C33}" presName="spaceRect" presStyleCnt="0"/>
      <dgm:spPr/>
    </dgm:pt>
    <dgm:pt modelId="{216C91CB-029E-4362-9332-E809BB1BC7E3}" type="pres">
      <dgm:prSet presAssocID="{07996597-81A9-408B-98E1-D098D2D70C3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F3BA013-6DED-4369-9F29-B8E1916F081F}" type="presOf" srcId="{00E2CB50-7700-4ED3-9E86-43CA4A942F49}" destId="{50819828-6C17-4952-A0B1-409EA4915384}" srcOrd="0" destOrd="0" presId="urn:microsoft.com/office/officeart/2018/5/layout/IconCircleLabelList"/>
    <dgm:cxn modelId="{070BFF18-6E96-4D39-814F-28B7853CE028}" type="presOf" srcId="{07996597-81A9-408B-98E1-D098D2D70C33}" destId="{216C91CB-029E-4362-9332-E809BB1BC7E3}" srcOrd="0" destOrd="0" presId="urn:microsoft.com/office/officeart/2018/5/layout/IconCircleLabelList"/>
    <dgm:cxn modelId="{6DD8EE42-4CEE-4358-A847-AA6F4B6DA912}" type="presOf" srcId="{CEB17B40-D08C-4D36-9DBB-5640F4C1F696}" destId="{A43620B2-41EB-4CAB-89EB-00ED81B397EE}" srcOrd="0" destOrd="0" presId="urn:microsoft.com/office/officeart/2018/5/layout/IconCircleLabelList"/>
    <dgm:cxn modelId="{BCD45857-F0D8-46C7-AAB2-CDA716E29979}" srcId="{1FAA6AFF-48C5-4A50-9F67-9A2E834E2218}" destId="{FD9BFBAE-81A4-4546-AB87-7EC4CCA6092A}" srcOrd="1" destOrd="0" parTransId="{11384171-466F-4EAC-A9BB-CA6E439B0553}" sibTransId="{919F356C-0D7F-42AA-9D05-D4AC7ACDD488}"/>
    <dgm:cxn modelId="{75632771-CDDF-48B3-A821-8C72CE742BAA}" type="presOf" srcId="{1FAA6AFF-48C5-4A50-9F67-9A2E834E2218}" destId="{0237A467-0D82-418E-90DE-FAAC1C77BAC4}" srcOrd="0" destOrd="0" presId="urn:microsoft.com/office/officeart/2018/5/layout/IconCircleLabelList"/>
    <dgm:cxn modelId="{D7AF027C-6F9C-4CCC-AF9C-3E9767505C32}" srcId="{1FAA6AFF-48C5-4A50-9F67-9A2E834E2218}" destId="{CEB17B40-D08C-4D36-9DBB-5640F4C1F696}" srcOrd="2" destOrd="0" parTransId="{C486871E-7EFF-4D04-9E04-E904AC40AB73}" sibTransId="{1A027986-9370-4318-BC3B-FB7EBEE12568}"/>
    <dgm:cxn modelId="{5AEB17A1-7E0B-431C-A554-F93F020883C3}" srcId="{1FAA6AFF-48C5-4A50-9F67-9A2E834E2218}" destId="{00E2CB50-7700-4ED3-9E86-43CA4A942F49}" srcOrd="0" destOrd="0" parTransId="{8A7846A7-9081-4317-A91D-C33A40518B14}" sibTransId="{333FAA65-E623-434A-AF53-B31715C666CD}"/>
    <dgm:cxn modelId="{6EC29FA6-D940-46A7-A003-9D31E99CA449}" type="presOf" srcId="{FD9BFBAE-81A4-4546-AB87-7EC4CCA6092A}" destId="{E63E8290-CC57-4C50-8E81-792178F95269}" srcOrd="0" destOrd="0" presId="urn:microsoft.com/office/officeart/2018/5/layout/IconCircleLabelList"/>
    <dgm:cxn modelId="{2D3BB5CC-2373-4B77-81C4-ED99AB4E7ED4}" srcId="{1FAA6AFF-48C5-4A50-9F67-9A2E834E2218}" destId="{07996597-81A9-408B-98E1-D098D2D70C33}" srcOrd="3" destOrd="0" parTransId="{48D7C148-EE91-44A3-807C-5237E612C141}" sibTransId="{2CFF9984-88E9-4954-83D9-97DF13FBD3C2}"/>
    <dgm:cxn modelId="{F0B7F4E9-1965-4CF8-A92E-72D0E19D45BA}" type="presParOf" srcId="{0237A467-0D82-418E-90DE-FAAC1C77BAC4}" destId="{226AB893-8A65-4ED8-9193-E83F28665321}" srcOrd="0" destOrd="0" presId="urn:microsoft.com/office/officeart/2018/5/layout/IconCircleLabelList"/>
    <dgm:cxn modelId="{DFF934C1-7801-4AB9-B7CB-EEB5E6D9A248}" type="presParOf" srcId="{226AB893-8A65-4ED8-9193-E83F28665321}" destId="{5DED20BF-8889-4CA2-B168-7FF57B333E14}" srcOrd="0" destOrd="0" presId="urn:microsoft.com/office/officeart/2018/5/layout/IconCircleLabelList"/>
    <dgm:cxn modelId="{AE0CB8AE-F830-4E75-888E-59BDAD68C96E}" type="presParOf" srcId="{226AB893-8A65-4ED8-9193-E83F28665321}" destId="{4067F7F3-D7DC-4ACD-9FCE-AE32D3C7C493}" srcOrd="1" destOrd="0" presId="urn:microsoft.com/office/officeart/2018/5/layout/IconCircleLabelList"/>
    <dgm:cxn modelId="{A3FE591E-9E3B-480F-B87B-E2A68B000CB3}" type="presParOf" srcId="{226AB893-8A65-4ED8-9193-E83F28665321}" destId="{E9AC669F-CCBA-4A4B-A36B-07AD0C144AF3}" srcOrd="2" destOrd="0" presId="urn:microsoft.com/office/officeart/2018/5/layout/IconCircleLabelList"/>
    <dgm:cxn modelId="{BFE5BA81-774E-4EC1-A177-A91874CB4509}" type="presParOf" srcId="{226AB893-8A65-4ED8-9193-E83F28665321}" destId="{50819828-6C17-4952-A0B1-409EA4915384}" srcOrd="3" destOrd="0" presId="urn:microsoft.com/office/officeart/2018/5/layout/IconCircleLabelList"/>
    <dgm:cxn modelId="{623B42C9-AA50-405C-95DC-FBB03D35A28D}" type="presParOf" srcId="{0237A467-0D82-418E-90DE-FAAC1C77BAC4}" destId="{85AC9AA7-92C5-4D33-9486-37FE42A17CD0}" srcOrd="1" destOrd="0" presId="urn:microsoft.com/office/officeart/2018/5/layout/IconCircleLabelList"/>
    <dgm:cxn modelId="{65BDF542-4AC1-4EC8-9BDD-2CF618D14AAB}" type="presParOf" srcId="{0237A467-0D82-418E-90DE-FAAC1C77BAC4}" destId="{2B05786B-47DF-4FB5-82AA-17311C3BFCCA}" srcOrd="2" destOrd="0" presId="urn:microsoft.com/office/officeart/2018/5/layout/IconCircleLabelList"/>
    <dgm:cxn modelId="{354A07C6-1307-44F1-A516-4D833B4FD28F}" type="presParOf" srcId="{2B05786B-47DF-4FB5-82AA-17311C3BFCCA}" destId="{6EBB1135-0A9F-4B51-8E89-959BBE9BF2DD}" srcOrd="0" destOrd="0" presId="urn:microsoft.com/office/officeart/2018/5/layout/IconCircleLabelList"/>
    <dgm:cxn modelId="{B22D4BB0-5478-4FD7-B36D-3A4A6237E43F}" type="presParOf" srcId="{2B05786B-47DF-4FB5-82AA-17311C3BFCCA}" destId="{E1DEC13C-03AF-4FEF-944A-56B7B84F1E02}" srcOrd="1" destOrd="0" presId="urn:microsoft.com/office/officeart/2018/5/layout/IconCircleLabelList"/>
    <dgm:cxn modelId="{B4DDF3AB-213B-47D9-948C-26D043C5CC05}" type="presParOf" srcId="{2B05786B-47DF-4FB5-82AA-17311C3BFCCA}" destId="{CDBB7502-2942-42CF-8E88-0450C27CCCAE}" srcOrd="2" destOrd="0" presId="urn:microsoft.com/office/officeart/2018/5/layout/IconCircleLabelList"/>
    <dgm:cxn modelId="{A38A4FB0-21A4-4296-BE02-25E64983052A}" type="presParOf" srcId="{2B05786B-47DF-4FB5-82AA-17311C3BFCCA}" destId="{E63E8290-CC57-4C50-8E81-792178F95269}" srcOrd="3" destOrd="0" presId="urn:microsoft.com/office/officeart/2018/5/layout/IconCircleLabelList"/>
    <dgm:cxn modelId="{F9D2C505-0349-475D-A24D-E9F7D68085DB}" type="presParOf" srcId="{0237A467-0D82-418E-90DE-FAAC1C77BAC4}" destId="{F1E0C633-F827-4A6B-9046-7A4E9CAF564C}" srcOrd="3" destOrd="0" presId="urn:microsoft.com/office/officeart/2018/5/layout/IconCircleLabelList"/>
    <dgm:cxn modelId="{72B7481C-7631-41EA-B483-6701C354AE59}" type="presParOf" srcId="{0237A467-0D82-418E-90DE-FAAC1C77BAC4}" destId="{4610F8D6-EC53-49E7-BBFC-3765D1167A2D}" srcOrd="4" destOrd="0" presId="urn:microsoft.com/office/officeart/2018/5/layout/IconCircleLabelList"/>
    <dgm:cxn modelId="{E388FE93-CACB-4166-93D7-03439491491B}" type="presParOf" srcId="{4610F8D6-EC53-49E7-BBFC-3765D1167A2D}" destId="{4DC75E30-549A-4197-A0EC-7178AA35D8DF}" srcOrd="0" destOrd="0" presId="urn:microsoft.com/office/officeart/2018/5/layout/IconCircleLabelList"/>
    <dgm:cxn modelId="{01EA239C-8FED-4E2E-A313-1404238F261E}" type="presParOf" srcId="{4610F8D6-EC53-49E7-BBFC-3765D1167A2D}" destId="{98CBA4DF-469D-454F-993B-8EB4BF7ED2FE}" srcOrd="1" destOrd="0" presId="urn:microsoft.com/office/officeart/2018/5/layout/IconCircleLabelList"/>
    <dgm:cxn modelId="{2E36E2C0-2D21-46BC-9108-89AF07DD4167}" type="presParOf" srcId="{4610F8D6-EC53-49E7-BBFC-3765D1167A2D}" destId="{B5E882E7-B99F-49D4-A4C8-1E6E76A056DE}" srcOrd="2" destOrd="0" presId="urn:microsoft.com/office/officeart/2018/5/layout/IconCircleLabelList"/>
    <dgm:cxn modelId="{922F212A-2937-4BFA-B7F0-2F6B519B44E5}" type="presParOf" srcId="{4610F8D6-EC53-49E7-BBFC-3765D1167A2D}" destId="{A43620B2-41EB-4CAB-89EB-00ED81B397EE}" srcOrd="3" destOrd="0" presId="urn:microsoft.com/office/officeart/2018/5/layout/IconCircleLabelList"/>
    <dgm:cxn modelId="{36194196-A0EA-4F8C-96D8-5EBD4FBABAE9}" type="presParOf" srcId="{0237A467-0D82-418E-90DE-FAAC1C77BAC4}" destId="{01DE9382-6D3C-4531-AE9D-71C7E7EDD00D}" srcOrd="5" destOrd="0" presId="urn:microsoft.com/office/officeart/2018/5/layout/IconCircleLabelList"/>
    <dgm:cxn modelId="{15D03ED5-A53E-4572-BF5C-5135EEB25277}" type="presParOf" srcId="{0237A467-0D82-418E-90DE-FAAC1C77BAC4}" destId="{82B9BE12-44D5-4EFA-A7A9-6C9F538321BE}" srcOrd="6" destOrd="0" presId="urn:microsoft.com/office/officeart/2018/5/layout/IconCircleLabelList"/>
    <dgm:cxn modelId="{596776E9-7027-4C99-BB3F-B843CC1D44B3}" type="presParOf" srcId="{82B9BE12-44D5-4EFA-A7A9-6C9F538321BE}" destId="{59A8904E-392B-4644-B218-CF6408F285A4}" srcOrd="0" destOrd="0" presId="urn:microsoft.com/office/officeart/2018/5/layout/IconCircleLabelList"/>
    <dgm:cxn modelId="{F7BCBE5D-897E-4ABE-92D3-DB1057F8160D}" type="presParOf" srcId="{82B9BE12-44D5-4EFA-A7A9-6C9F538321BE}" destId="{0B62EE84-D728-41F3-B4D9-06135AE5D028}" srcOrd="1" destOrd="0" presId="urn:microsoft.com/office/officeart/2018/5/layout/IconCircleLabelList"/>
    <dgm:cxn modelId="{643BAF85-4A66-4235-B218-1AE6264D9559}" type="presParOf" srcId="{82B9BE12-44D5-4EFA-A7A9-6C9F538321BE}" destId="{81B12D90-B2FF-4B4F-A278-CCD6D447FC8F}" srcOrd="2" destOrd="0" presId="urn:microsoft.com/office/officeart/2018/5/layout/IconCircleLabelList"/>
    <dgm:cxn modelId="{01C0E644-2BFA-4B22-8706-34B21376B1B3}" type="presParOf" srcId="{82B9BE12-44D5-4EFA-A7A9-6C9F538321BE}" destId="{216C91CB-029E-4362-9332-E809BB1BC7E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E24148-3E14-4B9E-BC54-2DBFC11AB17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264D28-3BE9-4235-BC28-9ECC58C646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Over 140K data entries for movie titles, genres, and release dates from 2010-2020. </a:t>
          </a:r>
        </a:p>
      </dgm:t>
    </dgm:pt>
    <dgm:pt modelId="{A2D4A1E6-F502-408E-ABB3-B0A3EBAF09FA}" type="parTrans" cxnId="{E39C0ED1-A77D-4A49-95B0-2CCC4FAD7D30}">
      <dgm:prSet/>
      <dgm:spPr/>
      <dgm:t>
        <a:bodyPr/>
        <a:lstStyle/>
        <a:p>
          <a:endParaRPr lang="en-US"/>
        </a:p>
      </dgm:t>
    </dgm:pt>
    <dgm:pt modelId="{DF3EEBF4-CA90-4717-A769-F4E2280D3047}" type="sibTrans" cxnId="{E39C0ED1-A77D-4A49-95B0-2CCC4FAD7D30}">
      <dgm:prSet/>
      <dgm:spPr/>
      <dgm:t>
        <a:bodyPr/>
        <a:lstStyle/>
        <a:p>
          <a:endParaRPr lang="en-US"/>
        </a:p>
      </dgm:t>
    </dgm:pt>
    <dgm:pt modelId="{2A919889-8682-49FB-ABEC-47B42E15F9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Over 73K data entries for average ratings and number of votes. </a:t>
          </a:r>
        </a:p>
      </dgm:t>
    </dgm:pt>
    <dgm:pt modelId="{51A91DCE-4D57-4B09-BD2C-3938A5A4B696}" type="parTrans" cxnId="{A8531F38-FC6D-48D6-BCB8-609598A3F45A}">
      <dgm:prSet/>
      <dgm:spPr/>
      <dgm:t>
        <a:bodyPr/>
        <a:lstStyle/>
        <a:p>
          <a:endParaRPr lang="en-US"/>
        </a:p>
      </dgm:t>
    </dgm:pt>
    <dgm:pt modelId="{4D74EC7A-9A88-4D5E-93F1-6F7C972511BE}" type="sibTrans" cxnId="{A8531F38-FC6D-48D6-BCB8-609598A3F45A}">
      <dgm:prSet/>
      <dgm:spPr/>
      <dgm:t>
        <a:bodyPr/>
        <a:lstStyle/>
        <a:p>
          <a:endParaRPr lang="en-US"/>
        </a:p>
      </dgm:t>
    </dgm:pt>
    <dgm:pt modelId="{97FDCA70-DAEE-46DD-8BA6-FC2C161BE7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Over 2,800 data entries for movie budgets, domestic/foreign/worldwide gross. </a:t>
          </a:r>
        </a:p>
      </dgm:t>
    </dgm:pt>
    <dgm:pt modelId="{ABB175E1-A18E-4CB7-9A24-4AE60A3DBAF8}" type="parTrans" cxnId="{DF8F1AD3-7619-4E21-925F-9DA598D89A8B}">
      <dgm:prSet/>
      <dgm:spPr/>
      <dgm:t>
        <a:bodyPr/>
        <a:lstStyle/>
        <a:p>
          <a:endParaRPr lang="en-US"/>
        </a:p>
      </dgm:t>
    </dgm:pt>
    <dgm:pt modelId="{A1BAFBDB-F9A1-4F97-BF57-718DAD46CBB9}" type="sibTrans" cxnId="{DF8F1AD3-7619-4E21-925F-9DA598D89A8B}">
      <dgm:prSet/>
      <dgm:spPr/>
      <dgm:t>
        <a:bodyPr/>
        <a:lstStyle/>
        <a:p>
          <a:endParaRPr lang="en-US"/>
        </a:p>
      </dgm:t>
    </dgm:pt>
    <dgm:pt modelId="{3BF2198D-84C2-4577-8F0E-D294A15A26E5}" type="pres">
      <dgm:prSet presAssocID="{06E24148-3E14-4B9E-BC54-2DBFC11AB173}" presName="root" presStyleCnt="0">
        <dgm:presLayoutVars>
          <dgm:dir/>
          <dgm:resizeHandles val="exact"/>
        </dgm:presLayoutVars>
      </dgm:prSet>
      <dgm:spPr/>
    </dgm:pt>
    <dgm:pt modelId="{27AA5E3A-BD96-4850-BAF6-42AB4DA23001}" type="pres">
      <dgm:prSet presAssocID="{AB264D28-3BE9-4235-BC28-9ECC58C6461A}" presName="compNode" presStyleCnt="0"/>
      <dgm:spPr/>
    </dgm:pt>
    <dgm:pt modelId="{CF011311-557B-4B27-8D56-67DA87463B98}" type="pres">
      <dgm:prSet presAssocID="{AB264D28-3BE9-4235-BC28-9ECC58C646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CE8EB39F-8739-4CFC-B667-D2272CB71B37}" type="pres">
      <dgm:prSet presAssocID="{AB264D28-3BE9-4235-BC28-9ECC58C6461A}" presName="spaceRect" presStyleCnt="0"/>
      <dgm:spPr/>
    </dgm:pt>
    <dgm:pt modelId="{69AAC5E6-AF92-4D78-B0BC-1015E7DF49A8}" type="pres">
      <dgm:prSet presAssocID="{AB264D28-3BE9-4235-BC28-9ECC58C6461A}" presName="textRect" presStyleLbl="revTx" presStyleIdx="0" presStyleCnt="3">
        <dgm:presLayoutVars>
          <dgm:chMax val="1"/>
          <dgm:chPref val="1"/>
        </dgm:presLayoutVars>
      </dgm:prSet>
      <dgm:spPr/>
    </dgm:pt>
    <dgm:pt modelId="{E85F3DC6-2AD5-4D00-A98F-EE6ED30C0BB1}" type="pres">
      <dgm:prSet presAssocID="{DF3EEBF4-CA90-4717-A769-F4E2280D3047}" presName="sibTrans" presStyleCnt="0"/>
      <dgm:spPr/>
    </dgm:pt>
    <dgm:pt modelId="{B985CF57-107A-47EE-9D31-24B90296A742}" type="pres">
      <dgm:prSet presAssocID="{2A919889-8682-49FB-ABEC-47B42E15F946}" presName="compNode" presStyleCnt="0"/>
      <dgm:spPr/>
    </dgm:pt>
    <dgm:pt modelId="{76C3790D-8FE0-4D4A-9C41-DBFF615B201F}" type="pres">
      <dgm:prSet presAssocID="{2A919889-8682-49FB-ABEC-47B42E15F94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3BDD01FE-023E-4690-AA80-810BA4B10797}" type="pres">
      <dgm:prSet presAssocID="{2A919889-8682-49FB-ABEC-47B42E15F946}" presName="spaceRect" presStyleCnt="0"/>
      <dgm:spPr/>
    </dgm:pt>
    <dgm:pt modelId="{A611C62E-DE31-41CA-B86D-A23A07284B91}" type="pres">
      <dgm:prSet presAssocID="{2A919889-8682-49FB-ABEC-47B42E15F946}" presName="textRect" presStyleLbl="revTx" presStyleIdx="1" presStyleCnt="3">
        <dgm:presLayoutVars>
          <dgm:chMax val="1"/>
          <dgm:chPref val="1"/>
        </dgm:presLayoutVars>
      </dgm:prSet>
      <dgm:spPr/>
    </dgm:pt>
    <dgm:pt modelId="{EA990BDA-5C2D-4515-972F-C1A4D372B84E}" type="pres">
      <dgm:prSet presAssocID="{4D74EC7A-9A88-4D5E-93F1-6F7C972511BE}" presName="sibTrans" presStyleCnt="0"/>
      <dgm:spPr/>
    </dgm:pt>
    <dgm:pt modelId="{A3122E4C-A960-4C47-B67D-477C7B3751B1}" type="pres">
      <dgm:prSet presAssocID="{97FDCA70-DAEE-46DD-8BA6-FC2C161BE754}" presName="compNode" presStyleCnt="0"/>
      <dgm:spPr/>
    </dgm:pt>
    <dgm:pt modelId="{9BB2078C-107B-41C2-88CB-C4495E486445}" type="pres">
      <dgm:prSet presAssocID="{97FDCA70-DAEE-46DD-8BA6-FC2C161BE75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A8B7526-02FF-416C-8738-C00E682E52AE}" type="pres">
      <dgm:prSet presAssocID="{97FDCA70-DAEE-46DD-8BA6-FC2C161BE754}" presName="spaceRect" presStyleCnt="0"/>
      <dgm:spPr/>
    </dgm:pt>
    <dgm:pt modelId="{F53B3F3D-AF3F-4E7D-9BC1-D52393E75B94}" type="pres">
      <dgm:prSet presAssocID="{97FDCA70-DAEE-46DD-8BA6-FC2C161BE75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5EB5E0E-F422-4278-8E38-918C8F9DA8B4}" type="presOf" srcId="{06E24148-3E14-4B9E-BC54-2DBFC11AB173}" destId="{3BF2198D-84C2-4577-8F0E-D294A15A26E5}" srcOrd="0" destOrd="0" presId="urn:microsoft.com/office/officeart/2018/2/layout/IconLabelList"/>
    <dgm:cxn modelId="{21AC2813-1385-48C3-8D86-81C5C5C75525}" type="presOf" srcId="{2A919889-8682-49FB-ABEC-47B42E15F946}" destId="{A611C62E-DE31-41CA-B86D-A23A07284B91}" srcOrd="0" destOrd="0" presId="urn:microsoft.com/office/officeart/2018/2/layout/IconLabelList"/>
    <dgm:cxn modelId="{A8531F38-FC6D-48D6-BCB8-609598A3F45A}" srcId="{06E24148-3E14-4B9E-BC54-2DBFC11AB173}" destId="{2A919889-8682-49FB-ABEC-47B42E15F946}" srcOrd="1" destOrd="0" parTransId="{51A91DCE-4D57-4B09-BD2C-3938A5A4B696}" sibTransId="{4D74EC7A-9A88-4D5E-93F1-6F7C972511BE}"/>
    <dgm:cxn modelId="{0CE29742-ADB5-43FA-91DB-63E6F77456FC}" type="presOf" srcId="{97FDCA70-DAEE-46DD-8BA6-FC2C161BE754}" destId="{F53B3F3D-AF3F-4E7D-9BC1-D52393E75B94}" srcOrd="0" destOrd="0" presId="urn:microsoft.com/office/officeart/2018/2/layout/IconLabelList"/>
    <dgm:cxn modelId="{6216EA67-1C66-4A41-BF55-EC9E5E84ECE1}" type="presOf" srcId="{AB264D28-3BE9-4235-BC28-9ECC58C6461A}" destId="{69AAC5E6-AF92-4D78-B0BC-1015E7DF49A8}" srcOrd="0" destOrd="0" presId="urn:microsoft.com/office/officeart/2018/2/layout/IconLabelList"/>
    <dgm:cxn modelId="{E39C0ED1-A77D-4A49-95B0-2CCC4FAD7D30}" srcId="{06E24148-3E14-4B9E-BC54-2DBFC11AB173}" destId="{AB264D28-3BE9-4235-BC28-9ECC58C6461A}" srcOrd="0" destOrd="0" parTransId="{A2D4A1E6-F502-408E-ABB3-B0A3EBAF09FA}" sibTransId="{DF3EEBF4-CA90-4717-A769-F4E2280D3047}"/>
    <dgm:cxn modelId="{DF8F1AD3-7619-4E21-925F-9DA598D89A8B}" srcId="{06E24148-3E14-4B9E-BC54-2DBFC11AB173}" destId="{97FDCA70-DAEE-46DD-8BA6-FC2C161BE754}" srcOrd="2" destOrd="0" parTransId="{ABB175E1-A18E-4CB7-9A24-4AE60A3DBAF8}" sibTransId="{A1BAFBDB-F9A1-4F97-BF57-718DAD46CBB9}"/>
    <dgm:cxn modelId="{EC75AB7F-A991-446D-9B4F-91F5EC6255D8}" type="presParOf" srcId="{3BF2198D-84C2-4577-8F0E-D294A15A26E5}" destId="{27AA5E3A-BD96-4850-BAF6-42AB4DA23001}" srcOrd="0" destOrd="0" presId="urn:microsoft.com/office/officeart/2018/2/layout/IconLabelList"/>
    <dgm:cxn modelId="{D13D3E61-CAED-449A-9D0D-0F4D45DB3529}" type="presParOf" srcId="{27AA5E3A-BD96-4850-BAF6-42AB4DA23001}" destId="{CF011311-557B-4B27-8D56-67DA87463B98}" srcOrd="0" destOrd="0" presId="urn:microsoft.com/office/officeart/2018/2/layout/IconLabelList"/>
    <dgm:cxn modelId="{A2788FD6-C92C-4970-B73F-DD5747F5DFC2}" type="presParOf" srcId="{27AA5E3A-BD96-4850-BAF6-42AB4DA23001}" destId="{CE8EB39F-8739-4CFC-B667-D2272CB71B37}" srcOrd="1" destOrd="0" presId="urn:microsoft.com/office/officeart/2018/2/layout/IconLabelList"/>
    <dgm:cxn modelId="{131A3A89-83B7-416D-8B9B-03E8CAE30D8E}" type="presParOf" srcId="{27AA5E3A-BD96-4850-BAF6-42AB4DA23001}" destId="{69AAC5E6-AF92-4D78-B0BC-1015E7DF49A8}" srcOrd="2" destOrd="0" presId="urn:microsoft.com/office/officeart/2018/2/layout/IconLabelList"/>
    <dgm:cxn modelId="{FB8D12C8-064F-43C2-B3DC-8521099B221D}" type="presParOf" srcId="{3BF2198D-84C2-4577-8F0E-D294A15A26E5}" destId="{E85F3DC6-2AD5-4D00-A98F-EE6ED30C0BB1}" srcOrd="1" destOrd="0" presId="urn:microsoft.com/office/officeart/2018/2/layout/IconLabelList"/>
    <dgm:cxn modelId="{3F35465C-D82C-4661-A336-C3286FCA4180}" type="presParOf" srcId="{3BF2198D-84C2-4577-8F0E-D294A15A26E5}" destId="{B985CF57-107A-47EE-9D31-24B90296A742}" srcOrd="2" destOrd="0" presId="urn:microsoft.com/office/officeart/2018/2/layout/IconLabelList"/>
    <dgm:cxn modelId="{6CD44FD0-FE1C-439D-B409-3C0B896B4BBB}" type="presParOf" srcId="{B985CF57-107A-47EE-9D31-24B90296A742}" destId="{76C3790D-8FE0-4D4A-9C41-DBFF615B201F}" srcOrd="0" destOrd="0" presId="urn:microsoft.com/office/officeart/2018/2/layout/IconLabelList"/>
    <dgm:cxn modelId="{D8884EC6-FA5E-4C55-B5D5-B378DA0408B2}" type="presParOf" srcId="{B985CF57-107A-47EE-9D31-24B90296A742}" destId="{3BDD01FE-023E-4690-AA80-810BA4B10797}" srcOrd="1" destOrd="0" presId="urn:microsoft.com/office/officeart/2018/2/layout/IconLabelList"/>
    <dgm:cxn modelId="{F9310423-B4C9-4079-8DF2-761B80ECFBC1}" type="presParOf" srcId="{B985CF57-107A-47EE-9D31-24B90296A742}" destId="{A611C62E-DE31-41CA-B86D-A23A07284B91}" srcOrd="2" destOrd="0" presId="urn:microsoft.com/office/officeart/2018/2/layout/IconLabelList"/>
    <dgm:cxn modelId="{F65D6DB3-2835-4AD9-A758-1EB3F186DEF0}" type="presParOf" srcId="{3BF2198D-84C2-4577-8F0E-D294A15A26E5}" destId="{EA990BDA-5C2D-4515-972F-C1A4D372B84E}" srcOrd="3" destOrd="0" presId="urn:microsoft.com/office/officeart/2018/2/layout/IconLabelList"/>
    <dgm:cxn modelId="{654D212F-F8CA-4C1E-9C3C-69F5EF4E829F}" type="presParOf" srcId="{3BF2198D-84C2-4577-8F0E-D294A15A26E5}" destId="{A3122E4C-A960-4C47-B67D-477C7B3751B1}" srcOrd="4" destOrd="0" presId="urn:microsoft.com/office/officeart/2018/2/layout/IconLabelList"/>
    <dgm:cxn modelId="{2920921D-A21D-412F-AF2F-C57408103CA0}" type="presParOf" srcId="{A3122E4C-A960-4C47-B67D-477C7B3751B1}" destId="{9BB2078C-107B-41C2-88CB-C4495E486445}" srcOrd="0" destOrd="0" presId="urn:microsoft.com/office/officeart/2018/2/layout/IconLabelList"/>
    <dgm:cxn modelId="{96408B9F-FC65-44D9-BEDA-E73EAB71B3AA}" type="presParOf" srcId="{A3122E4C-A960-4C47-B67D-477C7B3751B1}" destId="{1A8B7526-02FF-416C-8738-C00E682E52AE}" srcOrd="1" destOrd="0" presId="urn:microsoft.com/office/officeart/2018/2/layout/IconLabelList"/>
    <dgm:cxn modelId="{6450FCB9-5F9C-470A-B0CE-1A1305108BB4}" type="presParOf" srcId="{A3122E4C-A960-4C47-B67D-477C7B3751B1}" destId="{F53B3F3D-AF3F-4E7D-9BC1-D52393E75B9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0507A5-0D3E-460E-B0AA-5CA796D4D35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B90409-572B-4D17-976D-FD8549869E07}">
      <dgm:prSet/>
      <dgm:spPr/>
      <dgm:t>
        <a:bodyPr/>
        <a:lstStyle/>
        <a:p>
          <a:r>
            <a:rPr lang="en-US" u="sng" dirty="0">
              <a:hlinkClick xmlns:r="http://schemas.openxmlformats.org/officeDocument/2006/relationships" r:id="rId1"/>
            </a:rPr>
            <a:t>Box Office Mojo</a:t>
          </a:r>
          <a:endParaRPr lang="en-US" dirty="0"/>
        </a:p>
      </dgm:t>
    </dgm:pt>
    <dgm:pt modelId="{7E26C318-DAC0-46AE-BFD8-8C4C10E64246}" type="parTrans" cxnId="{582FC1E3-C893-4DBF-8F8D-ACBA0AACCDBD}">
      <dgm:prSet/>
      <dgm:spPr/>
      <dgm:t>
        <a:bodyPr/>
        <a:lstStyle/>
        <a:p>
          <a:endParaRPr lang="en-US"/>
        </a:p>
      </dgm:t>
    </dgm:pt>
    <dgm:pt modelId="{DFA482A0-BFF2-47FF-9150-55C455FC28CD}" type="sibTrans" cxnId="{582FC1E3-C893-4DBF-8F8D-ACBA0AACCDBD}">
      <dgm:prSet/>
      <dgm:spPr/>
      <dgm:t>
        <a:bodyPr/>
        <a:lstStyle/>
        <a:p>
          <a:endParaRPr lang="en-US"/>
        </a:p>
      </dgm:t>
    </dgm:pt>
    <dgm:pt modelId="{72D6FE89-D376-479F-88E3-90F1C7A806D9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2"/>
            </a:rPr>
            <a:t>IMDB </a:t>
          </a:r>
          <a:endParaRPr lang="en-US"/>
        </a:p>
      </dgm:t>
    </dgm:pt>
    <dgm:pt modelId="{5123BC5C-1E14-4E36-98DE-EBC2367C75C5}" type="parTrans" cxnId="{9C569C12-4248-4684-8374-536BA8889711}">
      <dgm:prSet/>
      <dgm:spPr/>
      <dgm:t>
        <a:bodyPr/>
        <a:lstStyle/>
        <a:p>
          <a:endParaRPr lang="en-US"/>
        </a:p>
      </dgm:t>
    </dgm:pt>
    <dgm:pt modelId="{98421ADB-E407-4127-8E0F-D8132B0F6E14}" type="sibTrans" cxnId="{9C569C12-4248-4684-8374-536BA8889711}">
      <dgm:prSet/>
      <dgm:spPr/>
      <dgm:t>
        <a:bodyPr/>
        <a:lstStyle/>
        <a:p>
          <a:endParaRPr lang="en-US"/>
        </a:p>
      </dgm:t>
    </dgm:pt>
    <dgm:pt modelId="{709829D4-F53C-4DA1-AB1F-839672C99D58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3"/>
            </a:rPr>
            <a:t>The Numbers</a:t>
          </a:r>
          <a:endParaRPr lang="en-US"/>
        </a:p>
      </dgm:t>
    </dgm:pt>
    <dgm:pt modelId="{83551605-3A76-4247-B750-34C771C5F37F}" type="parTrans" cxnId="{A0479924-63B4-49B1-9B18-A7197762AC94}">
      <dgm:prSet/>
      <dgm:spPr/>
      <dgm:t>
        <a:bodyPr/>
        <a:lstStyle/>
        <a:p>
          <a:endParaRPr lang="en-US"/>
        </a:p>
      </dgm:t>
    </dgm:pt>
    <dgm:pt modelId="{BDFAE557-454C-4D42-BE7E-69FD1710DCE1}" type="sibTrans" cxnId="{A0479924-63B4-49B1-9B18-A7197762AC94}">
      <dgm:prSet/>
      <dgm:spPr/>
      <dgm:t>
        <a:bodyPr/>
        <a:lstStyle/>
        <a:p>
          <a:endParaRPr lang="en-US"/>
        </a:p>
      </dgm:t>
    </dgm:pt>
    <dgm:pt modelId="{0BD0A309-C61C-6245-9802-847AC422B929}" type="pres">
      <dgm:prSet presAssocID="{E00507A5-0D3E-460E-B0AA-5CA796D4D355}" presName="linear" presStyleCnt="0">
        <dgm:presLayoutVars>
          <dgm:dir/>
          <dgm:animLvl val="lvl"/>
          <dgm:resizeHandles val="exact"/>
        </dgm:presLayoutVars>
      </dgm:prSet>
      <dgm:spPr/>
    </dgm:pt>
    <dgm:pt modelId="{82AD5D5A-B429-AA4B-A07A-1F8088CFE2D0}" type="pres">
      <dgm:prSet presAssocID="{27B90409-572B-4D17-976D-FD8549869E07}" presName="parentLin" presStyleCnt="0"/>
      <dgm:spPr/>
    </dgm:pt>
    <dgm:pt modelId="{58FC30A9-653D-B049-B2DC-0DB82A00FA7A}" type="pres">
      <dgm:prSet presAssocID="{27B90409-572B-4D17-976D-FD8549869E07}" presName="parentLeftMargin" presStyleLbl="node1" presStyleIdx="0" presStyleCnt="3"/>
      <dgm:spPr/>
    </dgm:pt>
    <dgm:pt modelId="{510A6EAC-705E-B04C-AF4D-2D3BE16AB123}" type="pres">
      <dgm:prSet presAssocID="{27B90409-572B-4D17-976D-FD8549869E0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7E0EEE0-FC68-8643-ACBB-967336AADDBA}" type="pres">
      <dgm:prSet presAssocID="{27B90409-572B-4D17-976D-FD8549869E07}" presName="negativeSpace" presStyleCnt="0"/>
      <dgm:spPr/>
    </dgm:pt>
    <dgm:pt modelId="{88D48789-1C3E-8D41-88DD-7CF91194FDDD}" type="pres">
      <dgm:prSet presAssocID="{27B90409-572B-4D17-976D-FD8549869E07}" presName="childText" presStyleLbl="conFgAcc1" presStyleIdx="0" presStyleCnt="3">
        <dgm:presLayoutVars>
          <dgm:bulletEnabled val="1"/>
        </dgm:presLayoutVars>
      </dgm:prSet>
      <dgm:spPr/>
    </dgm:pt>
    <dgm:pt modelId="{7949393A-7C2D-9141-A204-3E828FBD508A}" type="pres">
      <dgm:prSet presAssocID="{DFA482A0-BFF2-47FF-9150-55C455FC28CD}" presName="spaceBetweenRectangles" presStyleCnt="0"/>
      <dgm:spPr/>
    </dgm:pt>
    <dgm:pt modelId="{E459E16B-D152-1A44-A775-C19AF9C26315}" type="pres">
      <dgm:prSet presAssocID="{72D6FE89-D376-479F-88E3-90F1C7A806D9}" presName="parentLin" presStyleCnt="0"/>
      <dgm:spPr/>
    </dgm:pt>
    <dgm:pt modelId="{C6FA3083-F209-1245-9C8C-E6E4AAEEDC65}" type="pres">
      <dgm:prSet presAssocID="{72D6FE89-D376-479F-88E3-90F1C7A806D9}" presName="parentLeftMargin" presStyleLbl="node1" presStyleIdx="0" presStyleCnt="3"/>
      <dgm:spPr/>
    </dgm:pt>
    <dgm:pt modelId="{B2F0CE03-CDC0-314A-A2FC-5BE073F14397}" type="pres">
      <dgm:prSet presAssocID="{72D6FE89-D376-479F-88E3-90F1C7A806D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5B665E3-34DF-6641-8BBB-53D58281CABF}" type="pres">
      <dgm:prSet presAssocID="{72D6FE89-D376-479F-88E3-90F1C7A806D9}" presName="negativeSpace" presStyleCnt="0"/>
      <dgm:spPr/>
    </dgm:pt>
    <dgm:pt modelId="{15CAAAFD-8833-5E4A-8CBD-9B3F29D3A228}" type="pres">
      <dgm:prSet presAssocID="{72D6FE89-D376-479F-88E3-90F1C7A806D9}" presName="childText" presStyleLbl="conFgAcc1" presStyleIdx="1" presStyleCnt="3">
        <dgm:presLayoutVars>
          <dgm:bulletEnabled val="1"/>
        </dgm:presLayoutVars>
      </dgm:prSet>
      <dgm:spPr/>
    </dgm:pt>
    <dgm:pt modelId="{FB0A1D90-606D-104A-A8CA-CA016E644E5B}" type="pres">
      <dgm:prSet presAssocID="{98421ADB-E407-4127-8E0F-D8132B0F6E14}" presName="spaceBetweenRectangles" presStyleCnt="0"/>
      <dgm:spPr/>
    </dgm:pt>
    <dgm:pt modelId="{CF1EA618-9C84-5D4C-A807-370BBABC2A1D}" type="pres">
      <dgm:prSet presAssocID="{709829D4-F53C-4DA1-AB1F-839672C99D58}" presName="parentLin" presStyleCnt="0"/>
      <dgm:spPr/>
    </dgm:pt>
    <dgm:pt modelId="{E60FED85-C1AC-114E-AFCC-1EBB2FEE5327}" type="pres">
      <dgm:prSet presAssocID="{709829D4-F53C-4DA1-AB1F-839672C99D58}" presName="parentLeftMargin" presStyleLbl="node1" presStyleIdx="1" presStyleCnt="3"/>
      <dgm:spPr/>
    </dgm:pt>
    <dgm:pt modelId="{6DFF7366-C936-3A41-A184-25934F91A2A5}" type="pres">
      <dgm:prSet presAssocID="{709829D4-F53C-4DA1-AB1F-839672C99D5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5372B07-348D-434F-8BEB-E8941F69BE7A}" type="pres">
      <dgm:prSet presAssocID="{709829D4-F53C-4DA1-AB1F-839672C99D58}" presName="negativeSpace" presStyleCnt="0"/>
      <dgm:spPr/>
    </dgm:pt>
    <dgm:pt modelId="{24FE0702-89A6-624B-AF2F-987EDC76A160}" type="pres">
      <dgm:prSet presAssocID="{709829D4-F53C-4DA1-AB1F-839672C99D5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C569C12-4248-4684-8374-536BA8889711}" srcId="{E00507A5-0D3E-460E-B0AA-5CA796D4D355}" destId="{72D6FE89-D376-479F-88E3-90F1C7A806D9}" srcOrd="1" destOrd="0" parTransId="{5123BC5C-1E14-4E36-98DE-EBC2367C75C5}" sibTransId="{98421ADB-E407-4127-8E0F-D8132B0F6E14}"/>
    <dgm:cxn modelId="{D20CED23-9985-A747-B4EF-FAB9898331EA}" type="presOf" srcId="{72D6FE89-D376-479F-88E3-90F1C7A806D9}" destId="{C6FA3083-F209-1245-9C8C-E6E4AAEEDC65}" srcOrd="0" destOrd="0" presId="urn:microsoft.com/office/officeart/2005/8/layout/list1"/>
    <dgm:cxn modelId="{A0479924-63B4-49B1-9B18-A7197762AC94}" srcId="{E00507A5-0D3E-460E-B0AA-5CA796D4D355}" destId="{709829D4-F53C-4DA1-AB1F-839672C99D58}" srcOrd="2" destOrd="0" parTransId="{83551605-3A76-4247-B750-34C771C5F37F}" sibTransId="{BDFAE557-454C-4D42-BE7E-69FD1710DCE1}"/>
    <dgm:cxn modelId="{146ECE87-D8BA-FB4C-8268-F66C6BF9B9A5}" type="presOf" srcId="{27B90409-572B-4D17-976D-FD8549869E07}" destId="{510A6EAC-705E-B04C-AF4D-2D3BE16AB123}" srcOrd="1" destOrd="0" presId="urn:microsoft.com/office/officeart/2005/8/layout/list1"/>
    <dgm:cxn modelId="{4B4CC790-A710-E841-ADCD-096AFACA7265}" type="presOf" srcId="{27B90409-572B-4D17-976D-FD8549869E07}" destId="{58FC30A9-653D-B049-B2DC-0DB82A00FA7A}" srcOrd="0" destOrd="0" presId="urn:microsoft.com/office/officeart/2005/8/layout/list1"/>
    <dgm:cxn modelId="{93966895-855C-2E4C-A9C0-6C7B00CC0B56}" type="presOf" srcId="{709829D4-F53C-4DA1-AB1F-839672C99D58}" destId="{6DFF7366-C936-3A41-A184-25934F91A2A5}" srcOrd="1" destOrd="0" presId="urn:microsoft.com/office/officeart/2005/8/layout/list1"/>
    <dgm:cxn modelId="{B25C4EA1-893E-FC4A-9505-3EE7E4A2AB51}" type="presOf" srcId="{709829D4-F53C-4DA1-AB1F-839672C99D58}" destId="{E60FED85-C1AC-114E-AFCC-1EBB2FEE5327}" srcOrd="0" destOrd="0" presId="urn:microsoft.com/office/officeart/2005/8/layout/list1"/>
    <dgm:cxn modelId="{582FC1E3-C893-4DBF-8F8D-ACBA0AACCDBD}" srcId="{E00507A5-0D3E-460E-B0AA-5CA796D4D355}" destId="{27B90409-572B-4D17-976D-FD8549869E07}" srcOrd="0" destOrd="0" parTransId="{7E26C318-DAC0-46AE-BFD8-8C4C10E64246}" sibTransId="{DFA482A0-BFF2-47FF-9150-55C455FC28CD}"/>
    <dgm:cxn modelId="{1AD49CE4-2E78-534F-A04F-2F712CE4151E}" type="presOf" srcId="{72D6FE89-D376-479F-88E3-90F1C7A806D9}" destId="{B2F0CE03-CDC0-314A-A2FC-5BE073F14397}" srcOrd="1" destOrd="0" presId="urn:microsoft.com/office/officeart/2005/8/layout/list1"/>
    <dgm:cxn modelId="{3258B0F0-B757-D848-860C-56BAC162198A}" type="presOf" srcId="{E00507A5-0D3E-460E-B0AA-5CA796D4D355}" destId="{0BD0A309-C61C-6245-9802-847AC422B929}" srcOrd="0" destOrd="0" presId="urn:microsoft.com/office/officeart/2005/8/layout/list1"/>
    <dgm:cxn modelId="{0EEF2A01-AC64-2046-9490-D660720A06FA}" type="presParOf" srcId="{0BD0A309-C61C-6245-9802-847AC422B929}" destId="{82AD5D5A-B429-AA4B-A07A-1F8088CFE2D0}" srcOrd="0" destOrd="0" presId="urn:microsoft.com/office/officeart/2005/8/layout/list1"/>
    <dgm:cxn modelId="{1AC98A7C-9763-0848-805B-A341919BC117}" type="presParOf" srcId="{82AD5D5A-B429-AA4B-A07A-1F8088CFE2D0}" destId="{58FC30A9-653D-B049-B2DC-0DB82A00FA7A}" srcOrd="0" destOrd="0" presId="urn:microsoft.com/office/officeart/2005/8/layout/list1"/>
    <dgm:cxn modelId="{1E44E7AD-2D03-974C-9A12-50C80BC0F421}" type="presParOf" srcId="{82AD5D5A-B429-AA4B-A07A-1F8088CFE2D0}" destId="{510A6EAC-705E-B04C-AF4D-2D3BE16AB123}" srcOrd="1" destOrd="0" presId="urn:microsoft.com/office/officeart/2005/8/layout/list1"/>
    <dgm:cxn modelId="{D2676247-11EF-8B4B-A1B8-B77C25609449}" type="presParOf" srcId="{0BD0A309-C61C-6245-9802-847AC422B929}" destId="{97E0EEE0-FC68-8643-ACBB-967336AADDBA}" srcOrd="1" destOrd="0" presId="urn:microsoft.com/office/officeart/2005/8/layout/list1"/>
    <dgm:cxn modelId="{0EB6FC53-2C7A-3A4B-9E3B-A9079CA11E16}" type="presParOf" srcId="{0BD0A309-C61C-6245-9802-847AC422B929}" destId="{88D48789-1C3E-8D41-88DD-7CF91194FDDD}" srcOrd="2" destOrd="0" presId="urn:microsoft.com/office/officeart/2005/8/layout/list1"/>
    <dgm:cxn modelId="{6CA2BA90-341E-E140-8BEB-78D2ADC222FC}" type="presParOf" srcId="{0BD0A309-C61C-6245-9802-847AC422B929}" destId="{7949393A-7C2D-9141-A204-3E828FBD508A}" srcOrd="3" destOrd="0" presId="urn:microsoft.com/office/officeart/2005/8/layout/list1"/>
    <dgm:cxn modelId="{851333F3-DB28-0F4F-8966-FA363410ECCB}" type="presParOf" srcId="{0BD0A309-C61C-6245-9802-847AC422B929}" destId="{E459E16B-D152-1A44-A775-C19AF9C26315}" srcOrd="4" destOrd="0" presId="urn:microsoft.com/office/officeart/2005/8/layout/list1"/>
    <dgm:cxn modelId="{DF9FA128-D9EA-8745-8A8C-8FE8B1F733A9}" type="presParOf" srcId="{E459E16B-D152-1A44-A775-C19AF9C26315}" destId="{C6FA3083-F209-1245-9C8C-E6E4AAEEDC65}" srcOrd="0" destOrd="0" presId="urn:microsoft.com/office/officeart/2005/8/layout/list1"/>
    <dgm:cxn modelId="{0C0C6F0E-DC35-1B43-92D4-B2DA0DCB7B5E}" type="presParOf" srcId="{E459E16B-D152-1A44-A775-C19AF9C26315}" destId="{B2F0CE03-CDC0-314A-A2FC-5BE073F14397}" srcOrd="1" destOrd="0" presId="urn:microsoft.com/office/officeart/2005/8/layout/list1"/>
    <dgm:cxn modelId="{8C05D762-1578-9149-A9E1-2D01FA0316C8}" type="presParOf" srcId="{0BD0A309-C61C-6245-9802-847AC422B929}" destId="{55B665E3-34DF-6641-8BBB-53D58281CABF}" srcOrd="5" destOrd="0" presId="urn:microsoft.com/office/officeart/2005/8/layout/list1"/>
    <dgm:cxn modelId="{608F4ACE-8E25-B644-950C-B88E3AFC937A}" type="presParOf" srcId="{0BD0A309-C61C-6245-9802-847AC422B929}" destId="{15CAAAFD-8833-5E4A-8CBD-9B3F29D3A228}" srcOrd="6" destOrd="0" presId="urn:microsoft.com/office/officeart/2005/8/layout/list1"/>
    <dgm:cxn modelId="{69712EA1-4C29-5140-8D02-1DB0EACFC57D}" type="presParOf" srcId="{0BD0A309-C61C-6245-9802-847AC422B929}" destId="{FB0A1D90-606D-104A-A8CA-CA016E644E5B}" srcOrd="7" destOrd="0" presId="urn:microsoft.com/office/officeart/2005/8/layout/list1"/>
    <dgm:cxn modelId="{C551FDD9-047F-7F48-ACF4-9C3B4690F3B0}" type="presParOf" srcId="{0BD0A309-C61C-6245-9802-847AC422B929}" destId="{CF1EA618-9C84-5D4C-A807-370BBABC2A1D}" srcOrd="8" destOrd="0" presId="urn:microsoft.com/office/officeart/2005/8/layout/list1"/>
    <dgm:cxn modelId="{E4840F1E-ED6C-574E-9371-36DE846CF9A7}" type="presParOf" srcId="{CF1EA618-9C84-5D4C-A807-370BBABC2A1D}" destId="{E60FED85-C1AC-114E-AFCC-1EBB2FEE5327}" srcOrd="0" destOrd="0" presId="urn:microsoft.com/office/officeart/2005/8/layout/list1"/>
    <dgm:cxn modelId="{46051B20-5C35-C949-AD37-B9E96FFB790D}" type="presParOf" srcId="{CF1EA618-9C84-5D4C-A807-370BBABC2A1D}" destId="{6DFF7366-C936-3A41-A184-25934F91A2A5}" srcOrd="1" destOrd="0" presId="urn:microsoft.com/office/officeart/2005/8/layout/list1"/>
    <dgm:cxn modelId="{5E7EEFCA-F098-554F-9EB1-CDDDD136064E}" type="presParOf" srcId="{0BD0A309-C61C-6245-9802-847AC422B929}" destId="{65372B07-348D-434F-8BEB-E8941F69BE7A}" srcOrd="9" destOrd="0" presId="urn:microsoft.com/office/officeart/2005/8/layout/list1"/>
    <dgm:cxn modelId="{1C621789-F9BF-6E44-94B0-F09EF43E0EAF}" type="presParOf" srcId="{0BD0A309-C61C-6245-9802-847AC422B929}" destId="{24FE0702-89A6-624B-AF2F-987EDC76A16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D20BF-8889-4CA2-B168-7FF57B333E14}">
      <dsp:nvSpPr>
        <dsp:cNvPr id="0" name=""/>
        <dsp:cNvSpPr/>
      </dsp:nvSpPr>
      <dsp:spPr>
        <a:xfrm>
          <a:off x="417124" y="732019"/>
          <a:ext cx="1239795" cy="123979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67F7F3-D7DC-4ACD-9FCE-AE32D3C7C493}">
      <dsp:nvSpPr>
        <dsp:cNvPr id="0" name=""/>
        <dsp:cNvSpPr/>
      </dsp:nvSpPr>
      <dsp:spPr>
        <a:xfrm>
          <a:off x="681343" y="996238"/>
          <a:ext cx="711357" cy="7113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19828-6C17-4952-A0B1-409EA4915384}">
      <dsp:nvSpPr>
        <dsp:cNvPr id="0" name=""/>
        <dsp:cNvSpPr/>
      </dsp:nvSpPr>
      <dsp:spPr>
        <a:xfrm>
          <a:off x="20796" y="2357980"/>
          <a:ext cx="20324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Business Problem</a:t>
          </a:r>
        </a:p>
      </dsp:txBody>
      <dsp:txXfrm>
        <a:off x="20796" y="2357980"/>
        <a:ext cx="2032451" cy="720000"/>
      </dsp:txXfrm>
    </dsp:sp>
    <dsp:sp modelId="{6EBB1135-0A9F-4B51-8E89-959BBE9BF2DD}">
      <dsp:nvSpPr>
        <dsp:cNvPr id="0" name=""/>
        <dsp:cNvSpPr/>
      </dsp:nvSpPr>
      <dsp:spPr>
        <a:xfrm>
          <a:off x="2805254" y="732019"/>
          <a:ext cx="1239795" cy="123979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DEC13C-03AF-4FEF-944A-56B7B84F1E02}">
      <dsp:nvSpPr>
        <dsp:cNvPr id="0" name=""/>
        <dsp:cNvSpPr/>
      </dsp:nvSpPr>
      <dsp:spPr>
        <a:xfrm>
          <a:off x="3069473" y="996238"/>
          <a:ext cx="711357" cy="7113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E8290-CC57-4C50-8E81-792178F95269}">
      <dsp:nvSpPr>
        <dsp:cNvPr id="0" name=""/>
        <dsp:cNvSpPr/>
      </dsp:nvSpPr>
      <dsp:spPr>
        <a:xfrm>
          <a:off x="2408926" y="2357980"/>
          <a:ext cx="20324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Data &amp; Methods</a:t>
          </a:r>
        </a:p>
      </dsp:txBody>
      <dsp:txXfrm>
        <a:off x="2408926" y="2357980"/>
        <a:ext cx="2032451" cy="720000"/>
      </dsp:txXfrm>
    </dsp:sp>
    <dsp:sp modelId="{4DC75E30-549A-4197-A0EC-7178AA35D8DF}">
      <dsp:nvSpPr>
        <dsp:cNvPr id="0" name=""/>
        <dsp:cNvSpPr/>
      </dsp:nvSpPr>
      <dsp:spPr>
        <a:xfrm>
          <a:off x="5193384" y="732019"/>
          <a:ext cx="1239795" cy="123979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BA4DF-469D-454F-993B-8EB4BF7ED2FE}">
      <dsp:nvSpPr>
        <dsp:cNvPr id="0" name=""/>
        <dsp:cNvSpPr/>
      </dsp:nvSpPr>
      <dsp:spPr>
        <a:xfrm>
          <a:off x="5457603" y="996238"/>
          <a:ext cx="711357" cy="7113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620B2-41EB-4CAB-89EB-00ED81B397EE}">
      <dsp:nvSpPr>
        <dsp:cNvPr id="0" name=""/>
        <dsp:cNvSpPr/>
      </dsp:nvSpPr>
      <dsp:spPr>
        <a:xfrm>
          <a:off x="4797056" y="2357980"/>
          <a:ext cx="20324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Results</a:t>
          </a:r>
        </a:p>
      </dsp:txBody>
      <dsp:txXfrm>
        <a:off x="4797056" y="2357980"/>
        <a:ext cx="2032451" cy="720000"/>
      </dsp:txXfrm>
    </dsp:sp>
    <dsp:sp modelId="{59A8904E-392B-4644-B218-CF6408F285A4}">
      <dsp:nvSpPr>
        <dsp:cNvPr id="0" name=""/>
        <dsp:cNvSpPr/>
      </dsp:nvSpPr>
      <dsp:spPr>
        <a:xfrm>
          <a:off x="7581514" y="732019"/>
          <a:ext cx="1239795" cy="123979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62EE84-D728-41F3-B4D9-06135AE5D028}">
      <dsp:nvSpPr>
        <dsp:cNvPr id="0" name=""/>
        <dsp:cNvSpPr/>
      </dsp:nvSpPr>
      <dsp:spPr>
        <a:xfrm>
          <a:off x="7845733" y="996238"/>
          <a:ext cx="711357" cy="7113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C91CB-029E-4362-9332-E809BB1BC7E3}">
      <dsp:nvSpPr>
        <dsp:cNvPr id="0" name=""/>
        <dsp:cNvSpPr/>
      </dsp:nvSpPr>
      <dsp:spPr>
        <a:xfrm>
          <a:off x="7185186" y="2357980"/>
          <a:ext cx="20324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Conclusions</a:t>
          </a:r>
        </a:p>
      </dsp:txBody>
      <dsp:txXfrm>
        <a:off x="7185186" y="2357980"/>
        <a:ext cx="203245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11311-557B-4B27-8D56-67DA87463B98}">
      <dsp:nvSpPr>
        <dsp:cNvPr id="0" name=""/>
        <dsp:cNvSpPr/>
      </dsp:nvSpPr>
      <dsp:spPr>
        <a:xfrm>
          <a:off x="841935" y="614036"/>
          <a:ext cx="1091662" cy="10916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AC5E6-AF92-4D78-B0BC-1015E7DF49A8}">
      <dsp:nvSpPr>
        <dsp:cNvPr id="0" name=""/>
        <dsp:cNvSpPr/>
      </dsp:nvSpPr>
      <dsp:spPr>
        <a:xfrm>
          <a:off x="174808" y="2025584"/>
          <a:ext cx="24259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Over 140K data entries for movie titles, genres, and release dates from 2010-2020. </a:t>
          </a:r>
        </a:p>
      </dsp:txBody>
      <dsp:txXfrm>
        <a:off x="174808" y="2025584"/>
        <a:ext cx="2425915" cy="720000"/>
      </dsp:txXfrm>
    </dsp:sp>
    <dsp:sp modelId="{76C3790D-8FE0-4D4A-9C41-DBFF615B201F}">
      <dsp:nvSpPr>
        <dsp:cNvPr id="0" name=""/>
        <dsp:cNvSpPr/>
      </dsp:nvSpPr>
      <dsp:spPr>
        <a:xfrm>
          <a:off x="3692385" y="614036"/>
          <a:ext cx="1091662" cy="10916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1C62E-DE31-41CA-B86D-A23A07284B91}">
      <dsp:nvSpPr>
        <dsp:cNvPr id="0" name=""/>
        <dsp:cNvSpPr/>
      </dsp:nvSpPr>
      <dsp:spPr>
        <a:xfrm>
          <a:off x="3025259" y="2025584"/>
          <a:ext cx="24259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Over 73K data entries for average ratings and number of votes. </a:t>
          </a:r>
        </a:p>
      </dsp:txBody>
      <dsp:txXfrm>
        <a:off x="3025259" y="2025584"/>
        <a:ext cx="2425915" cy="720000"/>
      </dsp:txXfrm>
    </dsp:sp>
    <dsp:sp modelId="{9BB2078C-107B-41C2-88CB-C4495E486445}">
      <dsp:nvSpPr>
        <dsp:cNvPr id="0" name=""/>
        <dsp:cNvSpPr/>
      </dsp:nvSpPr>
      <dsp:spPr>
        <a:xfrm>
          <a:off x="6542836" y="614036"/>
          <a:ext cx="1091662" cy="10916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B3F3D-AF3F-4E7D-9BC1-D52393E75B94}">
      <dsp:nvSpPr>
        <dsp:cNvPr id="0" name=""/>
        <dsp:cNvSpPr/>
      </dsp:nvSpPr>
      <dsp:spPr>
        <a:xfrm>
          <a:off x="5875710" y="2025584"/>
          <a:ext cx="24259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Over 2,800 data entries for movie budgets, domestic/foreign/worldwide gross. </a:t>
          </a:r>
        </a:p>
      </dsp:txBody>
      <dsp:txXfrm>
        <a:off x="5875710" y="2025584"/>
        <a:ext cx="242591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48789-1C3E-8D41-88DD-7CF91194FDDD}">
      <dsp:nvSpPr>
        <dsp:cNvPr id="0" name=""/>
        <dsp:cNvSpPr/>
      </dsp:nvSpPr>
      <dsp:spPr>
        <a:xfrm>
          <a:off x="0" y="415310"/>
          <a:ext cx="8476434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A6EAC-705E-B04C-AF4D-2D3BE16AB123}">
      <dsp:nvSpPr>
        <dsp:cNvPr id="0" name=""/>
        <dsp:cNvSpPr/>
      </dsp:nvSpPr>
      <dsp:spPr>
        <a:xfrm>
          <a:off x="423821" y="46310"/>
          <a:ext cx="5933503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272" tIns="0" rIns="22427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u="sng" kern="1200" dirty="0">
              <a:hlinkClick xmlns:r="http://schemas.openxmlformats.org/officeDocument/2006/relationships" r:id="rId1"/>
            </a:rPr>
            <a:t>Box Office Mojo</a:t>
          </a:r>
          <a:endParaRPr lang="en-US" sz="2500" kern="1200" dirty="0"/>
        </a:p>
      </dsp:txBody>
      <dsp:txXfrm>
        <a:off x="459847" y="82336"/>
        <a:ext cx="5861451" cy="665948"/>
      </dsp:txXfrm>
    </dsp:sp>
    <dsp:sp modelId="{15CAAAFD-8833-5E4A-8CBD-9B3F29D3A228}">
      <dsp:nvSpPr>
        <dsp:cNvPr id="0" name=""/>
        <dsp:cNvSpPr/>
      </dsp:nvSpPr>
      <dsp:spPr>
        <a:xfrm>
          <a:off x="0" y="1549310"/>
          <a:ext cx="8476434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0CE03-CDC0-314A-A2FC-5BE073F14397}">
      <dsp:nvSpPr>
        <dsp:cNvPr id="0" name=""/>
        <dsp:cNvSpPr/>
      </dsp:nvSpPr>
      <dsp:spPr>
        <a:xfrm>
          <a:off x="423821" y="1180310"/>
          <a:ext cx="5933503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272" tIns="0" rIns="22427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u="sng" kern="1200">
              <a:hlinkClick xmlns:r="http://schemas.openxmlformats.org/officeDocument/2006/relationships" r:id="rId2"/>
            </a:rPr>
            <a:t>IMDB </a:t>
          </a:r>
          <a:endParaRPr lang="en-US" sz="2500" kern="1200"/>
        </a:p>
      </dsp:txBody>
      <dsp:txXfrm>
        <a:off x="459847" y="1216336"/>
        <a:ext cx="5861451" cy="665948"/>
      </dsp:txXfrm>
    </dsp:sp>
    <dsp:sp modelId="{24FE0702-89A6-624B-AF2F-987EDC76A160}">
      <dsp:nvSpPr>
        <dsp:cNvPr id="0" name=""/>
        <dsp:cNvSpPr/>
      </dsp:nvSpPr>
      <dsp:spPr>
        <a:xfrm>
          <a:off x="0" y="2683310"/>
          <a:ext cx="8476434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F7366-C936-3A41-A184-25934F91A2A5}">
      <dsp:nvSpPr>
        <dsp:cNvPr id="0" name=""/>
        <dsp:cNvSpPr/>
      </dsp:nvSpPr>
      <dsp:spPr>
        <a:xfrm>
          <a:off x="423821" y="2314310"/>
          <a:ext cx="5933503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272" tIns="0" rIns="22427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u="sng" kern="1200">
              <a:hlinkClick xmlns:r="http://schemas.openxmlformats.org/officeDocument/2006/relationships" r:id="rId3"/>
            </a:rPr>
            <a:t>The Numbers</a:t>
          </a:r>
          <a:endParaRPr lang="en-US" sz="2500" kern="1200"/>
        </a:p>
      </dsp:txBody>
      <dsp:txXfrm>
        <a:off x="459847" y="2350336"/>
        <a:ext cx="5861451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37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5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8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5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4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34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8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1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7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9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10/5/21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15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51" r:id="rId6"/>
    <p:sldLayoutId id="2147483746" r:id="rId7"/>
    <p:sldLayoutId id="2147483747" r:id="rId8"/>
    <p:sldLayoutId id="2147483748" r:id="rId9"/>
    <p:sldLayoutId id="2147483750" r:id="rId10"/>
    <p:sldLayoutId id="214748374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9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729FADB0-7291-44BB-85D1-5C5B6103BD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66F4AB-CC34-1049-A08A-5FADF4E55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258" y="1424473"/>
            <a:ext cx="7714388" cy="285014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Movie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A8F3E-6296-6346-AC1B-19111B0AA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258" y="4848464"/>
            <a:ext cx="7714388" cy="108584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For Microsoft</a:t>
            </a:r>
          </a:p>
        </p:txBody>
      </p:sp>
      <p:cxnSp>
        <p:nvCxnSpPr>
          <p:cNvPr id="27" name="Straight Connector 21">
            <a:extLst>
              <a:ext uri="{FF2B5EF4-FFF2-40B4-BE49-F238E27FC236}">
                <a16:creationId xmlns:a16="http://schemas.microsoft.com/office/drawing/2014/main" id="{D4EDB048-C82F-4E9B-BCE9-3D1DBE5D5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74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7B809-61CA-1E46-BCF7-4EC2C2A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Results: rating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E896DA0-A3AA-E045-A5FC-B7D3E7E12F37}"/>
              </a:ext>
            </a:extLst>
          </p:cNvPr>
          <p:cNvSpPr txBox="1"/>
          <p:nvPr/>
        </p:nvSpPr>
        <p:spPr>
          <a:xfrm>
            <a:off x="1429565" y="6027500"/>
            <a:ext cx="9328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this analysis we used data of 28,628 movies with over 100 votes. </a:t>
            </a:r>
          </a:p>
          <a:p>
            <a:r>
              <a:rPr lang="en-US" sz="1400" dirty="0"/>
              <a:t>Documentary, Music, War, Adventure, and Drama have been the highest rated movie genres in the past decade. Their average rating is 8.9. However other 10 genres are  not far behind and rated around 8. </a:t>
            </a:r>
          </a:p>
        </p:txBody>
      </p: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532725F-6DC2-9F43-9F93-200AD2C9F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44500"/>
            <a:ext cx="8184444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50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87B812C-3070-452B-83FE-78736A499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B7E6F-044A-9A4B-B875-683F52E3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097740"/>
            <a:ext cx="3810000" cy="15827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Correlation between rating and popularity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B99A673-74C7-A842-BCD9-206672E86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156907"/>
            <a:ext cx="5345365" cy="454418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E38A59F1-744B-6B4D-A946-ADA7B05D8BCE}"/>
              </a:ext>
            </a:extLst>
          </p:cNvPr>
          <p:cNvSpPr txBox="1">
            <a:spLocks/>
          </p:cNvSpPr>
          <p:nvPr/>
        </p:nvSpPr>
        <p:spPr>
          <a:xfrm>
            <a:off x="1176867" y="4118375"/>
            <a:ext cx="3810000" cy="54641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0.13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152C5-130B-A142-8414-63FE55D6B207}"/>
              </a:ext>
            </a:extLst>
          </p:cNvPr>
          <p:cNvSpPr txBox="1"/>
          <p:nvPr/>
        </p:nvSpPr>
        <p:spPr>
          <a:xfrm>
            <a:off x="1429565" y="6027500"/>
            <a:ext cx="9328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is a little positive correlation between rating and population indicating that these two variables have to be considered independently. </a:t>
            </a:r>
          </a:p>
        </p:txBody>
      </p:sp>
    </p:spTree>
    <p:extLst>
      <p:ext uri="{BB962C8B-B14F-4D97-AF65-F5344CB8AC3E}">
        <p14:creationId xmlns:p14="http://schemas.microsoft.com/office/powerpoint/2010/main" val="4176118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CBE36-6FD7-2440-9D4F-BB681ED21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Results: domestic gross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659E66-4B9D-E842-952B-84A8B344891E}"/>
              </a:ext>
            </a:extLst>
          </p:cNvPr>
          <p:cNvSpPr txBox="1"/>
          <p:nvPr/>
        </p:nvSpPr>
        <p:spPr>
          <a:xfrm>
            <a:off x="1282699" y="6134972"/>
            <a:ext cx="9328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Family, Fantasy, Musical, and Romance are performing best financially in domestic market with at or over $400M gross. </a:t>
            </a:r>
          </a:p>
        </p:txBody>
      </p:sp>
      <p:pic>
        <p:nvPicPr>
          <p:cNvPr id="12" name="Picture 11" descr="Chart, funnel chart&#10;&#10;Description automatically generated">
            <a:extLst>
              <a:ext uri="{FF2B5EF4-FFF2-40B4-BE49-F238E27FC236}">
                <a16:creationId xmlns:a16="http://schemas.microsoft.com/office/drawing/2014/main" id="{E0F4DCDC-284C-3E42-BE76-9AAB0190C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699" y="2220610"/>
            <a:ext cx="8448323" cy="380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24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482777-A85B-BF42-AA8E-1CD268BA8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Results: foreign gross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C85535-8138-C34D-9B34-080B5383B9B3}"/>
              </a:ext>
            </a:extLst>
          </p:cNvPr>
          <p:cNvSpPr txBox="1"/>
          <p:nvPr/>
        </p:nvSpPr>
        <p:spPr>
          <a:xfrm>
            <a:off x="1195521" y="6196746"/>
            <a:ext cx="9328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Fantasy, Romance are performing best financially with over $800M foreign gross. Adventure, Fantasy, Musical, Family are the next highest performing genres with about $500M in foreign gross. </a:t>
            </a:r>
          </a:p>
        </p:txBody>
      </p:sp>
      <p:pic>
        <p:nvPicPr>
          <p:cNvPr id="12" name="Picture 11" descr="Chart, funnel chart&#10;&#10;Description automatically generated">
            <a:extLst>
              <a:ext uri="{FF2B5EF4-FFF2-40B4-BE49-F238E27FC236}">
                <a16:creationId xmlns:a16="http://schemas.microsoft.com/office/drawing/2014/main" id="{E0B9FF58-103B-F542-A97E-98932AE40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521" y="2335999"/>
            <a:ext cx="8241989" cy="380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76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DBA6D-1036-2341-9F96-B3DF1582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results: worldwide gross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22F326-24AC-D945-B896-53B95CA4FCAA}"/>
              </a:ext>
            </a:extLst>
          </p:cNvPr>
          <p:cNvSpPr txBox="1"/>
          <p:nvPr/>
        </p:nvSpPr>
        <p:spPr>
          <a:xfrm>
            <a:off x="1429566" y="5550665"/>
            <a:ext cx="9328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this analysis we used data two datasets: Box Office Mojo and The Numbers.  We are getting very similar results per genre or a combination of genres even though some data per genre is missing in one dataset or the other. </a:t>
            </a:r>
          </a:p>
          <a:p>
            <a:r>
              <a:rPr lang="en-US" sz="1400" dirty="0"/>
              <a:t>Fantasy &amp; Romance genres have over $1.2B worldwide gross. Family, Fantasy, Musical are close to $1B. Documentary, Drama, Sport, and Sci-Fi are producing over $0.8B in worldwide gross. </a:t>
            </a:r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1CB1EB99-44FA-7248-AC75-AB640730F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" y="2504446"/>
            <a:ext cx="5910274" cy="2663222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E29B527B-F2E2-D449-89F4-653B5F729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315" y="2532567"/>
            <a:ext cx="5689601" cy="26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6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403E3-B1C9-2D4F-ADF8-D2183807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Results: ROI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9040D76-26B0-ED46-A6E9-17BFCF0D8A04}"/>
              </a:ext>
            </a:extLst>
          </p:cNvPr>
          <p:cNvSpPr txBox="1"/>
          <p:nvPr/>
        </p:nvSpPr>
        <p:spPr>
          <a:xfrm>
            <a:off x="1399821" y="5959010"/>
            <a:ext cx="9328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Fantasy and Romance (aka ’Frozen’) are by far the most profitable genres. On average a combination of these genres is responsible for over $1B in ROI. Family, Fantasy, Musical are the second on the list with ROI over $0.8B. 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BA886E0-C64B-1643-BB44-12446A357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821" y="2240844"/>
            <a:ext cx="8316384" cy="374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69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25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27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29">
            <a:extLst>
              <a:ext uri="{FF2B5EF4-FFF2-40B4-BE49-F238E27FC236}">
                <a16:creationId xmlns:a16="http://schemas.microsoft.com/office/drawing/2014/main" id="{787B812C-3070-452B-83FE-78736A499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15CF9-0F04-B943-9EBC-BD8B45C7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097740"/>
            <a:ext cx="3810000" cy="15827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200">
                <a:solidFill>
                  <a:schemeClr val="bg1"/>
                </a:solidFill>
              </a:rPr>
              <a:t>Correlation between domestic and foreign gross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BFA2F233-6730-4E45-8652-33F2246D6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2396" y="780302"/>
            <a:ext cx="3224648" cy="3154164"/>
          </a:xfrm>
          <a:prstGeom prst="rect">
            <a:avLst/>
          </a:prstGeom>
        </p:spPr>
      </p:pic>
      <p:cxnSp>
        <p:nvCxnSpPr>
          <p:cNvPr id="41" name="Straight Connector 31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C8E8B874-B207-DB46-AE15-64E42DD74EA3}"/>
              </a:ext>
            </a:extLst>
          </p:cNvPr>
          <p:cNvSpPr txBox="1">
            <a:spLocks/>
          </p:cNvSpPr>
          <p:nvPr/>
        </p:nvSpPr>
        <p:spPr>
          <a:xfrm>
            <a:off x="1176867" y="3680460"/>
            <a:ext cx="3810000" cy="8012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2200">
                <a:solidFill>
                  <a:schemeClr val="bg1"/>
                </a:solidFill>
              </a:rPr>
              <a:t>0.76 - 0.83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DF5A7E0-6E31-CF44-9646-E7CD604E1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633" y="3934466"/>
            <a:ext cx="3026257" cy="274278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A89A0B9-AA1C-4247-97F8-0D0B533D2D30}"/>
              </a:ext>
            </a:extLst>
          </p:cNvPr>
          <p:cNvSpPr txBox="1"/>
          <p:nvPr/>
        </p:nvSpPr>
        <p:spPr>
          <a:xfrm>
            <a:off x="698430" y="6004348"/>
            <a:ext cx="9328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 analyzing two dataset with financial data: The Numbers and  Box Office Mojo, </a:t>
            </a:r>
          </a:p>
          <a:p>
            <a:r>
              <a:rPr lang="en-US" sz="1400" dirty="0"/>
              <a:t>we  discovered that there is a strong positive correlation between domestic and foreign gross. </a:t>
            </a:r>
          </a:p>
        </p:txBody>
      </p:sp>
    </p:spTree>
    <p:extLst>
      <p:ext uri="{BB962C8B-B14F-4D97-AF65-F5344CB8AC3E}">
        <p14:creationId xmlns:p14="http://schemas.microsoft.com/office/powerpoint/2010/main" val="2706181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2A7D0-C547-F14B-B87A-136883C5A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Suggestions/conclusions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A1B132B-8EF4-5D41-9D18-4BA086D50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en-US" dirty="0"/>
              <a:t>Fantasy and Romance are the most profitable. </a:t>
            </a:r>
          </a:p>
          <a:p>
            <a:r>
              <a:rPr lang="en-US" dirty="0"/>
              <a:t>Action, Adventure, Sci-Fi, Fantasy, Mystery, and War are the most popular.</a:t>
            </a:r>
          </a:p>
          <a:p>
            <a:r>
              <a:rPr lang="en-US" dirty="0"/>
              <a:t>Release a movie in both domestic and foreign markets to get the maximum gross.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96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8BF8C-4B24-BB4F-BF65-DFA30F5C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431" y="762001"/>
            <a:ext cx="4222570" cy="1141004"/>
          </a:xfrm>
        </p:spPr>
        <p:txBody>
          <a:bodyPr>
            <a:normAutofit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2489F-07D3-C640-9144-4C45CF602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432" y="2298609"/>
            <a:ext cx="4222570" cy="379739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Microsoft seeing success of other big tech companies in the movie industry is starting its own  movie studio. </a:t>
            </a:r>
          </a:p>
          <a:p>
            <a:pPr>
              <a:lnSpc>
                <a:spcPct val="120000"/>
              </a:lnSpc>
            </a:pPr>
            <a:r>
              <a:rPr lang="en-US" dirty="0"/>
              <a:t>The objective of this analysis is to provide a high-level overview of movie industry with insights and actionable suggestions in four categories: </a:t>
            </a:r>
          </a:p>
          <a:p>
            <a:pPr marL="742950" lvl="2" indent="-285750">
              <a:lnSpc>
                <a:spcPct val="120000"/>
              </a:lnSpc>
            </a:pPr>
            <a:r>
              <a:rPr lang="en-US" dirty="0"/>
              <a:t>Releases</a:t>
            </a:r>
          </a:p>
          <a:p>
            <a:pPr marL="742950" lvl="2" indent="-285750">
              <a:lnSpc>
                <a:spcPct val="120000"/>
              </a:lnSpc>
            </a:pPr>
            <a:r>
              <a:rPr lang="en-US" dirty="0"/>
              <a:t>Popularity</a:t>
            </a:r>
          </a:p>
          <a:p>
            <a:pPr marL="742950" lvl="2" indent="-285750">
              <a:lnSpc>
                <a:spcPct val="120000"/>
              </a:lnSpc>
            </a:pPr>
            <a:r>
              <a:rPr lang="en-US" dirty="0"/>
              <a:t>Rating </a:t>
            </a:r>
          </a:p>
          <a:p>
            <a:pPr marL="742950" lvl="2" indent="-285750">
              <a:lnSpc>
                <a:spcPct val="120000"/>
              </a:lnSpc>
            </a:pPr>
            <a:r>
              <a:rPr lang="en-US" dirty="0"/>
              <a:t>Gross Income and ROI 		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AC6968-E97C-4229-A385-D68969BBA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Oval 13">
            <a:extLst>
              <a:ext uri="{FF2B5EF4-FFF2-40B4-BE49-F238E27FC236}">
                <a16:creationId xmlns:a16="http://schemas.microsoft.com/office/drawing/2014/main" id="{CE9A9457-874F-4EEB-BF07-9CEA561C1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3863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Video camera">
            <a:extLst>
              <a:ext uri="{FF2B5EF4-FFF2-40B4-BE49-F238E27FC236}">
                <a16:creationId xmlns:a16="http://schemas.microsoft.com/office/drawing/2014/main" id="{409A5651-B4EC-49BC-B5AD-42E2CAED9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4192" y="1903005"/>
            <a:ext cx="3045513" cy="304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19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9E08-5A13-DF46-90CC-F4D2D0CD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37E066-84DA-4AC6-A30B-6FE8AC9B28F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29566" y="2286000"/>
          <a:ext cx="9238434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79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BFDE77F2-18D0-49FF-860C-62E2AC424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CA22715-D05D-465E-A9CB-5AD7BC6C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amera lens">
            <a:extLst>
              <a:ext uri="{FF2B5EF4-FFF2-40B4-BE49-F238E27FC236}">
                <a16:creationId xmlns:a16="http://schemas.microsoft.com/office/drawing/2014/main" id="{A76DF097-8B82-4C59-B69D-95B8063F7E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4328" r="28920" b="-2"/>
          <a:stretch/>
        </p:blipFill>
        <p:spPr>
          <a:xfrm>
            <a:off x="733196" y="1114197"/>
            <a:ext cx="4629606" cy="4629606"/>
          </a:xfrm>
          <a:custGeom>
            <a:avLst/>
            <a:gdLst/>
            <a:ahLst/>
            <a:cxnLst/>
            <a:rect l="l" t="t" r="r" b="b"/>
            <a:pathLst>
              <a:path w="4629606" h="4629606">
                <a:moveTo>
                  <a:pt x="2314803" y="0"/>
                </a:moveTo>
                <a:cubicBezTo>
                  <a:pt x="3593233" y="0"/>
                  <a:pt x="4629606" y="1036373"/>
                  <a:pt x="4629606" y="2314803"/>
                </a:cubicBezTo>
                <a:cubicBezTo>
                  <a:pt x="4629606" y="3593233"/>
                  <a:pt x="3593233" y="4629606"/>
                  <a:pt x="2314803" y="4629606"/>
                </a:cubicBezTo>
                <a:cubicBezTo>
                  <a:pt x="1036373" y="4629606"/>
                  <a:pt x="0" y="3593233"/>
                  <a:pt x="0" y="2314803"/>
                </a:cubicBezTo>
                <a:cubicBezTo>
                  <a:pt x="0" y="1036373"/>
                  <a:pt x="1036373" y="0"/>
                  <a:pt x="2314803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4E6C77-533E-2047-B1BC-86EDCA59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680" y="271850"/>
            <a:ext cx="4009639" cy="2286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0894A-7887-9643-9CE8-2A57DE57C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680" y="762000"/>
            <a:ext cx="3897332" cy="5334000"/>
          </a:xfrm>
        </p:spPr>
        <p:txBody>
          <a:bodyPr anchor="ctr">
            <a:normAutofit/>
          </a:bodyPr>
          <a:lstStyle/>
          <a:p>
            <a:r>
              <a:rPr lang="en-US" dirty="0"/>
              <a:t>Entering an industry that it doesn’t have experience in. </a:t>
            </a:r>
          </a:p>
          <a:p>
            <a:r>
              <a:rPr lang="en-US" dirty="0"/>
              <a:t>Relying on data from other sources due to the lack of its own data. </a:t>
            </a:r>
          </a:p>
          <a:p>
            <a:r>
              <a:rPr lang="en-US" dirty="0"/>
              <a:t>Established and recently emerged competitors. </a:t>
            </a:r>
          </a:p>
        </p:txBody>
      </p:sp>
    </p:spTree>
    <p:extLst>
      <p:ext uri="{BB962C8B-B14F-4D97-AF65-F5344CB8AC3E}">
        <p14:creationId xmlns:p14="http://schemas.microsoft.com/office/powerpoint/2010/main" val="2623456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6176F-611E-2247-8B01-159836F45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Data &amp; methods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44D7A724-1656-4646-8955-175FEC92BB3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29566" y="2729554"/>
          <a:ext cx="8476434" cy="3359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9609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FCA62-C336-3341-B01F-D189DF6A6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Data Sources: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C6DAC92-E7F0-4734-9C74-9D13B03FB8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29566" y="2729554"/>
          <a:ext cx="8476434" cy="3359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8640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F69C0-60E3-7A46-8763-12B30440E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Results: releases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EEE0D0B9-324A-1A41-B36B-35FA290F8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566" y="2719253"/>
            <a:ext cx="9688634" cy="30933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6718E9-FB7B-AE4B-A582-1AE98C41F15C}"/>
              </a:ext>
            </a:extLst>
          </p:cNvPr>
          <p:cNvSpPr txBox="1"/>
          <p:nvPr/>
        </p:nvSpPr>
        <p:spPr>
          <a:xfrm>
            <a:off x="1429566" y="6027500"/>
            <a:ext cx="7003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this analysis we used data of over 140,736 movies.  </a:t>
            </a:r>
          </a:p>
          <a:p>
            <a:r>
              <a:rPr lang="en-US" sz="1400" dirty="0"/>
              <a:t>Documentary and Drama have been the most released movie genres in the past decade. </a:t>
            </a:r>
          </a:p>
        </p:txBody>
      </p:sp>
    </p:spTree>
    <p:extLst>
      <p:ext uri="{BB962C8B-B14F-4D97-AF65-F5344CB8AC3E}">
        <p14:creationId xmlns:p14="http://schemas.microsoft.com/office/powerpoint/2010/main" val="2587154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14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6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77D23-68F5-F44E-B9EE-D3788980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1406387"/>
            <a:ext cx="3936275" cy="22313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Results: releases</a:t>
            </a:r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AF74E3D-F8C2-284F-AD64-39ACD1EA14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3489" y="762001"/>
            <a:ext cx="3841022" cy="5334000"/>
          </a:xfrm>
          <a:prstGeom prst="rect">
            <a:avLst/>
          </a:prstGeom>
        </p:spPr>
      </p:pic>
      <p:cxnSp>
        <p:nvCxnSpPr>
          <p:cNvPr id="26" name="Straight Connector 20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746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4BBEDC-85A5-3640-97B7-274F28A3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Results: popularity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7290DF85-084B-B541-B274-C80CD78D4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0338" y="2592344"/>
            <a:ext cx="9568264" cy="331173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0F9A65-77EA-AD46-BBFF-4C3BC777342C}"/>
              </a:ext>
            </a:extLst>
          </p:cNvPr>
          <p:cNvSpPr txBox="1"/>
          <p:nvPr/>
        </p:nvSpPr>
        <p:spPr>
          <a:xfrm>
            <a:off x="1429565" y="6027500"/>
            <a:ext cx="9328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this analysis we used data of 73,052 movies.  </a:t>
            </a:r>
          </a:p>
          <a:p>
            <a:r>
              <a:rPr lang="en-US" sz="1400" dirty="0"/>
              <a:t>Action, Adventure, Sci-Fi, Fantasy, Mystery, and War have been the most popular movie genres in the past decade. </a:t>
            </a:r>
          </a:p>
        </p:txBody>
      </p:sp>
    </p:spTree>
    <p:extLst>
      <p:ext uri="{BB962C8B-B14F-4D97-AF65-F5344CB8AC3E}">
        <p14:creationId xmlns:p14="http://schemas.microsoft.com/office/powerpoint/2010/main" val="2851264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AnalogousFromLightSeedLeftStep">
      <a:dk1>
        <a:srgbClr val="000000"/>
      </a:dk1>
      <a:lt1>
        <a:srgbClr val="FFFFFF"/>
      </a:lt1>
      <a:dk2>
        <a:srgbClr val="412429"/>
      </a:dk2>
      <a:lt2>
        <a:srgbClr val="E2E4E8"/>
      </a:lt2>
      <a:accent1>
        <a:srgbClr val="AE9F80"/>
      </a:accent1>
      <a:accent2>
        <a:srgbClr val="BA8F7F"/>
      </a:accent2>
      <a:accent3>
        <a:srgbClr val="C4929A"/>
      </a:accent3>
      <a:accent4>
        <a:srgbClr val="BA7FA0"/>
      </a:accent4>
      <a:accent5>
        <a:srgbClr val="C28FC1"/>
      </a:accent5>
      <a:accent6>
        <a:srgbClr val="A37FBA"/>
      </a:accent6>
      <a:hlink>
        <a:srgbClr val="697FAE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3088</TotalTime>
  <Words>594</Words>
  <Application>Microsoft Macintosh PowerPoint</Application>
  <PresentationFormat>Widescreen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Trade Gothic Next Cond</vt:lpstr>
      <vt:lpstr>Trade Gothic Next Light</vt:lpstr>
      <vt:lpstr>PortalVTI</vt:lpstr>
      <vt:lpstr>Movie analysis </vt:lpstr>
      <vt:lpstr>summary</vt:lpstr>
      <vt:lpstr>outline</vt:lpstr>
      <vt:lpstr>Business problem</vt:lpstr>
      <vt:lpstr>Data &amp; methods</vt:lpstr>
      <vt:lpstr>Data Sources:</vt:lpstr>
      <vt:lpstr>Results: releases</vt:lpstr>
      <vt:lpstr>Results: releases</vt:lpstr>
      <vt:lpstr>Results: popularity</vt:lpstr>
      <vt:lpstr>Results: rating</vt:lpstr>
      <vt:lpstr>Correlation between rating and popularity</vt:lpstr>
      <vt:lpstr>Results: domestic gross</vt:lpstr>
      <vt:lpstr>Results: foreign gross</vt:lpstr>
      <vt:lpstr>results: worldwide gross </vt:lpstr>
      <vt:lpstr>Results: ROI</vt:lpstr>
      <vt:lpstr>Correlation between domestic and foreign gross</vt:lpstr>
      <vt:lpstr>Suggestions/conclusions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analysis </dc:title>
  <dc:creator>Elena Burlando</dc:creator>
  <cp:lastModifiedBy>Elena Burlando</cp:lastModifiedBy>
  <cp:revision>11</cp:revision>
  <dcterms:created xsi:type="dcterms:W3CDTF">2021-10-05T16:33:40Z</dcterms:created>
  <dcterms:modified xsi:type="dcterms:W3CDTF">2021-10-07T20:01:52Z</dcterms:modified>
</cp:coreProperties>
</file>