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Nunito"/>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71" roundtripDataSignature="AMtx7mjyIzvfV3ucRmHexdgHjF7jt2qS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customschemas.google.com/relationships/presentationmetadata" Target="metadata"/><Relationship Id="rId70" Type="http://schemas.openxmlformats.org/officeDocument/2006/relationships/font" Target="fonts/Nunit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Nunito-bold.fntdata"/><Relationship Id="rId23" Type="http://schemas.openxmlformats.org/officeDocument/2006/relationships/slide" Target="slides/slide18.xml"/><Relationship Id="rId67" Type="http://schemas.openxmlformats.org/officeDocument/2006/relationships/font" Target="fonts/Nunit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Nunit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858591c4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4858591c43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81bc6574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2481bc6574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481bc6574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481bc6574e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482169b3d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2482169b3d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482169b3d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2482169b3d3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482169b3d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2482169b3d3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482169b3d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2482169b3d3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482169b3d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2482169b3d3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54128ebd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54128ebd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54128ebd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54128ebd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54128ebd1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54128ebd1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54128ebd1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54128ebd1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54128ebd1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54128ebd1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49adf2575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249adf25757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49adf2575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249adf25757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49adf2575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249adf25757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47"/>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7"/>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7"/>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7"/>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47"/>
          <p:cNvGrpSpPr/>
          <p:nvPr/>
        </p:nvGrpSpPr>
        <p:grpSpPr>
          <a:xfrm>
            <a:off x="255200" y="592"/>
            <a:ext cx="2250363" cy="1044300"/>
            <a:chOff x="255200" y="592"/>
            <a:chExt cx="2250363" cy="1044300"/>
          </a:xfrm>
        </p:grpSpPr>
        <p:sp>
          <p:nvSpPr>
            <p:cNvPr id="15" name="Google Shape;15;p47"/>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7"/>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47"/>
          <p:cNvGrpSpPr/>
          <p:nvPr/>
        </p:nvGrpSpPr>
        <p:grpSpPr>
          <a:xfrm>
            <a:off x="905395" y="592"/>
            <a:ext cx="2250363" cy="1044300"/>
            <a:chOff x="905395" y="592"/>
            <a:chExt cx="2250363" cy="1044300"/>
          </a:xfrm>
        </p:grpSpPr>
        <p:sp>
          <p:nvSpPr>
            <p:cNvPr id="19" name="Google Shape;19;p47"/>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7"/>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7"/>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47"/>
          <p:cNvGrpSpPr/>
          <p:nvPr/>
        </p:nvGrpSpPr>
        <p:grpSpPr>
          <a:xfrm>
            <a:off x="7057468" y="5088"/>
            <a:ext cx="1851281" cy="752108"/>
            <a:chOff x="6917201" y="0"/>
            <a:chExt cx="2227776" cy="863400"/>
          </a:xfrm>
        </p:grpSpPr>
        <p:sp>
          <p:nvSpPr>
            <p:cNvPr id="23" name="Google Shape;23;p4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47"/>
          <p:cNvGrpSpPr/>
          <p:nvPr/>
        </p:nvGrpSpPr>
        <p:grpSpPr>
          <a:xfrm>
            <a:off x="6553032" y="4217852"/>
            <a:ext cx="2389067" cy="925737"/>
            <a:chOff x="6917201" y="0"/>
            <a:chExt cx="2227776" cy="863400"/>
          </a:xfrm>
        </p:grpSpPr>
        <p:sp>
          <p:nvSpPr>
            <p:cNvPr id="27" name="Google Shape;27;p4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7"/>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7"/>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47"/>
          <p:cNvGrpSpPr/>
          <p:nvPr/>
        </p:nvGrpSpPr>
        <p:grpSpPr>
          <a:xfrm>
            <a:off x="199149" y="4055652"/>
            <a:ext cx="2795413" cy="1083308"/>
            <a:chOff x="6917201" y="0"/>
            <a:chExt cx="2227776" cy="863400"/>
          </a:xfrm>
        </p:grpSpPr>
        <p:sp>
          <p:nvSpPr>
            <p:cNvPr id="31" name="Google Shape;31;p47"/>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7"/>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7"/>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47"/>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47"/>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16" name="Shape 116"/>
        <p:cNvGrpSpPr/>
        <p:nvPr/>
      </p:nvGrpSpPr>
      <p:grpSpPr>
        <a:xfrm>
          <a:off x="0" y="0"/>
          <a:ext cx="0" cy="0"/>
          <a:chOff x="0" y="0"/>
          <a:chExt cx="0" cy="0"/>
        </a:xfrm>
      </p:grpSpPr>
      <p:sp>
        <p:nvSpPr>
          <p:cNvPr id="117" name="Google Shape;117;p55"/>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5"/>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21" name="Google Shape;121;p5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5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37" name="Shape 37"/>
        <p:cNvGrpSpPr/>
        <p:nvPr/>
      </p:nvGrpSpPr>
      <p:grpSpPr>
        <a:xfrm>
          <a:off x="0" y="0"/>
          <a:ext cx="0" cy="0"/>
          <a:chOff x="0" y="0"/>
          <a:chExt cx="0" cy="0"/>
        </a:xfrm>
      </p:grpSpPr>
      <p:sp>
        <p:nvSpPr>
          <p:cNvPr id="38" name="Google Shape;38;p4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8"/>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48"/>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4" name="Shape 44"/>
        <p:cNvGrpSpPr/>
        <p:nvPr/>
      </p:nvGrpSpPr>
      <p:grpSpPr>
        <a:xfrm>
          <a:off x="0" y="0"/>
          <a:ext cx="0" cy="0"/>
          <a:chOff x="0" y="0"/>
          <a:chExt cx="0" cy="0"/>
        </a:xfrm>
      </p:grpSpPr>
      <p:sp>
        <p:nvSpPr>
          <p:cNvPr id="45" name="Google Shape;45;p4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4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0" name="Google Shape;50;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1" name="Shape 51"/>
        <p:cNvGrpSpPr/>
        <p:nvPr/>
      </p:nvGrpSpPr>
      <p:grpSpPr>
        <a:xfrm>
          <a:off x="0" y="0"/>
          <a:ext cx="0" cy="0"/>
          <a:chOff x="0" y="0"/>
          <a:chExt cx="0" cy="0"/>
        </a:xfrm>
      </p:grpSpPr>
      <p:sp>
        <p:nvSpPr>
          <p:cNvPr id="52" name="Google Shape;52;p50"/>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0"/>
          <p:cNvGrpSpPr/>
          <p:nvPr/>
        </p:nvGrpSpPr>
        <p:grpSpPr>
          <a:xfrm>
            <a:off x="5594191" y="3961115"/>
            <a:ext cx="2910144" cy="1182340"/>
            <a:chOff x="6917201" y="0"/>
            <a:chExt cx="2227776" cy="863400"/>
          </a:xfrm>
        </p:grpSpPr>
        <p:sp>
          <p:nvSpPr>
            <p:cNvPr id="54" name="Google Shape;54;p5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0"/>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0"/>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0"/>
          <p:cNvGrpSpPr/>
          <p:nvPr/>
        </p:nvGrpSpPr>
        <p:grpSpPr>
          <a:xfrm>
            <a:off x="199149" y="2"/>
            <a:ext cx="2795413" cy="1083308"/>
            <a:chOff x="6917201" y="0"/>
            <a:chExt cx="2227776" cy="863400"/>
          </a:xfrm>
        </p:grpSpPr>
        <p:sp>
          <p:nvSpPr>
            <p:cNvPr id="58" name="Google Shape;58;p50"/>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0"/>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0"/>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0"/>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2" name="Google Shape;62;p5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63" name="Shape 63"/>
        <p:cNvGrpSpPr/>
        <p:nvPr/>
      </p:nvGrpSpPr>
      <p:grpSpPr>
        <a:xfrm>
          <a:off x="0" y="0"/>
          <a:ext cx="0" cy="0"/>
          <a:chOff x="0" y="0"/>
          <a:chExt cx="0" cy="0"/>
        </a:xfrm>
      </p:grpSpPr>
      <p:sp>
        <p:nvSpPr>
          <p:cNvPr id="64" name="Google Shape;64;p5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4"/>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8" name="Google Shape;68;p54"/>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69" name="Google Shape;69;p54"/>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5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71" name="Shape 71"/>
        <p:cNvGrpSpPr/>
        <p:nvPr/>
      </p:nvGrpSpPr>
      <p:grpSpPr>
        <a:xfrm>
          <a:off x="0" y="0"/>
          <a:ext cx="0" cy="0"/>
          <a:chOff x="0" y="0"/>
          <a:chExt cx="0" cy="0"/>
        </a:xfrm>
      </p:grpSpPr>
      <p:sp>
        <p:nvSpPr>
          <p:cNvPr id="72" name="Google Shape;72;p56"/>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 name="Google Shape;73;p56"/>
          <p:cNvGrpSpPr/>
          <p:nvPr/>
        </p:nvGrpSpPr>
        <p:grpSpPr>
          <a:xfrm>
            <a:off x="5959222" y="4119576"/>
            <a:ext cx="2520951" cy="1024165"/>
            <a:chOff x="6917201" y="0"/>
            <a:chExt cx="2227776" cy="863400"/>
          </a:xfrm>
        </p:grpSpPr>
        <p:sp>
          <p:nvSpPr>
            <p:cNvPr id="74" name="Google Shape;74;p5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56"/>
          <p:cNvGrpSpPr/>
          <p:nvPr/>
        </p:nvGrpSpPr>
        <p:grpSpPr>
          <a:xfrm>
            <a:off x="199149" y="2"/>
            <a:ext cx="2795413" cy="1083308"/>
            <a:chOff x="6917201" y="0"/>
            <a:chExt cx="2227776" cy="863400"/>
          </a:xfrm>
        </p:grpSpPr>
        <p:sp>
          <p:nvSpPr>
            <p:cNvPr id="78" name="Google Shape;78;p5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56"/>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82" name="Google Shape;82;p56"/>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83" name="Google Shape;83;p5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84" name="Shape 84"/>
        <p:cNvGrpSpPr/>
        <p:nvPr/>
      </p:nvGrpSpPr>
      <p:grpSpPr>
        <a:xfrm>
          <a:off x="0" y="0"/>
          <a:ext cx="0" cy="0"/>
          <a:chOff x="0" y="0"/>
          <a:chExt cx="0" cy="0"/>
        </a:xfrm>
      </p:grpSpPr>
      <p:sp>
        <p:nvSpPr>
          <p:cNvPr id="85" name="Google Shape;85;p5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9" name="Google Shape;89;p51"/>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0" name="Google Shape;90;p51"/>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1" name="Google Shape;91;p5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92" name="Shape 92"/>
        <p:cNvGrpSpPr/>
        <p:nvPr/>
      </p:nvGrpSpPr>
      <p:grpSpPr>
        <a:xfrm>
          <a:off x="0" y="0"/>
          <a:ext cx="0" cy="0"/>
          <a:chOff x="0" y="0"/>
          <a:chExt cx="0" cy="0"/>
        </a:xfrm>
      </p:grpSpPr>
      <p:sp>
        <p:nvSpPr>
          <p:cNvPr id="93" name="Google Shape;93;p5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7" name="Google Shape;97;p5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98" name="Shape 98"/>
        <p:cNvGrpSpPr/>
        <p:nvPr/>
      </p:nvGrpSpPr>
      <p:grpSpPr>
        <a:xfrm>
          <a:off x="0" y="0"/>
          <a:ext cx="0" cy="0"/>
          <a:chOff x="0" y="0"/>
          <a:chExt cx="0" cy="0"/>
        </a:xfrm>
      </p:grpSpPr>
      <p:sp>
        <p:nvSpPr>
          <p:cNvPr id="99" name="Google Shape;99;p53"/>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3"/>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 name="Google Shape;101;p53"/>
          <p:cNvGrpSpPr/>
          <p:nvPr/>
        </p:nvGrpSpPr>
        <p:grpSpPr>
          <a:xfrm>
            <a:off x="255991" y="-118"/>
            <a:ext cx="2251347" cy="1043408"/>
            <a:chOff x="3961956" y="4383950"/>
            <a:chExt cx="1160548" cy="548700"/>
          </a:xfrm>
        </p:grpSpPr>
        <p:sp>
          <p:nvSpPr>
            <p:cNvPr id="102" name="Google Shape;102;p53"/>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3"/>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5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 name="Google Shape;106;p53"/>
          <p:cNvGrpSpPr/>
          <p:nvPr/>
        </p:nvGrpSpPr>
        <p:grpSpPr>
          <a:xfrm>
            <a:off x="34934" y="4522125"/>
            <a:ext cx="1593305" cy="617072"/>
            <a:chOff x="6917201" y="0"/>
            <a:chExt cx="2227776" cy="863400"/>
          </a:xfrm>
        </p:grpSpPr>
        <p:sp>
          <p:nvSpPr>
            <p:cNvPr id="107" name="Google Shape;107;p53"/>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3"/>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3"/>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53"/>
          <p:cNvGrpSpPr/>
          <p:nvPr/>
        </p:nvGrpSpPr>
        <p:grpSpPr>
          <a:xfrm>
            <a:off x="5886353" y="1243"/>
            <a:ext cx="3257454" cy="1261514"/>
            <a:chOff x="6917201" y="0"/>
            <a:chExt cx="2227776" cy="863400"/>
          </a:xfrm>
        </p:grpSpPr>
        <p:sp>
          <p:nvSpPr>
            <p:cNvPr id="111" name="Google Shape;111;p5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 name="Google Shape;114;p53"/>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15" name="Google Shape;115;p5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46"/>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hyperlink" Target="https://www.kaggle.com/datasets/kreeshrajani/human-stress-predictio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171650" y="1302000"/>
            <a:ext cx="6800700" cy="1962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b="1" lang="en" sz="2800"/>
              <a:t>Perbandingan Kinerja </a:t>
            </a:r>
            <a:endParaRPr b="1" sz="2800"/>
          </a:p>
          <a:p>
            <a:pPr indent="0" lvl="0" marL="0" rtl="0" algn="ctr">
              <a:lnSpc>
                <a:spcPct val="100000"/>
              </a:lnSpc>
              <a:spcBef>
                <a:spcPts val="0"/>
              </a:spcBef>
              <a:spcAft>
                <a:spcPts val="0"/>
              </a:spcAft>
              <a:buSzPts val="3800"/>
              <a:buNone/>
            </a:pPr>
            <a:r>
              <a:rPr b="1" lang="en" sz="2800"/>
              <a:t>Algoritma KNN &amp; Logistic Regression</a:t>
            </a:r>
            <a:endParaRPr b="1" sz="2800"/>
          </a:p>
          <a:p>
            <a:pPr indent="0" lvl="0" marL="0" rtl="0" algn="ctr">
              <a:lnSpc>
                <a:spcPct val="100000"/>
              </a:lnSpc>
              <a:spcBef>
                <a:spcPts val="0"/>
              </a:spcBef>
              <a:spcAft>
                <a:spcPts val="0"/>
              </a:spcAft>
              <a:buSzPts val="3800"/>
              <a:buNone/>
            </a:pPr>
            <a:r>
              <a:rPr b="1" lang="en" sz="2800"/>
              <a:t>dalam Klasifikasi Stress </a:t>
            </a:r>
            <a:endParaRPr b="1" sz="2800"/>
          </a:p>
        </p:txBody>
      </p:sp>
      <p:sp>
        <p:nvSpPr>
          <p:cNvPr id="129" name="Google Shape;129;p1"/>
          <p:cNvSpPr txBox="1"/>
          <p:nvPr>
            <p:ph idx="1" type="subTitle"/>
          </p:nvPr>
        </p:nvSpPr>
        <p:spPr>
          <a:xfrm>
            <a:off x="1891350" y="316615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300"/>
              <a:t>Data Mining - A</a:t>
            </a:r>
            <a:endParaRPr sz="2300"/>
          </a:p>
          <a:p>
            <a:pPr indent="0" lvl="0" marL="0" rtl="0" algn="ctr">
              <a:lnSpc>
                <a:spcPct val="100000"/>
              </a:lnSpc>
              <a:spcBef>
                <a:spcPts val="0"/>
              </a:spcBef>
              <a:spcAft>
                <a:spcPts val="0"/>
              </a:spcAft>
              <a:buSzPts val="1600"/>
              <a:buNone/>
            </a:pPr>
            <a:r>
              <a:rPr lang="en" sz="2300"/>
              <a:t>Kelompok 3</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Mengatasi Data Duplikat</a:t>
            </a:r>
            <a:endParaRPr/>
          </a:p>
        </p:txBody>
      </p:sp>
      <p:pic>
        <p:nvPicPr>
          <p:cNvPr id="186" name="Google Shape;186;p9"/>
          <p:cNvPicPr preferRelativeResize="0"/>
          <p:nvPr/>
        </p:nvPicPr>
        <p:blipFill rotWithShape="1">
          <a:blip r:embed="rId3">
            <a:alphaModFix/>
          </a:blip>
          <a:srcRect b="0" l="0" r="0" t="0"/>
          <a:stretch/>
        </p:blipFill>
        <p:spPr>
          <a:xfrm>
            <a:off x="819150" y="1990725"/>
            <a:ext cx="4363696" cy="540800"/>
          </a:xfrm>
          <a:prstGeom prst="rect">
            <a:avLst/>
          </a:prstGeom>
          <a:noFill/>
          <a:ln>
            <a:noFill/>
          </a:ln>
        </p:spPr>
      </p:pic>
      <p:pic>
        <p:nvPicPr>
          <p:cNvPr id="187" name="Google Shape;187;p9"/>
          <p:cNvPicPr preferRelativeResize="0"/>
          <p:nvPr/>
        </p:nvPicPr>
        <p:blipFill rotWithShape="1">
          <a:blip r:embed="rId4">
            <a:alphaModFix/>
          </a:blip>
          <a:srcRect b="0" l="0" r="0" t="0"/>
          <a:stretch/>
        </p:blipFill>
        <p:spPr>
          <a:xfrm>
            <a:off x="819150" y="2722050"/>
            <a:ext cx="5381826" cy="54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Cleaning pada teks</a:t>
            </a:r>
            <a:endParaRPr/>
          </a:p>
        </p:txBody>
      </p:sp>
      <p:sp>
        <p:nvSpPr>
          <p:cNvPr id="193" name="Google Shape;193;p1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
              <a:t>Proses cleaning pada teks dilakukan dengan bantuan library </a:t>
            </a:r>
            <a:r>
              <a:rPr b="1" lang="en"/>
              <a:t>NLTK (Natural Language Toolkit)</a:t>
            </a:r>
            <a:r>
              <a:rPr lang="en"/>
              <a:t>. Pada proses ini akan dilakukan beberapa proses pada teks: </a:t>
            </a:r>
            <a:endParaRPr/>
          </a:p>
          <a:p>
            <a:pPr indent="-311150" lvl="0" marL="457200" rtl="0" algn="just">
              <a:lnSpc>
                <a:spcPct val="115000"/>
              </a:lnSpc>
              <a:spcBef>
                <a:spcPts val="1200"/>
              </a:spcBef>
              <a:spcAft>
                <a:spcPts val="0"/>
              </a:spcAft>
              <a:buSzPts val="1300"/>
              <a:buAutoNum type="arabicPeriod"/>
            </a:pPr>
            <a:r>
              <a:rPr lang="en"/>
              <a:t>Menghilangkan tag html</a:t>
            </a:r>
            <a:endParaRPr/>
          </a:p>
          <a:p>
            <a:pPr indent="-311150" lvl="0" marL="457200" rtl="0" algn="just">
              <a:lnSpc>
                <a:spcPct val="115000"/>
              </a:lnSpc>
              <a:spcBef>
                <a:spcPts val="0"/>
              </a:spcBef>
              <a:spcAft>
                <a:spcPts val="0"/>
              </a:spcAft>
              <a:buSzPts val="1300"/>
              <a:buAutoNum type="arabicPeriod"/>
            </a:pPr>
            <a:r>
              <a:rPr lang="en"/>
              <a:t>Menghilangkan karakter non-alphabet</a:t>
            </a:r>
            <a:endParaRPr/>
          </a:p>
          <a:p>
            <a:pPr indent="-311150" lvl="0" marL="457200" rtl="0" algn="just">
              <a:lnSpc>
                <a:spcPct val="115000"/>
              </a:lnSpc>
              <a:spcBef>
                <a:spcPts val="0"/>
              </a:spcBef>
              <a:spcAft>
                <a:spcPts val="0"/>
              </a:spcAft>
              <a:buSzPts val="1300"/>
              <a:buAutoNum type="arabicPeriod"/>
            </a:pPr>
            <a:r>
              <a:rPr lang="en"/>
              <a:t>Mengubah semua huruf ke lowercase </a:t>
            </a:r>
            <a:endParaRPr/>
          </a:p>
          <a:p>
            <a:pPr indent="-311150" lvl="0" marL="457200" rtl="0" algn="just">
              <a:lnSpc>
                <a:spcPct val="115000"/>
              </a:lnSpc>
              <a:spcBef>
                <a:spcPts val="0"/>
              </a:spcBef>
              <a:spcAft>
                <a:spcPts val="0"/>
              </a:spcAft>
              <a:buSzPts val="1300"/>
              <a:buAutoNum type="arabicPeriod"/>
            </a:pPr>
            <a:r>
              <a:rPr lang="en"/>
              <a:t>Memecah teks menjadi bagian yang terpisah dalam proses tokenisasi</a:t>
            </a:r>
            <a:endParaRPr/>
          </a:p>
          <a:p>
            <a:pPr indent="-311150" lvl="0" marL="457200" rtl="0" algn="just">
              <a:lnSpc>
                <a:spcPct val="115000"/>
              </a:lnSpc>
              <a:spcBef>
                <a:spcPts val="0"/>
              </a:spcBef>
              <a:spcAft>
                <a:spcPts val="0"/>
              </a:spcAft>
              <a:buSzPts val="1300"/>
              <a:buAutoNum type="arabicPeriod"/>
            </a:pPr>
            <a:r>
              <a:rPr lang="en"/>
              <a:t>Melakukan penghapusan stopword.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Cleaning pada teks</a:t>
            </a:r>
            <a:endParaRPr/>
          </a:p>
        </p:txBody>
      </p:sp>
      <p:pic>
        <p:nvPicPr>
          <p:cNvPr id="199" name="Google Shape;199;p11"/>
          <p:cNvPicPr preferRelativeResize="0"/>
          <p:nvPr/>
        </p:nvPicPr>
        <p:blipFill rotWithShape="1">
          <a:blip r:embed="rId3">
            <a:alphaModFix/>
          </a:blip>
          <a:srcRect b="0" l="0" r="0" t="0"/>
          <a:stretch/>
        </p:blipFill>
        <p:spPr>
          <a:xfrm>
            <a:off x="819148" y="1930973"/>
            <a:ext cx="4605559" cy="244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Exploratory Data Analysis (EDA)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Distribusi Kelas</a:t>
            </a:r>
            <a:endParaRPr/>
          </a:p>
        </p:txBody>
      </p:sp>
      <p:sp>
        <p:nvSpPr>
          <p:cNvPr id="210" name="Google Shape;210;p13"/>
          <p:cNvSpPr txBox="1"/>
          <p:nvPr>
            <p:ph idx="1" type="body"/>
          </p:nvPr>
        </p:nvSpPr>
        <p:spPr>
          <a:xfrm>
            <a:off x="830700" y="1489450"/>
            <a:ext cx="3709200" cy="29493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300"/>
              <a:buNone/>
            </a:pPr>
            <a:r>
              <a:rPr lang="en">
                <a:highlight>
                  <a:schemeClr val="dk1"/>
                </a:highlight>
              </a:rPr>
              <a:t>Piechart disamping, menampilkan distribusi label kelas yang terdapat dalam dataset. Dari visual yang ditampilkan pada barchart diatas, terlihat bahwa label kelas 0 (Tidak Stress) memiliki frekuensi yang lebih sedikit dibandingkan label kelas 1 (Stress). Label kelas 1 memiliki persentase jumlah tweet sebanyak 52.6%, sedangkan label kelas 0 memiliki persentase jumlah tweet sebanyak 47.4%.</a:t>
            </a:r>
            <a:endParaRPr>
              <a:highlight>
                <a:schemeClr val="dk1"/>
              </a:highlight>
            </a:endParaRPr>
          </a:p>
          <a:p>
            <a:pPr indent="0" lvl="0" marL="0" rtl="0" algn="l">
              <a:lnSpc>
                <a:spcPct val="115000"/>
              </a:lnSpc>
              <a:spcBef>
                <a:spcPts val="0"/>
              </a:spcBef>
              <a:spcAft>
                <a:spcPts val="1200"/>
              </a:spcAft>
              <a:buSzPts val="1300"/>
              <a:buNone/>
            </a:pPr>
            <a:r>
              <a:t/>
            </a:r>
            <a:endParaRPr/>
          </a:p>
        </p:txBody>
      </p:sp>
      <p:pic>
        <p:nvPicPr>
          <p:cNvPr id="211" name="Google Shape;211;p13"/>
          <p:cNvPicPr preferRelativeResize="0"/>
          <p:nvPr/>
        </p:nvPicPr>
        <p:blipFill rotWithShape="1">
          <a:blip r:embed="rId3">
            <a:alphaModFix/>
          </a:blip>
          <a:srcRect b="0" l="0" r="0" t="0"/>
          <a:stretch/>
        </p:blipFill>
        <p:spPr>
          <a:xfrm>
            <a:off x="4953875" y="998000"/>
            <a:ext cx="3028950" cy="3057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Visualisasi Kata dengan WordCloud</a:t>
            </a:r>
            <a:endParaRPr/>
          </a:p>
        </p:txBody>
      </p:sp>
      <p:sp>
        <p:nvSpPr>
          <p:cNvPr id="217" name="Google Shape;217;p14"/>
          <p:cNvSpPr txBox="1"/>
          <p:nvPr>
            <p:ph idx="1" type="body"/>
          </p:nvPr>
        </p:nvSpPr>
        <p:spPr>
          <a:xfrm>
            <a:off x="819150" y="1955725"/>
            <a:ext cx="3709200" cy="1839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n"/>
              <a:t>Visualisasi kata dengan wordcloud berkaitan erat dengan </a:t>
            </a:r>
            <a:r>
              <a:rPr b="1" lang="en"/>
              <a:t>frekuensi </a:t>
            </a:r>
            <a:r>
              <a:rPr lang="en"/>
              <a:t>kemunculan kata tersebut. Kata yang sering muncul dalam teks akan berukuran besar dan yang jarang muncul akan berukuran kecil.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5"/>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Visualisasi Kata dengan WordCloud(2)</a:t>
            </a:r>
            <a:endParaRPr/>
          </a:p>
        </p:txBody>
      </p:sp>
      <p:sp>
        <p:nvSpPr>
          <p:cNvPr id="223" name="Google Shape;223;p15"/>
          <p:cNvSpPr txBox="1"/>
          <p:nvPr>
            <p:ph idx="1" type="body"/>
          </p:nvPr>
        </p:nvSpPr>
        <p:spPr>
          <a:xfrm>
            <a:off x="819150" y="1955725"/>
            <a:ext cx="3636300" cy="1839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n"/>
              <a:t>Kita juga dapat melihat kata-kata yang sering muncul pada teks yang </a:t>
            </a:r>
            <a:r>
              <a:rPr b="1" lang="en"/>
              <a:t>berlabel stress saja</a:t>
            </a:r>
            <a:r>
              <a:rPr lang="en"/>
              <a:t> untuk mengetahui hal - hal yang sering disampaikan oleh orang stress. Dapat kita lihat orang stress sering menggunakan kata seperti </a:t>
            </a:r>
            <a:r>
              <a:rPr i="1" lang="en"/>
              <a:t>stuck</a:t>
            </a:r>
            <a:r>
              <a:rPr lang="en"/>
              <a:t> atau tersangkut, </a:t>
            </a:r>
            <a:r>
              <a:rPr i="1" lang="en"/>
              <a:t>suicide</a:t>
            </a:r>
            <a:r>
              <a:rPr lang="en"/>
              <a:t> atau bunuh diri, </a:t>
            </a:r>
            <a:r>
              <a:rPr i="1" lang="en"/>
              <a:t>freak</a:t>
            </a:r>
            <a:r>
              <a:rPr lang="en"/>
              <a:t> atau aneh, dan kata lainnya.</a:t>
            </a:r>
            <a:endParaRPr/>
          </a:p>
        </p:txBody>
      </p:sp>
      <p:pic>
        <p:nvPicPr>
          <p:cNvPr id="224" name="Google Shape;224;p15"/>
          <p:cNvPicPr preferRelativeResize="0"/>
          <p:nvPr/>
        </p:nvPicPr>
        <p:blipFill rotWithShape="1">
          <a:blip r:embed="rId3">
            <a:alphaModFix/>
          </a:blip>
          <a:srcRect b="0" l="0" r="0" t="0"/>
          <a:stretch/>
        </p:blipFill>
        <p:spPr>
          <a:xfrm>
            <a:off x="4648200" y="1819613"/>
            <a:ext cx="4121924" cy="2111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Visualisasi Kata dengan WordCloud(3)</a:t>
            </a:r>
            <a:endParaRPr/>
          </a:p>
        </p:txBody>
      </p:sp>
      <p:sp>
        <p:nvSpPr>
          <p:cNvPr id="230" name="Google Shape;230;p16"/>
          <p:cNvSpPr txBox="1"/>
          <p:nvPr>
            <p:ph idx="1" type="body"/>
          </p:nvPr>
        </p:nvSpPr>
        <p:spPr>
          <a:xfrm>
            <a:off x="819150" y="1955725"/>
            <a:ext cx="3636300" cy="1839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n"/>
              <a:t>Kita juga dapat melihat kata-kata yang sering muncul pada teks yang </a:t>
            </a:r>
            <a:r>
              <a:rPr b="1" lang="en"/>
              <a:t>berlabel tidak stress</a:t>
            </a:r>
            <a:r>
              <a:rPr lang="en"/>
              <a:t> saja untuk mengetahui kata yang sering digunakan orang yang tidak stress. Orang yang tidak stress sendiri sering menggunakan kata seperti respon, want, discuss, street, dan kata lainnya.</a:t>
            </a:r>
            <a:endParaRPr/>
          </a:p>
        </p:txBody>
      </p:sp>
      <p:pic>
        <p:nvPicPr>
          <p:cNvPr id="231" name="Google Shape;231;p16"/>
          <p:cNvPicPr preferRelativeResize="0"/>
          <p:nvPr/>
        </p:nvPicPr>
        <p:blipFill rotWithShape="1">
          <a:blip r:embed="rId3">
            <a:alphaModFix/>
          </a:blip>
          <a:srcRect b="0" l="0" r="0" t="0"/>
          <a:stretch/>
        </p:blipFill>
        <p:spPr>
          <a:xfrm>
            <a:off x="4648200" y="1758001"/>
            <a:ext cx="4095526" cy="2082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Analisis Sentimen</a:t>
            </a:r>
            <a:endParaRPr/>
          </a:p>
        </p:txBody>
      </p:sp>
      <p:sp>
        <p:nvSpPr>
          <p:cNvPr id="237" name="Google Shape;237;p17"/>
          <p:cNvSpPr txBox="1"/>
          <p:nvPr>
            <p:ph idx="1" type="body"/>
          </p:nvPr>
        </p:nvSpPr>
        <p:spPr>
          <a:xfrm>
            <a:off x="819150" y="1650925"/>
            <a:ext cx="3636300" cy="2475300"/>
          </a:xfrm>
          <a:prstGeom prst="rect">
            <a:avLst/>
          </a:prstGeom>
          <a:noFill/>
          <a:ln>
            <a:noFill/>
          </a:ln>
        </p:spPr>
        <p:txBody>
          <a:bodyPr anchorCtr="0" anchor="t" bIns="91425" lIns="91425" spcFirstLastPara="1" rIns="91425" wrap="square" tIns="91425">
            <a:normAutofit lnSpcReduction="20000"/>
          </a:bodyPr>
          <a:lstStyle/>
          <a:p>
            <a:pPr indent="-311150" lvl="0" marL="457200" rtl="0" algn="just">
              <a:lnSpc>
                <a:spcPct val="115000"/>
              </a:lnSpc>
              <a:spcBef>
                <a:spcPts val="0"/>
              </a:spcBef>
              <a:spcAft>
                <a:spcPts val="0"/>
              </a:spcAft>
              <a:buSzPts val="1300"/>
              <a:buChar char="-"/>
            </a:pPr>
            <a:r>
              <a:rPr lang="en"/>
              <a:t>Analisis Sentimen dilakukan untuk mengetahui bagaimana tingkat kepositifan suatu teks. </a:t>
            </a:r>
            <a:endParaRPr/>
          </a:p>
          <a:p>
            <a:pPr indent="0" lvl="0" marL="457200" rtl="0" algn="just">
              <a:lnSpc>
                <a:spcPct val="115000"/>
              </a:lnSpc>
              <a:spcBef>
                <a:spcPts val="0"/>
              </a:spcBef>
              <a:spcAft>
                <a:spcPts val="0"/>
              </a:spcAft>
              <a:buSzPts val="1300"/>
              <a:buNone/>
            </a:pPr>
            <a:r>
              <a:t/>
            </a:r>
            <a:endParaRPr/>
          </a:p>
          <a:p>
            <a:pPr indent="-311150" lvl="0" marL="457200" rtl="0" algn="just">
              <a:lnSpc>
                <a:spcPct val="115000"/>
              </a:lnSpc>
              <a:spcBef>
                <a:spcPts val="0"/>
              </a:spcBef>
              <a:spcAft>
                <a:spcPts val="0"/>
              </a:spcAft>
              <a:buSzPts val="1300"/>
              <a:buChar char="-"/>
            </a:pPr>
            <a:r>
              <a:rPr lang="en"/>
              <a:t>Disini kita mengelompokkan hasil analisis sentimen data dalam 3 kategori yaitu positif, negatif, dan netral. </a:t>
            </a:r>
            <a:endParaRPr/>
          </a:p>
          <a:p>
            <a:pPr indent="0" lvl="0" marL="457200" rtl="0" algn="just">
              <a:lnSpc>
                <a:spcPct val="115000"/>
              </a:lnSpc>
              <a:spcBef>
                <a:spcPts val="0"/>
              </a:spcBef>
              <a:spcAft>
                <a:spcPts val="0"/>
              </a:spcAft>
              <a:buSzPts val="1300"/>
              <a:buNone/>
            </a:pPr>
            <a:r>
              <a:t/>
            </a:r>
            <a:endParaRPr/>
          </a:p>
          <a:p>
            <a:pPr indent="-311150" lvl="0" marL="457200" rtl="0" algn="just">
              <a:lnSpc>
                <a:spcPct val="115000"/>
              </a:lnSpc>
              <a:spcBef>
                <a:spcPts val="0"/>
              </a:spcBef>
              <a:spcAft>
                <a:spcPts val="0"/>
              </a:spcAft>
              <a:buSzPts val="1300"/>
              <a:buChar char="-"/>
            </a:pPr>
            <a:r>
              <a:rPr lang="en"/>
              <a:t>Dalam visualisasi dapat kita lihat bahwa data yang teksnya bernilai positif berjumlah hampir 1600, bernilai negatif sekitar 1000 dan netral sekitar 200  record.</a:t>
            </a:r>
            <a:endParaRPr/>
          </a:p>
        </p:txBody>
      </p:sp>
      <p:pic>
        <p:nvPicPr>
          <p:cNvPr id="238" name="Google Shape;238;p17"/>
          <p:cNvPicPr preferRelativeResize="0"/>
          <p:nvPr/>
        </p:nvPicPr>
        <p:blipFill rotWithShape="1">
          <a:blip r:embed="rId3">
            <a:alphaModFix/>
          </a:blip>
          <a:srcRect b="0" l="0" r="0" t="0"/>
          <a:stretch/>
        </p:blipFill>
        <p:spPr>
          <a:xfrm>
            <a:off x="4528350" y="1505938"/>
            <a:ext cx="4310850" cy="27388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2" name="Shape 242"/>
        <p:cNvGrpSpPr/>
        <p:nvPr/>
      </p:nvGrpSpPr>
      <p:grpSpPr>
        <a:xfrm>
          <a:off x="0" y="0"/>
          <a:ext cx="0" cy="0"/>
          <a:chOff x="0" y="0"/>
          <a:chExt cx="0" cy="0"/>
        </a:xfrm>
      </p:grpSpPr>
      <p:sp>
        <p:nvSpPr>
          <p:cNvPr id="243" name="Google Shape;243;p18"/>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Analisis Topik</a:t>
            </a:r>
            <a:endParaRPr/>
          </a:p>
        </p:txBody>
      </p:sp>
      <p:sp>
        <p:nvSpPr>
          <p:cNvPr id="244" name="Google Shape;244;p18"/>
          <p:cNvSpPr txBox="1"/>
          <p:nvPr>
            <p:ph idx="1" type="body"/>
          </p:nvPr>
        </p:nvSpPr>
        <p:spPr>
          <a:xfrm>
            <a:off x="855600" y="1567175"/>
            <a:ext cx="3636300" cy="2551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Analisis Topik dilakukan untuk mendapatkan pengetahuan terkait topik-topik yang ada dalam teks. Penerapan analisis topik disini sendiri digunakan untuk mendapatkan topik-topik tweet yang bisa jadi penyebab stres seseorang. Dapat kita lihat dalam visualisasi yang berbentuk wordcCloud, terdapat beberapa persoalan seperti orang, teman, kehidupan, perempuan, pekerjaan, film, permainan, perempuan, laki-laki, waktu, dan beberapa penyebab lainnya.</a:t>
            </a:r>
            <a:endParaRPr/>
          </a:p>
        </p:txBody>
      </p:sp>
      <p:pic>
        <p:nvPicPr>
          <p:cNvPr id="245" name="Google Shape;245;p18"/>
          <p:cNvPicPr preferRelativeResize="0"/>
          <p:nvPr/>
        </p:nvPicPr>
        <p:blipFill rotWithShape="1">
          <a:blip r:embed="rId3">
            <a:alphaModFix/>
          </a:blip>
          <a:srcRect b="0" l="0" r="0" t="0"/>
          <a:stretch/>
        </p:blipFill>
        <p:spPr>
          <a:xfrm>
            <a:off x="4390700" y="1751688"/>
            <a:ext cx="4383749" cy="22473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4858591c43_2_0"/>
          <p:cNvSpPr txBox="1"/>
          <p:nvPr>
            <p:ph type="title"/>
          </p:nvPr>
        </p:nvSpPr>
        <p:spPr>
          <a:xfrm>
            <a:off x="819150" y="845600"/>
            <a:ext cx="4134600" cy="1383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Anggota Kelompok 3:</a:t>
            </a:r>
            <a:endParaRPr/>
          </a:p>
        </p:txBody>
      </p:sp>
      <p:sp>
        <p:nvSpPr>
          <p:cNvPr id="135" name="Google Shape;135;g24858591c43_2_0"/>
          <p:cNvSpPr txBox="1"/>
          <p:nvPr>
            <p:ph idx="1" type="body"/>
          </p:nvPr>
        </p:nvSpPr>
        <p:spPr>
          <a:xfrm>
            <a:off x="830700" y="1724925"/>
            <a:ext cx="3709200" cy="27138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Hafizh Raihan Kurnia Putra	(205150207111005)</a:t>
            </a:r>
            <a:endParaRPr/>
          </a:p>
          <a:p>
            <a:pPr indent="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
              <a:t>Ja’far Shidqul Azzam		(205150201111006)</a:t>
            </a:r>
            <a:endParaRPr/>
          </a:p>
          <a:p>
            <a:pPr indent="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
              <a:t>Muhammad Rusydi Hanan	(205150207111015)</a:t>
            </a:r>
            <a:endParaRPr/>
          </a:p>
        </p:txBody>
      </p:sp>
      <p:pic>
        <p:nvPicPr>
          <p:cNvPr id="136" name="Google Shape;136;g24858591c43_2_0"/>
          <p:cNvPicPr preferRelativeResize="0"/>
          <p:nvPr/>
        </p:nvPicPr>
        <p:blipFill rotWithShape="1">
          <a:blip r:embed="rId3">
            <a:alphaModFix/>
          </a:blip>
          <a:srcRect b="0" l="0" r="0" t="0"/>
          <a:stretch/>
        </p:blipFill>
        <p:spPr>
          <a:xfrm>
            <a:off x="4528350" y="1061850"/>
            <a:ext cx="3959400" cy="3092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txBox="1"/>
          <p:nvPr>
            <p:ph type="title"/>
          </p:nvPr>
        </p:nvSpPr>
        <p:spPr>
          <a:xfrm>
            <a:off x="819150" y="845600"/>
            <a:ext cx="4672500" cy="1383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Term Frequency Analysis</a:t>
            </a:r>
            <a:endParaRPr/>
          </a:p>
        </p:txBody>
      </p:sp>
      <p:sp>
        <p:nvSpPr>
          <p:cNvPr id="251" name="Google Shape;251;p19"/>
          <p:cNvSpPr txBox="1"/>
          <p:nvPr>
            <p:ph idx="1" type="body"/>
          </p:nvPr>
        </p:nvSpPr>
        <p:spPr>
          <a:xfrm>
            <a:off x="855600" y="1567175"/>
            <a:ext cx="3636300" cy="2551500"/>
          </a:xfrm>
          <a:prstGeom prst="rect">
            <a:avLst/>
          </a:prstGeom>
          <a:noFill/>
          <a:ln>
            <a:noFill/>
          </a:ln>
        </p:spPr>
        <p:txBody>
          <a:bodyPr anchorCtr="0" anchor="t" bIns="91425" lIns="91425" spcFirstLastPara="1" rIns="91425" wrap="square" tIns="91425">
            <a:normAutofit/>
          </a:bodyPr>
          <a:lstStyle/>
          <a:p>
            <a:pPr indent="-311150" lvl="0" marL="457200" rtl="0" algn="just">
              <a:lnSpc>
                <a:spcPct val="115000"/>
              </a:lnSpc>
              <a:spcBef>
                <a:spcPts val="0"/>
              </a:spcBef>
              <a:spcAft>
                <a:spcPts val="0"/>
              </a:spcAft>
              <a:buSzPts val="1300"/>
              <a:buChar char="-"/>
            </a:pPr>
            <a:r>
              <a:rPr lang="en"/>
              <a:t>Term Frequency Analysis disini dilakukan untuk menganalisis frekuensi kemunculan dari tiap kata. </a:t>
            </a:r>
            <a:endParaRPr/>
          </a:p>
          <a:p>
            <a:pPr indent="0" lvl="0" marL="457200" rtl="0" algn="just">
              <a:lnSpc>
                <a:spcPct val="115000"/>
              </a:lnSpc>
              <a:spcBef>
                <a:spcPts val="0"/>
              </a:spcBef>
              <a:spcAft>
                <a:spcPts val="0"/>
              </a:spcAft>
              <a:buSzPts val="1300"/>
              <a:buNone/>
            </a:pPr>
            <a:r>
              <a:t/>
            </a:r>
            <a:endParaRPr/>
          </a:p>
          <a:p>
            <a:pPr indent="-311150" lvl="0" marL="457200" rtl="0" algn="just">
              <a:lnSpc>
                <a:spcPct val="115000"/>
              </a:lnSpc>
              <a:spcBef>
                <a:spcPts val="0"/>
              </a:spcBef>
              <a:spcAft>
                <a:spcPts val="0"/>
              </a:spcAft>
              <a:buSzPts val="1300"/>
              <a:buChar char="-"/>
            </a:pPr>
            <a:r>
              <a:rPr lang="en"/>
              <a:t>Disini ditampilkan 10 kata yang sering digunakan seseorang dalam menulis sebuah postingan dan frekuensi kemunculannya.</a:t>
            </a:r>
            <a:endParaRPr/>
          </a:p>
        </p:txBody>
      </p:sp>
      <p:pic>
        <p:nvPicPr>
          <p:cNvPr id="252" name="Google Shape;252;p19"/>
          <p:cNvPicPr preferRelativeResize="0"/>
          <p:nvPr/>
        </p:nvPicPr>
        <p:blipFill rotWithShape="1">
          <a:blip r:embed="rId3">
            <a:alphaModFix/>
          </a:blip>
          <a:srcRect b="0" l="0" r="0" t="0"/>
          <a:stretch/>
        </p:blipFill>
        <p:spPr>
          <a:xfrm>
            <a:off x="4892675" y="1537875"/>
            <a:ext cx="3433959" cy="261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Modeling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1"/>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Modeling</a:t>
            </a:r>
            <a:endParaRPr/>
          </a:p>
        </p:txBody>
      </p:sp>
      <p:sp>
        <p:nvSpPr>
          <p:cNvPr id="263" name="Google Shape;263;p21"/>
          <p:cNvSpPr txBox="1"/>
          <p:nvPr>
            <p:ph idx="1" type="body"/>
          </p:nvPr>
        </p:nvSpPr>
        <p:spPr>
          <a:xfrm>
            <a:off x="819150" y="1904600"/>
            <a:ext cx="3709200" cy="21198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1200"/>
              </a:spcAft>
              <a:buSzPts val="1300"/>
              <a:buNone/>
            </a:pPr>
            <a:r>
              <a:rPr lang="en"/>
              <a:t>Modeling dilakukan dengan membentuk model dari algoritma yang kemudian akan dilatih dengan menggunakan data latih. Selain itu, tuning pada hyperparameter juga dilakukan untuk mendapatkan parameter terbaik dari model. Algoritma yang digunakan sendiri adalah </a:t>
            </a:r>
            <a:r>
              <a:rPr b="1" lang="en"/>
              <a:t>Logistic Regression</a:t>
            </a:r>
            <a:r>
              <a:rPr lang="en"/>
              <a:t> dan </a:t>
            </a:r>
            <a:r>
              <a:rPr b="1" lang="en"/>
              <a:t>KNN</a:t>
            </a:r>
            <a:r>
              <a:rPr lang="en"/>
              <a:t> sebagai pembandingnya. Data yang digunakan untuk proses ini adalah data teks yang telah lewat proses preprocessing  dan proses vectorize.</a:t>
            </a:r>
            <a:endParaRPr/>
          </a:p>
        </p:txBody>
      </p:sp>
      <p:pic>
        <p:nvPicPr>
          <p:cNvPr id="264" name="Google Shape;264;p21"/>
          <p:cNvPicPr preferRelativeResize="0"/>
          <p:nvPr/>
        </p:nvPicPr>
        <p:blipFill rotWithShape="1">
          <a:blip r:embed="rId3">
            <a:alphaModFix/>
          </a:blip>
          <a:srcRect b="0" l="0" r="0" t="0"/>
          <a:stretch/>
        </p:blipFill>
        <p:spPr>
          <a:xfrm>
            <a:off x="4699475" y="2032188"/>
            <a:ext cx="3319850" cy="1145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Model Logistic Regression</a:t>
            </a:r>
            <a:endParaRPr/>
          </a:p>
        </p:txBody>
      </p:sp>
      <p:sp>
        <p:nvSpPr>
          <p:cNvPr id="270" name="Google Shape;270;p2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Model Logistic Regression digunakan karena model ini sendiri merupakan algoritma klasifikasi binary yang mudah dipahami dan diimplementasikan. Model ini juga bisa menangani linear dan non linear relationship. Selain itu data yang besar juga salah satu alasan digunakannya model logistic regression.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Tuning Hyperparameter Logistic Regression</a:t>
            </a:r>
            <a:endParaRPr/>
          </a:p>
        </p:txBody>
      </p:sp>
      <p:sp>
        <p:nvSpPr>
          <p:cNvPr id="276" name="Google Shape;276;p2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
              <a:t>Tuning hyperparameter pada algoritma Logistic Regression dilakukan dengan menggunakan gridsearchCV dengan cross validation berjumlah 10  dengan list hyperparameter yang akan dituning adalah  yaitu max_iter, C, dan tol.</a:t>
            </a:r>
            <a:endParaRPr/>
          </a:p>
          <a:p>
            <a:pPr indent="0" lvl="0" marL="0" rtl="0" algn="l">
              <a:lnSpc>
                <a:spcPct val="115000"/>
              </a:lnSpc>
              <a:spcBef>
                <a:spcPts val="1200"/>
              </a:spcBef>
              <a:spcAft>
                <a:spcPts val="1200"/>
              </a:spcAft>
              <a:buSzPts val="1300"/>
              <a:buNone/>
            </a:pPr>
            <a:r>
              <a:t/>
            </a:r>
            <a:endParaRPr/>
          </a:p>
        </p:txBody>
      </p:sp>
      <p:pic>
        <p:nvPicPr>
          <p:cNvPr id="277" name="Google Shape;277;p23"/>
          <p:cNvPicPr preferRelativeResize="0"/>
          <p:nvPr/>
        </p:nvPicPr>
        <p:blipFill rotWithShape="1">
          <a:blip r:embed="rId3">
            <a:alphaModFix/>
          </a:blip>
          <a:srcRect b="0" l="0" r="0" t="0"/>
          <a:stretch/>
        </p:blipFill>
        <p:spPr>
          <a:xfrm>
            <a:off x="896873" y="2784625"/>
            <a:ext cx="3797075" cy="893425"/>
          </a:xfrm>
          <a:prstGeom prst="rect">
            <a:avLst/>
          </a:prstGeom>
          <a:noFill/>
          <a:ln>
            <a:noFill/>
          </a:ln>
        </p:spPr>
      </p:pic>
      <p:pic>
        <p:nvPicPr>
          <p:cNvPr id="278" name="Google Shape;278;p23"/>
          <p:cNvPicPr preferRelativeResize="0"/>
          <p:nvPr/>
        </p:nvPicPr>
        <p:blipFill rotWithShape="1">
          <a:blip r:embed="rId4">
            <a:alphaModFix/>
          </a:blip>
          <a:srcRect b="0" l="0" r="0" t="0"/>
          <a:stretch/>
        </p:blipFill>
        <p:spPr>
          <a:xfrm>
            <a:off x="896875" y="3821600"/>
            <a:ext cx="4509317" cy="540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Tuning Hyperparameter Logistic Regression (2)</a:t>
            </a:r>
            <a:endParaRPr/>
          </a:p>
        </p:txBody>
      </p:sp>
      <p:sp>
        <p:nvSpPr>
          <p:cNvPr id="284" name="Google Shape;284;p2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Hasil tuning Hyperparameter pada model Logistic Regression menghasilkan parameter terbaik yaitu nilai C yaitu 1, nilai max_iter yaitu 100, dan nilai tol yaitu 0.001</a:t>
            </a:r>
            <a:endParaRPr/>
          </a:p>
          <a:p>
            <a:pPr indent="0" lvl="0" marL="0" rtl="0" algn="l">
              <a:lnSpc>
                <a:spcPct val="115000"/>
              </a:lnSpc>
              <a:spcBef>
                <a:spcPts val="1200"/>
              </a:spcBef>
              <a:spcAft>
                <a:spcPts val="1200"/>
              </a:spcAft>
              <a:buSzPts val="1300"/>
              <a:buNone/>
            </a:pPr>
            <a:r>
              <a:t/>
            </a:r>
            <a:endParaRPr/>
          </a:p>
        </p:txBody>
      </p:sp>
      <p:pic>
        <p:nvPicPr>
          <p:cNvPr id="285" name="Google Shape;285;p24"/>
          <p:cNvPicPr preferRelativeResize="0"/>
          <p:nvPr/>
        </p:nvPicPr>
        <p:blipFill rotWithShape="1">
          <a:blip r:embed="rId3">
            <a:alphaModFix/>
          </a:blip>
          <a:srcRect b="0" l="0" r="0" t="0"/>
          <a:stretch/>
        </p:blipFill>
        <p:spPr>
          <a:xfrm>
            <a:off x="957750" y="2674388"/>
            <a:ext cx="3467100" cy="847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Model KNN</a:t>
            </a:r>
            <a:endParaRPr/>
          </a:p>
        </p:txBody>
      </p:sp>
      <p:sp>
        <p:nvSpPr>
          <p:cNvPr id="291" name="Google Shape;291;p2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n"/>
              <a:t>Model KNN digunakan sebagai model pembanding. Model KNN digunakan sebagai model pembanding sendiri merupakan karena KNN juga merupakan salah satu algoritma yang mudah untuk diimplementasikan. Selain itu KNN juga merupakan pilihan bagus sebagai model untuk dataset yang relatif kecil berbeda dengan logistic regression yang cukup baik untuk ukuran data yang besar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Tuning Hyperparameter KNN</a:t>
            </a:r>
            <a:endParaRPr/>
          </a:p>
        </p:txBody>
      </p:sp>
      <p:sp>
        <p:nvSpPr>
          <p:cNvPr id="297" name="Google Shape;297;p2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Tuning hyperparameter pada algoritma KNN dilakukan dengan menggunakan randomizedSearchCV dengan crossvalidation berjumlah 10  dengan list hyperparameter yang akan dituning adalah  yaitu n_neighbors, p, dan leaf_size.</a:t>
            </a:r>
            <a:endParaRPr/>
          </a:p>
        </p:txBody>
      </p:sp>
      <p:pic>
        <p:nvPicPr>
          <p:cNvPr id="298" name="Google Shape;298;p26"/>
          <p:cNvPicPr preferRelativeResize="0"/>
          <p:nvPr/>
        </p:nvPicPr>
        <p:blipFill rotWithShape="1">
          <a:blip r:embed="rId3">
            <a:alphaModFix/>
          </a:blip>
          <a:srcRect b="0" l="0" r="0" t="0"/>
          <a:stretch/>
        </p:blipFill>
        <p:spPr>
          <a:xfrm>
            <a:off x="896875" y="2729324"/>
            <a:ext cx="3645000" cy="1060200"/>
          </a:xfrm>
          <a:prstGeom prst="rect">
            <a:avLst/>
          </a:prstGeom>
          <a:noFill/>
          <a:ln>
            <a:noFill/>
          </a:ln>
        </p:spPr>
      </p:pic>
      <p:pic>
        <p:nvPicPr>
          <p:cNvPr id="299" name="Google Shape;299;p26"/>
          <p:cNvPicPr preferRelativeResize="0"/>
          <p:nvPr/>
        </p:nvPicPr>
        <p:blipFill rotWithShape="1">
          <a:blip r:embed="rId4">
            <a:alphaModFix/>
          </a:blip>
          <a:srcRect b="0" l="0" r="0" t="0"/>
          <a:stretch/>
        </p:blipFill>
        <p:spPr>
          <a:xfrm>
            <a:off x="896875" y="3867900"/>
            <a:ext cx="6219199" cy="540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Tuning Hyperparameter KNN (2)</a:t>
            </a:r>
            <a:endParaRPr/>
          </a:p>
        </p:txBody>
      </p:sp>
      <p:sp>
        <p:nvSpPr>
          <p:cNvPr id="305" name="Google Shape;305;p2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Hasil tuning Hyperparameter pada model KNN menghasilkan parameter terbaik yaitu p bernilai 2, n_neighbors bernilai  1, dan leaf_size bernilai 25</a:t>
            </a:r>
            <a:endParaRPr/>
          </a:p>
          <a:p>
            <a:pPr indent="0" lvl="0" marL="0" rtl="0" algn="l">
              <a:lnSpc>
                <a:spcPct val="115000"/>
              </a:lnSpc>
              <a:spcBef>
                <a:spcPts val="1200"/>
              </a:spcBef>
              <a:spcAft>
                <a:spcPts val="1200"/>
              </a:spcAft>
              <a:buSzPts val="1300"/>
              <a:buNone/>
            </a:pPr>
            <a:r>
              <a:t/>
            </a:r>
            <a:endParaRPr/>
          </a:p>
        </p:txBody>
      </p:sp>
      <p:pic>
        <p:nvPicPr>
          <p:cNvPr id="306" name="Google Shape;306;p27"/>
          <p:cNvPicPr preferRelativeResize="0"/>
          <p:nvPr/>
        </p:nvPicPr>
        <p:blipFill rotWithShape="1">
          <a:blip r:embed="rId3">
            <a:alphaModFix/>
          </a:blip>
          <a:srcRect b="0" l="0" r="0" t="0"/>
          <a:stretch/>
        </p:blipFill>
        <p:spPr>
          <a:xfrm>
            <a:off x="912650" y="2671250"/>
            <a:ext cx="3524725" cy="740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Validasi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Stress</a:t>
            </a:r>
            <a:endParaRPr/>
          </a:p>
        </p:txBody>
      </p:sp>
      <p:sp>
        <p:nvSpPr>
          <p:cNvPr id="142" name="Google Shape;142;p2"/>
          <p:cNvSpPr txBox="1"/>
          <p:nvPr>
            <p:ph idx="1" type="body"/>
          </p:nvPr>
        </p:nvSpPr>
        <p:spPr>
          <a:xfrm>
            <a:off x="819150" y="1605025"/>
            <a:ext cx="3709200" cy="3018600"/>
          </a:xfrm>
          <a:prstGeom prst="rect">
            <a:avLst/>
          </a:prstGeom>
          <a:noFill/>
          <a:ln>
            <a:noFill/>
          </a:ln>
        </p:spPr>
        <p:txBody>
          <a:bodyPr anchorCtr="0" anchor="t" bIns="91425" lIns="91425" spcFirstLastPara="1" rIns="91425" wrap="square" tIns="91425">
            <a:normAutofit/>
          </a:bodyPr>
          <a:lstStyle/>
          <a:p>
            <a:pPr indent="-311150" lvl="0" marL="457200" rtl="0" algn="just">
              <a:lnSpc>
                <a:spcPct val="115000"/>
              </a:lnSpc>
              <a:spcBef>
                <a:spcPts val="0"/>
              </a:spcBef>
              <a:spcAft>
                <a:spcPts val="0"/>
              </a:spcAft>
              <a:buSzPts val="1300"/>
              <a:buChar char="-"/>
            </a:pPr>
            <a:r>
              <a:rPr lang="en"/>
              <a:t>Stress adalah kondisi dari kekhawatiran atau tekanan mental dikarenakan kesulitan yang dialami oleh seseorang. </a:t>
            </a:r>
            <a:endParaRPr/>
          </a:p>
          <a:p>
            <a:pPr indent="0" lvl="0" marL="457200" rtl="0" algn="just">
              <a:lnSpc>
                <a:spcPct val="115000"/>
              </a:lnSpc>
              <a:spcBef>
                <a:spcPts val="0"/>
              </a:spcBef>
              <a:spcAft>
                <a:spcPts val="0"/>
              </a:spcAft>
              <a:buSzPts val="1300"/>
              <a:buNone/>
            </a:pPr>
            <a:r>
              <a:t/>
            </a:r>
            <a:endParaRPr/>
          </a:p>
          <a:p>
            <a:pPr indent="-311150" lvl="0" marL="457200" rtl="0" algn="just">
              <a:lnSpc>
                <a:spcPct val="115000"/>
              </a:lnSpc>
              <a:spcBef>
                <a:spcPts val="0"/>
              </a:spcBef>
              <a:spcAft>
                <a:spcPts val="0"/>
              </a:spcAft>
              <a:buSzPts val="1300"/>
              <a:buChar char="-"/>
            </a:pPr>
            <a:r>
              <a:rPr lang="en"/>
              <a:t>Orang yang stress cenderung tidak bisa beraktivitas dengan normal. </a:t>
            </a:r>
            <a:endParaRPr/>
          </a:p>
          <a:p>
            <a:pPr indent="0" lvl="0" marL="457200" rtl="0" algn="just">
              <a:lnSpc>
                <a:spcPct val="115000"/>
              </a:lnSpc>
              <a:spcBef>
                <a:spcPts val="0"/>
              </a:spcBef>
              <a:spcAft>
                <a:spcPts val="0"/>
              </a:spcAft>
              <a:buSzPts val="1300"/>
              <a:buNone/>
            </a:pPr>
            <a:r>
              <a:t/>
            </a:r>
            <a:endParaRPr/>
          </a:p>
          <a:p>
            <a:pPr indent="-311150" lvl="0" marL="457200" rtl="0" algn="just">
              <a:lnSpc>
                <a:spcPct val="115000"/>
              </a:lnSpc>
              <a:spcBef>
                <a:spcPts val="0"/>
              </a:spcBef>
              <a:spcAft>
                <a:spcPts val="0"/>
              </a:spcAft>
              <a:buSzPts val="1300"/>
              <a:buChar char="-"/>
            </a:pPr>
            <a:r>
              <a:rPr lang="en"/>
              <a:t>Stress bisa diobati secara mandiri dengan melakukan mencari solusi dari penyebab stress tersebut.</a:t>
            </a:r>
            <a:endParaRPr/>
          </a:p>
        </p:txBody>
      </p:sp>
      <p:pic>
        <p:nvPicPr>
          <p:cNvPr id="143" name="Google Shape;143;p2"/>
          <p:cNvPicPr preferRelativeResize="0"/>
          <p:nvPr/>
        </p:nvPicPr>
        <p:blipFill rotWithShape="1">
          <a:blip r:embed="rId3">
            <a:alphaModFix/>
          </a:blip>
          <a:srcRect b="0" l="0" r="0" t="0"/>
          <a:stretch/>
        </p:blipFill>
        <p:spPr>
          <a:xfrm flipH="1">
            <a:off x="5066304" y="1112200"/>
            <a:ext cx="3371846" cy="30185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Validasi</a:t>
            </a:r>
            <a:endParaRPr/>
          </a:p>
        </p:txBody>
      </p:sp>
      <p:sp>
        <p:nvSpPr>
          <p:cNvPr id="317" name="Google Shape;317;p2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n"/>
              <a:t>Validasi dilakukan dengan menguji model data yang sudah dilatih dengan data latih dengan hyperparameter sesuai dengan tuning yang telah dilakukan dengan memprediksi data uji yang telah disiapkan.  Validasi dilakukan dengan bantuan </a:t>
            </a:r>
            <a:r>
              <a:rPr b="1" lang="en"/>
              <a:t>classification_report</a:t>
            </a:r>
            <a:r>
              <a:rPr lang="en"/>
              <a:t> untuk menampilkan nilai presisi, recall, f1 score, dan akurasi model. Confusion matrix juga akan ditampilkan.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481bc6574e_0_1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CountVectorizer</a:t>
            </a:r>
            <a:endParaRPr/>
          </a:p>
        </p:txBody>
      </p:sp>
      <p:pic>
        <p:nvPicPr>
          <p:cNvPr id="323" name="Google Shape;323;g2481bc6574e_0_12"/>
          <p:cNvPicPr preferRelativeResize="0"/>
          <p:nvPr/>
        </p:nvPicPr>
        <p:blipFill rotWithShape="1">
          <a:blip r:embed="rId3">
            <a:alphaModFix/>
          </a:blip>
          <a:srcRect b="0" l="0" r="0" t="0"/>
          <a:stretch/>
        </p:blipFill>
        <p:spPr>
          <a:xfrm>
            <a:off x="928675" y="1994000"/>
            <a:ext cx="7286625" cy="476250"/>
          </a:xfrm>
          <a:prstGeom prst="rect">
            <a:avLst/>
          </a:prstGeom>
          <a:noFill/>
          <a:ln>
            <a:noFill/>
          </a:ln>
        </p:spPr>
      </p:pic>
      <p:pic>
        <p:nvPicPr>
          <p:cNvPr id="324" name="Google Shape;324;g2481bc6574e_0_12"/>
          <p:cNvPicPr preferRelativeResize="0"/>
          <p:nvPr/>
        </p:nvPicPr>
        <p:blipFill rotWithShape="1">
          <a:blip r:embed="rId4">
            <a:alphaModFix/>
          </a:blip>
          <a:srcRect b="0" l="0" r="0" t="0"/>
          <a:stretch/>
        </p:blipFill>
        <p:spPr>
          <a:xfrm>
            <a:off x="995575" y="3119400"/>
            <a:ext cx="6408201" cy="1331925"/>
          </a:xfrm>
          <a:prstGeom prst="rect">
            <a:avLst/>
          </a:prstGeom>
          <a:noFill/>
          <a:ln>
            <a:noFill/>
          </a:ln>
        </p:spPr>
      </p:pic>
      <p:sp>
        <p:nvSpPr>
          <p:cNvPr id="325" name="Google Shape;325;g2481bc6574e_0_12"/>
          <p:cNvSpPr txBox="1"/>
          <p:nvPr/>
        </p:nvSpPr>
        <p:spPr>
          <a:xfrm>
            <a:off x="995575" y="1608250"/>
            <a:ext cx="1686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Contoh teks</a:t>
            </a:r>
            <a:endParaRPr b="1" i="0" sz="1400" u="none" cap="none" strike="noStrike">
              <a:solidFill>
                <a:srgbClr val="000000"/>
              </a:solidFill>
              <a:latin typeface="Calibri"/>
              <a:ea typeface="Calibri"/>
              <a:cs typeface="Calibri"/>
              <a:sym typeface="Calibri"/>
            </a:endParaRPr>
          </a:p>
        </p:txBody>
      </p:sp>
      <p:sp>
        <p:nvSpPr>
          <p:cNvPr id="326" name="Google Shape;326;g2481bc6574e_0_12"/>
          <p:cNvSpPr txBox="1"/>
          <p:nvPr/>
        </p:nvSpPr>
        <p:spPr>
          <a:xfrm>
            <a:off x="928700" y="2719200"/>
            <a:ext cx="20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Hasil CountVectorizer</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TF-IDF Vectorizer</a:t>
            </a:r>
            <a:endParaRPr/>
          </a:p>
        </p:txBody>
      </p:sp>
      <p:sp>
        <p:nvSpPr>
          <p:cNvPr id="332" name="Google Shape;332;p3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n"/>
              <a:t>Kita juga mengubah data (latih dan test) menggunakan TF-IDF Vectorizer agar mampu dimasukkan ke dalam pelatihan model. TF-IDF Vectorizer bekerja dengan mengubah kata-kata pada teks menjadi angka. Angka tersebut merupakan bobot frekuensi kemunculan kata dalam dokumen-dokumen yang dihitung menggunakan perhitungan TF-IDF.</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TF-IDF Vectorizer</a:t>
            </a:r>
            <a:endParaRPr/>
          </a:p>
        </p:txBody>
      </p:sp>
      <p:pic>
        <p:nvPicPr>
          <p:cNvPr id="338" name="Google Shape;338;p31"/>
          <p:cNvPicPr preferRelativeResize="0"/>
          <p:nvPr/>
        </p:nvPicPr>
        <p:blipFill rotWithShape="1">
          <a:blip r:embed="rId3">
            <a:alphaModFix/>
          </a:blip>
          <a:srcRect b="0" l="0" r="0" t="2296"/>
          <a:stretch/>
        </p:blipFill>
        <p:spPr>
          <a:xfrm>
            <a:off x="819150" y="1629876"/>
            <a:ext cx="4506775" cy="2526699"/>
          </a:xfrm>
          <a:prstGeom prst="rect">
            <a:avLst/>
          </a:prstGeom>
          <a:noFill/>
          <a:ln>
            <a:noFill/>
          </a:ln>
        </p:spPr>
      </p:pic>
      <p:pic>
        <p:nvPicPr>
          <p:cNvPr id="339" name="Google Shape;339;p31"/>
          <p:cNvPicPr preferRelativeResize="0"/>
          <p:nvPr/>
        </p:nvPicPr>
        <p:blipFill rotWithShape="1">
          <a:blip r:embed="rId4">
            <a:alphaModFix/>
          </a:blip>
          <a:srcRect b="0" l="0" r="0" t="0"/>
          <a:stretch/>
        </p:blipFill>
        <p:spPr>
          <a:xfrm>
            <a:off x="5467950" y="2028800"/>
            <a:ext cx="3358051" cy="177392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2"/>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Validasi Algoritma Logistic Regression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
        <p:nvSpPr>
          <p:cNvPr id="350" name="Google Shape;350;p3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Model Logistic Regression (CountVectorizer)</a:t>
            </a:r>
            <a:endParaRPr/>
          </a:p>
        </p:txBody>
      </p:sp>
      <p:pic>
        <p:nvPicPr>
          <p:cNvPr id="351" name="Google Shape;351;p33"/>
          <p:cNvPicPr preferRelativeResize="0"/>
          <p:nvPr/>
        </p:nvPicPr>
        <p:blipFill rotWithShape="1">
          <a:blip r:embed="rId3">
            <a:alphaModFix/>
          </a:blip>
          <a:srcRect b="21728" l="0" r="0" t="0"/>
          <a:stretch/>
        </p:blipFill>
        <p:spPr>
          <a:xfrm>
            <a:off x="911700" y="1990725"/>
            <a:ext cx="6905625" cy="2005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2481bc6574e_0_21"/>
          <p:cNvSpPr txBox="1"/>
          <p:nvPr>
            <p:ph idx="1" type="body"/>
          </p:nvPr>
        </p:nvSpPr>
        <p:spPr>
          <a:xfrm>
            <a:off x="819150" y="1588625"/>
            <a:ext cx="7505700" cy="1314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n"/>
              <a:t>Hasil Validasi dari model logistic regression dengan CountVectorizer yang telah dibentuk adalah model memiliki akurasi sebanyak 0.69 atau 69 %. Dalam  prediksi data berlabel 0, model memiliki presisi bernilai 0.68, recall bernilai 0.67, dan f1 score bernilai 0.67. Sedangkan dalam prediksi data berlabel 1, model memiliki presisi bernilai 0.70, recall bernilai 0.71, dan f1 score bernilai 0.71. Kita juga dapat melihat bahwa akurasi dari model ini adalah 69%.</a:t>
            </a:r>
            <a:endParaRPr/>
          </a:p>
        </p:txBody>
      </p:sp>
      <p:sp>
        <p:nvSpPr>
          <p:cNvPr id="357" name="Google Shape;357;g2481bc6574e_0_21"/>
          <p:cNvSpPr txBox="1"/>
          <p:nvPr>
            <p:ph type="title"/>
          </p:nvPr>
        </p:nvSpPr>
        <p:spPr>
          <a:xfrm>
            <a:off x="819150" y="845600"/>
            <a:ext cx="7505700" cy="64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Validasi Model (CountVectorizer)</a:t>
            </a:r>
            <a:endParaRPr/>
          </a:p>
        </p:txBody>
      </p:sp>
      <p:pic>
        <p:nvPicPr>
          <p:cNvPr id="358" name="Google Shape;358;g2481bc6574e_0_21"/>
          <p:cNvPicPr preferRelativeResize="0"/>
          <p:nvPr/>
        </p:nvPicPr>
        <p:blipFill rotWithShape="1">
          <a:blip r:embed="rId3">
            <a:alphaModFix/>
          </a:blip>
          <a:srcRect b="23182" l="0" r="0" t="0"/>
          <a:stretch/>
        </p:blipFill>
        <p:spPr>
          <a:xfrm>
            <a:off x="819150" y="2902826"/>
            <a:ext cx="4331725" cy="1454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Confusion Matrix</a:t>
            </a:r>
            <a:endParaRPr/>
          </a:p>
        </p:txBody>
      </p:sp>
      <p:pic>
        <p:nvPicPr>
          <p:cNvPr id="364" name="Google Shape;364;p35"/>
          <p:cNvPicPr preferRelativeResize="0"/>
          <p:nvPr/>
        </p:nvPicPr>
        <p:blipFill rotWithShape="1">
          <a:blip r:embed="rId3">
            <a:alphaModFix/>
          </a:blip>
          <a:srcRect b="0" l="0" r="0" t="0"/>
          <a:stretch/>
        </p:blipFill>
        <p:spPr>
          <a:xfrm>
            <a:off x="989425" y="1485525"/>
            <a:ext cx="3782125" cy="3003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482169b3d3_0_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Logistic Regression (TFIDF Vectorizer)</a:t>
            </a:r>
            <a:endParaRPr/>
          </a:p>
        </p:txBody>
      </p:sp>
      <p:pic>
        <p:nvPicPr>
          <p:cNvPr id="370" name="Google Shape;370;g2482169b3d3_0_26"/>
          <p:cNvPicPr preferRelativeResize="0"/>
          <p:nvPr/>
        </p:nvPicPr>
        <p:blipFill rotWithShape="1">
          <a:blip r:embed="rId3">
            <a:alphaModFix/>
          </a:blip>
          <a:srcRect b="22348" l="0" r="0" t="0"/>
          <a:stretch/>
        </p:blipFill>
        <p:spPr>
          <a:xfrm>
            <a:off x="819150" y="1975825"/>
            <a:ext cx="7201975" cy="2035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idx="1" type="body"/>
          </p:nvPr>
        </p:nvSpPr>
        <p:spPr>
          <a:xfrm>
            <a:off x="819150" y="15886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Hasil Validasi dari model logistic regression dengan TFIDF yang telah dibentuk adalah model memiliki akurasi sebanyak 0.73 atau 73 %. Dalam  prediksi data berlabel 0, model memiliki presisi bernilai 0.72, recall bernilai 0.71, dan f1 score bernilai 0.72. Sedangkan dalam prediksi data berlabel 1, model memiliki presisi bernilai 0.74, recall bernilai 0.75, dan f1 score bernilai 0.74. Dapat kita lihat performa model meningkat dengan penggunaan TFIDF Vectorizer</a:t>
            </a:r>
            <a:endParaRPr/>
          </a:p>
        </p:txBody>
      </p:sp>
      <p:sp>
        <p:nvSpPr>
          <p:cNvPr id="376" name="Google Shape;376;p3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Validasi Model (TFIDF Vectorizer)</a:t>
            </a:r>
            <a:endParaRPr/>
          </a:p>
        </p:txBody>
      </p:sp>
      <p:pic>
        <p:nvPicPr>
          <p:cNvPr id="377" name="Google Shape;377;p34"/>
          <p:cNvPicPr preferRelativeResize="0"/>
          <p:nvPr/>
        </p:nvPicPr>
        <p:blipFill rotWithShape="1">
          <a:blip r:embed="rId3">
            <a:alphaModFix/>
          </a:blip>
          <a:srcRect b="25562" l="0" r="0" t="0"/>
          <a:stretch/>
        </p:blipFill>
        <p:spPr>
          <a:xfrm>
            <a:off x="864275" y="2847350"/>
            <a:ext cx="3752850" cy="136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Goal Project</a:t>
            </a:r>
            <a:endParaRPr/>
          </a:p>
        </p:txBody>
      </p:sp>
      <p:sp>
        <p:nvSpPr>
          <p:cNvPr id="149" name="Google Shape;149;p3"/>
          <p:cNvSpPr txBox="1"/>
          <p:nvPr>
            <p:ph idx="1" type="body"/>
          </p:nvPr>
        </p:nvSpPr>
        <p:spPr>
          <a:xfrm>
            <a:off x="819150" y="15808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just">
              <a:lnSpc>
                <a:spcPct val="115000"/>
              </a:lnSpc>
              <a:spcBef>
                <a:spcPts val="0"/>
              </a:spcBef>
              <a:spcAft>
                <a:spcPts val="0"/>
              </a:spcAft>
              <a:buSzPts val="1300"/>
              <a:buChar char="-"/>
            </a:pPr>
            <a:r>
              <a:rPr lang="en"/>
              <a:t>Dalam proyek kali ini topik permasalahan yang akan diangkat adalah terkait dengan deteksi stress pada text. </a:t>
            </a:r>
            <a:endParaRPr/>
          </a:p>
          <a:p>
            <a:pPr indent="0" lvl="0" marL="457200" rtl="0" algn="just">
              <a:lnSpc>
                <a:spcPct val="115000"/>
              </a:lnSpc>
              <a:spcBef>
                <a:spcPts val="0"/>
              </a:spcBef>
              <a:spcAft>
                <a:spcPts val="0"/>
              </a:spcAft>
              <a:buSzPts val="1300"/>
              <a:buNone/>
            </a:pPr>
            <a:r>
              <a:t/>
            </a:r>
            <a:endParaRPr/>
          </a:p>
          <a:p>
            <a:pPr indent="-311150" lvl="0" marL="457200" rtl="0" algn="just">
              <a:lnSpc>
                <a:spcPct val="115000"/>
              </a:lnSpc>
              <a:spcBef>
                <a:spcPts val="0"/>
              </a:spcBef>
              <a:spcAft>
                <a:spcPts val="0"/>
              </a:spcAft>
              <a:buSzPts val="1300"/>
              <a:buChar char="-"/>
            </a:pPr>
            <a:r>
              <a:rPr lang="en"/>
              <a:t>Pada project ini kami akan coba mengetahui sikap-sikap orang atau bagaimana seseorang berekspresi saat sedang stress. Dengan begitu, diharapkan seseorang untuk segera mengambil tindakan dengan cepat untuk membantu menghadapi stress tersebut.</a:t>
            </a:r>
            <a:endParaRPr/>
          </a:p>
          <a:p>
            <a:pPr indent="0" lvl="0" marL="457200" rtl="0" algn="just">
              <a:lnSpc>
                <a:spcPct val="115000"/>
              </a:lnSpc>
              <a:spcBef>
                <a:spcPts val="0"/>
              </a:spcBef>
              <a:spcAft>
                <a:spcPts val="0"/>
              </a:spcAft>
              <a:buSzPts val="1300"/>
              <a:buNone/>
            </a:pPr>
            <a:r>
              <a:t/>
            </a:r>
            <a:endParaRPr/>
          </a:p>
          <a:p>
            <a:pPr indent="-311150" lvl="0" marL="457200" rtl="0" algn="just">
              <a:lnSpc>
                <a:spcPct val="115000"/>
              </a:lnSpc>
              <a:spcBef>
                <a:spcPts val="0"/>
              </a:spcBef>
              <a:spcAft>
                <a:spcPts val="0"/>
              </a:spcAft>
              <a:buSzPts val="1300"/>
              <a:buChar char="-"/>
            </a:pPr>
            <a:r>
              <a:rPr lang="en"/>
              <a:t>Diharapkan model ini dapat berguna untuk melakukan deteksi stress berdasarkan teks dari postingan sehingga kita dapat langsung mengambil tindakan yang tepat.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482169b3d3_0_4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
        <p:nvSpPr>
          <p:cNvPr id="383" name="Google Shape;383;g2482169b3d3_0_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Confusion Matrix Model (TFIDF Vectorizer)</a:t>
            </a:r>
            <a:endParaRPr/>
          </a:p>
        </p:txBody>
      </p:sp>
      <p:pic>
        <p:nvPicPr>
          <p:cNvPr id="384" name="Google Shape;384;g2482169b3d3_0_40"/>
          <p:cNvPicPr preferRelativeResize="0"/>
          <p:nvPr/>
        </p:nvPicPr>
        <p:blipFill rotWithShape="1">
          <a:blip r:embed="rId3">
            <a:alphaModFix/>
          </a:blip>
          <a:srcRect b="0" l="0" r="0" t="0"/>
          <a:stretch/>
        </p:blipFill>
        <p:spPr>
          <a:xfrm>
            <a:off x="883250" y="1746575"/>
            <a:ext cx="3533000" cy="2883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Validasi Algoritma KNN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
        <p:nvSpPr>
          <p:cNvPr id="395" name="Google Shape;395;p3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Model KNN (with CountVectorizer)</a:t>
            </a:r>
            <a:endParaRPr/>
          </a:p>
        </p:txBody>
      </p:sp>
      <p:pic>
        <p:nvPicPr>
          <p:cNvPr id="396" name="Google Shape;396;p37"/>
          <p:cNvPicPr preferRelativeResize="0"/>
          <p:nvPr/>
        </p:nvPicPr>
        <p:blipFill rotWithShape="1">
          <a:blip r:embed="rId3">
            <a:alphaModFix/>
          </a:blip>
          <a:srcRect b="22993" l="0" r="0" t="0"/>
          <a:stretch/>
        </p:blipFill>
        <p:spPr>
          <a:xfrm>
            <a:off x="876300" y="1990722"/>
            <a:ext cx="7391400" cy="1987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Hasil Validasi dari model KNN yang telah dibentuk adalah model memiliki akurasi sebanyak 0.59 atau 59 %. Dalam  prediksi data berlabel 0, model memiliki presisi bernilai 0.54, recall bernilai 0.86, dan f1 score bernilai 0.67. Sedangkan dalam prediksi data berlabel 1, model memiliki presisi bernilai 0.73, recall bernilai 0.34, dan f1 score bernilai 0.47.</a:t>
            </a:r>
            <a:endParaRPr/>
          </a:p>
        </p:txBody>
      </p:sp>
      <p:sp>
        <p:nvSpPr>
          <p:cNvPr id="402" name="Google Shape;402;p3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Validasi</a:t>
            </a:r>
            <a:endParaRPr/>
          </a:p>
        </p:txBody>
      </p:sp>
      <p:pic>
        <p:nvPicPr>
          <p:cNvPr id="403" name="Google Shape;403;p38"/>
          <p:cNvPicPr preferRelativeResize="0"/>
          <p:nvPr/>
        </p:nvPicPr>
        <p:blipFill rotWithShape="1">
          <a:blip r:embed="rId3">
            <a:alphaModFix/>
          </a:blip>
          <a:srcRect b="25093" l="0" r="0" t="0"/>
          <a:stretch/>
        </p:blipFill>
        <p:spPr>
          <a:xfrm>
            <a:off x="902650" y="2999425"/>
            <a:ext cx="3609975" cy="1369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Confusion Matrix</a:t>
            </a:r>
            <a:endParaRPr/>
          </a:p>
        </p:txBody>
      </p:sp>
      <p:pic>
        <p:nvPicPr>
          <p:cNvPr id="409" name="Google Shape;409;p39"/>
          <p:cNvPicPr preferRelativeResize="0"/>
          <p:nvPr/>
        </p:nvPicPr>
        <p:blipFill rotWithShape="1">
          <a:blip r:embed="rId3">
            <a:alphaModFix/>
          </a:blip>
          <a:srcRect b="0" l="0" r="0" t="0"/>
          <a:stretch/>
        </p:blipFill>
        <p:spPr>
          <a:xfrm>
            <a:off x="855347" y="1629597"/>
            <a:ext cx="3549476" cy="2862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2482169b3d3_0_5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
        <p:nvSpPr>
          <p:cNvPr id="415" name="Google Shape;415;g2482169b3d3_0_5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Model KNN (TFIDF Vectorizer)</a:t>
            </a:r>
            <a:endParaRPr/>
          </a:p>
        </p:txBody>
      </p:sp>
      <p:pic>
        <p:nvPicPr>
          <p:cNvPr id="416" name="Google Shape;416;g2482169b3d3_0_59"/>
          <p:cNvPicPr preferRelativeResize="0"/>
          <p:nvPr/>
        </p:nvPicPr>
        <p:blipFill rotWithShape="1">
          <a:blip r:embed="rId3">
            <a:alphaModFix/>
          </a:blip>
          <a:srcRect b="22227" l="0" r="0" t="0"/>
          <a:stretch/>
        </p:blipFill>
        <p:spPr>
          <a:xfrm>
            <a:off x="904925" y="1990722"/>
            <a:ext cx="6896100" cy="1977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482169b3d3_0_6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n"/>
              <a:t>Hasil Validasi dari model KNN dengan menggunakan TFIDF Vectorizer yang telah dibentuk adalah model memiliki akurasi sebanyak 0.63 atau 63 %. Dalam  prediksi data berlabel 0, model memiliki presisi bernilai 0.61, recall bernilai 0.62, dan f1 score bernilai 0.62. Sedangkan dalam prediksi data berlabel 1, model memiliki presisi bernilai 0.65, recall bernilai 0.65, dan f1 score bernilai 0.65. Terjadi peningkatan performa model KNN dengan penggunaan TFIDF Vectorizer</a:t>
            </a:r>
            <a:endParaRPr/>
          </a:p>
        </p:txBody>
      </p:sp>
      <p:sp>
        <p:nvSpPr>
          <p:cNvPr id="422" name="Google Shape;422;g2482169b3d3_0_6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Validasi Model (TFIDF Vectorizer)</a:t>
            </a:r>
            <a:endParaRPr/>
          </a:p>
        </p:txBody>
      </p:sp>
      <p:pic>
        <p:nvPicPr>
          <p:cNvPr id="423" name="Google Shape;423;g2482169b3d3_0_66"/>
          <p:cNvPicPr preferRelativeResize="0"/>
          <p:nvPr/>
        </p:nvPicPr>
        <p:blipFill rotWithShape="1">
          <a:blip r:embed="rId3">
            <a:alphaModFix/>
          </a:blip>
          <a:srcRect b="20911" l="0" r="0" t="0"/>
          <a:stretch/>
        </p:blipFill>
        <p:spPr>
          <a:xfrm>
            <a:off x="885275" y="3250175"/>
            <a:ext cx="3305700" cy="12797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2482169b3d3_0_7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
        <p:nvSpPr>
          <p:cNvPr id="429" name="Google Shape;429;g2482169b3d3_0_7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Confusion Matrix Model (TFIDF Vectorizer)</a:t>
            </a:r>
            <a:endParaRPr/>
          </a:p>
        </p:txBody>
      </p:sp>
      <p:pic>
        <p:nvPicPr>
          <p:cNvPr id="430" name="Google Shape;430;g2482169b3d3_0_73"/>
          <p:cNvPicPr preferRelativeResize="0"/>
          <p:nvPr/>
        </p:nvPicPr>
        <p:blipFill rotWithShape="1">
          <a:blip r:embed="rId3">
            <a:alphaModFix/>
          </a:blip>
          <a:srcRect b="0" l="0" r="0" t="0"/>
          <a:stretch/>
        </p:blipFill>
        <p:spPr>
          <a:xfrm>
            <a:off x="903096" y="1761450"/>
            <a:ext cx="3569550" cy="29065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0"/>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Visualisasi Hasil Klasifikasi</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Akurasi</a:t>
            </a:r>
            <a:endParaRPr/>
          </a:p>
        </p:txBody>
      </p:sp>
      <p:pic>
        <p:nvPicPr>
          <p:cNvPr id="441" name="Google Shape;441;p41"/>
          <p:cNvPicPr preferRelativeResize="0"/>
          <p:nvPr/>
        </p:nvPicPr>
        <p:blipFill rotWithShape="1">
          <a:blip r:embed="rId3">
            <a:alphaModFix/>
          </a:blip>
          <a:srcRect b="0" l="0" r="0" t="0"/>
          <a:stretch/>
        </p:blipFill>
        <p:spPr>
          <a:xfrm>
            <a:off x="819146" y="1615583"/>
            <a:ext cx="3656000" cy="293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Dataset</a:t>
            </a:r>
            <a:endParaRPr/>
          </a:p>
        </p:txBody>
      </p:sp>
      <p:sp>
        <p:nvSpPr>
          <p:cNvPr id="155" name="Google Shape;155;p4"/>
          <p:cNvSpPr txBox="1"/>
          <p:nvPr>
            <p:ph idx="1" type="body"/>
          </p:nvPr>
        </p:nvSpPr>
        <p:spPr>
          <a:xfrm>
            <a:off x="819150" y="1541150"/>
            <a:ext cx="7505700" cy="324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Dataset yang digunakan merupakan dataset yang berisi komentar-komentar yang ditulis orang-orang dalam sosial media Reddit. Berikut atribut yang ada di dalam dataset.</a:t>
            </a:r>
            <a:endParaRPr/>
          </a:p>
          <a:p>
            <a:pPr indent="-285750" lvl="0" marL="285750" rtl="0" algn="l">
              <a:lnSpc>
                <a:spcPct val="115000"/>
              </a:lnSpc>
              <a:spcBef>
                <a:spcPts val="1200"/>
              </a:spcBef>
              <a:spcAft>
                <a:spcPts val="0"/>
              </a:spcAft>
              <a:buSzPts val="1300"/>
              <a:buChar char="-"/>
            </a:pPr>
            <a:r>
              <a:rPr lang="en"/>
              <a:t>subreddit : berisi nama subreddit dari postingan</a:t>
            </a:r>
            <a:endParaRPr/>
          </a:p>
          <a:p>
            <a:pPr indent="-285750" lvl="0" marL="285750" rtl="0" algn="l">
              <a:lnSpc>
                <a:spcPct val="115000"/>
              </a:lnSpc>
              <a:spcBef>
                <a:spcPts val="0"/>
              </a:spcBef>
              <a:spcAft>
                <a:spcPts val="0"/>
              </a:spcAft>
              <a:buSzPts val="1300"/>
              <a:buChar char="-"/>
            </a:pPr>
            <a:r>
              <a:rPr lang="en"/>
              <a:t>post_id : berisi angka unik yang merupakan identifier dari postingan</a:t>
            </a:r>
            <a:endParaRPr/>
          </a:p>
          <a:p>
            <a:pPr indent="-285750" lvl="0" marL="285750" rtl="0" algn="l">
              <a:lnSpc>
                <a:spcPct val="115000"/>
              </a:lnSpc>
              <a:spcBef>
                <a:spcPts val="0"/>
              </a:spcBef>
              <a:spcAft>
                <a:spcPts val="0"/>
              </a:spcAft>
              <a:buSzPts val="1300"/>
              <a:buChar char="-"/>
            </a:pPr>
            <a:r>
              <a:rPr lang="en"/>
              <a:t>sentence _range : berisi rentang kalimat dalam postingan yang dimasukkan ke dalam dataset</a:t>
            </a:r>
            <a:endParaRPr/>
          </a:p>
          <a:p>
            <a:pPr indent="-285750" lvl="0" marL="285750" rtl="0" algn="l">
              <a:lnSpc>
                <a:spcPct val="115000"/>
              </a:lnSpc>
              <a:spcBef>
                <a:spcPts val="0"/>
              </a:spcBef>
              <a:spcAft>
                <a:spcPts val="0"/>
              </a:spcAft>
              <a:buSzPts val="1300"/>
              <a:buChar char="-"/>
            </a:pPr>
            <a:r>
              <a:rPr lang="en"/>
              <a:t>text : berisi kalimat-kalimat yang diambil dari postingan pada suatu subreddit</a:t>
            </a:r>
            <a:endParaRPr/>
          </a:p>
          <a:p>
            <a:pPr indent="-285750" lvl="0" marL="285750" rtl="0" algn="l">
              <a:lnSpc>
                <a:spcPct val="115000"/>
              </a:lnSpc>
              <a:spcBef>
                <a:spcPts val="0"/>
              </a:spcBef>
              <a:spcAft>
                <a:spcPts val="0"/>
              </a:spcAft>
              <a:buSzPts val="1300"/>
              <a:buChar char="-"/>
            </a:pPr>
            <a:r>
              <a:rPr lang="en"/>
              <a:t>label : berisi 2 nilai saja yaitu 0 (untuk tidak stress) dan 1 (untuk stress)</a:t>
            </a:r>
            <a:endParaRPr/>
          </a:p>
          <a:p>
            <a:pPr indent="-285750" lvl="0" marL="285750" rtl="0" algn="l">
              <a:lnSpc>
                <a:spcPct val="115000"/>
              </a:lnSpc>
              <a:spcBef>
                <a:spcPts val="0"/>
              </a:spcBef>
              <a:spcAft>
                <a:spcPts val="0"/>
              </a:spcAft>
              <a:buSzPts val="1300"/>
              <a:buChar char="-"/>
            </a:pPr>
            <a:r>
              <a:rPr lang="en"/>
              <a:t>confidence : tingkat kepercayaan diri dari pembuat postingan</a:t>
            </a:r>
            <a:endParaRPr/>
          </a:p>
          <a:p>
            <a:pPr indent="-285750" lvl="0" marL="285750" rtl="0" algn="l">
              <a:lnSpc>
                <a:spcPct val="115000"/>
              </a:lnSpc>
              <a:spcBef>
                <a:spcPts val="0"/>
              </a:spcBef>
              <a:spcAft>
                <a:spcPts val="0"/>
              </a:spcAft>
              <a:buSzPts val="1300"/>
              <a:buChar char="-"/>
            </a:pPr>
            <a:r>
              <a:rPr lang="en"/>
              <a:t>social_timestamp : berisi informasi mengenai waktu postingan sesuai dengan format yang relatif (e.g. “Baru saja”, “2 Jam lalu”, “Minggu lalu”, dll.)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Presisi</a:t>
            </a:r>
            <a:endParaRPr/>
          </a:p>
        </p:txBody>
      </p:sp>
      <p:pic>
        <p:nvPicPr>
          <p:cNvPr id="447" name="Google Shape;447;p42"/>
          <p:cNvPicPr preferRelativeResize="0"/>
          <p:nvPr/>
        </p:nvPicPr>
        <p:blipFill rotWithShape="1">
          <a:blip r:embed="rId3">
            <a:alphaModFix/>
          </a:blip>
          <a:srcRect b="0" l="0" r="0" t="0"/>
          <a:stretch/>
        </p:blipFill>
        <p:spPr>
          <a:xfrm>
            <a:off x="919675" y="1546000"/>
            <a:ext cx="3774550" cy="30289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Recall</a:t>
            </a:r>
            <a:endParaRPr/>
          </a:p>
        </p:txBody>
      </p:sp>
      <p:pic>
        <p:nvPicPr>
          <p:cNvPr id="453" name="Google Shape;453;p43"/>
          <p:cNvPicPr preferRelativeResize="0"/>
          <p:nvPr/>
        </p:nvPicPr>
        <p:blipFill rotWithShape="1">
          <a:blip r:embed="rId3">
            <a:alphaModFix/>
          </a:blip>
          <a:srcRect b="0" l="0" r="0" t="0"/>
          <a:stretch/>
        </p:blipFill>
        <p:spPr>
          <a:xfrm>
            <a:off x="786075" y="1755325"/>
            <a:ext cx="3716125" cy="29821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254128ebd18_0_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Analisis Hasil Klasifikasi</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254128ebd18_0_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Analisis Hasil Evaluasi</a:t>
            </a:r>
            <a:endParaRPr/>
          </a:p>
        </p:txBody>
      </p:sp>
      <p:sp>
        <p:nvSpPr>
          <p:cNvPr id="464" name="Google Shape;464;g254128ebd18_0_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Hasil dari pengujian-pengujian yang telah dilakukan sebelumnya menunjukkan akurasi yang tidak buruk untuk model Logistic Regression dengan akurasi tertinggi yang didapatkan adalah 74%, sedangkan untuk model KNN memiliki akurasi yang cukup rendah untuk tertingginya yaitu 61% saja. Akurasi tersebut tentunya belum bisa dibilang baik sehingga perlu ditingkatkan lagi</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254128ebd18_0_1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Kata pada data yang diklasifikasikan</a:t>
            </a:r>
            <a:endParaRPr/>
          </a:p>
        </p:txBody>
      </p:sp>
      <p:sp>
        <p:nvSpPr>
          <p:cNvPr id="470" name="Google Shape;470;g254128ebd18_0_1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t>
            </a:r>
            <a:r>
              <a:rPr lang="en"/>
              <a:t>nalisis terhadap misklasifikasi data dilakukan untuk mengetahui penyebab mengapa data tersebut salah diklasifikasikan. Analisis dilakukan dengan mengecek fitur nilai fitur tambahan dan kata-kata yang sering muncul dalam data yang salah diklasifikasikan. Dari data yang salah diklasifikasikan maka kata yang sering muncul adalah know, go, happen, make, say, come, dan beberapa kata lainnya. Kata tersebut merupakan kata yang bisa dibilang cukup netral, dimana tidak menunjukkan sentimen seperti positif atau negatif.</a:t>
            </a:r>
            <a:endParaRPr/>
          </a:p>
          <a:p>
            <a:pPr indent="0" lvl="0" marL="0" rtl="0" algn="l">
              <a:spcBef>
                <a:spcPts val="0"/>
              </a:spcBef>
              <a:spcAft>
                <a:spcPts val="0"/>
              </a:spcAft>
              <a:buNone/>
            </a:pPr>
            <a:r>
              <a:t/>
            </a:r>
            <a:endParaRPr/>
          </a:p>
        </p:txBody>
      </p:sp>
      <p:pic>
        <p:nvPicPr>
          <p:cNvPr id="471" name="Google Shape;471;g254128ebd18_0_11"/>
          <p:cNvPicPr preferRelativeResize="0"/>
          <p:nvPr/>
        </p:nvPicPr>
        <p:blipFill>
          <a:blip r:embed="rId3">
            <a:alphaModFix/>
          </a:blip>
          <a:stretch>
            <a:fillRect/>
          </a:stretch>
        </p:blipFill>
        <p:spPr>
          <a:xfrm>
            <a:off x="980725" y="3271900"/>
            <a:ext cx="2705100" cy="1485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254128ebd18_0_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 Kata yang Muncul pada misclassification data</a:t>
            </a:r>
            <a:endParaRPr/>
          </a:p>
        </p:txBody>
      </p:sp>
      <p:sp>
        <p:nvSpPr>
          <p:cNvPr id="477" name="Google Shape;477;g254128ebd18_0_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Untuk memastikan maka kata tersebut juga akan nilai sentimennya menggunakan pustaka NRCLex dan dihasilkan bahwa nilai dari sentimen penghitungan positif dan negatif dari kata-kata tersebut tidak berbeda jauh   yaitu 1.76 untuk sentimen positif dan 1.62 untuk sentimen negatif. Hal ini menunjukkan bahwa data yang memiliki kata-kata yang netral atau tidak menunjukkan sentimen, cenderung salah diklasifikasikan.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78" name="Google Shape;478;g254128ebd18_0_21"/>
          <p:cNvPicPr preferRelativeResize="0"/>
          <p:nvPr/>
        </p:nvPicPr>
        <p:blipFill>
          <a:blip r:embed="rId3">
            <a:alphaModFix/>
          </a:blip>
          <a:stretch>
            <a:fillRect/>
          </a:stretch>
        </p:blipFill>
        <p:spPr>
          <a:xfrm>
            <a:off x="947325" y="3124950"/>
            <a:ext cx="2543175" cy="3714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254128ebd18_0_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Analisis Fitur Tambahan</a:t>
            </a:r>
            <a:endParaRPr/>
          </a:p>
        </p:txBody>
      </p:sp>
      <p:sp>
        <p:nvSpPr>
          <p:cNvPr id="484" name="Google Shape;484;g254128ebd18_0_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Dari hasil pengamatan, dapat diketahui bahwa perbedaan nilai dari jumlah kata positif dan negatif kebanyakan sangat kecil.</a:t>
            </a:r>
            <a:endParaRPr/>
          </a:p>
          <a:p>
            <a:pPr indent="0" lvl="0" marL="0" rtl="0" algn="l">
              <a:spcBef>
                <a:spcPts val="0"/>
              </a:spcBef>
              <a:spcAft>
                <a:spcPts val="0"/>
              </a:spcAft>
              <a:buNone/>
            </a:pPr>
            <a:r>
              <a:t/>
            </a:r>
            <a:endParaRPr/>
          </a:p>
        </p:txBody>
      </p:sp>
      <p:pic>
        <p:nvPicPr>
          <p:cNvPr id="485" name="Google Shape;485;g254128ebd18_0_28"/>
          <p:cNvPicPr preferRelativeResize="0"/>
          <p:nvPr/>
        </p:nvPicPr>
        <p:blipFill>
          <a:blip r:embed="rId3">
            <a:alphaModFix/>
          </a:blip>
          <a:stretch>
            <a:fillRect/>
          </a:stretch>
        </p:blipFill>
        <p:spPr>
          <a:xfrm>
            <a:off x="862019" y="2624075"/>
            <a:ext cx="3620175" cy="2109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249adf25757_1_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Kendala</a:t>
            </a:r>
            <a:endParaRPr/>
          </a:p>
        </p:txBody>
      </p:sp>
      <p:sp>
        <p:nvSpPr>
          <p:cNvPr id="491" name="Google Shape;491;g249adf25757_1_7"/>
          <p:cNvSpPr txBox="1"/>
          <p:nvPr>
            <p:ph idx="1" type="body"/>
          </p:nvPr>
        </p:nvSpPr>
        <p:spPr>
          <a:xfrm>
            <a:off x="819150" y="1990725"/>
            <a:ext cx="44064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Kurang Maksimal dalam Proses Tuning</a:t>
            </a:r>
            <a:endParaRPr/>
          </a:p>
          <a:p>
            <a:pPr indent="-311150" lvl="0" marL="457200" rtl="0" algn="l">
              <a:lnSpc>
                <a:spcPct val="115000"/>
              </a:lnSpc>
              <a:spcBef>
                <a:spcPts val="0"/>
              </a:spcBef>
              <a:spcAft>
                <a:spcPts val="0"/>
              </a:spcAft>
              <a:buSzPts val="1300"/>
              <a:buChar char="-"/>
            </a:pPr>
            <a:r>
              <a:rPr lang="en"/>
              <a:t>Hasil Kinerja Model-Model Masih Belum Maksimal</a:t>
            </a:r>
            <a:endParaRPr/>
          </a:p>
          <a:p>
            <a:pPr indent="-311150" lvl="0" marL="457200" rtl="0" algn="l">
              <a:lnSpc>
                <a:spcPct val="115000"/>
              </a:lnSpc>
              <a:spcBef>
                <a:spcPts val="0"/>
              </a:spcBef>
              <a:spcAft>
                <a:spcPts val="0"/>
              </a:spcAft>
              <a:buSzPts val="1300"/>
              <a:buChar char="-"/>
            </a:pPr>
            <a:r>
              <a:rPr lang="en"/>
              <a:t>Menggunakan Atribut Lain Setelah Cleaning Text</a:t>
            </a:r>
            <a:endParaRPr/>
          </a:p>
          <a:p>
            <a:pPr indent="-311150" lvl="0" marL="457200" rtl="0" algn="l">
              <a:lnSpc>
                <a:spcPct val="115000"/>
              </a:lnSpc>
              <a:spcBef>
                <a:spcPts val="0"/>
              </a:spcBef>
              <a:spcAft>
                <a:spcPts val="0"/>
              </a:spcAft>
              <a:buSzPts val="1300"/>
              <a:buChar char="-"/>
            </a:pPr>
            <a:r>
              <a:rPr lang="en"/>
              <a:t>Source &amp; Metode Author Dataset Kurang Jelas</a:t>
            </a:r>
            <a:endParaRPr/>
          </a:p>
        </p:txBody>
      </p:sp>
      <p:pic>
        <p:nvPicPr>
          <p:cNvPr id="492" name="Google Shape;492;g249adf25757_1_7"/>
          <p:cNvPicPr preferRelativeResize="0"/>
          <p:nvPr/>
        </p:nvPicPr>
        <p:blipFill rotWithShape="1">
          <a:blip r:embed="rId3">
            <a:alphaModFix/>
          </a:blip>
          <a:srcRect b="0" l="0" r="0" t="0"/>
          <a:stretch/>
        </p:blipFill>
        <p:spPr>
          <a:xfrm>
            <a:off x="4874750" y="1438175"/>
            <a:ext cx="3606826" cy="27243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249adf25757_1_13"/>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To do list</a:t>
            </a:r>
            <a:endParaRPr/>
          </a:p>
        </p:txBody>
      </p:sp>
      <p:sp>
        <p:nvSpPr>
          <p:cNvPr id="498" name="Google Shape;498;g249adf25757_1_13"/>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600"/>
              <a:buNone/>
            </a:pPr>
            <a:r>
              <a:t/>
            </a:r>
            <a:endParaRPr/>
          </a:p>
        </p:txBody>
      </p:sp>
      <p:sp>
        <p:nvSpPr>
          <p:cNvPr id="499" name="Google Shape;499;g249adf25757_1_13"/>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Membuat Laporan Hasil</a:t>
            </a:r>
            <a:endParaRPr/>
          </a:p>
          <a:p>
            <a:pPr indent="-311150" lvl="0" marL="457200" rtl="0" algn="l">
              <a:lnSpc>
                <a:spcPct val="115000"/>
              </a:lnSpc>
              <a:spcBef>
                <a:spcPts val="0"/>
              </a:spcBef>
              <a:spcAft>
                <a:spcPts val="0"/>
              </a:spcAft>
              <a:buSzPts val="1300"/>
              <a:buChar char="-"/>
            </a:pPr>
            <a:r>
              <a:rPr lang="en"/>
              <a:t>Mendeteksi Outlier Pada Data</a:t>
            </a:r>
            <a:endParaRPr/>
          </a:p>
        </p:txBody>
      </p:sp>
      <p:pic>
        <p:nvPicPr>
          <p:cNvPr id="500" name="Google Shape;500;g249adf25757_1_13"/>
          <p:cNvPicPr preferRelativeResize="0"/>
          <p:nvPr/>
        </p:nvPicPr>
        <p:blipFill rotWithShape="1">
          <a:blip r:embed="rId3">
            <a:alphaModFix/>
          </a:blip>
          <a:srcRect b="0" l="0" r="0" t="0"/>
          <a:stretch/>
        </p:blipFill>
        <p:spPr>
          <a:xfrm>
            <a:off x="4688650" y="1550600"/>
            <a:ext cx="3116425" cy="2633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249adf25757_1_19"/>
          <p:cNvSpPr txBox="1"/>
          <p:nvPr>
            <p:ph type="title"/>
          </p:nvPr>
        </p:nvSpPr>
        <p:spPr>
          <a:xfrm>
            <a:off x="1385850" y="1993450"/>
            <a:ext cx="63723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2340"/>
              <a:t>Sekian,</a:t>
            </a:r>
            <a:endParaRPr sz="2340"/>
          </a:p>
          <a:p>
            <a:pPr indent="0" lvl="0" marL="0" rtl="0" algn="ctr">
              <a:lnSpc>
                <a:spcPct val="100000"/>
              </a:lnSpc>
              <a:spcBef>
                <a:spcPts val="0"/>
              </a:spcBef>
              <a:spcAft>
                <a:spcPts val="0"/>
              </a:spcAft>
              <a:buSzPts val="990"/>
              <a:buNone/>
            </a:pPr>
            <a:r>
              <a:rPr lang="en" sz="4940"/>
              <a:t>Terima Kasih</a:t>
            </a:r>
            <a:endParaRPr sz="494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txBox="1"/>
          <p:nvPr>
            <p:ph type="title"/>
          </p:nvPr>
        </p:nvSpPr>
        <p:spPr>
          <a:xfrm>
            <a:off x="819150" y="61700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Dataset</a:t>
            </a:r>
            <a:endParaRPr/>
          </a:p>
        </p:txBody>
      </p:sp>
      <p:pic>
        <p:nvPicPr>
          <p:cNvPr id="161" name="Google Shape;161;p5"/>
          <p:cNvPicPr preferRelativeResize="0"/>
          <p:nvPr/>
        </p:nvPicPr>
        <p:blipFill rotWithShape="1">
          <a:blip r:embed="rId3">
            <a:alphaModFix/>
          </a:blip>
          <a:srcRect b="0" l="0" r="0" t="0"/>
          <a:stretch/>
        </p:blipFill>
        <p:spPr>
          <a:xfrm>
            <a:off x="1668400" y="1236650"/>
            <a:ext cx="5807176" cy="3051150"/>
          </a:xfrm>
          <a:prstGeom prst="rect">
            <a:avLst/>
          </a:prstGeom>
          <a:noFill/>
          <a:ln>
            <a:noFill/>
          </a:ln>
        </p:spPr>
      </p:pic>
      <p:sp>
        <p:nvSpPr>
          <p:cNvPr id="162" name="Google Shape;162;p5"/>
          <p:cNvSpPr txBox="1"/>
          <p:nvPr/>
        </p:nvSpPr>
        <p:spPr>
          <a:xfrm>
            <a:off x="1804950" y="4428975"/>
            <a:ext cx="553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Calibri"/>
                <a:ea typeface="Calibri"/>
                <a:cs typeface="Calibri"/>
                <a:sym typeface="Calibri"/>
                <a:hlinkClick r:id="rId4"/>
              </a:rPr>
              <a:t>https://www.kaggle.com/datasets/kreeshrajani/human-stress-prediction</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9" name="Shape 509"/>
        <p:cNvGrpSpPr/>
        <p:nvPr/>
      </p:nvGrpSpPr>
      <p:grpSpPr>
        <a:xfrm>
          <a:off x="0" y="0"/>
          <a:ext cx="0" cy="0"/>
          <a:chOff x="0" y="0"/>
          <a:chExt cx="0" cy="0"/>
        </a:xfrm>
      </p:grpSpPr>
      <p:sp>
        <p:nvSpPr>
          <p:cNvPr id="510" name="Google Shape;510;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MAE</a:t>
            </a:r>
            <a:endParaRPr/>
          </a:p>
        </p:txBody>
      </p:sp>
      <p:pic>
        <p:nvPicPr>
          <p:cNvPr id="511" name="Google Shape;511;p44"/>
          <p:cNvPicPr preferRelativeResize="0"/>
          <p:nvPr/>
        </p:nvPicPr>
        <p:blipFill rotWithShape="1">
          <a:blip r:embed="rId3">
            <a:alphaModFix/>
          </a:blip>
          <a:srcRect b="0" l="0" r="0" t="0"/>
          <a:stretch/>
        </p:blipFill>
        <p:spPr>
          <a:xfrm>
            <a:off x="819150" y="1659396"/>
            <a:ext cx="3789374" cy="299334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5" name="Shape 515"/>
        <p:cNvGrpSpPr/>
        <p:nvPr/>
      </p:nvGrpSpPr>
      <p:grpSpPr>
        <a:xfrm>
          <a:off x="0" y="0"/>
          <a:ext cx="0" cy="0"/>
          <a:chOff x="0" y="0"/>
          <a:chExt cx="0" cy="0"/>
        </a:xfrm>
      </p:grpSpPr>
      <p:sp>
        <p:nvSpPr>
          <p:cNvPr id="516" name="Google Shape;516;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MSE</a:t>
            </a:r>
            <a:endParaRPr/>
          </a:p>
        </p:txBody>
      </p:sp>
      <p:pic>
        <p:nvPicPr>
          <p:cNvPr id="517" name="Google Shape;517;p45"/>
          <p:cNvPicPr preferRelativeResize="0"/>
          <p:nvPr/>
        </p:nvPicPr>
        <p:blipFill rotWithShape="1">
          <a:blip r:embed="rId3">
            <a:alphaModFix/>
          </a:blip>
          <a:srcRect b="0" l="0" r="0" t="0"/>
          <a:stretch/>
        </p:blipFill>
        <p:spPr>
          <a:xfrm>
            <a:off x="737950" y="1699076"/>
            <a:ext cx="3582024" cy="2829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Pre-Processing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Pre-Processing</a:t>
            </a:r>
            <a:endParaRPr/>
          </a:p>
        </p:txBody>
      </p:sp>
      <p:sp>
        <p:nvSpPr>
          <p:cNvPr id="173" name="Google Shape;173;p7"/>
          <p:cNvSpPr txBox="1"/>
          <p:nvPr>
            <p:ph idx="1" type="body"/>
          </p:nvPr>
        </p:nvSpPr>
        <p:spPr>
          <a:xfrm>
            <a:off x="862800" y="1816650"/>
            <a:ext cx="3460800" cy="2119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
              <a:t>Preprocessing dilakukan dalam beberapa tahap. </a:t>
            </a:r>
            <a:endParaRPr/>
          </a:p>
          <a:p>
            <a:pPr indent="0" lvl="0" marL="0" rtl="0" algn="just">
              <a:lnSpc>
                <a:spcPct val="115000"/>
              </a:lnSpc>
              <a:spcBef>
                <a:spcPts val="1200"/>
              </a:spcBef>
              <a:spcAft>
                <a:spcPts val="0"/>
              </a:spcAft>
              <a:buSzPts val="1300"/>
              <a:buNone/>
            </a:pPr>
            <a:r>
              <a:rPr lang="en"/>
              <a:t>1. Menangani missing value dan duplikasi data.</a:t>
            </a:r>
            <a:endParaRPr/>
          </a:p>
          <a:p>
            <a:pPr indent="0" lvl="0" marL="0" rtl="0" algn="just">
              <a:lnSpc>
                <a:spcPct val="115000"/>
              </a:lnSpc>
              <a:spcBef>
                <a:spcPts val="1200"/>
              </a:spcBef>
              <a:spcAft>
                <a:spcPts val="1200"/>
              </a:spcAft>
              <a:buSzPts val="1300"/>
              <a:buNone/>
            </a:pPr>
            <a:r>
              <a:rPr lang="en"/>
              <a:t>2. Melakukan cleaning pada kolom teks.</a:t>
            </a:r>
            <a:endParaRPr/>
          </a:p>
        </p:txBody>
      </p:sp>
      <p:pic>
        <p:nvPicPr>
          <p:cNvPr id="174" name="Google Shape;174;p7"/>
          <p:cNvPicPr preferRelativeResize="0"/>
          <p:nvPr/>
        </p:nvPicPr>
        <p:blipFill rotWithShape="1">
          <a:blip r:embed="rId3">
            <a:alphaModFix/>
          </a:blip>
          <a:srcRect b="0" l="0" r="0" t="0"/>
          <a:stretch/>
        </p:blipFill>
        <p:spPr>
          <a:xfrm>
            <a:off x="4854325" y="1719363"/>
            <a:ext cx="3326925" cy="2314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Mengecek missing value dan data duplikat</a:t>
            </a:r>
            <a:endParaRPr/>
          </a:p>
        </p:txBody>
      </p:sp>
      <p:pic>
        <p:nvPicPr>
          <p:cNvPr id="180" name="Google Shape;180;p8"/>
          <p:cNvPicPr preferRelativeResize="0"/>
          <p:nvPr/>
        </p:nvPicPr>
        <p:blipFill rotWithShape="1">
          <a:blip r:embed="rId3">
            <a:alphaModFix/>
          </a:blip>
          <a:srcRect b="0" l="0" r="0" t="0"/>
          <a:stretch/>
        </p:blipFill>
        <p:spPr>
          <a:xfrm>
            <a:off x="2843175" y="1647800"/>
            <a:ext cx="3269617" cy="303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