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81" r:id="rId3"/>
    <p:sldId id="283" r:id="rId4"/>
    <p:sldId id="28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07" autoAdjust="0"/>
  </p:normalViewPr>
  <p:slideViewPr>
    <p:cSldViewPr snapToGrid="0">
      <p:cViewPr varScale="1">
        <p:scale>
          <a:sx n="116" d="100"/>
          <a:sy n="116" d="100"/>
        </p:scale>
        <p:origin x="35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loudtools/troposphere/tree/master/exam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highlight>
                  <a:srgbClr val="000000"/>
                </a:highlight>
                <a:latin typeface="+mn-lt"/>
                <a:ea typeface="+mn-ea"/>
                <a:cs typeface="+mn-cs"/>
              </a:rPr>
              <a:t>Python examples: </a:t>
            </a:r>
            <a:r>
              <a:rPr lang="en-US" dirty="0">
                <a:hlinkClick r:id="rId3"/>
              </a:rPr>
              <a:t>https://github.com/cloudtools/troposphere/tree/master/examples</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215045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Terraform vs troposphere: What are the differences?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Developers describe </a:t>
            </a:r>
            <a:r>
              <a:rPr lang="en-US" sz="1200" b="1" i="0" kern="1200" dirty="0">
                <a:solidFill>
                  <a:schemeClr val="tx1"/>
                </a:solidFill>
                <a:effectLst/>
                <a:latin typeface="+mn-lt"/>
                <a:ea typeface="+mn-ea"/>
                <a:cs typeface="+mn-cs"/>
              </a:rPr>
              <a:t>Terraform</a:t>
            </a:r>
            <a:r>
              <a:rPr lang="en-US" sz="1200" b="0" i="0" kern="1200" dirty="0">
                <a:solidFill>
                  <a:schemeClr val="tx1"/>
                </a:solidFill>
                <a:effectLst/>
                <a:latin typeface="+mn-lt"/>
                <a:ea typeface="+mn-ea"/>
                <a:cs typeface="+mn-cs"/>
              </a:rPr>
              <a:t> as "</a:t>
            </a:r>
            <a:r>
              <a:rPr lang="en-US" sz="1200" b="0" i="1" kern="1200" dirty="0">
                <a:solidFill>
                  <a:schemeClr val="tx1"/>
                </a:solidFill>
                <a:effectLst/>
                <a:latin typeface="+mn-lt"/>
                <a:ea typeface="+mn-ea"/>
                <a:cs typeface="+mn-cs"/>
              </a:rPr>
              <a:t>Describe your complete infrastructure as code and build resources across providers</a:t>
            </a:r>
            <a:r>
              <a:rPr lang="en-US" sz="1200" b="0" i="0" kern="1200" dirty="0">
                <a:solidFill>
                  <a:schemeClr val="tx1"/>
                </a:solidFill>
                <a:effectLst/>
                <a:latin typeface="+mn-lt"/>
                <a:ea typeface="+mn-ea"/>
                <a:cs typeface="+mn-cs"/>
              </a:rPr>
              <a:t>". With Terraform, you describe your complete infrastructure as code, even as it spans multiple service providers. Your servers may come from AWS, your DNS may come from </a:t>
            </a:r>
            <a:r>
              <a:rPr lang="en-US" sz="1200" b="0" i="0" kern="1200" dirty="0" err="1">
                <a:solidFill>
                  <a:schemeClr val="tx1"/>
                </a:solidFill>
                <a:effectLst/>
                <a:latin typeface="+mn-lt"/>
                <a:ea typeface="+mn-ea"/>
                <a:cs typeface="+mn-cs"/>
              </a:rPr>
              <a:t>CloudFlare</a:t>
            </a:r>
            <a:r>
              <a:rPr lang="en-US" sz="1200" b="0" i="0" kern="1200" dirty="0">
                <a:solidFill>
                  <a:schemeClr val="tx1"/>
                </a:solidFill>
                <a:effectLst/>
                <a:latin typeface="+mn-lt"/>
                <a:ea typeface="+mn-ea"/>
                <a:cs typeface="+mn-cs"/>
              </a:rPr>
              <a:t>, and your database may come from Heroku. Terraform will build all these resources across all these providers in parallel. On the other hand, </a:t>
            </a:r>
            <a:r>
              <a:rPr lang="en-US" sz="1200" b="1" i="0" kern="1200" dirty="0">
                <a:solidFill>
                  <a:schemeClr val="tx1"/>
                </a:solidFill>
                <a:effectLst/>
                <a:latin typeface="+mn-lt"/>
                <a:ea typeface="+mn-ea"/>
                <a:cs typeface="+mn-cs"/>
              </a:rPr>
              <a:t>troposphere</a:t>
            </a:r>
            <a:r>
              <a:rPr lang="en-US" sz="1200" b="0" i="0" kern="1200" dirty="0">
                <a:solidFill>
                  <a:schemeClr val="tx1"/>
                </a:solidFill>
                <a:effectLst/>
                <a:latin typeface="+mn-lt"/>
                <a:ea typeface="+mn-ea"/>
                <a:cs typeface="+mn-cs"/>
              </a:rPr>
              <a:t> is detailed as "</a:t>
            </a:r>
            <a:r>
              <a:rPr lang="en-US" sz="1200" b="0" i="1" kern="1200" dirty="0">
                <a:solidFill>
                  <a:schemeClr val="tx1"/>
                </a:solidFill>
                <a:effectLst/>
                <a:latin typeface="+mn-lt"/>
                <a:ea typeface="+mn-ea"/>
                <a:cs typeface="+mn-cs"/>
              </a:rPr>
              <a:t>Library to create AWS CloudFormation descriptions</a:t>
            </a:r>
            <a:r>
              <a:rPr lang="en-US" sz="1200" b="0" i="0" kern="1200" dirty="0">
                <a:solidFill>
                  <a:schemeClr val="tx1"/>
                </a:solidFill>
                <a:effectLst/>
                <a:latin typeface="+mn-lt"/>
                <a:ea typeface="+mn-ea"/>
                <a:cs typeface="+mn-cs"/>
              </a:rPr>
              <a:t>". The troposphere library allows for easier creation of the AWS CloudFormation JSON by writing Python code to describe the AWS resources. troposphere also includes some basic support for OpenStack resources via Heat.</a:t>
            </a:r>
          </a:p>
          <a:p>
            <a:r>
              <a:rPr lang="en-US" sz="1200" b="0" i="0" kern="1200" dirty="0">
                <a:solidFill>
                  <a:schemeClr val="tx1"/>
                </a:solidFill>
                <a:effectLst/>
                <a:latin typeface="+mn-lt"/>
                <a:ea typeface="+mn-ea"/>
                <a:cs typeface="+mn-cs"/>
              </a:rPr>
              <a:t>Terraform can be classified as a tool in the </a:t>
            </a:r>
            <a:r>
              <a:rPr lang="en-US" sz="1200" b="1" i="0" kern="1200" dirty="0">
                <a:solidFill>
                  <a:schemeClr val="tx1"/>
                </a:solidFill>
                <a:effectLst/>
                <a:latin typeface="+mn-lt"/>
                <a:ea typeface="+mn-ea"/>
                <a:cs typeface="+mn-cs"/>
              </a:rPr>
              <a:t>"Infrastructure Build Tools"</a:t>
            </a:r>
            <a:r>
              <a:rPr lang="en-US" sz="1200" b="0" i="0" kern="1200" dirty="0">
                <a:solidFill>
                  <a:schemeClr val="tx1"/>
                </a:solidFill>
                <a:effectLst/>
                <a:latin typeface="+mn-lt"/>
                <a:ea typeface="+mn-ea"/>
                <a:cs typeface="+mn-cs"/>
              </a:rPr>
              <a:t> category, while troposphere is grouped under </a:t>
            </a:r>
            <a:r>
              <a:rPr lang="en-US" sz="1200" b="1" i="0" kern="1200" dirty="0">
                <a:solidFill>
                  <a:schemeClr val="tx1"/>
                </a:solidFill>
                <a:effectLst/>
                <a:latin typeface="+mn-lt"/>
                <a:ea typeface="+mn-ea"/>
                <a:cs typeface="+mn-cs"/>
              </a:rPr>
              <a:t>"AWS Tools"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370733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Boto</a:t>
            </a:r>
            <a:r>
              <a:rPr lang="en-US" sz="1200" b="0" i="0" kern="1200" dirty="0">
                <a:solidFill>
                  <a:schemeClr val="tx1"/>
                </a:solidFill>
                <a:effectLst/>
                <a:latin typeface="+mn-lt"/>
                <a:ea typeface="+mn-ea"/>
                <a:cs typeface="+mn-cs"/>
              </a:rPr>
              <a:t> is the Amazon Web Services (AWS) SDK for Python. It enables Python developers to create, configure, and manage AWS services, such as EC2 and S3. </a:t>
            </a:r>
            <a:r>
              <a:rPr lang="en-US" sz="1200" b="0" i="0" kern="1200" dirty="0" err="1">
                <a:solidFill>
                  <a:schemeClr val="tx1"/>
                </a:solidFill>
                <a:effectLst/>
                <a:latin typeface="+mn-lt"/>
                <a:ea typeface="+mn-ea"/>
                <a:cs typeface="+mn-cs"/>
              </a:rPr>
              <a:t>Boto</a:t>
            </a:r>
            <a:r>
              <a:rPr lang="en-US" sz="1200" b="0" i="0" kern="1200" dirty="0">
                <a:solidFill>
                  <a:schemeClr val="tx1"/>
                </a:solidFill>
                <a:effectLst/>
                <a:latin typeface="+mn-lt"/>
                <a:ea typeface="+mn-ea"/>
                <a:cs typeface="+mn-cs"/>
              </a:rPr>
              <a:t> provides an easy to use, object-oriented API, as well as low-level access to AWS services.</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279133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Troposphere</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0E72E-ED94-45EA-AF24-D8DEAE6813D2}"/>
              </a:ext>
            </a:extLst>
          </p:cNvPr>
          <p:cNvSpPr>
            <a:spLocks noGrp="1"/>
          </p:cNvSpPr>
          <p:nvPr>
            <p:ph type="body" sz="quarter" idx="10"/>
          </p:nvPr>
        </p:nvSpPr>
        <p:spPr/>
        <p:txBody>
          <a:bodyPr/>
          <a:lstStyle/>
          <a:p>
            <a:r>
              <a:rPr lang="en-US" dirty="0"/>
              <a:t>From Python to CloudFormation</a:t>
            </a:r>
          </a:p>
        </p:txBody>
      </p:sp>
      <p:pic>
        <p:nvPicPr>
          <p:cNvPr id="2" name="Picture 1">
            <a:extLst>
              <a:ext uri="{FF2B5EF4-FFF2-40B4-BE49-F238E27FC236}">
                <a16:creationId xmlns:a16="http://schemas.microsoft.com/office/drawing/2014/main" id="{79E6F311-A74A-41EC-B447-2F7CDF4F8D42}"/>
              </a:ext>
            </a:extLst>
          </p:cNvPr>
          <p:cNvPicPr>
            <a:picLocks noChangeAspect="1"/>
          </p:cNvPicPr>
          <p:nvPr/>
        </p:nvPicPr>
        <p:blipFill>
          <a:blip r:embed="rId3"/>
          <a:stretch>
            <a:fillRect/>
          </a:stretch>
        </p:blipFill>
        <p:spPr>
          <a:xfrm>
            <a:off x="624273" y="2101807"/>
            <a:ext cx="4171950" cy="3000375"/>
          </a:xfrm>
          <a:prstGeom prst="rect">
            <a:avLst/>
          </a:prstGeom>
        </p:spPr>
      </p:pic>
      <p:pic>
        <p:nvPicPr>
          <p:cNvPr id="20" name="Picture 19">
            <a:extLst>
              <a:ext uri="{FF2B5EF4-FFF2-40B4-BE49-F238E27FC236}">
                <a16:creationId xmlns:a16="http://schemas.microsoft.com/office/drawing/2014/main" id="{BCD742D1-6B15-4E06-86D3-9FE5EF67ACDF}"/>
              </a:ext>
            </a:extLst>
          </p:cNvPr>
          <p:cNvPicPr>
            <a:picLocks noChangeAspect="1"/>
          </p:cNvPicPr>
          <p:nvPr/>
        </p:nvPicPr>
        <p:blipFill>
          <a:blip r:embed="rId4"/>
          <a:stretch>
            <a:fillRect/>
          </a:stretch>
        </p:blipFill>
        <p:spPr>
          <a:xfrm>
            <a:off x="5877955" y="1868444"/>
            <a:ext cx="4933950" cy="3467100"/>
          </a:xfrm>
          <a:prstGeom prst="rect">
            <a:avLst/>
          </a:prstGeom>
        </p:spPr>
      </p:pic>
      <p:sp>
        <p:nvSpPr>
          <p:cNvPr id="21" name="Arrow: Right 20">
            <a:extLst>
              <a:ext uri="{FF2B5EF4-FFF2-40B4-BE49-F238E27FC236}">
                <a16:creationId xmlns:a16="http://schemas.microsoft.com/office/drawing/2014/main" id="{55E47E64-E229-4F61-B154-C7B7BDB82361}"/>
              </a:ext>
            </a:extLst>
          </p:cNvPr>
          <p:cNvSpPr/>
          <p:nvPr/>
        </p:nvSpPr>
        <p:spPr>
          <a:xfrm>
            <a:off x="5099222" y="3414584"/>
            <a:ext cx="494270" cy="214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
            <a:extLst>
              <a:ext uri="{FF2B5EF4-FFF2-40B4-BE49-F238E27FC236}">
                <a16:creationId xmlns:a16="http://schemas.microsoft.com/office/drawing/2014/main" id="{DFD4D549-B370-477E-B067-54F686C74B6F}"/>
              </a:ext>
            </a:extLst>
          </p:cNvPr>
          <p:cNvSpPr>
            <a:spLocks noGrp="1"/>
          </p:cNvSpPr>
          <p:nvPr>
            <p:ph idx="1"/>
          </p:nvPr>
        </p:nvSpPr>
        <p:spPr>
          <a:xfrm>
            <a:off x="381630" y="1173480"/>
            <a:ext cx="11119104" cy="4511040"/>
          </a:xfrm>
        </p:spPr>
        <p:txBody>
          <a:bodyPr/>
          <a:lstStyle/>
          <a:p>
            <a:r>
              <a:rPr lang="en-US" dirty="0"/>
              <a:t>&gt;pip install troposphere</a:t>
            </a:r>
          </a:p>
          <a:p>
            <a:r>
              <a:rPr lang="en-US" dirty="0"/>
              <a:t>&gt;python template.py &gt; </a:t>
            </a:r>
            <a:r>
              <a:rPr lang="en-US" dirty="0" err="1"/>
              <a:t>template.json</a:t>
            </a:r>
            <a:endParaRPr lang="en-US" dirty="0"/>
          </a:p>
          <a:p>
            <a:endParaRPr lang="en-US" dirty="0"/>
          </a:p>
          <a:p>
            <a:endParaRPr lang="en-US" dirty="0"/>
          </a:p>
        </p:txBody>
      </p:sp>
    </p:spTree>
    <p:extLst>
      <p:ext uri="{BB962C8B-B14F-4D97-AF65-F5344CB8AC3E}">
        <p14:creationId xmlns:p14="http://schemas.microsoft.com/office/powerpoint/2010/main" val="280112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3CFA85-3CD0-474A-B90C-E5480D727A56}"/>
              </a:ext>
            </a:extLst>
          </p:cNvPr>
          <p:cNvSpPr>
            <a:spLocks noGrp="1"/>
          </p:cNvSpPr>
          <p:nvPr>
            <p:ph idx="1"/>
          </p:nvPr>
        </p:nvSpPr>
        <p:spPr/>
        <p:txBody>
          <a:bodyPr/>
          <a:lstStyle/>
          <a:p>
            <a:r>
              <a:rPr lang="pt-BR" b="1" dirty="0"/>
              <a:t>Terraform</a:t>
            </a:r>
            <a:r>
              <a:rPr lang="pt-BR" dirty="0"/>
              <a:t> as "</a:t>
            </a:r>
            <a:r>
              <a:rPr lang="pt-BR" i="1" dirty="0"/>
              <a:t>Describe your complete infrastructure as code”</a:t>
            </a:r>
          </a:p>
          <a:p>
            <a:pPr marL="0" indent="0">
              <a:buNone/>
            </a:pPr>
            <a:r>
              <a:rPr lang="en-US" sz="1600" dirty="0"/>
              <a:t>	With Terraform, you describe your complete infrastructure as code, even as it spans multiple service providers</a:t>
            </a:r>
            <a:endParaRPr lang="pt-BR" sz="1600" dirty="0"/>
          </a:p>
          <a:p>
            <a:pPr marL="0" indent="0">
              <a:buNone/>
            </a:pPr>
            <a:r>
              <a:rPr lang="pt-BR" sz="2400" i="1" dirty="0"/>
              <a:t>VS</a:t>
            </a:r>
          </a:p>
          <a:p>
            <a:pPr marL="0" indent="0">
              <a:buNone/>
            </a:pPr>
            <a:endParaRPr lang="pt-BR" sz="2400" i="1" dirty="0"/>
          </a:p>
          <a:p>
            <a:r>
              <a:rPr lang="en-US" b="1" dirty="0"/>
              <a:t>Troposphere</a:t>
            </a:r>
            <a:r>
              <a:rPr lang="en-US" dirty="0"/>
              <a:t> is detailed as "</a:t>
            </a:r>
            <a:r>
              <a:rPr lang="en-US" i="1" dirty="0"/>
              <a:t>Library to create AWS CloudFormation descriptions</a:t>
            </a:r>
            <a:r>
              <a:rPr lang="en-US" dirty="0"/>
              <a:t>“</a:t>
            </a:r>
          </a:p>
          <a:p>
            <a:pPr marL="569200" lvl="1" indent="0">
              <a:buNone/>
            </a:pPr>
            <a:r>
              <a:rPr lang="en-US" dirty="0"/>
              <a:t>AWS CloudFormation JSON by writing Python code to describe the AWS resources</a:t>
            </a:r>
          </a:p>
        </p:txBody>
      </p:sp>
      <p:sp>
        <p:nvSpPr>
          <p:cNvPr id="3" name="Text Placeholder 2">
            <a:extLst>
              <a:ext uri="{FF2B5EF4-FFF2-40B4-BE49-F238E27FC236}">
                <a16:creationId xmlns:a16="http://schemas.microsoft.com/office/drawing/2014/main" id="{96CB9E45-95D4-4F2E-878B-856E35381EFF}"/>
              </a:ext>
            </a:extLst>
          </p:cNvPr>
          <p:cNvSpPr>
            <a:spLocks noGrp="1"/>
          </p:cNvSpPr>
          <p:nvPr>
            <p:ph type="body" sz="quarter" idx="10"/>
          </p:nvPr>
        </p:nvSpPr>
        <p:spPr/>
        <p:txBody>
          <a:bodyPr/>
          <a:lstStyle/>
          <a:p>
            <a:r>
              <a:rPr lang="en-US" dirty="0"/>
              <a:t>Concepts: Terraform vs </a:t>
            </a:r>
            <a:r>
              <a:rPr lang="en-US" dirty="0" err="1"/>
              <a:t>Troposhere</a:t>
            </a:r>
            <a:r>
              <a:rPr lang="en-US" dirty="0"/>
              <a:t>	</a:t>
            </a:r>
          </a:p>
        </p:txBody>
      </p:sp>
    </p:spTree>
    <p:extLst>
      <p:ext uri="{BB962C8B-B14F-4D97-AF65-F5344CB8AC3E}">
        <p14:creationId xmlns:p14="http://schemas.microsoft.com/office/powerpoint/2010/main" val="209002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DE40C1-3EEC-4287-BA90-E1BDE8E6604C}"/>
              </a:ext>
            </a:extLst>
          </p:cNvPr>
          <p:cNvSpPr>
            <a:spLocks noGrp="1"/>
          </p:cNvSpPr>
          <p:nvPr>
            <p:ph idx="1"/>
          </p:nvPr>
        </p:nvSpPr>
        <p:spPr/>
        <p:txBody>
          <a:bodyPr/>
          <a:lstStyle/>
          <a:p>
            <a:r>
              <a:rPr lang="en-US" dirty="0"/>
              <a:t> AWS-provided Boto3 library to execute AWS API</a:t>
            </a:r>
            <a:br>
              <a:rPr lang="en-US" dirty="0"/>
            </a:br>
            <a:br>
              <a:rPr lang="en-US" dirty="0"/>
            </a:br>
            <a:br>
              <a:rPr lang="en-US" dirty="0"/>
            </a:br>
            <a:br>
              <a:rPr lang="en-US" dirty="0"/>
            </a:br>
            <a:br>
              <a:rPr lang="en-US" dirty="0"/>
            </a:br>
            <a:br>
              <a:rPr lang="en-US" dirty="0"/>
            </a:br>
            <a:endParaRPr lang="en-US" dirty="0"/>
          </a:p>
          <a:p>
            <a:r>
              <a:rPr lang="en-US" dirty="0">
                <a:solidFill>
                  <a:srgbClr val="FF0000"/>
                </a:solidFill>
              </a:rPr>
              <a:t> python vpc_stack.py &gt; </a:t>
            </a:r>
            <a:r>
              <a:rPr lang="en-US" dirty="0" err="1">
                <a:solidFill>
                  <a:srgbClr val="FF0000"/>
                </a:solidFill>
              </a:rPr>
              <a:t>vpc_stack.json</a:t>
            </a:r>
            <a:r>
              <a:rPr lang="en-US" dirty="0">
                <a:solidFill>
                  <a:srgbClr val="FF0000"/>
                </a:solidFill>
              </a:rPr>
              <a:t> </a:t>
            </a:r>
          </a:p>
          <a:p>
            <a:endParaRPr lang="en-US" dirty="0"/>
          </a:p>
        </p:txBody>
      </p:sp>
      <p:sp>
        <p:nvSpPr>
          <p:cNvPr id="3" name="Text Placeholder 2">
            <a:extLst>
              <a:ext uri="{FF2B5EF4-FFF2-40B4-BE49-F238E27FC236}">
                <a16:creationId xmlns:a16="http://schemas.microsoft.com/office/drawing/2014/main" id="{68061EBB-D44B-4DC8-ACCF-A5A61AFC8CCA}"/>
              </a:ext>
            </a:extLst>
          </p:cNvPr>
          <p:cNvSpPr>
            <a:spLocks noGrp="1"/>
          </p:cNvSpPr>
          <p:nvPr>
            <p:ph type="body" sz="quarter" idx="10"/>
          </p:nvPr>
        </p:nvSpPr>
        <p:spPr/>
        <p:txBody>
          <a:bodyPr/>
          <a:lstStyle/>
          <a:p>
            <a:r>
              <a:rPr lang="en-US" dirty="0"/>
              <a:t>Python and AWS Boto3</a:t>
            </a:r>
          </a:p>
        </p:txBody>
      </p:sp>
      <p:pic>
        <p:nvPicPr>
          <p:cNvPr id="9" name="Picture 8">
            <a:extLst>
              <a:ext uri="{FF2B5EF4-FFF2-40B4-BE49-F238E27FC236}">
                <a16:creationId xmlns:a16="http://schemas.microsoft.com/office/drawing/2014/main" id="{BE1EA376-0E1F-4E96-98F0-F3CC4864F125}"/>
              </a:ext>
            </a:extLst>
          </p:cNvPr>
          <p:cNvPicPr>
            <a:picLocks noChangeAspect="1"/>
          </p:cNvPicPr>
          <p:nvPr/>
        </p:nvPicPr>
        <p:blipFill>
          <a:blip r:embed="rId3"/>
          <a:stretch>
            <a:fillRect/>
          </a:stretch>
        </p:blipFill>
        <p:spPr>
          <a:xfrm>
            <a:off x="930164" y="1858376"/>
            <a:ext cx="6623934" cy="1570624"/>
          </a:xfrm>
          <a:prstGeom prst="rect">
            <a:avLst/>
          </a:prstGeom>
        </p:spPr>
      </p:pic>
    </p:spTree>
    <p:extLst>
      <p:ext uri="{BB962C8B-B14F-4D97-AF65-F5344CB8AC3E}">
        <p14:creationId xmlns:p14="http://schemas.microsoft.com/office/powerpoint/2010/main" val="4076105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112</Words>
  <Application>Microsoft Office PowerPoint</Application>
  <PresentationFormat>Widescreen</PresentationFormat>
  <Paragraphs>22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Calibri</vt:lpstr>
      <vt:lpstr>Lucida Grande</vt:lpstr>
      <vt:lpstr>Trebuchet MS</vt:lpstr>
      <vt:lpstr>Wingdings 3</vt:lpstr>
      <vt:lpstr>Facet</vt:lpstr>
      <vt:lpstr>Troposphere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83</cp:revision>
  <dcterms:created xsi:type="dcterms:W3CDTF">2019-07-22T07:16:12Z</dcterms:created>
  <dcterms:modified xsi:type="dcterms:W3CDTF">2019-10-24T08:11:06Z</dcterms:modified>
</cp:coreProperties>
</file>