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65" r:id="rId2"/>
    <p:sldId id="260" r:id="rId3"/>
    <p:sldId id="266" r:id="rId4"/>
    <p:sldId id="267" r:id="rId5"/>
    <p:sldId id="268" r:id="rId6"/>
    <p:sldId id="276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4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57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0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8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8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0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1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403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microsoft.com/office/2007/relationships/hdphoto" Target="../embeddings/oleObject1.wdp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3425511" y="1774176"/>
            <a:ext cx="5380201" cy="2903702"/>
          </a:xfrm>
          <a:prstGeom prst="roundRect">
            <a:avLst>
              <a:gd name="adj" fmla="val 4550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t"/>
          <a:lstStyle/>
          <a:p>
            <a:pPr marL="85725" lvl="2" latinLnBrk="0">
              <a:defRPr/>
            </a:pPr>
            <a:r>
              <a:rPr lang="en-US" altLang="ko-KR" sz="40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OpenCV</a:t>
            </a:r>
            <a:r>
              <a:rPr lang="ko-KR" altLang="en-US" sz="40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활용</a:t>
            </a:r>
            <a:endParaRPr lang="ko-KR" altLang="en-US" sz="40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  <a:p>
            <a:pPr marL="85725" lvl="2" latinLnBrk="0">
              <a:defRPr/>
            </a:pPr>
            <a:r>
              <a:rPr lang="ko-KR" altLang="en-US" sz="30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이미지 밝기 조절</a:t>
            </a:r>
            <a:endParaRPr lang="ko-KR" altLang="en-US" sz="30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31611" y="3129775"/>
            <a:ext cx="4968000" cy="0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6"/>
          <p:cNvSpPr/>
          <p:nvPr/>
        </p:nvSpPr>
        <p:spPr>
          <a:xfrm>
            <a:off x="3631611" y="3296064"/>
            <a:ext cx="4968000" cy="1206500"/>
          </a:xfrm>
          <a:prstGeom prst="round2SameRect">
            <a:avLst>
              <a:gd name="adj1" fmla="val 0"/>
              <a:gd name="adj2" fmla="val 13042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t"/>
          <a:lstStyle/>
          <a:p>
            <a:pPr marL="85725" lvl="2" algn="r" latinLnBrk="0">
              <a:defRPr/>
            </a:pPr>
            <a:r>
              <a:rPr lang="ko-KR" altLang="en-US" sz="22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컴퓨터공학과</a:t>
            </a:r>
            <a:endParaRPr lang="ko-KR" altLang="en-US" sz="22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" lvl="2" algn="r" latinLnBrk="0">
              <a:defRPr/>
            </a:pPr>
            <a:r>
              <a:rPr lang="en-US" altLang="ko-KR" sz="22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20204410</a:t>
            </a:r>
            <a:endParaRPr lang="ko-KR" altLang="en-US" sz="22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5725" lvl="2" algn="r" latinLnBrk="0">
              <a:defRPr/>
            </a:pPr>
            <a:r>
              <a:rPr lang="ko-KR" altLang="en-US" sz="22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최경훈</a:t>
            </a:r>
            <a:endParaRPr lang="ko-KR" altLang="en-US" sz="2200" b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6C6C715-CCA2-43ED-9D33-67E493FBA9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98704" y="214884"/>
            <a:ext cx="11594592" cy="658368"/>
          </a:xfrm>
          <a:prstGeom prst="roundRect">
            <a:avLst>
              <a:gd name="adj" fmla="val 11111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85725" lvl="2" latinLnBrk="0">
              <a:defRPr/>
            </a:pP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# Contents</a:t>
            </a:r>
            <a:endParaRPr lang="en-US" altLang="ko-KR" sz="105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C208905-7C90-46B0-A30E-541C01433C3C}"/>
              </a:ext>
            </a:extLst>
          </p:cNvPr>
          <p:cNvCxnSpPr>
            <a:cxnSpLocks/>
          </p:cNvCxnSpPr>
          <p:nvPr/>
        </p:nvCxnSpPr>
        <p:spPr>
          <a:xfrm>
            <a:off x="534000" y="781812"/>
            <a:ext cx="11124000" cy="0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5FA41843-F19B-426B-A8E8-3EFBE1F683FB}"/>
              </a:ext>
            </a:extLst>
          </p:cNvPr>
          <p:cNvSpPr/>
          <p:nvPr/>
        </p:nvSpPr>
        <p:spPr>
          <a:xfrm>
            <a:off x="754050" y="727812"/>
            <a:ext cx="54000" cy="10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EDE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298704" y="1077236"/>
            <a:ext cx="11594592" cy="5565880"/>
          </a:xfrm>
          <a:prstGeom prst="roundRect">
            <a:avLst>
              <a:gd name="adj" fmla="val 1448"/>
            </a:avLst>
          </a:prstGeom>
          <a:solidFill>
            <a:srgbClr val="ede7e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innerShdw dist="114300" dir="18900000">
              <a:schemeClr val="bg1">
                <a:alpha val="5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0" lvl="2" latinLnBrk="0">
              <a:defRPr/>
            </a:pPr>
            <a:endParaRPr lang="ko-KR" altLang="en-US" sz="6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1225550" y="2699884"/>
            <a:ext cx="4355191" cy="872608"/>
            <a:chOff x="990600" y="3175715"/>
            <a:chExt cx="4355191" cy="1190171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fc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0">
            <a:off x="1392082" y="2474968"/>
            <a:ext cx="273418" cy="459867"/>
            <a:chOff x="1169832" y="3026999"/>
            <a:chExt cx="273418" cy="459867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36"/>
            <p:cNvSpPr>
              <a:spLocks noEditPoints="1"/>
            </p:cNvSpPr>
            <p:nvPr/>
          </p:nvSpPr>
          <p:spPr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059937" y="2907828"/>
            <a:ext cx="3276967" cy="45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트랙바 설정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305154" y="3114491"/>
            <a:ext cx="453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01</a:t>
            </a: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20"/>
          <p:cNvGrpSpPr/>
          <p:nvPr/>
        </p:nvGrpSpPr>
        <p:grpSpPr>
          <a:xfrm rot="0">
            <a:off x="6443995" y="2697181"/>
            <a:ext cx="4355191" cy="872608"/>
            <a:chOff x="990600" y="3175715"/>
            <a:chExt cx="4355191" cy="1190171"/>
          </a:xfrm>
        </p:grpSpPr>
        <p:sp>
          <p:nvSpPr>
            <p:cNvPr id="62" name="양쪽 모서리가 둥근 사각형 2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95959">
                <a:alpha val="100000"/>
              </a:srgbClr>
            </a:solidFill>
            <a:ln w="12700" cap="flat" cmpd="sng" algn="ctr">
              <a:solidFill>
                <a:srgbClr val="40404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3" name="모서리가 둥근 직사각형 2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40404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64" name="그룹 23"/>
          <p:cNvGrpSpPr/>
          <p:nvPr/>
        </p:nvGrpSpPr>
        <p:grpSpPr>
          <a:xfrm rot="0">
            <a:off x="6610527" y="2472265"/>
            <a:ext cx="273418" cy="459867"/>
            <a:chOff x="1169832" y="3026999"/>
            <a:chExt cx="273418" cy="459867"/>
          </a:xfrm>
        </p:grpSpPr>
        <p:sp>
          <p:nvSpPr>
            <p:cNvPr id="65" name="모서리가 둥근 직사각형 24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28575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Freeform 36"/>
            <p:cNvSpPr>
              <a:spLocks noEditPoints="1"/>
            </p:cNvSpPr>
            <p:nvPr/>
          </p:nvSpPr>
          <p:spPr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7" name="직사각형 26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8" name="직사각형 27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9" name="직사각형 28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0" name="직사각형 29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1" name="직사각형 30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" name="직사각형 31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73" name="직사각형 51"/>
          <p:cNvSpPr/>
          <p:nvPr/>
        </p:nvSpPr>
        <p:spPr>
          <a:xfrm>
            <a:off x="7278382" y="2914650"/>
            <a:ext cx="3276968" cy="4525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키 입력 확인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52"/>
          <p:cNvSpPr/>
          <p:nvPr/>
        </p:nvSpPr>
        <p:spPr>
          <a:xfrm>
            <a:off x="6523599" y="3111788"/>
            <a:ext cx="454416" cy="33855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5" name="그룹 20"/>
          <p:cNvGrpSpPr/>
          <p:nvPr/>
        </p:nvGrpSpPr>
        <p:grpSpPr>
          <a:xfrm rot="0">
            <a:off x="1225550" y="4575174"/>
            <a:ext cx="4355191" cy="872608"/>
            <a:chOff x="990600" y="3175715"/>
            <a:chExt cx="4355191" cy="1190171"/>
          </a:xfrm>
        </p:grpSpPr>
        <p:sp>
          <p:nvSpPr>
            <p:cNvPr id="76" name="양쪽 모서리가 둥근 사각형 2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9595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모서리가 둥근 직사각형 2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그룹 23"/>
          <p:cNvGrpSpPr/>
          <p:nvPr/>
        </p:nvGrpSpPr>
        <p:grpSpPr>
          <a:xfrm rot="0">
            <a:off x="1392082" y="4350258"/>
            <a:ext cx="273418" cy="459867"/>
            <a:chOff x="1169832" y="3026999"/>
            <a:chExt cx="273418" cy="459867"/>
          </a:xfrm>
        </p:grpSpPr>
        <p:sp>
          <p:nvSpPr>
            <p:cNvPr id="79" name="모서리가 둥근 직사각형 24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직사각형 26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직사각형 27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직사각형 28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29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직사각형 30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직사각형 31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7" name="직사각형 51"/>
          <p:cNvSpPr/>
          <p:nvPr/>
        </p:nvSpPr>
        <p:spPr>
          <a:xfrm>
            <a:off x="2059937" y="4783118"/>
            <a:ext cx="3276967" cy="45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트랙바 값 조절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8" name="직사각형 52"/>
          <p:cNvSpPr/>
          <p:nvPr/>
        </p:nvSpPr>
        <p:spPr>
          <a:xfrm>
            <a:off x="1305154" y="4989781"/>
            <a:ext cx="453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03</a:t>
            </a:r>
            <a:endParaRPr lang="en-US" altLang="ko-KR" sz="1600" b="1">
              <a:solidFill>
                <a:prstClr val="white"/>
              </a:solidFill>
            </a:endParaRPr>
          </a:p>
        </p:txBody>
      </p:sp>
      <p:grpSp>
        <p:nvGrpSpPr>
          <p:cNvPr id="89" name="그룹 20"/>
          <p:cNvGrpSpPr/>
          <p:nvPr/>
        </p:nvGrpSpPr>
        <p:grpSpPr>
          <a:xfrm rot="0">
            <a:off x="6443995" y="4572471"/>
            <a:ext cx="4355191" cy="872608"/>
            <a:chOff x="990600" y="3175715"/>
            <a:chExt cx="4355191" cy="1190171"/>
          </a:xfrm>
        </p:grpSpPr>
        <p:sp>
          <p:nvSpPr>
            <p:cNvPr id="90" name="양쪽 모서리가 둥근 사각형 2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fc000">
                <a:alpha val="100000"/>
              </a:srgbClr>
            </a:solidFill>
            <a:ln w="12700" cap="flat" cmpd="sng" algn="ctr">
              <a:solidFill>
                <a:srgbClr val="40404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1" name="모서리가 둥근 직사각형 2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>
                <a:gd name="adj" fmla="val 16667"/>
              </a:avLst>
            </a:prstGeom>
            <a:noFill/>
            <a:ln w="28575" cap="flat" cmpd="sng" algn="ctr">
              <a:solidFill>
                <a:srgbClr val="40404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92" name="그룹 23"/>
          <p:cNvGrpSpPr/>
          <p:nvPr/>
        </p:nvGrpSpPr>
        <p:grpSpPr>
          <a:xfrm rot="0">
            <a:off x="6610527" y="4347555"/>
            <a:ext cx="273418" cy="459867"/>
            <a:chOff x="1169832" y="3026999"/>
            <a:chExt cx="273418" cy="459867"/>
          </a:xfrm>
        </p:grpSpPr>
        <p:sp>
          <p:nvSpPr>
            <p:cNvPr id="93" name="모서리가 둥근 직사각형 24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28575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4" name="Freeform 36"/>
            <p:cNvSpPr>
              <a:spLocks noEditPoints="1"/>
            </p:cNvSpPr>
            <p:nvPr/>
          </p:nvSpPr>
          <p:spPr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5" name="직사각형 26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6" name="직사각형 27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7" name="직사각형 28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8" name="직사각형 29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9" name="직사각형 30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0" name="직사각형 31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01" name="직사각형 51"/>
          <p:cNvSpPr/>
          <p:nvPr/>
        </p:nvSpPr>
        <p:spPr>
          <a:xfrm>
            <a:off x="7278382" y="4789940"/>
            <a:ext cx="3276968" cy="4525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이미지 밝기 조절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직사각형 52"/>
          <p:cNvSpPr/>
          <p:nvPr/>
        </p:nvSpPr>
        <p:spPr>
          <a:xfrm>
            <a:off x="6523599" y="4987078"/>
            <a:ext cx="454414" cy="33855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04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355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98704" y="214884"/>
            <a:ext cx="11594592" cy="658368"/>
          </a:xfrm>
          <a:prstGeom prst="roundRect">
            <a:avLst>
              <a:gd name="adj" fmla="val 11111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85725" lvl="2" latinLnBrk="0">
              <a:defRPr/>
            </a:pP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# </a:t>
            </a:r>
            <a:r>
              <a:rPr lang="ko-KR" altLang="en-US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트랙바 설정</a:t>
            </a: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</a:t>
            </a:r>
            <a:endParaRPr lang="en-US" altLang="ko-KR" sz="32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4000" y="781812"/>
            <a:ext cx="11124000" cy="0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754050" y="727812"/>
            <a:ext cx="54000" cy="10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ede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298704" y="1077236"/>
            <a:ext cx="11594592" cy="5565880"/>
          </a:xfrm>
          <a:prstGeom prst="roundRect">
            <a:avLst>
              <a:gd name="adj" fmla="val 1448"/>
            </a:avLst>
          </a:prstGeom>
          <a:solidFill>
            <a:srgbClr val="ede7e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innerShdw dist="114300" dir="18900000">
              <a:schemeClr val="bg1">
                <a:alpha val="5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0" lvl="2" latinLnBrk="0">
              <a:defRPr/>
            </a:pPr>
            <a:endParaRPr lang="ko-KR" altLang="en-US" sz="6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직사각형 51"/>
          <p:cNvSpPr/>
          <p:nvPr/>
        </p:nvSpPr>
        <p:spPr>
          <a:xfrm>
            <a:off x="766767" y="3820879"/>
            <a:ext cx="8405295" cy="22732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resize(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이미지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(width, height),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보간법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namedWindow(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창 이름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창 크기 조절 함수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createTrackbar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의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onChange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함수는 따로 할 작업이 없기 때문에 아무 값이 없지만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필요하다면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print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문을 쓴다던가 원하는 작업을 수행할 수 있습니다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8096" y="1457031"/>
            <a:ext cx="8306959" cy="21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98704" y="214884"/>
            <a:ext cx="11594592" cy="658368"/>
          </a:xfrm>
          <a:prstGeom prst="roundRect">
            <a:avLst>
              <a:gd name="adj" fmla="val 11111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85725" lvl="2" latinLnBrk="0">
              <a:defRPr/>
            </a:pP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# </a:t>
            </a:r>
            <a:r>
              <a:rPr lang="ko-KR" altLang="en-US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키 입력 확인</a:t>
            </a: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</a:t>
            </a:r>
            <a:endParaRPr lang="en-US" altLang="ko-KR" sz="32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4000" y="781812"/>
            <a:ext cx="11124000" cy="0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754050" y="727812"/>
            <a:ext cx="54000" cy="10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ede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51"/>
          <p:cNvSpPr/>
          <p:nvPr/>
        </p:nvSpPr>
        <p:spPr>
          <a:xfrm>
            <a:off x="425648" y="3626810"/>
            <a:ext cx="7188452" cy="4479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8781" y="1754396"/>
            <a:ext cx="11374437" cy="1914792"/>
          </a:xfrm>
          <a:prstGeom prst="rect">
            <a:avLst/>
          </a:prstGeom>
        </p:spPr>
      </p:pic>
      <p:sp>
        <p:nvSpPr>
          <p:cNvPr id="71" name="직사각형 51"/>
          <p:cNvSpPr/>
          <p:nvPr/>
        </p:nvSpPr>
        <p:spPr>
          <a:xfrm>
            <a:off x="3389075" y="4354622"/>
            <a:ext cx="5413850" cy="11774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ESC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키를 누를시 프로그램 중지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waitKey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32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비트 정수로 키 값을 반환 하고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opencv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에서 주로 사용하는 건 마지막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비트라서 변환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675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98704" y="214884"/>
            <a:ext cx="11594592" cy="658368"/>
          </a:xfrm>
          <a:prstGeom prst="roundRect">
            <a:avLst>
              <a:gd name="adj" fmla="val 11111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85725" lvl="2" latinLnBrk="0">
              <a:defRPr/>
            </a:pP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# </a:t>
            </a:r>
            <a:r>
              <a:rPr lang="ko-KR" altLang="en-US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트랙바 값 조절</a:t>
            </a: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</a:t>
            </a:r>
            <a:endParaRPr lang="en-US" altLang="ko-KR" sz="32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4000" y="781812"/>
            <a:ext cx="11124000" cy="0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754050" y="727812"/>
            <a:ext cx="54000" cy="10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ede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1599" y="1266334"/>
            <a:ext cx="8068801" cy="2762635"/>
          </a:xfrm>
          <a:prstGeom prst="rect">
            <a:avLst/>
          </a:prstGeom>
        </p:spPr>
      </p:pic>
      <p:sp>
        <p:nvSpPr>
          <p:cNvPr id="72" name="직사각형 51"/>
          <p:cNvSpPr/>
          <p:nvPr/>
        </p:nvSpPr>
        <p:spPr>
          <a:xfrm>
            <a:off x="3389075" y="4587751"/>
            <a:ext cx="5413850" cy="15540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트랙바 값에서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-100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을 하는 이유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트랙바의 값이 0일 때: 0 - 100 = -100 (어두워짐)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트랙바의 값이 100일 때: 100 - 100 = 0 (원본 밝기)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트랙바의 값이 200일 때: 200 - 100 = +100 (밝아짐)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526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98704" y="214884"/>
            <a:ext cx="11594592" cy="658368"/>
          </a:xfrm>
          <a:prstGeom prst="roundRect">
            <a:avLst>
              <a:gd name="adj" fmla="val 11111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85725" lvl="2" latinLnBrk="0">
              <a:defRPr/>
            </a:pP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# </a:t>
            </a:r>
            <a:r>
              <a:rPr lang="ko-KR" altLang="en-US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이미지 밝기 조절</a:t>
            </a: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</a:t>
            </a:r>
            <a:endParaRPr lang="ko-KR" altLang="en-US" sz="6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4000" y="781812"/>
            <a:ext cx="11124000" cy="0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754050" y="727812"/>
            <a:ext cx="54000" cy="10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ede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1599" y="1266334"/>
            <a:ext cx="8068801" cy="2762635"/>
          </a:xfrm>
          <a:prstGeom prst="rect">
            <a:avLst/>
          </a:prstGeom>
        </p:spPr>
      </p:pic>
      <p:sp>
        <p:nvSpPr>
          <p:cNvPr id="73" name="직사각형 51"/>
          <p:cNvSpPr/>
          <p:nvPr/>
        </p:nvSpPr>
        <p:spPr>
          <a:xfrm>
            <a:off x="3389075" y="4533725"/>
            <a:ext cx="5413850" cy="15499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alpha 값의 범위: 0.1 ~ 3.0 (실제로는 더 클 수도 있지만 일반적으로 3.0 이하가 적절함)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beta 값: -100 ~ 100 정도가 적당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alpha는 대비를, beta는 밝기를 조절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986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98704" y="214884"/>
            <a:ext cx="11594592" cy="658368"/>
          </a:xfrm>
          <a:prstGeom prst="roundRect">
            <a:avLst>
              <a:gd name="adj" fmla="val 11111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85725" lvl="2" latinLnBrk="0">
              <a:defRPr/>
            </a:pP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# </a:t>
            </a:r>
            <a:r>
              <a:rPr lang="ko-KR" altLang="en-US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이미지 출력</a:t>
            </a: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</a:t>
            </a:r>
            <a:endParaRPr lang="en-US" altLang="ko-KR" sz="32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4000" y="781812"/>
            <a:ext cx="11124000" cy="0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754050" y="727812"/>
            <a:ext cx="54000" cy="10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ede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170" y="1249680"/>
            <a:ext cx="4546509" cy="5379720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92581" y="1234439"/>
            <a:ext cx="4517810" cy="54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3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98704" y="214884"/>
            <a:ext cx="11594592" cy="658368"/>
          </a:xfrm>
          <a:prstGeom prst="roundRect">
            <a:avLst>
              <a:gd name="adj" fmla="val 11111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85725" lvl="2" latinLnBrk="0">
              <a:defRPr/>
            </a:pPr>
            <a:r>
              <a:rPr lang="en-US" altLang="ko-KR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# </a:t>
            </a:r>
            <a:r>
              <a:rPr lang="ko-KR" altLang="en-US" sz="32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깃허브 링크</a:t>
            </a:r>
            <a:endParaRPr lang="ko-KR" altLang="en-US" sz="32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4000" y="781812"/>
            <a:ext cx="11124000" cy="0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/>
          <p:cNvSpPr/>
          <p:nvPr/>
        </p:nvSpPr>
        <p:spPr>
          <a:xfrm>
            <a:off x="754050" y="727812"/>
            <a:ext cx="54000" cy="10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rgbClr val="ede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직사각형 51"/>
          <p:cNvSpPr/>
          <p:nvPr/>
        </p:nvSpPr>
        <p:spPr>
          <a:xfrm>
            <a:off x="3055075" y="2771875"/>
            <a:ext cx="6081850" cy="6571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https://github.com/rusgns01/opencv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362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2d7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3156205" y="2737866"/>
            <a:ext cx="5879590" cy="1382267"/>
          </a:xfrm>
          <a:prstGeom prst="roundRect">
            <a:avLst>
              <a:gd name="adj" fmla="val 11111"/>
            </a:avLst>
          </a:prstGeom>
          <a:solidFill>
            <a:srgbClr val="ede7e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b"/>
          <a:lstStyle/>
          <a:p>
            <a:pPr marL="85725" lvl="2" latinLnBrk="0">
              <a:defRPr/>
            </a:pPr>
            <a:r>
              <a:rPr lang="en-US" altLang="ko-KR" sz="7000" b="1" ker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rPr>
              <a:t>  Thank You</a:t>
            </a:r>
            <a:endParaRPr lang="en-US" altLang="ko-KR" sz="7000" b="1" kern="0">
              <a:solidFill>
                <a:prstClr val="black">
                  <a:lumMod val="75000"/>
                  <a:lumOff val="25000"/>
                </a:prstClr>
              </a:solidFill>
              <a:latin typeface="야놀자 야체 B"/>
              <a:ea typeface="야놀자 야체 B"/>
            </a:endParaRPr>
          </a:p>
        </p:txBody>
      </p:sp>
    </p:spTree>
    <p:extLst>
      <p:ext uri="{BB962C8B-B14F-4D97-AF65-F5344CB8AC3E}">
        <p14:creationId xmlns:p14="http://schemas.microsoft.com/office/powerpoint/2010/main" val="328183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4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159</ep:Words>
  <ep:PresentationFormat>와이드스크린</ep:PresentationFormat>
  <ep:Paragraphs>57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47_Office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2022-02-03T05:00:06.000</dcterms:created>
  <dc:creator>조현석</dc:creator>
  <cp:lastModifiedBy>경훈</cp:lastModifiedBy>
  <dcterms:modified xsi:type="dcterms:W3CDTF">2024-11-11T05:02:01.287</dcterms:modified>
  <cp:revision>51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