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Qq8sO1MuQAExQaWpdGVbE+M5v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477fec4b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d477fec4b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55b5482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55b5482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477fec4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477fec4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477fec4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477fec4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477fec4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477fec4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477fec4b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477fec4b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77fec4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77fec4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477fec4b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477fec4b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2011.1299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abs/1708.04811v1" TargetMode="External"/><Relationship Id="rId4" Type="http://schemas.openxmlformats.org/officeDocument/2006/relationships/hyperlink" Target="https://arxiv.org/abs/1910.04269" TargetMode="External"/><Relationship Id="rId5" Type="http://schemas.openxmlformats.org/officeDocument/2006/relationships/hyperlink" Target="https://www.mdpi.com/2076-3417/10/7/2225/htm" TargetMode="External"/><Relationship Id="rId6" Type="http://schemas.openxmlformats.org/officeDocument/2006/relationships/hyperlink" Target="https://lionbridge.ai/datasets/best-speech-recognition-datasets-for-machine-learning/" TargetMode="External"/><Relationship Id="rId7" Type="http://schemas.openxmlformats.org/officeDocument/2006/relationships/hyperlink" Target="https://lionbridge.ai/datasets/best-speech-recognition-datasets-for-machine-learnin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2730000" y="3830225"/>
            <a:ext cx="641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Spoken Language Identification</a:t>
            </a:r>
            <a:endParaRPr b="1" i="1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" sz="1732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180020002 180030001 180030037 </a:t>
            </a:r>
            <a:endParaRPr b="1" i="1" sz="1732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311700" y="1152475"/>
            <a:ext cx="85206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Confusion Matrix and related parameters</a:t>
            </a:r>
            <a:endParaRPr sz="2400"/>
          </a:p>
        </p:txBody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Performance Metrics for Comparison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Team Structure</a:t>
            </a:r>
            <a:endParaRPr/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Team Members: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Amitabh Swain :  180020002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Rushikesh Dixit :  180030037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Abhay Baghel   :   180030001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Mentor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Soma Siddhartha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477fec4ba_2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 Diversity : PCA Analysis</a:t>
            </a:r>
            <a:endParaRPr/>
          </a:p>
        </p:txBody>
      </p:sp>
      <p:sp>
        <p:nvSpPr>
          <p:cNvPr id="119" name="Google Shape;119;gd477fec4ba_2_19"/>
          <p:cNvSpPr txBox="1"/>
          <p:nvPr>
            <p:ph idx="1" type="body"/>
          </p:nvPr>
        </p:nvSpPr>
        <p:spPr>
          <a:xfrm>
            <a:off x="311700" y="1152475"/>
            <a:ext cx="2596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t/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Original Encoding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1 - Bengali (bn)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2 - English (en)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3 - Gujarati (gu)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4 - Hindi (hi)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5 - Kannada (kn)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6 - Malayalam (ml)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7 - Nepali (ne)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8 - Tamil (ta)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20" name="Google Shape;120;gd477fec4ba_2_19"/>
          <p:cNvPicPr preferRelativeResize="0"/>
          <p:nvPr/>
        </p:nvPicPr>
        <p:blipFill rotWithShape="1">
          <a:blip r:embed="rId3">
            <a:alphaModFix/>
          </a:blip>
          <a:srcRect b="0" l="0" r="3016" t="31243"/>
          <a:stretch/>
        </p:blipFill>
        <p:spPr>
          <a:xfrm>
            <a:off x="3081500" y="1097950"/>
            <a:ext cx="5857976" cy="404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55b548226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Model (Last Phase)</a:t>
            </a:r>
            <a:endParaRPr/>
          </a:p>
        </p:txBody>
      </p:sp>
      <p:sp>
        <p:nvSpPr>
          <p:cNvPr id="126" name="Google Shape;126;gc55b548226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Previous Model : </a:t>
            </a:r>
            <a:r>
              <a:rPr lang="en" u="sng"/>
              <a:t>4-layered Dense Neural Network Model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(Feed Forward Network)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: </a:t>
            </a:r>
            <a:r>
              <a:rPr lang="en" u="sng"/>
              <a:t>VoxLingua107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Selected : English, Hindi and Tamil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Duration = 14s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Duration = 4s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Duration = 7s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Used : 13 MFCCs (framewise)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r>
              <a:rPr lang="en"/>
              <a:t> Accuracy  = 95.42 %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Accuracy = 62.67 %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477fec4ba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Model (Current Phase)</a:t>
            </a:r>
            <a:endParaRPr/>
          </a:p>
        </p:txBody>
      </p:sp>
      <p:sp>
        <p:nvSpPr>
          <p:cNvPr id="132" name="Google Shape;132;gd477fec4ba_0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Previous Model : 4-layered Dense Neural Network Model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(Feed Forward Network)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Dataset : </a:t>
            </a:r>
            <a:r>
              <a:rPr lang="en" u="sng"/>
              <a:t>VoxLingua107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Languages Selected</a:t>
            </a:r>
            <a:r>
              <a:rPr lang="en"/>
              <a:t> : English, Hindi, Tamil, Bengali,Nepali,Malayalam,Kannada and Gujarati.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Max Duration = 14s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Min Duration = 4s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Average Duration = 7s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Features Used : 13 MFCCs + 13 delta + 13 delta-delta coefficients(framewise)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Training Accuracy  = 94.98 %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Test Accuracy = 31.75 %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77fec4ba_2_0"/>
          <p:cNvSpPr txBox="1"/>
          <p:nvPr>
            <p:ph type="title"/>
          </p:nvPr>
        </p:nvSpPr>
        <p:spPr>
          <a:xfrm>
            <a:off x="311700" y="20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Forward Model : Results</a:t>
            </a:r>
            <a:endParaRPr/>
          </a:p>
        </p:txBody>
      </p:sp>
      <p:pic>
        <p:nvPicPr>
          <p:cNvPr id="138" name="Google Shape;138;gd477fec4ba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700" y="723300"/>
            <a:ext cx="4411550" cy="44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77fec4b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Model</a:t>
            </a:r>
            <a:endParaRPr/>
          </a:p>
        </p:txBody>
      </p:sp>
      <p:sp>
        <p:nvSpPr>
          <p:cNvPr id="144" name="Google Shape;144;gd477fec4ba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Model : Convolutional Neural Network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Dataset : </a:t>
            </a:r>
            <a:r>
              <a:rPr lang="en" u="sng"/>
              <a:t>Vox Lingua 107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Languages Selected</a:t>
            </a:r>
            <a:r>
              <a:rPr lang="en"/>
              <a:t> : English, Hindi, Tamil, Bengali,Nepali,Malayalam,Kannada and    Gujarati.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Max Duration = 14s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Min Duration = 4s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Average Duration = 7s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Features Used : 13 MFCCs + 13 delta + 13 delta-delta coefficients(framewise)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Training Accuracy  =  89.41 %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Test Accuracy =  69.94 %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77fec4ba_2_6"/>
          <p:cNvSpPr txBox="1"/>
          <p:nvPr>
            <p:ph type="title"/>
          </p:nvPr>
        </p:nvSpPr>
        <p:spPr>
          <a:xfrm>
            <a:off x="311700" y="20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</a:t>
            </a:r>
            <a:r>
              <a:rPr lang="en"/>
              <a:t> : Results</a:t>
            </a:r>
            <a:endParaRPr/>
          </a:p>
        </p:txBody>
      </p:sp>
      <p:pic>
        <p:nvPicPr>
          <p:cNvPr id="150" name="Google Shape;150;gd477fec4ba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950" y="683600"/>
            <a:ext cx="4406099" cy="44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477fec4ba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Model</a:t>
            </a:r>
            <a:endParaRPr/>
          </a:p>
        </p:txBody>
      </p:sp>
      <p:sp>
        <p:nvSpPr>
          <p:cNvPr id="156" name="Google Shape;156;gd477fec4ba_0_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 : LSTM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: </a:t>
            </a:r>
            <a:r>
              <a:rPr lang="en" u="sng"/>
              <a:t>Vox Lingua 107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Languages Selected</a:t>
            </a:r>
            <a:r>
              <a:rPr lang="en"/>
              <a:t> : English, Hindi, Tamil, Bengali,Nepali,Malayalam,Kannada and    Gujarati.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Duration = 14s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Duration = 4s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Duration = 7s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Used : 13 MFCCs + 13 delta + 13 delta-delta coefficients(framewise)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Accuracy  =  89.51 %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Accuracy =  14.69 %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77fec4ba_2_13"/>
          <p:cNvSpPr txBox="1"/>
          <p:nvPr>
            <p:ph type="title"/>
          </p:nvPr>
        </p:nvSpPr>
        <p:spPr>
          <a:xfrm>
            <a:off x="311700" y="20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r>
              <a:rPr lang="en"/>
              <a:t> Model : Results</a:t>
            </a:r>
            <a:endParaRPr/>
          </a:p>
        </p:txBody>
      </p:sp>
      <p:pic>
        <p:nvPicPr>
          <p:cNvPr id="162" name="Google Shape;162;gd477fec4ba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963" y="675575"/>
            <a:ext cx="4430076" cy="43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 and Motivation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3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Identification (LID) systems are used to classify the spoken language from a given audio sample and are typically the first step for many spoken language processing tasks, such as Automatic Speech Recognition (ASR) systems.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automatic language detection, speech utterances cannot be parsed correctly and grammar rules cannot be applied, causing subsequent speech recognition steps to fail.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ASR systems require users to manually specify the system’s correct input language to work properly.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Current Applications and Future Improvements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Systems for people with disabilities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Assistant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Speech Translation Systems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Multilingual Speech Recognition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Speaker Diarization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Autonomous Driver Assistance Systems (A-DAS)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Review of Literature</a:t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[2011.12998] VoxLingua107: a Dataset for Spoken Language Recognition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(Dataset)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the past 20 years, development of SLR technology has been largely fostered through NIST Language Recognition Evaluations(LREs).The datasets corresponding to this costs around 15400 dollars.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paper focuses on the approach of scraping data from YouTube via phrases obtained from Wikipedia. Finally computing the performance using '</a:t>
            </a:r>
            <a:r>
              <a:rPr b="1" lang="en" sz="1600"/>
              <a:t>EER</a:t>
            </a:r>
            <a:r>
              <a:rPr lang="en" sz="1600"/>
              <a:t>' as metric for different architectures.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And finally concluding that the dataset is suitable for training spoken language recognition models for classifying data from the public domain.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52475"/>
            <a:ext cx="8520600" cy="3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Language Identification Using Deep Convolutional Recurrent Neural Networks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[1910.04269] Spoken Language Identification using ConvNets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Automatic Language Identification Using Speech Rhythm Features for Multilingual Speech Recognition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Dataset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https://lionbridge.ai/datasets/best-speech-recognition-datasets-for-machine-learning/</a:t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Concepts Involved</a:t>
            </a:r>
            <a:endParaRPr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Network(CNN)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Recurrent Neural Network(RNN)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hybrid combination of the above two(CRNN)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Long-Short Term Memory (LSTM)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Sequence-to-Sequence Models (Seq2Seq)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of existing standard architectures used in production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 Frequency Cepstral Coefficients (MFCC) and Feature Modeling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Structure of the Plan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311700" y="1152475"/>
            <a:ext cx="8520600" cy="3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1) Exploring Datasets to work upon.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2) Extraction of features which are relevant to purpose. (Prominently, MFCC features)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3) Building a base model and evaluating the performance using relevant metrics.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4) Tweaking some feature properties, model parameters and trying out different architectures to improve the performance.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5) Tuning the hyperparameters to further improve performance.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5) Suggestions to deploy the architecture in the real world.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311700" y="1152475"/>
            <a:ext cx="8520600" cy="3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AutoNum type="arabicPeriod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Machine Learning Approaches (GMM and GMM-HMM) (Phase-1)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AutoNum type="arabicPeriod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CNN and RNN based Approaches (Phase-2)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AutoNum type="arabicPeriod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LSTM and CNN-RNN combined Approaches (Phase-3)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AutoNum type="arabicPeriod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Seq2Seq (Encoder-Decoder) Model Approaches (Phase-4)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AutoNum type="arabicPeriod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Finally Comparison of all approaches and taking inferences about the optimal model (Phase-5)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311700" y="4384050"/>
            <a:ext cx="340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