
<file path=[Content_Types].xml><?xml version="1.0" encoding="utf-8"?>
<Types xmlns="http://schemas.openxmlformats.org/package/2006/content-types">
  <Default Extension="jpg" ContentType="image/jpeg"/>
  <Default Extension="png" ContentType="image/png"/>
  <Default Extension="png&amp;ehk=3weqWkwsoIkENulL6sH1zA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551" r:id="rId5"/>
    <p:sldId id="535" r:id="rId6"/>
    <p:sldId id="533" r:id="rId7"/>
    <p:sldId id="543" r:id="rId8"/>
    <p:sldId id="544" r:id="rId9"/>
    <p:sldId id="534" r:id="rId10"/>
    <p:sldId id="547" r:id="rId11"/>
    <p:sldId id="554" r:id="rId12"/>
    <p:sldId id="558" r:id="rId13"/>
    <p:sldId id="556" r:id="rId14"/>
    <p:sldId id="548" r:id="rId15"/>
    <p:sldId id="546" r:id="rId16"/>
    <p:sldId id="559" r:id="rId17"/>
    <p:sldId id="549" r:id="rId18"/>
    <p:sldId id="499" r:id="rId19"/>
    <p:sldId id="550" r:id="rId20"/>
    <p:sldId id="537" r:id="rId21"/>
    <p:sldId id="538" r:id="rId22"/>
    <p:sldId id="560" r:id="rId23"/>
    <p:sldId id="561" r:id="rId24"/>
    <p:sldId id="513" r:id="rId25"/>
    <p:sldId id="562" r:id="rId26"/>
    <p:sldId id="564" r:id="rId27"/>
    <p:sldId id="566" r:id="rId28"/>
    <p:sldId id="563" r:id="rId29"/>
    <p:sldId id="565" r:id="rId30"/>
    <p:sldId id="567" r:id="rId31"/>
    <p:sldId id="568" r:id="rId32"/>
    <p:sldId id="569" r:id="rId33"/>
    <p:sldId id="572" r:id="rId34"/>
    <p:sldId id="570" r:id="rId35"/>
    <p:sldId id="573" r:id="rId36"/>
    <p:sldId id="571" r:id="rId37"/>
    <p:sldId id="576" r:id="rId38"/>
    <p:sldId id="28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FCC"/>
    <a:srgbClr val="C40000"/>
    <a:srgbClr val="E1300D"/>
    <a:srgbClr val="FFD9D9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23.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컬렉션 프레임워크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1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배열보다는 컬렉션 인스턴스가 좋다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AE46DC-A5D7-4F70-8215-EDD94201CCD3}"/>
              </a:ext>
            </a:extLst>
          </p:cNvPr>
          <p:cNvSpPr/>
          <p:nvPr/>
        </p:nvSpPr>
        <p:spPr>
          <a:xfrm>
            <a:off x="1140822" y="1587254"/>
            <a:ext cx="10229211" cy="395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다음 두 가지 이유로 배열보다 </a:t>
            </a:r>
            <a:r>
              <a:rPr lang="en-US" altLang="ko-KR" sz="1600" dirty="0">
                <a:latin typeface="Consolas" panose="020B0609020204030204" pitchFamily="49" charset="0"/>
              </a:rPr>
              <a:t>ArrayList&lt;E&gt;</a:t>
            </a:r>
            <a:r>
              <a:rPr lang="ko-KR" altLang="en-US" sz="1600" dirty="0">
                <a:latin typeface="Consolas" panose="020B0609020204030204" pitchFamily="49" charset="0"/>
              </a:rPr>
              <a:t>가 더 좋다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인스턴스의 저장과 삭제가 편하다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반복자를 쓸 수 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단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ko-KR" altLang="en-US" sz="1600" dirty="0">
                <a:latin typeface="Consolas" panose="020B0609020204030204" pitchFamily="49" charset="0"/>
              </a:rPr>
              <a:t>배열처럼 선언과 동시에 초기화가 불가능하다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  <a:r>
              <a:rPr lang="ko-KR" altLang="en-US" sz="1600" dirty="0">
                <a:latin typeface="Consolas" panose="020B0609020204030204" pitchFamily="49" charset="0"/>
              </a:rPr>
              <a:t>그러나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다음 방법을 쓸 수 있다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List&lt;String&gt; list = Arrays.asList("Toy", "Robot", "Box");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ko-KR" altLang="en-US" sz="1600" dirty="0">
                <a:latin typeface="Consolas" panose="020B0609020204030204" pitchFamily="49" charset="0"/>
              </a:rPr>
              <a:t>→ 인자로 전달된 인스턴스들을 저장한 컬렉션 인스턴스의 생성 및 반환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ko-KR" altLang="en-US" sz="1600" dirty="0">
                <a:latin typeface="Consolas" panose="020B0609020204030204" pitchFamily="49" charset="0"/>
              </a:rPr>
              <a:t>→ 이렇게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생성된 리스트 인스턴스는 </a:t>
            </a:r>
            <a:r>
              <a:rPr lang="en-US" altLang="ko-KR" sz="1600" dirty="0">
                <a:latin typeface="Consolas" panose="020B0609020204030204" pitchFamily="49" charset="0"/>
              </a:rPr>
              <a:t>Immutable </a:t>
            </a:r>
            <a:r>
              <a:rPr lang="ko-KR" altLang="en-US" sz="1600" dirty="0">
                <a:latin typeface="Consolas" panose="020B0609020204030204" pitchFamily="49" charset="0"/>
              </a:rPr>
              <a:t>인스턴스이다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129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자료형 데이터의 저장과 참조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C3407-EC24-40A2-832E-1DAB4DD85C24}"/>
              </a:ext>
            </a:extLst>
          </p:cNvPr>
          <p:cNvSpPr/>
          <p:nvPr/>
        </p:nvSpPr>
        <p:spPr>
          <a:xfrm>
            <a:off x="1193530" y="1530929"/>
            <a:ext cx="9962149" cy="455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LinkedList&lt;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list = new LinkedList&lt;&gt;();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(10);    // </a:t>
            </a:r>
            <a:r>
              <a:rPr lang="ko-KR" altLang="en-US" sz="1500" dirty="0">
                <a:latin typeface="Consolas" panose="020B0609020204030204" pitchFamily="49" charset="0"/>
              </a:rPr>
              <a:t>저장 과정에서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오토 박싱 </a:t>
            </a:r>
            <a:r>
              <a:rPr lang="ko-KR" altLang="en-US" sz="1500" dirty="0">
                <a:latin typeface="Consolas" panose="020B0609020204030204" pitchFamily="49" charset="0"/>
              </a:rPr>
              <a:t>진행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(20);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(30);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int n;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for(Iterator&lt;Integer&gt; itr = list.iterator(); itr.hasNext(); 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n = itr.next();    //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오토 언박싱 </a:t>
            </a:r>
            <a:r>
              <a:rPr lang="ko-KR" altLang="en-US" sz="1500" dirty="0">
                <a:latin typeface="Consolas" panose="020B0609020204030204" pitchFamily="49" charset="0"/>
              </a:rPr>
              <a:t>진행</a:t>
            </a:r>
          </a:p>
          <a:p>
            <a:pPr>
              <a:lnSpc>
                <a:spcPct val="150000"/>
              </a:lnSpc>
            </a:pPr>
            <a:r>
              <a:rPr lang="de-DE" altLang="ko-KR" sz="1500" dirty="0">
                <a:latin typeface="Consolas" panose="020B0609020204030204" pitchFamily="49" charset="0"/>
              </a:rPr>
              <a:t>      System.out.print(n + "\t");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682ABD-AA0C-4548-B907-511EC0EE5AB6}"/>
              </a:ext>
            </a:extLst>
          </p:cNvPr>
          <p:cNvSpPr/>
          <p:nvPr/>
        </p:nvSpPr>
        <p:spPr>
          <a:xfrm>
            <a:off x="6106601" y="2757158"/>
            <a:ext cx="5049078" cy="74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오토 박싱과 오토 언박싱 덕분에 컬렉션 인스턴스에 기본 자료형의 값도 저장 가능하다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8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23-3. Set&lt;E&gt;</a:t>
            </a:r>
            <a:r>
              <a:rPr lang="ko-KR" altLang="en-US" sz="4400" dirty="0">
                <a:solidFill>
                  <a:schemeClr val="tx2"/>
                </a:solidFill>
              </a:rPr>
              <a:t> 인터페이스를 구현하는 컬렉션 클래스들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구현하는 클래스의 특성과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B96633-E6DE-4AB2-9E83-D720680CD824}"/>
              </a:ext>
            </a:extLst>
          </p:cNvPr>
          <p:cNvSpPr/>
          <p:nvPr/>
        </p:nvSpPr>
        <p:spPr>
          <a:xfrm>
            <a:off x="1193531" y="1357848"/>
            <a:ext cx="804672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507FCC"/>
                </a:solidFill>
                <a:latin typeface="Consolas" panose="020B0609020204030204" pitchFamily="49" charset="0"/>
              </a:rPr>
              <a:t>Set&lt;E&gt;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인터페이스를 구현하는 제네릭 클래스들은 다음 두 가지 특성을 갖는다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저장 순서가 유지되지 않는다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데이터의 중복 저장을 허용하지 않는다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66AFD1-D5CA-4377-9F46-406B5B3F19BA}"/>
              </a:ext>
            </a:extLst>
          </p:cNvPr>
          <p:cNvSpPr/>
          <p:nvPr/>
        </p:nvSpPr>
        <p:spPr>
          <a:xfrm>
            <a:off x="1338470" y="2556279"/>
            <a:ext cx="6957391" cy="37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Set&lt;String&gt;</a:t>
            </a:r>
            <a:r>
              <a:rPr lang="en-US" altLang="ko-KR" sz="1300" dirty="0">
                <a:latin typeface="Consolas" panose="020B0609020204030204" pitchFamily="49" charset="0"/>
              </a:rPr>
              <a:t> set = new </a:t>
            </a:r>
            <a:r>
              <a:rPr lang="en-US" altLang="ko-KR" sz="1300" dirty="0">
                <a:solidFill>
                  <a:srgbClr val="507FCC"/>
                </a:solidFill>
                <a:latin typeface="Consolas" panose="020B0609020204030204" pitchFamily="49" charset="0"/>
              </a:rPr>
              <a:t>HashSet&lt;&gt;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("Toy");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("Robot");   </a:t>
            </a:r>
            <a:r>
              <a:rPr lang="en-US" altLang="ko-KR" sz="1300" dirty="0" err="1">
                <a:latin typeface="Consolas" panose="020B0609020204030204" pitchFamily="49" charset="0"/>
              </a:rPr>
              <a:t>set.add</a:t>
            </a:r>
            <a:r>
              <a:rPr lang="en-US" altLang="ko-KR" sz="13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인스턴스 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set.size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</a:t>
            </a:r>
            <a:r>
              <a:rPr lang="ko-KR" altLang="en-US" sz="1300" dirty="0">
                <a:latin typeface="Consolas" panose="020B0609020204030204" pitchFamily="49" charset="0"/>
              </a:rPr>
              <a:t>반복자를 이용한 전체 출력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for(Iterator&lt;String&gt; itr = </a:t>
            </a:r>
            <a:r>
              <a:rPr lang="en-US" altLang="ko-KR" sz="1300" dirty="0" err="1">
                <a:latin typeface="Consolas" panose="020B0609020204030204" pitchFamily="49" charset="0"/>
              </a:rPr>
              <a:t>set.iterator</a:t>
            </a:r>
            <a:r>
              <a:rPr lang="en-US" altLang="ko-KR" sz="1300" dirty="0">
                <a:latin typeface="Consolas" panose="020B0609020204030204" pitchFamily="49" charset="0"/>
              </a:rPr>
              <a:t>(); itr.hasNext(); 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System.out.print(itr.next() + '\t’);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for-each</a:t>
            </a:r>
            <a:r>
              <a:rPr lang="ko-KR" altLang="en-US" sz="1300" dirty="0">
                <a:latin typeface="Consolas" panose="020B0609020204030204" pitchFamily="49" charset="0"/>
              </a:rPr>
              <a:t>문을 이용한 전체 출력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for(String s : set)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System.out.print(s + '\t’);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862568-7D23-490E-A6C5-6E0AED4E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51" y="2488927"/>
            <a:ext cx="3810000" cy="1666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6A7562-C331-40A5-A5D3-A65AC9BBB0F5}"/>
              </a:ext>
            </a:extLst>
          </p:cNvPr>
          <p:cNvSpPr/>
          <p:nvPr/>
        </p:nvSpPr>
        <p:spPr>
          <a:xfrm>
            <a:off x="5334000" y="4964461"/>
            <a:ext cx="63385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출력 결과를 통해 동일 인스턴스가 저장되지 않음을 알 수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그렇다면 동일 인스턴스의 기준은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ko-KR" altLang="en-US" sz="1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7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동일 인스턴스에 대한 기준은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ACBE75-C596-4012-B552-9012B75398D0}"/>
              </a:ext>
            </a:extLst>
          </p:cNvPr>
          <p:cNvSpPr/>
          <p:nvPr/>
        </p:nvSpPr>
        <p:spPr>
          <a:xfrm>
            <a:off x="1193531" y="1714357"/>
            <a:ext cx="10865948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boolean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500" dirty="0">
                <a:latin typeface="Consolas" panose="020B0609020204030204" pitchFamily="49" charset="0"/>
              </a:rPr>
              <a:t>(Object </a:t>
            </a:r>
            <a:r>
              <a:rPr lang="en-US" altLang="ko-KR" sz="1500" dirty="0" err="1">
                <a:latin typeface="Consolas" panose="020B0609020204030204" pitchFamily="49" charset="0"/>
              </a:rPr>
              <a:t>obj</a:t>
            </a:r>
            <a:r>
              <a:rPr lang="en-US" altLang="ko-KR" sz="15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Object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결과를 근거로 동일 인스턴스를 판단한다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ko-KR" altLang="en-US" sz="1500" dirty="0">
                <a:latin typeface="Consolas" panose="020B0609020204030204" pitchFamily="49" charset="0"/>
              </a:rPr>
              <a:t>그런데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그에 앞서 </a:t>
            </a:r>
            <a:r>
              <a:rPr lang="en-US" altLang="ko-KR" sz="1500" dirty="0">
                <a:latin typeface="Consolas" panose="020B0609020204030204" pitchFamily="49" charset="0"/>
              </a:rPr>
              <a:t>Object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결과가 같아야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정리하면</a:t>
            </a:r>
            <a:r>
              <a:rPr lang="en-US" altLang="ko-KR" sz="15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두 인스턴스가 </a:t>
            </a:r>
            <a:r>
              <a:rPr lang="en-US" altLang="ko-KR" sz="1500" dirty="0"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latin typeface="Consolas" panose="020B0609020204030204" pitchFamily="49" charset="0"/>
              </a:rPr>
              <a:t>메소드 호출 결과로 반환하는 값이 동일해야 한다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그리고 이어서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두 인스턴스를 대상으로 </a:t>
            </a:r>
            <a:r>
              <a:rPr lang="en-US" altLang="ko-KR" sz="1500" dirty="0">
                <a:latin typeface="Consolas" panose="020B0609020204030204" pitchFamily="49" charset="0"/>
              </a:rPr>
              <a:t>equals </a:t>
            </a:r>
            <a:r>
              <a:rPr lang="ko-KR" altLang="en-US" sz="1500" dirty="0">
                <a:latin typeface="Consolas" panose="020B0609020204030204" pitchFamily="49" charset="0"/>
              </a:rPr>
              <a:t>메소드의 호출 결과 </a:t>
            </a:r>
            <a:r>
              <a:rPr lang="en-US" altLang="ko-KR" sz="1500" dirty="0">
                <a:latin typeface="Consolas" panose="020B0609020204030204" pitchFamily="49" charset="0"/>
              </a:rPr>
              <a:t>true</a:t>
            </a:r>
            <a:r>
              <a:rPr lang="ko-KR" altLang="en-US" sz="1500" dirty="0">
                <a:latin typeface="Consolas" panose="020B0609020204030204" pitchFamily="49" charset="0"/>
              </a:rPr>
              <a:t>가 반환되면 동일 인스턴스로 간주한다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1474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해쉬 알고리즘의 이해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6616CD-1C02-4D2A-8741-26EA21027FB5}"/>
              </a:ext>
            </a:extLst>
          </p:cNvPr>
          <p:cNvSpPr/>
          <p:nvPr/>
        </p:nvSpPr>
        <p:spPr>
          <a:xfrm>
            <a:off x="1259792" y="1561307"/>
            <a:ext cx="4306121" cy="346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분류 대상</a:t>
            </a:r>
            <a:r>
              <a:rPr lang="en-US" altLang="ko-KR" sz="1600" dirty="0">
                <a:latin typeface="Consolas" panose="020B0609020204030204" pitchFamily="49" charset="0"/>
              </a:rPr>
              <a:t>: 3, 5, 7, 12, 25, 31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적용 해쉬 알고리즘</a:t>
            </a:r>
            <a:r>
              <a:rPr lang="en-US" altLang="ko-KR" sz="1600" dirty="0">
                <a:latin typeface="Consolas" panose="020B0609020204030204" pitchFamily="49" charset="0"/>
              </a:rPr>
              <a:t>: num % 3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분류 결과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76C87-D3E6-4CC6-8857-98C14A31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70" y="3742516"/>
            <a:ext cx="4306121" cy="15592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2E1E5E-858F-4E09-A087-59850427C0B3}"/>
              </a:ext>
            </a:extLst>
          </p:cNvPr>
          <p:cNvSpPr/>
          <p:nvPr/>
        </p:nvSpPr>
        <p:spPr>
          <a:xfrm>
            <a:off x="5059680" y="2533761"/>
            <a:ext cx="6096000" cy="7461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이렇듯 분류를 해 놓으면 탐색의 속도가 매우 빨라진다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즉 존재 유무 확인이 매우 빠르다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18DEF-8680-46CA-98CE-11EC38D9B59B}"/>
              </a:ext>
            </a:extLst>
          </p:cNvPr>
          <p:cNvSpPr/>
          <p:nvPr/>
        </p:nvSpPr>
        <p:spPr>
          <a:xfrm>
            <a:off x="1432069" y="5391260"/>
            <a:ext cx="838779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Object </a:t>
            </a:r>
            <a:r>
              <a:rPr lang="ko-KR" altLang="en-US" sz="1500" dirty="0"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latin typeface="Consolas" panose="020B0609020204030204" pitchFamily="49" charset="0"/>
              </a:rPr>
              <a:t>hashCode </a:t>
            </a:r>
            <a:r>
              <a:rPr lang="ko-KR" altLang="en-US" sz="1500" dirty="0">
                <a:latin typeface="Consolas" panose="020B0609020204030204" pitchFamily="49" charset="0"/>
              </a:rPr>
              <a:t>메소드는 이렇듯 인스턴스들을 분류하는 역할을 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99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dirty="0"/>
              <a:t>HashSet&lt;E&gt;</a:t>
            </a:r>
            <a:r>
              <a:rPr lang="ko-KR" altLang="en-US" sz="3300" dirty="0"/>
              <a:t>의 인스턴스 동등 비교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1DE8C3-DCD8-448D-B7F5-1989967EDCD4}"/>
              </a:ext>
            </a:extLst>
          </p:cNvPr>
          <p:cNvSpPr/>
          <p:nvPr/>
        </p:nvSpPr>
        <p:spPr>
          <a:xfrm>
            <a:off x="1193531" y="1715654"/>
            <a:ext cx="86006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탐색 </a:t>
            </a:r>
            <a:r>
              <a:rPr lang="en-US" altLang="ko-KR" sz="1600" dirty="0">
                <a:latin typeface="Consolas" panose="020B0609020204030204" pitchFamily="49" charset="0"/>
              </a:rPr>
              <a:t>1</a:t>
            </a:r>
            <a:r>
              <a:rPr lang="ko-KR" altLang="en-US" sz="1600" dirty="0">
                <a:latin typeface="Consolas" panose="020B0609020204030204" pitchFamily="49" charset="0"/>
              </a:rPr>
              <a:t>단계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Object </a:t>
            </a:r>
            <a:r>
              <a:rPr lang="ko-KR" altLang="en-US" sz="1600" dirty="0">
                <a:latin typeface="Consolas" panose="020B0609020204030204" pitchFamily="49" charset="0"/>
              </a:rPr>
              <a:t>클래스에 정의된 </a:t>
            </a:r>
            <a:r>
              <a:rPr lang="en-US" altLang="ko-KR" sz="1600" dirty="0">
                <a:latin typeface="Consolas" panose="020B0609020204030204" pitchFamily="49" charset="0"/>
              </a:rPr>
              <a:t>hashCode </a:t>
            </a:r>
            <a:r>
              <a:rPr lang="ko-KR" altLang="en-US" sz="1600" dirty="0">
                <a:latin typeface="Consolas" panose="020B0609020204030204" pitchFamily="49" charset="0"/>
              </a:rPr>
              <a:t>메소드의 반환 값을 기반으로 부류 결정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• </a:t>
            </a:r>
            <a:r>
              <a:rPr lang="ko-KR" altLang="en-US" sz="1600" dirty="0">
                <a:latin typeface="Consolas" panose="020B0609020204030204" pitchFamily="49" charset="0"/>
              </a:rPr>
              <a:t>탐색 </a:t>
            </a:r>
            <a:r>
              <a:rPr lang="en-US" altLang="ko-KR" sz="1600" dirty="0">
                <a:latin typeface="Consolas" panose="020B0609020204030204" pitchFamily="49" charset="0"/>
              </a:rPr>
              <a:t>2</a:t>
            </a:r>
            <a:r>
              <a:rPr lang="ko-KR" altLang="en-US" sz="1600" dirty="0">
                <a:latin typeface="Consolas" panose="020B0609020204030204" pitchFamily="49" charset="0"/>
              </a:rPr>
              <a:t>단계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선택된 부류 내에서 </a:t>
            </a:r>
            <a:r>
              <a:rPr lang="en-US" altLang="ko-KR" sz="1600" dirty="0">
                <a:latin typeface="Consolas" panose="020B0609020204030204" pitchFamily="49" charset="0"/>
              </a:rPr>
              <a:t>equals </a:t>
            </a:r>
            <a:r>
              <a:rPr lang="ko-KR" altLang="en-US" sz="1600" dirty="0">
                <a:latin typeface="Consolas" panose="020B0609020204030204" pitchFamily="49" charset="0"/>
              </a:rPr>
              <a:t>메소드를 호출하여 동등 비교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따라서 동등 비교의 과정에서 </a:t>
            </a:r>
            <a:r>
              <a:rPr lang="en-US" altLang="ko-KR" sz="1600" dirty="0">
                <a:latin typeface="Consolas" panose="020B0609020204030204" pitchFamily="49" charset="0"/>
              </a:rPr>
              <a:t>hashCode </a:t>
            </a:r>
            <a:r>
              <a:rPr lang="ko-KR" altLang="en-US" sz="1600" dirty="0">
                <a:latin typeface="Consolas" panose="020B0609020204030204" pitchFamily="49" charset="0"/>
              </a:rPr>
              <a:t>메소드의 반환 값을 근거로 탐색의 대상이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확</a:t>
            </a:r>
            <a:r>
              <a:rPr lang="en-US" altLang="ko-KR" sz="1600" dirty="0">
                <a:latin typeface="Consolas" panose="020B0609020204030204" pitchFamily="49" charset="0"/>
              </a:rPr>
              <a:t>! </a:t>
            </a:r>
            <a:r>
              <a:rPr lang="ko-KR" altLang="en-US" sz="1600" dirty="0">
                <a:latin typeface="Consolas" panose="020B0609020204030204" pitchFamily="49" charset="0"/>
              </a:rPr>
              <a:t>줄어든다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dirty="0"/>
              <a:t>HashSet&lt;E&gt; </a:t>
            </a:r>
            <a:r>
              <a:rPr lang="ko-KR" altLang="en-US" sz="3300" dirty="0"/>
              <a:t>인스턴스에 저장할 클래스 정의 예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5D8D-A132-4A2A-94B7-235C6B969A03}"/>
              </a:ext>
            </a:extLst>
          </p:cNvPr>
          <p:cNvSpPr/>
          <p:nvPr/>
        </p:nvSpPr>
        <p:spPr>
          <a:xfrm>
            <a:off x="1193531" y="1304019"/>
            <a:ext cx="7924800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Num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int num;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Num(int n) { num = n;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 return String.valueOf(num);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public int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hashCode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return num % 3; // num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의 값이 같으면 부류도 같다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public boolean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equals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(Object </a:t>
            </a:r>
            <a:r>
              <a:rPr lang="en-US" altLang="ko-KR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) {   // num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의 값이 같으면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true </a:t>
            </a:r>
            <a:r>
              <a:rPr lang="ko-KR" altLang="en-US" sz="1400" dirty="0">
                <a:solidFill>
                  <a:srgbClr val="002060"/>
                </a:solidFill>
                <a:latin typeface="Consolas" panose="020B0609020204030204" pitchFamily="49" charset="0"/>
              </a:rPr>
              <a:t>반환</a:t>
            </a: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if(num == ((Num)obj).num)</a:t>
            </a:r>
          </a:p>
          <a:p>
            <a:pPr>
              <a:lnSpc>
                <a:spcPts val="1900"/>
              </a:lnSpc>
            </a:pPr>
            <a:r>
              <a:rPr lang="pt-BR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return true;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else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      return false;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solidFill>
                  <a:srgbClr val="00206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4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hashCode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메소드의 다양한 정의의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26E2B3-EA29-44A2-9CCC-399D022FFA78}"/>
              </a:ext>
            </a:extLst>
          </p:cNvPr>
          <p:cNvSpPr/>
          <p:nvPr/>
        </p:nvSpPr>
        <p:spPr>
          <a:xfrm>
            <a:off x="1193531" y="1567792"/>
            <a:ext cx="7950469" cy="3864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Car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model;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color;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hashCode()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model.hashCode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 +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color.hashCode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()) / 2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D0E378-56E9-43E2-809C-5603D05B01CD}"/>
              </a:ext>
            </a:extLst>
          </p:cNvPr>
          <p:cNvSpPr/>
          <p:nvPr/>
        </p:nvSpPr>
        <p:spPr>
          <a:xfrm>
            <a:off x="2891655" y="4383079"/>
            <a:ext cx="7609776" cy="747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모든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변수의 정보를 다 반영하여 해쉬 값을 얻으려는 노력이 깃든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문장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결과적으로 더 세밀하게 나뉘고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따라서 그만큼 탐색 속도가 높아진다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해쉬 알고리즘 일일이 정의하기 조금 그렇다면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29C72C-3144-4544-83A6-C8CAFE4295F2}"/>
              </a:ext>
            </a:extLst>
          </p:cNvPr>
          <p:cNvSpPr/>
          <p:nvPr/>
        </p:nvSpPr>
        <p:spPr>
          <a:xfrm>
            <a:off x="1193531" y="3604737"/>
            <a:ext cx="97660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@Override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int hashCode()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return </a:t>
            </a:r>
            <a:r>
              <a:rPr lang="en-US" altLang="ko-KR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Objects.hash</a:t>
            </a:r>
            <a:r>
              <a:rPr lang="en-US" altLang="ko-KR" sz="1500" dirty="0">
                <a:latin typeface="Consolas" panose="020B0609020204030204" pitchFamily="49" charset="0"/>
              </a:rPr>
              <a:t>(model, color);    // </a:t>
            </a:r>
            <a:r>
              <a:rPr lang="ko-KR" altLang="en-US" sz="1500" dirty="0">
                <a:latin typeface="Consolas" panose="020B0609020204030204" pitchFamily="49" charset="0"/>
              </a:rPr>
              <a:t>전달인자 </a:t>
            </a:r>
            <a:r>
              <a:rPr lang="en-US" altLang="ko-KR" sz="1500" dirty="0">
                <a:latin typeface="Consolas" panose="020B0609020204030204" pitchFamily="49" charset="0"/>
              </a:rPr>
              <a:t>model, color </a:t>
            </a:r>
            <a:r>
              <a:rPr lang="ko-KR" altLang="en-US" sz="1500" dirty="0">
                <a:latin typeface="Consolas" panose="020B0609020204030204" pitchFamily="49" charset="0"/>
              </a:rPr>
              <a:t>기반 해쉬 값 반한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D89BD2-6785-4564-A143-CD4200B3BDFD}"/>
              </a:ext>
            </a:extLst>
          </p:cNvPr>
          <p:cNvSpPr/>
          <p:nvPr/>
        </p:nvSpPr>
        <p:spPr>
          <a:xfrm>
            <a:off x="1193531" y="1979053"/>
            <a:ext cx="985878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int hash(Object...values)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 → </a:t>
            </a:r>
            <a:r>
              <a:rPr lang="en-US" altLang="ko-KR" sz="1500" dirty="0" err="1">
                <a:latin typeface="Consolas" panose="020B0609020204030204" pitchFamily="49" charset="0"/>
              </a:rPr>
              <a:t>java.util.Objects</a:t>
            </a:r>
            <a:r>
              <a:rPr lang="ko-KR" altLang="en-US" sz="1500" dirty="0">
                <a:latin typeface="Consolas" panose="020B0609020204030204" pitchFamily="49" charset="0"/>
              </a:rPr>
              <a:t>에 정의된 메소드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전달된 인자 기반의 해쉬 값 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75DC72-6475-43E6-8889-A834EF125B36}"/>
              </a:ext>
            </a:extLst>
          </p:cNvPr>
          <p:cNvSpPr/>
          <p:nvPr/>
        </p:nvSpPr>
        <p:spPr>
          <a:xfrm>
            <a:off x="2189291" y="4721677"/>
            <a:ext cx="4685898" cy="3999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전달된 인자를 모두 반영한 해쉬 값을 반환한다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23-1. </a:t>
            </a:r>
            <a:br>
              <a:rPr lang="en-US" altLang="ko-KR" sz="4400" dirty="0">
                <a:solidFill>
                  <a:schemeClr val="tx2"/>
                </a:solidFill>
              </a:rPr>
            </a:br>
            <a:r>
              <a:rPr lang="ko-KR" altLang="en-US" sz="4400" dirty="0">
                <a:solidFill>
                  <a:schemeClr val="tx2"/>
                </a:solidFill>
              </a:rPr>
              <a:t>컬렉션 프레임워크의 이해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이해와 활용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D506BA-D397-44C3-9F5A-01DDEC4ED5A2}"/>
              </a:ext>
            </a:extLst>
          </p:cNvPr>
          <p:cNvSpPr/>
          <p:nvPr/>
        </p:nvSpPr>
        <p:spPr>
          <a:xfrm>
            <a:off x="1193531" y="1349276"/>
            <a:ext cx="1040212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Set&lt;E&gt; </a:t>
            </a:r>
            <a:r>
              <a:rPr lang="ko-KR" altLang="en-US" sz="1600" dirty="0">
                <a:latin typeface="Consolas" panose="020B0609020204030204" pitchFamily="49" charset="0"/>
              </a:rPr>
              <a:t>인터페이스를 구현하는 </a:t>
            </a:r>
            <a:r>
              <a:rPr lang="en-US" altLang="ko-KR" sz="1600" dirty="0">
                <a:latin typeface="Consolas" panose="020B0609020204030204" pitchFamily="49" charset="0"/>
              </a:rPr>
              <a:t>TreeSet&lt;E&gt; </a:t>
            </a:r>
            <a:r>
              <a:rPr lang="ko-KR" altLang="en-US" sz="1600" dirty="0">
                <a:latin typeface="Consolas" panose="020B0609020204030204" pitchFamily="49" charset="0"/>
              </a:rPr>
              <a:t>클래스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</a:t>
            </a:r>
            <a:r>
              <a:rPr lang="ko-KR" altLang="en-US" sz="1500" dirty="0">
                <a:latin typeface="Consolas" panose="020B0609020204030204" pitchFamily="49" charset="0"/>
              </a:rPr>
              <a:t>트리</a:t>
            </a:r>
            <a:r>
              <a:rPr lang="en-US" altLang="ko-KR" sz="1500" dirty="0">
                <a:latin typeface="Consolas" panose="020B0609020204030204" pitchFamily="49" charset="0"/>
              </a:rPr>
              <a:t>(Tree)</a:t>
            </a:r>
            <a:r>
              <a:rPr lang="ko-KR" altLang="en-US" sz="1500" dirty="0">
                <a:latin typeface="Consolas" panose="020B0609020204030204" pitchFamily="49" charset="0"/>
              </a:rPr>
              <a:t> 자료구조를 기반으로 인스턴스를 저장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이는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정렬 상태가 유지되면서 인스턴스가 저장됨</a:t>
            </a:r>
            <a:r>
              <a:rPr lang="ko-KR" altLang="en-US" sz="1500" dirty="0">
                <a:latin typeface="Consolas" panose="020B0609020204030204" pitchFamily="49" charset="0"/>
              </a:rPr>
              <a:t>을 의미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5582DA-4C8D-4DA6-91AF-DF3D03E2ADC1}"/>
              </a:ext>
            </a:extLst>
          </p:cNvPr>
          <p:cNvSpPr/>
          <p:nvPr/>
        </p:nvSpPr>
        <p:spPr>
          <a:xfrm>
            <a:off x="1193531" y="2338293"/>
            <a:ext cx="7606748" cy="3972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TreeSet&lt;Integer&gt; tree = new TreeSet&lt;Integer&gt;();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(3);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(1);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(2); </a:t>
            </a:r>
            <a:r>
              <a:rPr lang="en-US" altLang="ko-KR" sz="1300" dirty="0" err="1">
                <a:latin typeface="Consolas" panose="020B0609020204030204" pitchFamily="49" charset="0"/>
              </a:rPr>
              <a:t>tree.add</a:t>
            </a:r>
            <a:r>
              <a:rPr lang="en-US" altLang="ko-KR" sz="1300" dirty="0">
                <a:latin typeface="Consolas" panose="020B0609020204030204" pitchFamily="49" charset="0"/>
              </a:rPr>
              <a:t>(4);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System.out.println("</a:t>
            </a:r>
            <a:r>
              <a:rPr lang="ko-KR" altLang="en-US" sz="1300" dirty="0">
                <a:latin typeface="Consolas" panose="020B0609020204030204" pitchFamily="49" charset="0"/>
              </a:rPr>
              <a:t>인스턴스 수</a:t>
            </a:r>
            <a:r>
              <a:rPr lang="en-US" altLang="ko-KR" sz="1300" dirty="0">
                <a:latin typeface="Consolas" panose="020B0609020204030204" pitchFamily="49" charset="0"/>
              </a:rPr>
              <a:t>: " + </a:t>
            </a:r>
            <a:r>
              <a:rPr lang="en-US" altLang="ko-KR" sz="1300" dirty="0" err="1">
                <a:latin typeface="Consolas" panose="020B0609020204030204" pitchFamily="49" charset="0"/>
              </a:rPr>
              <a:t>tree.size</a:t>
            </a:r>
            <a:r>
              <a:rPr lang="en-US" altLang="ko-KR" sz="13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for-each</a:t>
            </a:r>
            <a:r>
              <a:rPr lang="ko-KR" altLang="en-US" sz="1300" dirty="0">
                <a:latin typeface="Consolas" panose="020B0609020204030204" pitchFamily="49" charset="0"/>
              </a:rPr>
              <a:t>문에 의한 반복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for(Integer n : tree)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300" dirty="0" err="1">
                <a:latin typeface="Consolas" panose="020B0609020204030204" pitchFamily="49" charset="0"/>
              </a:rPr>
              <a:t>n.toString</a:t>
            </a:r>
            <a:r>
              <a:rPr lang="en-US" altLang="ko-KR" sz="13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3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// Iterator </a:t>
            </a:r>
            <a:r>
              <a:rPr lang="ko-KR" altLang="en-US" sz="1300" dirty="0">
                <a:latin typeface="Consolas" panose="020B0609020204030204" pitchFamily="49" charset="0"/>
              </a:rPr>
              <a:t>반복자에 의한 반복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300" dirty="0" err="1">
                <a:latin typeface="Consolas" panose="020B0609020204030204" pitchFamily="49" charset="0"/>
              </a:rPr>
              <a:t>tree.iterator</a:t>
            </a:r>
            <a:r>
              <a:rPr lang="en-US" altLang="ko-KR" sz="1300" dirty="0">
                <a:latin typeface="Consolas" panose="020B0609020204030204" pitchFamily="49" charset="0"/>
              </a:rPr>
              <a:t>(); itr.hasNext(); )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System.out.print(itr.next().toString() + '\t');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EB603A-EE1C-4111-BFA9-07BF5D72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679" y="2230583"/>
            <a:ext cx="3505200" cy="1628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65F6EC-5982-4135-8C98-ECE835E7B17A}"/>
              </a:ext>
            </a:extLst>
          </p:cNvPr>
          <p:cNvSpPr/>
          <p:nvPr/>
        </p:nvSpPr>
        <p:spPr>
          <a:xfrm>
            <a:off x="5467847" y="4532534"/>
            <a:ext cx="5687833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반복자의 인스턴스 참조 순서는 오름차순을 기준으로 한다는 특징이 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8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클래스의 오름차순 출력이란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5C2F23-A30C-4BB2-AFEA-3F229CA719DA}"/>
              </a:ext>
            </a:extLst>
          </p:cNvPr>
          <p:cNvSpPr/>
          <p:nvPr/>
        </p:nvSpPr>
        <p:spPr>
          <a:xfrm>
            <a:off x="1282019" y="1794079"/>
            <a:ext cx="4410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Comparable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→ int compareTo(Object o)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와 같다면 </a:t>
            </a:r>
            <a:r>
              <a:rPr lang="en-US" altLang="ko-KR" sz="1500" dirty="0"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latin typeface="Consolas" panose="020B0609020204030204" pitchFamily="49" charset="0"/>
              </a:rPr>
              <a:t>을 반환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FFA2F-A254-4A41-A9DE-D7980632B275}"/>
              </a:ext>
            </a:extLst>
          </p:cNvPr>
          <p:cNvSpPr/>
          <p:nvPr/>
        </p:nvSpPr>
        <p:spPr>
          <a:xfrm>
            <a:off x="1193531" y="4880527"/>
            <a:ext cx="568783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Chapter 20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에서 설명한 내용</a:t>
            </a:r>
            <a:endParaRPr lang="en-US" altLang="ko-KR" sz="15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  :Arrays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클래스의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sort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메소드 언급하면서 설명한 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B3BD44-B8C0-4B86-8B99-5269F49726D0}"/>
              </a:ext>
            </a:extLst>
          </p:cNvPr>
          <p:cNvSpPr/>
          <p:nvPr/>
        </p:nvSpPr>
        <p:spPr>
          <a:xfrm>
            <a:off x="6406464" y="1808827"/>
            <a:ext cx="48229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interface Comparable&lt;T&gt;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→ int compareTo(T o)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작다면 양의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가 크다면 음의 정수 반환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인자로 전달된 </a:t>
            </a:r>
            <a:r>
              <a:rPr lang="en-US" altLang="ko-KR" sz="1500" dirty="0">
                <a:latin typeface="Consolas" panose="020B0609020204030204" pitchFamily="49" charset="0"/>
              </a:rPr>
              <a:t>o</a:t>
            </a:r>
            <a:r>
              <a:rPr lang="ko-KR" altLang="en-US" sz="1500" dirty="0">
                <a:latin typeface="Consolas" panose="020B0609020204030204" pitchFamily="49" charset="0"/>
              </a:rPr>
              <a:t>와 같다면 </a:t>
            </a:r>
            <a:r>
              <a:rPr lang="en-US" altLang="ko-KR" sz="1500" dirty="0">
                <a:latin typeface="Consolas" panose="020B0609020204030204" pitchFamily="49" charset="0"/>
              </a:rPr>
              <a:t>0</a:t>
            </a:r>
            <a:r>
              <a:rPr lang="ko-KR" altLang="en-US" sz="1500" dirty="0">
                <a:latin typeface="Consolas" panose="020B0609020204030204" pitchFamily="49" charset="0"/>
              </a:rPr>
              <a:t>을 반환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7F7160-365F-4F2A-A263-9AFF443D2158}"/>
              </a:ext>
            </a:extLst>
          </p:cNvPr>
          <p:cNvSpPr/>
          <p:nvPr/>
        </p:nvSpPr>
        <p:spPr>
          <a:xfrm>
            <a:off x="1193531" y="1789043"/>
            <a:ext cx="4597669" cy="2928731"/>
          </a:xfrm>
          <a:prstGeom prst="roundRect">
            <a:avLst>
              <a:gd name="adj" fmla="val 18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8B2871E-20D5-4759-A1B0-6C4CAE1AC49C}"/>
              </a:ext>
            </a:extLst>
          </p:cNvPr>
          <p:cNvSpPr/>
          <p:nvPr/>
        </p:nvSpPr>
        <p:spPr>
          <a:xfrm>
            <a:off x="6357300" y="1760874"/>
            <a:ext cx="4597669" cy="2928731"/>
          </a:xfrm>
          <a:prstGeom prst="roundRect">
            <a:avLst>
              <a:gd name="adj" fmla="val 18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4D0EEE-E6BE-4552-BFA3-523333BB6DC9}"/>
              </a:ext>
            </a:extLst>
          </p:cNvPr>
          <p:cNvSpPr/>
          <p:nvPr/>
        </p:nvSpPr>
        <p:spPr>
          <a:xfrm>
            <a:off x="6583984" y="4806832"/>
            <a:ext cx="4144299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제네릭 등장 이후로 추가된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2659235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인스턴스에 저장될 것을 고려한 클래스의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C60F0A-0F7E-4524-9888-4CDC1C80A748}"/>
              </a:ext>
            </a:extLst>
          </p:cNvPr>
          <p:cNvSpPr/>
          <p:nvPr/>
        </p:nvSpPr>
        <p:spPr>
          <a:xfrm>
            <a:off x="1193531" y="1772594"/>
            <a:ext cx="6096000" cy="27469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Comparable&lt;Person&gt; </a:t>
            </a:r>
            <a:r>
              <a:rPr lang="en-US" altLang="ko-KR" sz="15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String name;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int age;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compareTo</a:t>
            </a:r>
            <a:r>
              <a:rPr lang="en-US" altLang="ko-KR" sz="1500" dirty="0">
                <a:latin typeface="Consolas" panose="020B0609020204030204" pitchFamily="49" charset="0"/>
              </a:rPr>
              <a:t>(Person p)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this.age</a:t>
            </a: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en-US" altLang="ko-KR" sz="1500" dirty="0" err="1">
                <a:latin typeface="Consolas" panose="020B0609020204030204" pitchFamily="49" charset="0"/>
              </a:rPr>
              <a:t>p.age</a:t>
            </a:r>
            <a:r>
              <a:rPr lang="en-US" altLang="ko-KR" sz="15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7EC73B-C0FC-4C82-8265-7690E2747B5D}"/>
              </a:ext>
            </a:extLst>
          </p:cNvPr>
          <p:cNvSpPr/>
          <p:nvPr/>
        </p:nvSpPr>
        <p:spPr>
          <a:xfrm>
            <a:off x="5467847" y="3263225"/>
            <a:ext cx="5687833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Comparable&lt;T&gt;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인터페이스의 구현 결과를 근거로 저장이 이뤄지고 또 참조가 진행이 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EC5894-4C8D-4439-BBEC-D42E0E2438AC}"/>
              </a:ext>
            </a:extLst>
          </p:cNvPr>
          <p:cNvSpPr/>
          <p:nvPr/>
        </p:nvSpPr>
        <p:spPr>
          <a:xfrm>
            <a:off x="1471461" y="4753856"/>
            <a:ext cx="9310037" cy="74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따라서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TreeSet&lt;T&gt;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에 저장할 인스턴스들은 모두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Comparable&lt;T&gt;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인터페이스를 구현한 클래스의 인스턴스이어야 함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C00000"/>
                </a:solidFill>
                <a:latin typeface="Consolas" panose="020B0609020204030204" pitchFamily="49" charset="0"/>
              </a:rPr>
              <a:t>아니면 예외 발생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!!! </a:t>
            </a:r>
            <a:endParaRPr lang="ko-KR" altLang="en-US" sz="15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7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기반으로 </a:t>
            </a:r>
            <a:r>
              <a:rPr lang="en-US" altLang="ko-KR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25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정렬 기준 제시하기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B4832C-2FC6-4688-82BA-F407C1D9E752}"/>
              </a:ext>
            </a:extLst>
          </p:cNvPr>
          <p:cNvSpPr/>
          <p:nvPr/>
        </p:nvSpPr>
        <p:spPr>
          <a:xfrm>
            <a:off x="1193531" y="1631003"/>
            <a:ext cx="9209426" cy="1005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public interface Comparator&lt;T&gt;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</a:t>
            </a:r>
            <a:r>
              <a:rPr lang="en-US" altLang="ko-KR" sz="1600" dirty="0">
                <a:latin typeface="Consolas" panose="020B0609020204030204" pitchFamily="49" charset="0"/>
              </a:rPr>
              <a:t>int compare(T o1, T o2) </a:t>
            </a:r>
            <a:r>
              <a:rPr lang="ko-KR" altLang="en-US" sz="1600" dirty="0">
                <a:latin typeface="Consolas" panose="020B0609020204030204" pitchFamily="49" charset="0"/>
              </a:rPr>
              <a:t>의 구현을 통해 정렬 기준을 결정할 수 있다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4EC3F-A322-44FE-B992-102084853432}"/>
              </a:ext>
            </a:extLst>
          </p:cNvPr>
          <p:cNvSpPr/>
          <p:nvPr/>
        </p:nvSpPr>
        <p:spPr>
          <a:xfrm>
            <a:off x="1193531" y="4095906"/>
            <a:ext cx="9962149" cy="1006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위 인터페이스를 구현한 클래스의 인스턴스를 </a:t>
            </a:r>
            <a:r>
              <a:rPr lang="en-US" altLang="ko-KR" sz="1600" dirty="0">
                <a:latin typeface="Consolas" panose="020B0609020204030204" pitchFamily="49" charset="0"/>
              </a:rPr>
              <a:t>TreeSet&lt;E&gt;</a:t>
            </a:r>
            <a:r>
              <a:rPr lang="ko-KR" altLang="en-US" sz="1600" dirty="0">
                <a:latin typeface="Consolas" panose="020B0609020204030204" pitchFamily="49" charset="0"/>
              </a:rPr>
              <a:t>의 다음 생성자를 통해 전달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 public TreeSet(Comparator&lt;? super E&gt; comparator)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5BD380-10ED-4F8F-B1E5-E6F8A405879F}"/>
              </a:ext>
            </a:extLst>
          </p:cNvPr>
          <p:cNvSpPr/>
          <p:nvPr/>
        </p:nvSpPr>
        <p:spPr>
          <a:xfrm>
            <a:off x="1614532" y="2636215"/>
            <a:ext cx="6376529" cy="10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이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보다 크면 양의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이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보다 작으면 음의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o1</a:t>
            </a:r>
            <a:r>
              <a:rPr lang="ko-KR" altLang="en-US" sz="1500" dirty="0">
                <a:latin typeface="Consolas" panose="020B0609020204030204" pitchFamily="49" charset="0"/>
              </a:rPr>
              <a:t>과 </a:t>
            </a:r>
            <a:r>
              <a:rPr lang="en-US" altLang="ko-KR" sz="1500" dirty="0">
                <a:latin typeface="Consolas" panose="020B0609020204030204" pitchFamily="49" charset="0"/>
              </a:rPr>
              <a:t>o2</a:t>
            </a:r>
            <a:r>
              <a:rPr lang="ko-KR" altLang="en-US" sz="1500" dirty="0">
                <a:latin typeface="Consolas" panose="020B0609020204030204" pitchFamily="49" charset="0"/>
              </a:rPr>
              <a:t>가 같다면 </a:t>
            </a:r>
            <a:r>
              <a:rPr lang="en-US" altLang="ko-KR" sz="1500" dirty="0">
                <a:latin typeface="Consolas" panose="020B0609020204030204" pitchFamily="49" charset="0"/>
              </a:rPr>
              <a:t>0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048885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BB8656-8DB6-4993-BA28-16D1AF84413C}"/>
              </a:ext>
            </a:extLst>
          </p:cNvPr>
          <p:cNvSpPr/>
          <p:nvPr/>
        </p:nvSpPr>
        <p:spPr>
          <a:xfrm>
            <a:off x="1140523" y="1542607"/>
            <a:ext cx="48892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Person implements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Comparable&lt;Person&gt;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int 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. . .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public int compareTo(Person p) {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return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this.age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p.age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1736D27-EE7B-4F2B-AF8C-3C8510566C5D}"/>
              </a:ext>
            </a:extLst>
          </p:cNvPr>
          <p:cNvSpPr/>
          <p:nvPr/>
        </p:nvSpPr>
        <p:spPr>
          <a:xfrm>
            <a:off x="5910472" y="2195144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PersonComparator</a:t>
            </a:r>
            <a:r>
              <a:rPr lang="en-US" altLang="ko-KR" sz="1400" dirty="0">
                <a:latin typeface="Consolas" panose="020B0609020204030204" pitchFamily="49" charset="0"/>
              </a:rPr>
              <a:t>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Comparator&lt;Person&gt;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public int compare(Person p1, Person p2)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return p2.age - p1.age;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1D7DB6-DC2E-426F-9E2E-01E57ED971C6}"/>
              </a:ext>
            </a:extLst>
          </p:cNvPr>
          <p:cNvSpPr/>
          <p:nvPr/>
        </p:nvSpPr>
        <p:spPr>
          <a:xfrm>
            <a:off x="4344063" y="3585086"/>
            <a:ext cx="68116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TreeSet&lt;Person&gt; tree = new TreeSet&lt;&gt;(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PersonComparator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Person("YOON", 37));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Person("HONG", 53));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(new Person("PARK", 22));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for(Person p : tree)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System.out.println(p);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19CD68-AD2B-4D76-9950-7CBCB4516BA1}"/>
              </a:ext>
            </a:extLst>
          </p:cNvPr>
          <p:cNvSpPr/>
          <p:nvPr/>
        </p:nvSpPr>
        <p:spPr>
          <a:xfrm>
            <a:off x="4344063" y="5439440"/>
            <a:ext cx="70228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Person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클래스에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TreeSet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을 위한 정렬 기준이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마련되어 있으나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Comparator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구현 인스턴스를 전달하여 새로운 기준을 제공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E4469F-1011-4EC1-80B7-CAAE6DD2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43" y="4143234"/>
            <a:ext cx="2972213" cy="130715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405C05-647F-4D5D-8DBE-BAD47030539F}"/>
              </a:ext>
            </a:extLst>
          </p:cNvPr>
          <p:cNvSpPr/>
          <p:nvPr/>
        </p:nvSpPr>
        <p:spPr>
          <a:xfrm>
            <a:off x="7303775" y="1255959"/>
            <a:ext cx="385190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보다 크면 양의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보다 작으면 음의 정수 반환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• p1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p2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가 같다면 </a:t>
            </a:r>
            <a:r>
              <a:rPr lang="en-US" altLang="ko-KR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0 </a:t>
            </a:r>
            <a:r>
              <a:rPr lang="ko-KR" alt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Comparator&lt;T&gt; 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기반 </a:t>
            </a:r>
            <a:r>
              <a:rPr lang="en-US" altLang="ko-KR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TreeSet&lt;E&gt;</a:t>
            </a:r>
            <a:r>
              <a:rPr lang="ko-KR" altLang="en-US" sz="31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예 하나 더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290FE5-3C6C-4C14-8659-DAEE56D8FFC5}"/>
              </a:ext>
            </a:extLst>
          </p:cNvPr>
          <p:cNvSpPr/>
          <p:nvPr/>
        </p:nvSpPr>
        <p:spPr>
          <a:xfrm>
            <a:off x="1193531" y="1451906"/>
            <a:ext cx="7950469" cy="1418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StringComparator</a:t>
            </a:r>
            <a:r>
              <a:rPr lang="en-US" altLang="ko-KR" sz="1400" dirty="0">
                <a:latin typeface="Consolas" panose="020B0609020204030204" pitchFamily="49" charset="0"/>
              </a:rPr>
              <a:t> implements Comparator&lt;String&gt;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int compare(String s1, String s2)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s1.length() - s2.length();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BEE11A-7AD0-40B7-9139-E5032B45C256}"/>
              </a:ext>
            </a:extLst>
          </p:cNvPr>
          <p:cNvSpPr/>
          <p:nvPr/>
        </p:nvSpPr>
        <p:spPr>
          <a:xfrm>
            <a:off x="1193531" y="3120738"/>
            <a:ext cx="8109495" cy="2765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TreeSet&lt;String&gt; tree = new TreeSet&lt;&gt;(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StringComparator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("Rabbit");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tree.add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tree)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'\t');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19487B-EFBF-41AB-ADED-4D784B2A7372}"/>
              </a:ext>
            </a:extLst>
          </p:cNvPr>
          <p:cNvSpPr/>
          <p:nvPr/>
        </p:nvSpPr>
        <p:spPr>
          <a:xfrm>
            <a:off x="4728377" y="3757162"/>
            <a:ext cx="53697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String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클래스의 정렬 기준은 사전 편찬순이다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이를 길이 순으로 바꾸는 문장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57D1D-76F0-4E48-B8FA-C6469DB5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131" y="4666262"/>
            <a:ext cx="3629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중복된 인스턴스의 삭제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	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F494D6-56E4-43B1-BDF8-5EABCCA8BC33}"/>
              </a:ext>
            </a:extLst>
          </p:cNvPr>
          <p:cNvSpPr/>
          <p:nvPr/>
        </p:nvSpPr>
        <p:spPr>
          <a:xfrm>
            <a:off x="1193530" y="1494763"/>
            <a:ext cx="7274609" cy="446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 = Arrays.asList("Box", "Toy", "Box", 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ArrayList&lt;String&gt; list = new ArrayList&lt;&gt;(</a:t>
            </a:r>
            <a:r>
              <a:rPr lang="en-US" altLang="ko-KR" sz="1400" dirty="0" err="1">
                <a:latin typeface="Consolas" panose="020B0609020204030204" pitchFamily="49" charset="0"/>
              </a:rPr>
              <a:t>lst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list)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중복된 인스턴스를 걸러 내기 위한 작업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HashSet&lt;String&gt; set = new HashSet&lt;&gt;(list);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원래대로 </a:t>
            </a:r>
            <a:r>
              <a:rPr lang="en-US" altLang="ko-KR" sz="1400" dirty="0">
                <a:latin typeface="Consolas" panose="020B0609020204030204" pitchFamily="49" charset="0"/>
              </a:rPr>
              <a:t>ArrayList&lt;String&gt; </a:t>
            </a:r>
            <a:r>
              <a:rPr lang="ko-KR" altLang="en-US" sz="1400" dirty="0">
                <a:latin typeface="Consolas" panose="020B0609020204030204" pitchFamily="49" charset="0"/>
              </a:rPr>
              <a:t>인스턴스로 저장물을 옮긴다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list = new ArrayList&lt;&gt;(set);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for(String s : list)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latin typeface="Consolas" panose="020B0609020204030204" pitchFamily="49" charset="0"/>
              </a:rPr>
              <a:t>s.toString</a:t>
            </a:r>
            <a:r>
              <a:rPr lang="en-US" altLang="ko-KR" sz="1400" dirty="0">
                <a:latin typeface="Consolas" panose="020B0609020204030204" pitchFamily="49" charset="0"/>
              </a:rPr>
              <a:t>()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09D085-2527-456D-B030-59AE73E06386}"/>
              </a:ext>
            </a:extLst>
          </p:cNvPr>
          <p:cNvSpPr/>
          <p:nvPr/>
        </p:nvSpPr>
        <p:spPr>
          <a:xfrm>
            <a:off x="5364482" y="1480694"/>
            <a:ext cx="2666336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중복을 허용하는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7AA385-3AF9-4C4E-B387-6BBD20DF5F62}"/>
              </a:ext>
            </a:extLst>
          </p:cNvPr>
          <p:cNvSpPr/>
          <p:nvPr/>
        </p:nvSpPr>
        <p:spPr>
          <a:xfrm>
            <a:off x="3694708" y="3842915"/>
            <a:ext cx="2666336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중복을 허용 않는 집합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367C21-7D63-4EBB-990D-2B90AB33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833" y="4538939"/>
            <a:ext cx="3714750" cy="141922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D116CF-F0A5-4A9F-AC08-A90CC4537154}"/>
              </a:ext>
            </a:extLst>
          </p:cNvPr>
          <p:cNvSpPr/>
          <p:nvPr/>
        </p:nvSpPr>
        <p:spPr>
          <a:xfrm>
            <a:off x="5835596" y="3268771"/>
            <a:ext cx="5514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public HashSet(Collection&lt;? extends E&gt; c)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→ 다른 컬렉션 인스턴스로부터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HashSet&lt;E&gt;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 생성</a:t>
            </a:r>
          </a:p>
        </p:txBody>
      </p:sp>
    </p:spTree>
    <p:extLst>
      <p:ext uri="{BB962C8B-B14F-4D97-AF65-F5344CB8AC3E}">
        <p14:creationId xmlns:p14="http://schemas.microsoft.com/office/powerpoint/2010/main" val="1718023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23-4. </a:t>
            </a:r>
            <a:r>
              <a:rPr lang="en-US" altLang="ko-KR" sz="4100" dirty="0">
                <a:solidFill>
                  <a:schemeClr val="tx2"/>
                </a:solidFill>
              </a:rPr>
              <a:t>Queue&lt;E&gt; </a:t>
            </a:r>
            <a:r>
              <a:rPr lang="ko-KR" altLang="en-US" sz="4100" dirty="0">
                <a:solidFill>
                  <a:schemeClr val="tx2"/>
                </a:solidFill>
              </a:rPr>
              <a:t>인터페이스를 구현하는 컬렉션 클래스들</a:t>
            </a:r>
          </a:p>
        </p:txBody>
      </p:sp>
    </p:spTree>
    <p:extLst>
      <p:ext uri="{BB962C8B-B14F-4D97-AF65-F5344CB8AC3E}">
        <p14:creationId xmlns:p14="http://schemas.microsoft.com/office/powerpoint/2010/main" val="3374364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스택과 큐의 이해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13750496-34EE-42C5-8E0D-BDE23029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4793"/>
            <a:ext cx="2581275" cy="2447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26A8B8-2D7D-4782-A84A-3794FC787066}"/>
              </a:ext>
            </a:extLst>
          </p:cNvPr>
          <p:cNvSpPr/>
          <p:nvPr/>
        </p:nvSpPr>
        <p:spPr>
          <a:xfrm>
            <a:off x="1193531" y="432717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LIFO(last-in-first-out)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→ 먼저 저장된 데이터가 마지막에 빠져나간다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5095F-D27F-46AF-9647-85EAD671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00" y="2562075"/>
            <a:ext cx="2630970" cy="10541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0A89970-BFD1-417A-AD5E-1729C37D099C}"/>
              </a:ext>
            </a:extLst>
          </p:cNvPr>
          <p:cNvSpPr/>
          <p:nvPr/>
        </p:nvSpPr>
        <p:spPr>
          <a:xfrm>
            <a:off x="6354000" y="3897604"/>
            <a:ext cx="4492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FIFO(first-in-first-out)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먼저 저장된 데이터가 먼저 빠져나간다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704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F157C4-0C9F-4533-83C1-111D80ED4E57}"/>
              </a:ext>
            </a:extLst>
          </p:cNvPr>
          <p:cNvSpPr/>
          <p:nvPr/>
        </p:nvSpPr>
        <p:spPr>
          <a:xfrm>
            <a:off x="1193531" y="2051638"/>
            <a:ext cx="3624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YDVYMjOStd125"/>
              </a:rPr>
              <a:t>Queue&lt;E&gt; </a:t>
            </a:r>
            <a:r>
              <a:rPr lang="ko-KR" altLang="en-US" dirty="0">
                <a:latin typeface="YDVYMjOStd125"/>
              </a:rPr>
              <a:t>인터페이스의 메소드들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CF7B63-A33C-44D2-8F0E-8EB9A24C787D}"/>
              </a:ext>
            </a:extLst>
          </p:cNvPr>
          <p:cNvSpPr/>
          <p:nvPr/>
        </p:nvSpPr>
        <p:spPr>
          <a:xfrm>
            <a:off x="1462133" y="2636449"/>
            <a:ext cx="42097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add(E e) 		</a:t>
            </a:r>
            <a:r>
              <a:rPr lang="ko-KR" altLang="en-US" sz="15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remove() 			</a:t>
            </a:r>
            <a:r>
              <a:rPr lang="ko-KR" altLang="en-US" sz="15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element() 			</a:t>
            </a:r>
            <a:r>
              <a:rPr lang="ko-KR" altLang="en-US" sz="1500" dirty="0">
                <a:latin typeface="Consolas" panose="020B0609020204030204" pitchFamily="49" charset="0"/>
              </a:rPr>
              <a:t>확인하기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50EAF9-2701-456A-96D5-5B19B78D8A8D}"/>
              </a:ext>
            </a:extLst>
          </p:cNvPr>
          <p:cNvSpPr/>
          <p:nvPr/>
        </p:nvSpPr>
        <p:spPr>
          <a:xfrm>
            <a:off x="1462131" y="4160481"/>
            <a:ext cx="770837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boolean offer(E e) 	</a:t>
            </a:r>
            <a:r>
              <a:rPr lang="ko-KR" altLang="en-US" sz="1500" dirty="0">
                <a:latin typeface="Consolas" panose="020B0609020204030204" pitchFamily="49" charset="0"/>
              </a:rPr>
              <a:t>넣기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넣을 공간이 부족하면 </a:t>
            </a:r>
            <a:r>
              <a:rPr lang="en-US" altLang="ko-KR" sz="1500" dirty="0">
                <a:latin typeface="Consolas" panose="020B0609020204030204" pitchFamily="49" charset="0"/>
              </a:rPr>
              <a:t>false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poll() 			</a:t>
            </a:r>
            <a:r>
              <a:rPr lang="ko-KR" altLang="en-US" sz="1500" dirty="0">
                <a:latin typeface="Consolas" panose="020B0609020204030204" pitchFamily="49" charset="0"/>
              </a:rPr>
              <a:t>꺼내기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500" dirty="0"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E peek() 			</a:t>
            </a:r>
            <a:r>
              <a:rPr lang="ko-KR" altLang="en-US" sz="1500" dirty="0">
                <a:latin typeface="Consolas" panose="020B0609020204030204" pitchFamily="49" charset="0"/>
              </a:rPr>
              <a:t>확인하기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확인할 대상이 없으면 </a:t>
            </a:r>
            <a:r>
              <a:rPr lang="en-US" altLang="ko-KR" sz="1500" dirty="0">
                <a:latin typeface="Consolas" panose="020B0609020204030204" pitchFamily="49" charset="0"/>
              </a:rPr>
              <a:t>null </a:t>
            </a:r>
            <a:r>
              <a:rPr lang="ko-KR" altLang="en-US" sz="1500" dirty="0">
                <a:latin typeface="Consolas" panose="020B0609020204030204" pitchFamily="49" charset="0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6459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컬렉션 프레임워크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86C438F-C84D-45D6-AC20-52099EDD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1" y="2040211"/>
            <a:ext cx="6038850" cy="24860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8F0C0E-E2CB-4DA6-8E07-5F3085F938FC}"/>
              </a:ext>
            </a:extLst>
          </p:cNvPr>
          <p:cNvSpPr/>
          <p:nvPr/>
        </p:nvSpPr>
        <p:spPr>
          <a:xfrm>
            <a:off x="1193531" y="5011456"/>
            <a:ext cx="61074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자료구조 및 알고리즘을 구현해 놓은 일종의 라이브러리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제네릭 기반으로 구현이 되어 있다</a:t>
            </a:r>
            <a:r>
              <a:rPr lang="en-US" altLang="ko-KR" sz="16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35C9E-31C9-47CF-BAFF-2174CD425B3C}"/>
              </a:ext>
            </a:extLst>
          </p:cNvPr>
          <p:cNvSpPr/>
          <p:nvPr/>
        </p:nvSpPr>
        <p:spPr>
          <a:xfrm>
            <a:off x="1193531" y="1578546"/>
            <a:ext cx="5319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  <a:latin typeface="Consolas" panose="020B0609020204030204" pitchFamily="49" charset="0"/>
              </a:rPr>
              <a:t>컬렉션 프레임워크의 골격에 해당하는 인터페이스들</a:t>
            </a:r>
            <a:endParaRPr lang="ko-KR" alt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F9187B-FCAB-46E6-ACBE-C7C50AED3225}"/>
              </a:ext>
            </a:extLst>
          </p:cNvPr>
          <p:cNvSpPr/>
          <p:nvPr/>
        </p:nvSpPr>
        <p:spPr>
          <a:xfrm>
            <a:off x="5520366" y="2291658"/>
            <a:ext cx="6107455" cy="420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구현하는 인터페이스에 따라 사용방법과 특성이 결정된다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큐의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5B5924-A86C-482F-B473-E34EDBEC6F90}"/>
              </a:ext>
            </a:extLst>
          </p:cNvPr>
          <p:cNvSpPr/>
          <p:nvPr/>
        </p:nvSpPr>
        <p:spPr>
          <a:xfrm>
            <a:off x="1193531" y="1575067"/>
            <a:ext cx="8228766" cy="4707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 que = new LinkedList&lt;&gt;(); </a:t>
            </a:r>
            <a:r>
              <a:rPr lang="en-US" altLang="ko-KR" sz="1400" dirty="0">
                <a:latin typeface="Consolas" panose="020B0609020204030204" pitchFamily="49" charset="0"/>
              </a:rPr>
              <a:t>// LinkedList&lt;E&gt; </a:t>
            </a:r>
            <a:r>
              <a:rPr lang="ko-KR" altLang="en-US" sz="1400" dirty="0">
                <a:latin typeface="Consolas" panose="020B0609020204030204" pitchFamily="49" charset="0"/>
              </a:rPr>
              <a:t>인스턴스 생성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que.offer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무엇이 다음에 나올지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System.out.println("next: " + </a:t>
            </a:r>
            <a:r>
              <a:rPr lang="en-US" altLang="ko-KR" sz="1400" dirty="0" err="1">
                <a:latin typeface="Consolas" panose="020B0609020204030204" pitchFamily="49" charset="0"/>
              </a:rPr>
              <a:t>que.peek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두 번째 인스턴스 꺼내기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무엇이 다음에 나올지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System.out.println("next: " + </a:t>
            </a:r>
            <a:r>
              <a:rPr lang="en-US" altLang="ko-KR" sz="1400" dirty="0" err="1">
                <a:latin typeface="Consolas" panose="020B0609020204030204" pitchFamily="49" charset="0"/>
              </a:rPr>
              <a:t>que.peek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마지막 인스턴스 꺼내기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que.poll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56EB22-2013-4E94-8125-D7B2C18D1F1E}"/>
              </a:ext>
            </a:extLst>
          </p:cNvPr>
          <p:cNvSpPr/>
          <p:nvPr/>
        </p:nvSpPr>
        <p:spPr>
          <a:xfrm>
            <a:off x="4373217" y="2223422"/>
            <a:ext cx="76332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LinkedList&lt;E&gt;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List&lt;E&gt;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와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동시에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Queue&lt;E&gt;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를 구현하는 컬렉션 클래스이다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따라서 어떠한 타입의 참조변수로 참조하느냐에 따라 ‘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리스트’로도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‘</a:t>
            </a:r>
            <a:r>
              <a:rPr lang="ko-KR" alt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큐’로도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동작한다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1BB49D-64BB-466C-B9D7-77505154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863" y="4066159"/>
            <a:ext cx="3295817" cy="18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2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(Stack)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70B956-E8C9-417E-897E-E572E7C5BC7C}"/>
              </a:ext>
            </a:extLst>
          </p:cNvPr>
          <p:cNvSpPr/>
          <p:nvPr/>
        </p:nvSpPr>
        <p:spPr>
          <a:xfrm>
            <a:off x="1193531" y="1466357"/>
            <a:ext cx="76332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Deque</a:t>
            </a:r>
            <a:r>
              <a:rPr lang="ko-KR" altLang="en-US" sz="1600" dirty="0">
                <a:latin typeface="Consolas" panose="020B0609020204030204" pitchFamily="49" charset="0"/>
              </a:rPr>
              <a:t>을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기준으로 스택을 구현하는 것이 자바에서의 원칙</a:t>
            </a:r>
            <a:r>
              <a:rPr lang="en-US" altLang="ko-KR" sz="16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pt-BR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pt-BR" altLang="ko-KR" sz="1600" dirty="0">
                <a:latin typeface="Consolas" panose="020B0609020204030204" pitchFamily="49" charset="0"/>
              </a:rPr>
              <a:t>Deque&lt;E&gt; </a:t>
            </a:r>
            <a:r>
              <a:rPr lang="ko-KR" altLang="en-US" sz="1600" dirty="0">
                <a:latin typeface="Consolas" panose="020B0609020204030204" pitchFamily="49" charset="0"/>
              </a:rPr>
              <a:t>인터페이스의 메소드들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1AC878-F9E9-43A6-9CB4-3A6E9B21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605" y="1452314"/>
            <a:ext cx="2886075" cy="11811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1B15F76-5EBE-4178-AB36-6BDC16D2DD87}"/>
              </a:ext>
            </a:extLst>
          </p:cNvPr>
          <p:cNvSpPr/>
          <p:nvPr/>
        </p:nvSpPr>
        <p:spPr>
          <a:xfrm>
            <a:off x="3452520" y="5049871"/>
            <a:ext cx="379012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addFirst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removeFirst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getFirst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84AF4B-5F3E-435B-90D1-B5D99CD37253}"/>
              </a:ext>
            </a:extLst>
          </p:cNvPr>
          <p:cNvSpPr/>
          <p:nvPr/>
        </p:nvSpPr>
        <p:spPr>
          <a:xfrm>
            <a:off x="1570712" y="2311397"/>
            <a:ext cx="6976940" cy="238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boolean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offerFirst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공간 부족하면 </a:t>
            </a:r>
            <a:r>
              <a:rPr lang="en-US" altLang="ko-KR" sz="1400" dirty="0">
                <a:latin typeface="Consolas" panose="020B0609020204030204" pitchFamily="49" charset="0"/>
              </a:rPr>
              <a:t>false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pollFirst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peekFirst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확인할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뒤로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  <a:r>
              <a:rPr lang="ko-KR" altLang="en-US" sz="1400" dirty="0">
                <a:latin typeface="Consolas" panose="020B0609020204030204" pitchFamily="49" charset="0"/>
              </a:rPr>
              <a:t> 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offerLast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공간이 부족하면 </a:t>
            </a:r>
            <a:r>
              <a:rPr lang="en-US" altLang="ko-KR" sz="1400" dirty="0">
                <a:latin typeface="Consolas" panose="020B0609020204030204" pitchFamily="49" charset="0"/>
              </a:rPr>
              <a:t>false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pollLast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꺼낼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peekLast</a:t>
            </a:r>
            <a:r>
              <a:rPr lang="en-US" altLang="ko-KR" sz="1400" dirty="0">
                <a:latin typeface="Consolas" panose="020B0609020204030204" pitchFamily="49" charset="0"/>
              </a:rPr>
              <a:t>() 	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확인할 대상 없으면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FD3C1-D1AB-459A-A708-9898C369A747}"/>
              </a:ext>
            </a:extLst>
          </p:cNvPr>
          <p:cNvSpPr/>
          <p:nvPr/>
        </p:nvSpPr>
        <p:spPr>
          <a:xfrm>
            <a:off x="7055788" y="5049871"/>
            <a:ext cx="379012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• </a:t>
            </a:r>
            <a:r>
              <a:rPr lang="ko-KR" altLang="en-US" sz="1400" dirty="0">
                <a:latin typeface="Consolas" panose="020B0609020204030204" pitchFamily="49" charset="0"/>
              </a:rPr>
              <a:t>뒤로 넣고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꺼내고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addLast</a:t>
            </a:r>
            <a:r>
              <a:rPr lang="en-US" altLang="ko-KR" sz="1400" dirty="0">
                <a:latin typeface="Consolas" panose="020B0609020204030204" pitchFamily="49" charset="0"/>
              </a:rPr>
              <a:t>(E e) 	</a:t>
            </a:r>
            <a:r>
              <a:rPr lang="ko-KR" altLang="en-US" sz="1400" dirty="0">
                <a:latin typeface="Consolas" panose="020B0609020204030204" pitchFamily="49" charset="0"/>
              </a:rPr>
              <a:t>넣기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removeLast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꺼내기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E </a:t>
            </a:r>
            <a:r>
              <a:rPr lang="en-US" altLang="ko-KR" sz="1400" dirty="0" err="1">
                <a:latin typeface="Consolas" panose="020B0609020204030204" pitchFamily="49" charset="0"/>
              </a:rPr>
              <a:t>getLast</a:t>
            </a:r>
            <a:r>
              <a:rPr lang="en-US" altLang="ko-KR" sz="1400" dirty="0">
                <a:latin typeface="Consolas" panose="020B0609020204030204" pitchFamily="49" charset="0"/>
              </a:rPr>
              <a:t>() 		</a:t>
            </a:r>
            <a:r>
              <a:rPr lang="ko-KR" altLang="en-US" sz="1400" dirty="0">
                <a:latin typeface="Consolas" panose="020B0609020204030204" pitchFamily="49" charset="0"/>
              </a:rPr>
              <a:t>확인하기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C10E25B-7B68-4334-9845-E99AE9D8662E}"/>
              </a:ext>
            </a:extLst>
          </p:cNvPr>
          <p:cNvCxnSpPr/>
          <p:nvPr/>
        </p:nvCxnSpPr>
        <p:spPr>
          <a:xfrm>
            <a:off x="1570711" y="4916557"/>
            <a:ext cx="73440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0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스택의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B2A9711-0C69-4289-BE4B-8F366F71BD22}"/>
              </a:ext>
            </a:extLst>
          </p:cNvPr>
          <p:cNvSpPr/>
          <p:nvPr/>
        </p:nvSpPr>
        <p:spPr>
          <a:xfrm>
            <a:off x="1193531" y="1714863"/>
            <a:ext cx="6096000" cy="37356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Deque&lt;String&gt;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deq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ArrayDeque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앞으로 넣고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("1.Box");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("2.Toy");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deq.offerFirst</a:t>
            </a:r>
            <a:r>
              <a:rPr lang="en-US" altLang="ko-KR" sz="1400" dirty="0">
                <a:latin typeface="Consolas" panose="020B0609020204030204" pitchFamily="49" charset="0"/>
              </a:rPr>
              <a:t>("3.Robot");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앞에서 꺼내기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deq.pollFirst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B66079-8EAB-4AAC-81B5-BDF906C1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07" y="1825476"/>
            <a:ext cx="3498367" cy="14455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6BCB26F-1B72-4BFD-B3F7-73BB2C6102DD}"/>
              </a:ext>
            </a:extLst>
          </p:cNvPr>
          <p:cNvSpPr/>
          <p:nvPr/>
        </p:nvSpPr>
        <p:spPr>
          <a:xfrm>
            <a:off x="6401007" y="3582682"/>
            <a:ext cx="4754673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다음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문장도 구성 가능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Deque&lt;String&gt; 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deq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= new LinkedList&lt;&gt;();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latin typeface="Consolas" panose="020B0609020204030204" pitchFamily="49" charset="0"/>
              </a:rPr>
              <a:t>가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구현하는 인터페이스들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altLang="ko-KR" sz="1500" dirty="0">
                <a:latin typeface="Consolas" panose="020B0609020204030204" pitchFamily="49" charset="0"/>
              </a:rPr>
              <a:t>Deque&lt;E&gt;, List&lt;E&gt;, Queue&lt;E&gt;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58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23-5. </a:t>
            </a:r>
            <a:r>
              <a:rPr lang="en-US" altLang="ko-KR" sz="4100" dirty="0">
                <a:solidFill>
                  <a:schemeClr val="tx2"/>
                </a:solidFill>
              </a:rPr>
              <a:t>Map&lt;K,</a:t>
            </a:r>
            <a:r>
              <a:rPr lang="ko-KR" altLang="en-US" sz="4100" dirty="0">
                <a:solidFill>
                  <a:schemeClr val="tx2"/>
                </a:solidFill>
              </a:rPr>
              <a:t> </a:t>
            </a:r>
            <a:r>
              <a:rPr lang="en-US" altLang="ko-KR" sz="4100" dirty="0">
                <a:solidFill>
                  <a:schemeClr val="tx2"/>
                </a:solidFill>
              </a:rPr>
              <a:t>V&gt;</a:t>
            </a:r>
            <a:r>
              <a:rPr lang="ko-KR" altLang="en-US" sz="4100" dirty="0">
                <a:solidFill>
                  <a:schemeClr val="tx2"/>
                </a:solidFill>
              </a:rPr>
              <a:t> 인터페이스를 구현하는 컬렉션 클래스들</a:t>
            </a:r>
          </a:p>
        </p:txBody>
      </p:sp>
    </p:spTree>
    <p:extLst>
      <p:ext uri="{BB962C8B-B14F-4D97-AF65-F5344CB8AC3E}">
        <p14:creationId xmlns:p14="http://schemas.microsoft.com/office/powerpoint/2010/main" val="1610766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Key-Value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방식의 데이터 저장과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6C9C2E-5082-447B-9A07-B0D834247B99}"/>
              </a:ext>
            </a:extLst>
          </p:cNvPr>
          <p:cNvSpPr/>
          <p:nvPr/>
        </p:nvSpPr>
        <p:spPr>
          <a:xfrm>
            <a:off x="1193531" y="1415251"/>
            <a:ext cx="5339791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HashMap&lt;Integer, String&gt; map = new HashMap&lt;&gt;();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Key-Value </a:t>
            </a:r>
            <a:r>
              <a:rPr lang="ko-KR" altLang="en-US" sz="1400" dirty="0">
                <a:latin typeface="Consolas" panose="020B0609020204030204" pitchFamily="49" charset="0"/>
              </a:rPr>
              <a:t>기반 데이터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400" dirty="0">
                <a:latin typeface="Consolas" panose="020B0609020204030204" pitchFamily="49" charset="0"/>
              </a:rPr>
              <a:t>, "Brown");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, "James");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400" dirty="0">
                <a:latin typeface="Consolas" panose="020B0609020204030204" pitchFamily="49" charset="0"/>
              </a:rPr>
              <a:t>, "Martin");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탐색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System.out.println("23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System.out.println("37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System.out.println("45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45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삭제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map.remove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데이터 삭제 확인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System.out.println("37</a:t>
            </a:r>
            <a:r>
              <a:rPr lang="ko-KR" altLang="en-US" sz="1400" dirty="0">
                <a:latin typeface="Consolas" panose="020B0609020204030204" pitchFamily="49" charset="0"/>
              </a:rPr>
              <a:t>번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37</a:t>
            </a:r>
            <a:r>
              <a:rPr lang="en-US" altLang="ko-KR" sz="1400" dirty="0"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88D2B5-31D8-4266-84CE-44141D36A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60" y="4402621"/>
            <a:ext cx="30765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5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 방법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F6A4A1-9B98-46CB-9D6B-3218D67F9D9D}"/>
              </a:ext>
            </a:extLst>
          </p:cNvPr>
          <p:cNvSpPr/>
          <p:nvPr/>
        </p:nvSpPr>
        <p:spPr>
          <a:xfrm>
            <a:off x="1193531" y="1920414"/>
            <a:ext cx="98057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HashMap&lt;K, V&gt; </a:t>
            </a:r>
            <a:r>
              <a:rPr lang="ko-KR" altLang="en-US" sz="1500" dirty="0">
                <a:latin typeface="Consolas" panose="020B0609020204030204" pitchFamily="49" charset="0"/>
              </a:rPr>
              <a:t>클래스는 </a:t>
            </a:r>
            <a:r>
              <a:rPr lang="en-US" altLang="ko-KR" sz="1500" dirty="0">
                <a:latin typeface="Consolas" panose="020B0609020204030204" pitchFamily="49" charset="0"/>
              </a:rPr>
              <a:t>Iterable&lt;T&gt; </a:t>
            </a:r>
            <a:r>
              <a:rPr lang="ko-KR" altLang="en-US" sz="1500" dirty="0">
                <a:latin typeface="Consolas" panose="020B0609020204030204" pitchFamily="49" charset="0"/>
              </a:rPr>
              <a:t>인터페이스를 구현하지 않으니 </a:t>
            </a:r>
            <a:r>
              <a:rPr lang="en-US" altLang="ko-KR" sz="1500" dirty="0">
                <a:latin typeface="Consolas" panose="020B0609020204030204" pitchFamily="49" charset="0"/>
              </a:rPr>
              <a:t>for-each</a:t>
            </a:r>
            <a:r>
              <a:rPr lang="ko-KR" altLang="en-US" sz="1500" dirty="0">
                <a:latin typeface="Consolas" panose="020B0609020204030204" pitchFamily="49" charset="0"/>
              </a:rPr>
              <a:t>문을 통해서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혹은 ‘</a:t>
            </a:r>
            <a:r>
              <a:rPr lang="ko-KR" altLang="en-US" sz="1500" dirty="0" err="1">
                <a:latin typeface="Consolas" panose="020B0609020204030204" pitchFamily="49" charset="0"/>
              </a:rPr>
              <a:t>반복자’를</a:t>
            </a:r>
            <a:r>
              <a:rPr lang="ko-KR" altLang="en-US" sz="1500" dirty="0">
                <a:latin typeface="Consolas" panose="020B0609020204030204" pitchFamily="49" charset="0"/>
              </a:rPr>
              <a:t> 얻어서 순차적 접근을 진행할 수 없다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대신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다음 메소드 호출을 통해서 </a:t>
            </a:r>
            <a:r>
              <a:rPr lang="en-US" altLang="ko-KR" sz="1500" dirty="0">
                <a:latin typeface="Consolas" panose="020B0609020204030204" pitchFamily="49" charset="0"/>
              </a:rPr>
              <a:t>Key</a:t>
            </a:r>
            <a:r>
              <a:rPr lang="ko-KR" altLang="en-US" sz="1500" dirty="0">
                <a:latin typeface="Consolas" panose="020B0609020204030204" pitchFamily="49" charset="0"/>
              </a:rPr>
              <a:t>를 따로 모아 놓은 컬렉션 인스턴스를 얻을 수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그리고 이때 반환된 컬렉션 인스턴스를 대상으로 반복자를 얻을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Set&lt;K&gt;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 err="1">
                <a:latin typeface="Consolas" panose="020B0609020204030204" pitchFamily="49" charset="0"/>
              </a:rPr>
              <a:t>keySet</a:t>
            </a:r>
            <a:r>
              <a:rPr lang="en-US" altLang="ko-KR" sz="15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606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53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88719" y="101165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B2756-E489-4ABB-9AF4-786505E1B940}"/>
              </a:ext>
            </a:extLst>
          </p:cNvPr>
          <p:cNvSpPr/>
          <p:nvPr/>
        </p:nvSpPr>
        <p:spPr>
          <a:xfrm>
            <a:off x="1188719" y="1042648"/>
            <a:ext cx="64047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HashMap&lt;Integer, String&gt; map = new HashMap&lt;&gt;();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(45, "Brown");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(37, "James");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(23, "Martin");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Key</a:t>
            </a:r>
            <a:r>
              <a:rPr lang="ko-KR" altLang="en-US" sz="1400" dirty="0">
                <a:latin typeface="Consolas" panose="020B0609020204030204" pitchFamily="49" charset="0"/>
              </a:rPr>
              <a:t>만 담고 있는 컬렉션 인스턴스 생성</a:t>
            </a:r>
          </a:p>
          <a:p>
            <a:r>
              <a:rPr lang="da-DK" altLang="ko-KR" sz="1400" dirty="0">
                <a:latin typeface="Consolas" panose="020B0609020204030204" pitchFamily="49" charset="0"/>
              </a:rPr>
              <a:t>   </a:t>
            </a:r>
            <a:r>
              <a:rPr lang="da-DK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Set&lt;Integer&gt; ks = map.keySet();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n.toString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(n).toString()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반복자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ks.iterator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 itr.hasNext(); 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(itr.next())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FCB77-14BC-4E8F-9B4E-1D716C64B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081" y="4819028"/>
            <a:ext cx="30003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68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853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TreeMap&lt;K, V&gt;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순차적 접근의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88719" y="1011654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1B2756-E489-4ABB-9AF4-786505E1B940}"/>
              </a:ext>
            </a:extLst>
          </p:cNvPr>
          <p:cNvSpPr/>
          <p:nvPr/>
        </p:nvSpPr>
        <p:spPr>
          <a:xfrm>
            <a:off x="1188719" y="1042648"/>
            <a:ext cx="64047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TreeMap&lt;Integer, String&gt; map = new TreeMap&lt;&gt;();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(45, "Brown");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(37, "James");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map.put</a:t>
            </a:r>
            <a:r>
              <a:rPr lang="en-US" altLang="ko-KR" sz="1400" dirty="0">
                <a:latin typeface="Consolas" panose="020B0609020204030204" pitchFamily="49" charset="0"/>
              </a:rPr>
              <a:t>(23, "Martin");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Key</a:t>
            </a:r>
            <a:r>
              <a:rPr lang="ko-KR" altLang="en-US" sz="1400" dirty="0">
                <a:latin typeface="Consolas" panose="020B0609020204030204" pitchFamily="49" charset="0"/>
              </a:rPr>
              <a:t>만 담고 있는 컬렉션 인스턴스 생성</a:t>
            </a:r>
          </a:p>
          <a:p>
            <a:r>
              <a:rPr lang="da-DK" altLang="ko-KR" sz="1400" dirty="0">
                <a:latin typeface="Consolas" panose="020B0609020204030204" pitchFamily="49" charset="0"/>
              </a:rPr>
              <a:t>   </a:t>
            </a:r>
            <a:r>
              <a:rPr lang="da-DK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Set&lt;Integer&gt; ks = map.keySet();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Key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n.toString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(for-each</a:t>
            </a:r>
            <a:r>
              <a:rPr lang="ko-KR" altLang="en-US" sz="1400" dirty="0">
                <a:latin typeface="Consolas" panose="020B0609020204030204" pitchFamily="49" charset="0"/>
              </a:rPr>
              <a:t>문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for(Integer n :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(n).toString()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전체 </a:t>
            </a:r>
            <a:r>
              <a:rPr lang="en-US" altLang="ko-KR" sz="1400" dirty="0">
                <a:latin typeface="Consolas" panose="020B0609020204030204" pitchFamily="49" charset="0"/>
              </a:rPr>
              <a:t>Value </a:t>
            </a:r>
            <a:r>
              <a:rPr lang="ko-KR" altLang="en-US" sz="1400" dirty="0">
                <a:latin typeface="Consolas" panose="020B0609020204030204" pitchFamily="49" charset="0"/>
              </a:rPr>
              <a:t>출력 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반복자 기반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for(Iterator&lt;Integer&gt; itr = 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ks.iterator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(); itr.hasNext(); )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      System.out.print(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map.get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(itr.next()) + '\t');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0A9F8-CE02-48AB-9036-0D29B804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501" y="4698724"/>
            <a:ext cx="3067050" cy="140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0EF748-1C60-4016-BA68-6510A9A6A6EB}"/>
              </a:ext>
            </a:extLst>
          </p:cNvPr>
          <p:cNvSpPr/>
          <p:nvPr/>
        </p:nvSpPr>
        <p:spPr>
          <a:xfrm>
            <a:off x="5473147" y="1594856"/>
            <a:ext cx="634779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Tree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자료구조의 특성상 반복자가 정렬된 순서대로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들에 접근을 하고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이렇듯 반복자의 접근 순서는 컬렉션 인스턴스에 따라 달라질 수 있다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82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/>
              <a:t>Chapter 23</a:t>
            </a:r>
            <a:r>
              <a:rPr lang="ko-KR" altLang="en-US" sz="3400"/>
              <a:t>의 </a:t>
            </a:r>
            <a:r>
              <a:rPr lang="ko-KR" altLang="en-US" sz="3400" dirty="0"/>
              <a:t>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23-2. List&lt;E&gt;</a:t>
            </a:r>
            <a:r>
              <a:rPr lang="ko-KR" altLang="en-US" sz="4400" dirty="0">
                <a:solidFill>
                  <a:schemeClr val="tx2"/>
                </a:solidFill>
              </a:rPr>
              <a:t> 인터페이스를 구현하는 컬렉션 클래스들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9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인터페이스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0FAF4-8BAF-493D-9080-2157EF601697}"/>
              </a:ext>
            </a:extLst>
          </p:cNvPr>
          <p:cNvSpPr/>
          <p:nvPr/>
        </p:nvSpPr>
        <p:spPr>
          <a:xfrm>
            <a:off x="1193531" y="1518167"/>
            <a:ext cx="852379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List&lt;E&gt; </a:t>
            </a:r>
            <a:r>
              <a:rPr lang="ko-KR" altLang="en-US" sz="1700" dirty="0">
                <a:latin typeface="Consolas" panose="020B0609020204030204" pitchFamily="49" charset="0"/>
              </a:rPr>
              <a:t>인터페이스를 구현하는 대표적인 컬렉션 클래스 둘은 다음과 같다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ArrayList&lt;E&gt;</a:t>
            </a:r>
            <a:r>
              <a:rPr lang="en-US" altLang="ko-KR" sz="1500" dirty="0">
                <a:latin typeface="Consolas" panose="020B0609020204030204" pitchFamily="49" charset="0"/>
              </a:rPr>
              <a:t> 		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배열 기반</a:t>
            </a:r>
            <a:r>
              <a:rPr lang="ko-KR" altLang="en-US" sz="1500" dirty="0">
                <a:latin typeface="Consolas" panose="020B0609020204030204" pitchFamily="49" charset="0"/>
              </a:rPr>
              <a:t> 자료구조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배열을 이용하여 인스턴스 저장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LinkedList&lt;E&gt; </a:t>
            </a:r>
            <a:r>
              <a:rPr lang="en-US" altLang="ko-KR" sz="1500" dirty="0"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리스트 기반</a:t>
            </a:r>
            <a:r>
              <a:rPr lang="ko-KR" altLang="en-US" sz="1500" dirty="0">
                <a:latin typeface="Consolas" panose="020B0609020204030204" pitchFamily="49" charset="0"/>
              </a:rPr>
              <a:t> 자료구조</a:t>
            </a:r>
            <a:r>
              <a:rPr lang="en-US" altLang="ko-KR" sz="1500" dirty="0">
                <a:latin typeface="Consolas" panose="020B0609020204030204" pitchFamily="49" charset="0"/>
              </a:rPr>
              <a:t>, </a:t>
            </a:r>
            <a:r>
              <a:rPr lang="ko-KR" altLang="en-US" sz="1500" dirty="0">
                <a:latin typeface="Consolas" panose="020B0609020204030204" pitchFamily="49" charset="0"/>
              </a:rPr>
              <a:t>리스트를 구성하여 인스턴스 저장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List&lt;E&gt; </a:t>
            </a:r>
            <a:r>
              <a:rPr lang="ko-KR" altLang="en-US" sz="1700" dirty="0">
                <a:latin typeface="Consolas" panose="020B0609020204030204" pitchFamily="49" charset="0"/>
              </a:rPr>
              <a:t>인터페이스를 구현하는 컬렉션 클래스들의 공통 특성</a:t>
            </a: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저장 순서 유지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• </a:t>
            </a:r>
            <a:r>
              <a:rPr lang="ko-KR" altLang="en-US" sz="1500" dirty="0">
                <a:latin typeface="Consolas" panose="020B0609020204030204" pitchFamily="49" charset="0"/>
              </a:rPr>
              <a:t>동일 인스턴스의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중복 저장을 허용</a:t>
            </a:r>
            <a:r>
              <a:rPr lang="ko-KR" altLang="en-US" sz="1500" dirty="0">
                <a:latin typeface="Consolas" panose="020B0609020204030204" pitchFamily="49" charset="0"/>
              </a:rPr>
              <a:t>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56DB0F-15BA-46C6-8A31-0F98095479D9}"/>
              </a:ext>
            </a:extLst>
          </p:cNvPr>
          <p:cNvSpPr/>
          <p:nvPr/>
        </p:nvSpPr>
        <p:spPr>
          <a:xfrm>
            <a:off x="6603559" y="5193482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724CAB-4196-4947-8B84-3634DEFA2A44}"/>
              </a:ext>
            </a:extLst>
          </p:cNvPr>
          <p:cNvSpPr/>
          <p:nvPr/>
        </p:nvSpPr>
        <p:spPr>
          <a:xfrm>
            <a:off x="7829385" y="5193482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FC9457C-1898-4452-ABCC-8675D2979360}"/>
              </a:ext>
            </a:extLst>
          </p:cNvPr>
          <p:cNvSpPr/>
          <p:nvPr/>
        </p:nvSpPr>
        <p:spPr>
          <a:xfrm>
            <a:off x="9055211" y="5206734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15C18E0-6C2F-4D06-8439-D3C7528BD881}"/>
              </a:ext>
            </a:extLst>
          </p:cNvPr>
          <p:cNvSpPr/>
          <p:nvPr/>
        </p:nvSpPr>
        <p:spPr>
          <a:xfrm>
            <a:off x="10281037" y="5193481"/>
            <a:ext cx="874643" cy="424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8DE56D-7FEF-458B-81C8-33E3429B514A}"/>
              </a:ext>
            </a:extLst>
          </p:cNvPr>
          <p:cNvCxnSpPr>
            <a:cxnSpLocks/>
          </p:cNvCxnSpPr>
          <p:nvPr/>
        </p:nvCxnSpPr>
        <p:spPr>
          <a:xfrm>
            <a:off x="7327940" y="5405515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5B9B465-8079-4118-84B8-7AB6A7C1DAF0}"/>
              </a:ext>
            </a:extLst>
          </p:cNvPr>
          <p:cNvCxnSpPr>
            <a:cxnSpLocks/>
          </p:cNvCxnSpPr>
          <p:nvPr/>
        </p:nvCxnSpPr>
        <p:spPr>
          <a:xfrm>
            <a:off x="8544467" y="5405515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971E1FB-4A34-4549-92C3-8D6D6175DE59}"/>
              </a:ext>
            </a:extLst>
          </p:cNvPr>
          <p:cNvCxnSpPr>
            <a:cxnSpLocks/>
          </p:cNvCxnSpPr>
          <p:nvPr/>
        </p:nvCxnSpPr>
        <p:spPr>
          <a:xfrm>
            <a:off x="9803766" y="5405514"/>
            <a:ext cx="501445" cy="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15EBF7-4ACF-4CF5-89E5-CA59756986B9}"/>
              </a:ext>
            </a:extLst>
          </p:cNvPr>
          <p:cNvSpPr/>
          <p:nvPr/>
        </p:nvSpPr>
        <p:spPr>
          <a:xfrm>
            <a:off x="7361307" y="5674857"/>
            <a:ext cx="2943904" cy="371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ko-KR" alt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리스트 자료구조의 구성</a:t>
            </a:r>
          </a:p>
        </p:txBody>
      </p:sp>
    </p:spTree>
    <p:extLst>
      <p:ext uri="{BB962C8B-B14F-4D97-AF65-F5344CB8AC3E}">
        <p14:creationId xmlns:p14="http://schemas.microsoft.com/office/powerpoint/2010/main" val="250867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89672E-7A49-4679-BF3B-799C110C1AE7}"/>
              </a:ext>
            </a:extLst>
          </p:cNvPr>
          <p:cNvSpPr/>
          <p:nvPr/>
        </p:nvSpPr>
        <p:spPr>
          <a:xfrm>
            <a:off x="1193531" y="1396021"/>
            <a:ext cx="8189008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ko-KR" sz="1400" dirty="0">
                <a:latin typeface="Consolas" panose="020B0609020204030204" pitchFamily="49" charset="0"/>
              </a:rPr>
              <a:t>&lt;&gt;();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 생성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인스턴스에 문자열 인스턴스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저장된 문자열 인스턴스의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</a:t>
            </a:r>
            <a:r>
              <a:rPr lang="nn-NO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sz="1400" dirty="0">
                <a:latin typeface="Consolas" panose="020B0609020204030204" pitchFamily="49" charset="0"/>
              </a:rPr>
              <a:t>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</a:t>
            </a:r>
            <a:r>
              <a:rPr lang="nn-NO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get</a:t>
            </a:r>
            <a:r>
              <a:rPr lang="nn-NO" altLang="ko-KR" sz="1400" dirty="0">
                <a:latin typeface="Consolas" panose="020B0609020204030204" pitchFamily="49" charset="0"/>
              </a:rPr>
              <a:t>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400" dirty="0">
                <a:latin typeface="Consolas" panose="020B0609020204030204" pitchFamily="49" charset="0"/>
              </a:rPr>
              <a:t>(0);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 후 나머지 인스턴스들을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7D3CF7-B20F-4AB8-AA34-BF9CA22E9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6" y="4211085"/>
            <a:ext cx="3838575" cy="14573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AA858B-1412-449C-AFC7-63E6F50223C9}"/>
              </a:ext>
            </a:extLst>
          </p:cNvPr>
          <p:cNvSpPr/>
          <p:nvPr/>
        </p:nvSpPr>
        <p:spPr>
          <a:xfrm>
            <a:off x="5949373" y="2095667"/>
            <a:ext cx="52063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배열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기반 자료구조이지만 공간의 확보 및 확장은 </a:t>
            </a:r>
            <a:endParaRPr lang="en-US" altLang="ko-KR" sz="15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ArrayList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인스턴스가 스스로 처리한다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4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LinkedList&lt;E&gt;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FAE025-1834-4215-82FF-ACEEE7ECDA0A}"/>
              </a:ext>
            </a:extLst>
          </p:cNvPr>
          <p:cNvSpPr/>
          <p:nvPr/>
        </p:nvSpPr>
        <p:spPr>
          <a:xfrm>
            <a:off x="1193531" y="1396021"/>
            <a:ext cx="8189008" cy="4950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LinkedList</a:t>
            </a:r>
            <a:r>
              <a:rPr lang="en-US" altLang="ko-KR" sz="1400" dirty="0">
                <a:latin typeface="Consolas" panose="020B0609020204030204" pitchFamily="49" charset="0"/>
              </a:rPr>
              <a:t>&lt;&gt;();    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유일한 변화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!!!</a:t>
            </a:r>
            <a:endParaRPr lang="ko-KR" alt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컬렉션 인스턴스에 문자열 인스턴스 저장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list.add</a:t>
            </a:r>
            <a:r>
              <a:rPr lang="en-US" altLang="ko-KR" sz="14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저장된 문자열 인스턴스의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'\t');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list.remove</a:t>
            </a:r>
            <a:r>
              <a:rPr lang="en-US" altLang="ko-KR" sz="1400" dirty="0">
                <a:latin typeface="Consolas" panose="020B0609020204030204" pitchFamily="49" charset="0"/>
              </a:rPr>
              <a:t>(0);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</a:t>
            </a:r>
          </a:p>
          <a:p>
            <a:pPr>
              <a:lnSpc>
                <a:spcPts val="19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첫 번째 인스턴스 삭제 후 나머지 인스턴스들을 참조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for(int i = 0; i &lt; list.size(); i++)</a:t>
            </a:r>
          </a:p>
          <a:p>
            <a:pPr>
              <a:lnSpc>
                <a:spcPts val="19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   System.out.print(list.get(i) + '\t’);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System.out.println();</a:t>
            </a:r>
          </a:p>
          <a:p>
            <a:pPr>
              <a:lnSpc>
                <a:spcPts val="19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A10BCB-A8F3-413C-9081-DF84EC80E2C9}"/>
              </a:ext>
            </a:extLst>
          </p:cNvPr>
          <p:cNvSpPr/>
          <p:nvPr/>
        </p:nvSpPr>
        <p:spPr>
          <a:xfrm>
            <a:off x="5950859" y="2547939"/>
            <a:ext cx="5683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리스트 기반 자료구조는 열차 칸을 더하고 빼는 형태의 자료구조이다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인스턴스 저장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열차 칸을 하나 더한다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ts val="24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 인스턴스 삭제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해당 열차 칸을 삭제한다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8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ArrayList&lt;E&gt; vs. LinkedList&lt;E&gt;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E22696-FBB9-41FD-8856-5ED7BEF37F3B}"/>
              </a:ext>
            </a:extLst>
          </p:cNvPr>
          <p:cNvSpPr/>
          <p:nvPr/>
        </p:nvSpPr>
        <p:spPr>
          <a:xfrm>
            <a:off x="1193531" y="1442110"/>
            <a:ext cx="94744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ArrayList&lt;E&gt;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단점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 공간을 늘리는 과정에서 시간이 비교적 많이 소요된다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인스턴스의 삭제 과정에서 많은 연산이 필요할 수 있다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따라서 느릴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ArrayList&lt;E&gt;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장점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참조가 빠르다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C22881-E079-4B7D-938E-EC6202508811}"/>
              </a:ext>
            </a:extLst>
          </p:cNvPr>
          <p:cNvSpPr/>
          <p:nvPr/>
        </p:nvSpPr>
        <p:spPr>
          <a:xfrm>
            <a:off x="1193532" y="4026877"/>
            <a:ext cx="90245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단점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</a:t>
            </a:r>
            <a:r>
              <a:rPr lang="en-US" altLang="ko-KR" sz="1500" dirty="0">
                <a:latin typeface="Consolas" panose="020B0609020204030204" pitchFamily="49" charset="0"/>
              </a:rPr>
              <a:t>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참조 과정이 배열에 비해 복잡하다</a:t>
            </a:r>
            <a:r>
              <a:rPr lang="en-US" altLang="ko-KR" sz="1500" dirty="0"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latin typeface="Consolas" panose="020B0609020204030204" pitchFamily="49" charset="0"/>
              </a:rPr>
              <a:t>따라서 느릴 수 있다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LinkedList&lt;E&gt;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의 장점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 공간을 늘리는 과정이 간단하다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- </a:t>
            </a:r>
            <a:r>
              <a:rPr lang="ko-KR" altLang="en-US" sz="1500" dirty="0">
                <a:latin typeface="Consolas" panose="020B0609020204030204" pitchFamily="49" charset="0"/>
              </a:rPr>
              <a:t>저장된 인스턴스의 삭제 과정이 단순하다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34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저장된 인스턴스의 순차적 접근 방법 </a:t>
            </a:r>
            <a:r>
              <a:rPr lang="en-US" altLang="ko-KR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1: enhanced for</a:t>
            </a:r>
            <a:r>
              <a:rPr lang="ko-KR" altLang="en-US" sz="29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 사용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DE8194-76B0-4304-A504-AA79767151BA}"/>
              </a:ext>
            </a:extLst>
          </p:cNvPr>
          <p:cNvSpPr/>
          <p:nvPr/>
        </p:nvSpPr>
        <p:spPr>
          <a:xfrm>
            <a:off x="1193531" y="1662783"/>
            <a:ext cx="5903955" cy="390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List&lt;String&gt; list = new LinkedList&lt;&gt;();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인스턴스 저장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("Toy");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("Box");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list.add</a:t>
            </a:r>
            <a:r>
              <a:rPr lang="en-US" altLang="ko-KR" sz="1500" dirty="0">
                <a:latin typeface="Consolas" panose="020B0609020204030204" pitchFamily="49" charset="0"/>
              </a:rPr>
              <a:t>("Robot");</a:t>
            </a:r>
          </a:p>
          <a:p>
            <a:pPr>
              <a:lnSpc>
                <a:spcPts val="23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// </a:t>
            </a:r>
            <a:r>
              <a:rPr lang="ko-KR" altLang="en-US" sz="1500" dirty="0">
                <a:latin typeface="Consolas" panose="020B0609020204030204" pitchFamily="49" charset="0"/>
              </a:rPr>
              <a:t>전체 인스턴스 참조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for(String s : list)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     System.out.print(s + </a:t>
            </a:r>
            <a:r>
              <a:rPr lang="en-US" altLang="ko-KR" sz="1500">
                <a:solidFill>
                  <a:srgbClr val="002060"/>
                </a:solidFill>
                <a:latin typeface="Consolas" panose="020B0609020204030204" pitchFamily="49" charset="0"/>
              </a:rPr>
              <a:t>'\t');</a:t>
            </a:r>
            <a:endParaRPr lang="en-US" altLang="ko-KR" sz="15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pPr>
              <a:lnSpc>
                <a:spcPts val="23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71BBC5-E55B-462E-9471-CB6F73D70AF8}"/>
              </a:ext>
            </a:extLst>
          </p:cNvPr>
          <p:cNvSpPr/>
          <p:nvPr/>
        </p:nvSpPr>
        <p:spPr>
          <a:xfrm>
            <a:off x="7382328" y="1662783"/>
            <a:ext cx="42726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for-each</a:t>
            </a:r>
            <a:r>
              <a:rPr lang="ko-KR" altLang="en-US" sz="1500" dirty="0">
                <a:latin typeface="Consolas" panose="020B0609020204030204" pitchFamily="49" charset="0"/>
              </a:rPr>
              <a:t>문의 대상이 대기 위한 조건</a:t>
            </a:r>
            <a:r>
              <a:rPr lang="en-US" altLang="ko-KR" sz="1500" dirty="0"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Iterable&lt;T&gt;</a:t>
            </a:r>
            <a:r>
              <a:rPr lang="en-US" altLang="ko-KR" sz="1500" dirty="0"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latin typeface="Consolas" panose="020B0609020204030204" pitchFamily="49" charset="0"/>
              </a:rPr>
              <a:t>인터페이스의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0819A7-33AF-4984-B64B-8470C3CB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959619"/>
            <a:ext cx="4263840" cy="17553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4C3E5A-54E5-4F96-B170-28941C7DB4EC}"/>
              </a:ext>
            </a:extLst>
          </p:cNvPr>
          <p:cNvSpPr/>
          <p:nvPr/>
        </p:nvSpPr>
        <p:spPr>
          <a:xfrm>
            <a:off x="6096000" y="4978509"/>
            <a:ext cx="6096000" cy="3231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interface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Collection&lt;E&gt;</a:t>
            </a:r>
            <a:r>
              <a:rPr lang="en-US" altLang="ko-KR" sz="1500" dirty="0">
                <a:latin typeface="Consolas" panose="020B0609020204030204" pitchFamily="49" charset="0"/>
              </a:rPr>
              <a:t> extends </a:t>
            </a:r>
            <a:r>
              <a:rPr lang="en-US" altLang="ko-KR" sz="1500" dirty="0">
                <a:solidFill>
                  <a:srgbClr val="C00000"/>
                </a:solidFill>
                <a:latin typeface="Consolas" panose="020B0609020204030204" pitchFamily="49" charset="0"/>
              </a:rPr>
              <a:t>Iterable&lt;E&gt;</a:t>
            </a:r>
            <a:endParaRPr lang="ko-KR" altLang="en-US" sz="1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7604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9689</TotalTime>
  <Words>3898</Words>
  <Application>Microsoft Office PowerPoint</Application>
  <PresentationFormat>와이드스크린</PresentationFormat>
  <Paragraphs>495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YDVYMjOStd125</vt:lpstr>
      <vt:lpstr>Calibri</vt:lpstr>
      <vt:lpstr>Calibri Light</vt:lpstr>
      <vt:lpstr>Consolas</vt:lpstr>
      <vt:lpstr>추억</vt:lpstr>
      <vt:lpstr> 열혈 Java 프로그래밍</vt:lpstr>
      <vt:lpstr>23-1.  컬렉션 프레임워크의 이해</vt:lpstr>
      <vt:lpstr>PowerPoint 프레젠테이션</vt:lpstr>
      <vt:lpstr>23-2. List&lt;E&gt;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23-3. Set&lt;E&gt;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23-4. Queue&lt;E&gt;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23-5. Map&lt;K, V&gt; 인터페이스를 구현하는 컬렉션 클래스들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GRC</cp:lastModifiedBy>
  <cp:revision>2308</cp:revision>
  <dcterms:created xsi:type="dcterms:W3CDTF">2017-07-09T08:11:09Z</dcterms:created>
  <dcterms:modified xsi:type="dcterms:W3CDTF">2025-07-09T00:00:03Z</dcterms:modified>
</cp:coreProperties>
</file>