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4"/>
  </p:notesMasterIdLst>
  <p:sldIdLst>
    <p:sldId id="256" r:id="rId2"/>
    <p:sldId id="257" r:id="rId3"/>
    <p:sldId id="259" r:id="rId4"/>
    <p:sldId id="260" r:id="rId5"/>
    <p:sldId id="261" r:id="rId6"/>
    <p:sldId id="270" r:id="rId7"/>
    <p:sldId id="272" r:id="rId8"/>
    <p:sldId id="273" r:id="rId9"/>
    <p:sldId id="274" r:id="rId10"/>
    <p:sldId id="275" r:id="rId11"/>
    <p:sldId id="276" r:id="rId12"/>
    <p:sldId id="281" r:id="rId13"/>
    <p:sldId id="279" r:id="rId14"/>
    <p:sldId id="277" r:id="rId15"/>
    <p:sldId id="280" r:id="rId16"/>
    <p:sldId id="278" r:id="rId17"/>
    <p:sldId id="284" r:id="rId18"/>
    <p:sldId id="285" r:id="rId19"/>
    <p:sldId id="283" r:id="rId20"/>
    <p:sldId id="286" r:id="rId21"/>
    <p:sldId id="287" r:id="rId22"/>
    <p:sldId id="282"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B0DE563-DAE6-44FC-8BB6-451E6B71F966}">
          <p14:sldIdLst>
            <p14:sldId id="256"/>
            <p14:sldId id="257"/>
            <p14:sldId id="259"/>
            <p14:sldId id="260"/>
            <p14:sldId id="261"/>
            <p14:sldId id="270"/>
            <p14:sldId id="272"/>
            <p14:sldId id="273"/>
            <p14:sldId id="274"/>
            <p14:sldId id="275"/>
            <p14:sldId id="276"/>
            <p14:sldId id="281"/>
            <p14:sldId id="279"/>
            <p14:sldId id="277"/>
            <p14:sldId id="280"/>
            <p14:sldId id="278"/>
            <p14:sldId id="284"/>
            <p14:sldId id="285"/>
            <p14:sldId id="283"/>
            <p14:sldId id="286"/>
            <p14:sldId id="287"/>
            <p14:sldId id="282"/>
          </p14:sldIdLst>
        </p14:section>
      </p14:sectionLst>
    </p:ex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66" d="100"/>
          <a:sy n="66" d="100"/>
        </p:scale>
        <p:origin x="-678" y="-103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2149EE-A2BE-4D82-A4E7-CA9FC4EAF396}" type="datetimeFigureOut">
              <a:rPr lang="en-IN" smtClean="0"/>
              <a:t>31/03/2018</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94F7CF-3E56-4D34-93A7-97C6C0DC1FF9}" type="slidenum">
              <a:rPr lang="en-IN" smtClean="0"/>
              <a:t>‹#›</a:t>
            </a:fld>
            <a:endParaRPr lang="en-IN"/>
          </a:p>
        </p:txBody>
      </p:sp>
    </p:spTree>
    <p:extLst>
      <p:ext uri="{BB962C8B-B14F-4D97-AF65-F5344CB8AC3E}">
        <p14:creationId xmlns:p14="http://schemas.microsoft.com/office/powerpoint/2010/main" val="1919106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3/31/2018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8C79C5D-2A6F-F04D-97DA-BEF2467B64E4}" type="datetimeFigureOut">
              <a:rPr lang="en-US" dirty="0"/>
              <a:pPr/>
              <a:t>3/31/2018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3/31/2018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Edit Master text styles</a:t>
            </a:r>
          </a:p>
        </p:txBody>
      </p:sp>
      <p:sp>
        <p:nvSpPr>
          <p:cNvPr id="2" name="Date Placeholder 1"/>
          <p:cNvSpPr>
            <a:spLocks noGrp="1"/>
          </p:cNvSpPr>
          <p:nvPr>
            <p:ph type="dt" sz="half" idx="10"/>
          </p:nvPr>
        </p:nvSpPr>
        <p:spPr/>
        <p:txBody>
          <a:bodyPr/>
          <a:lstStyle/>
          <a:p>
            <a:fld id="{FBF54567-0DE4-3F47-BF90-CB84690072F9}" type="datetimeFigureOut">
              <a:rPr lang="en-US" dirty="0"/>
              <a:pPr/>
              <a:t>3/31/2018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3/31/2018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3/31/2018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3/31/2018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3/31/2018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3/31/2018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3/31/2018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3/31/2018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3/31/2018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D0DF5E60-9974-AC48-9591-99C2BB44B7CF}" type="datetimeFigureOut">
              <a:rPr lang="en-US" dirty="0"/>
              <a:pPr/>
              <a:t>3/31/2018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3/31/2018</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3/31/2018</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7442" y="1161142"/>
            <a:ext cx="5854615" cy="1204685"/>
          </a:xfrm>
        </p:spPr>
        <p:txBody>
          <a:bodyPr/>
          <a:lstStyle/>
          <a:p>
            <a:r>
              <a:rPr lang="en-IN" sz="4800" dirty="0"/>
              <a:t>Search Re-ranking </a:t>
            </a:r>
          </a:p>
        </p:txBody>
      </p:sp>
      <p:sp>
        <p:nvSpPr>
          <p:cNvPr id="3" name="Subtitle 2"/>
          <p:cNvSpPr>
            <a:spLocks noGrp="1"/>
          </p:cNvSpPr>
          <p:nvPr>
            <p:ph type="body" idx="1"/>
          </p:nvPr>
        </p:nvSpPr>
        <p:spPr>
          <a:xfrm>
            <a:off x="722562" y="2658423"/>
            <a:ext cx="5891636" cy="713241"/>
          </a:xfrm>
        </p:spPr>
        <p:txBody>
          <a:bodyPr>
            <a:noAutofit/>
          </a:bodyPr>
          <a:lstStyle/>
          <a:p>
            <a:r>
              <a:rPr lang="en-IN" sz="2800" dirty="0"/>
              <a:t>Using Machine Learning </a:t>
            </a:r>
          </a:p>
        </p:txBody>
      </p:sp>
      <p:sp>
        <p:nvSpPr>
          <p:cNvPr id="7" name="Text Placeholder 6"/>
          <p:cNvSpPr>
            <a:spLocks noGrp="1"/>
          </p:cNvSpPr>
          <p:nvPr>
            <p:ph type="body" sz="quarter" idx="16"/>
          </p:nvPr>
        </p:nvSpPr>
        <p:spPr>
          <a:xfrm>
            <a:off x="7734299" y="2576427"/>
            <a:ext cx="3810001" cy="4075465"/>
          </a:xfrm>
        </p:spPr>
        <p:txBody>
          <a:bodyPr/>
          <a:lstStyle/>
          <a:p>
            <a:r>
              <a:rPr lang="en-US" dirty="0" smtClean="0"/>
              <a:t>Group Members</a:t>
            </a:r>
          </a:p>
          <a:p>
            <a:r>
              <a:rPr lang="en-US" dirty="0" smtClean="0"/>
              <a:t>1.  Rushabh Doshi	</a:t>
            </a:r>
          </a:p>
          <a:p>
            <a:r>
              <a:rPr lang="en-US" dirty="0" smtClean="0"/>
              <a:t>2.  Akshay Tamgadge</a:t>
            </a:r>
          </a:p>
          <a:p>
            <a:r>
              <a:rPr lang="en-US" dirty="0" smtClean="0"/>
              <a:t>3.  Ankit Asatkar</a:t>
            </a:r>
          </a:p>
          <a:p>
            <a:r>
              <a:rPr lang="en-US" dirty="0" smtClean="0"/>
              <a:t>4.  Manish Kirnake</a:t>
            </a:r>
          </a:p>
          <a:p>
            <a:r>
              <a:rPr lang="en-US" dirty="0" smtClean="0"/>
              <a:t>5.  Bhuvanesh Joshi</a:t>
            </a:r>
          </a:p>
          <a:p>
            <a:endParaRPr lang="en-US" dirty="0"/>
          </a:p>
          <a:p>
            <a:r>
              <a:rPr lang="en-US" dirty="0" smtClean="0"/>
              <a:t>Guided by: -</a:t>
            </a:r>
          </a:p>
          <a:p>
            <a:r>
              <a:rPr lang="en-US" dirty="0" smtClean="0"/>
              <a:t>Prof. Sachin R. Dave</a:t>
            </a:r>
            <a:endParaRPr lang="en-IN" dirty="0"/>
          </a:p>
        </p:txBody>
      </p:sp>
      <p:sp>
        <p:nvSpPr>
          <p:cNvPr id="4" name="TextBox 3"/>
          <p:cNvSpPr txBox="1"/>
          <p:nvPr/>
        </p:nvSpPr>
        <p:spPr>
          <a:xfrm>
            <a:off x="489182" y="166500"/>
            <a:ext cx="10909916" cy="523220"/>
          </a:xfrm>
          <a:prstGeom prst="rect">
            <a:avLst/>
          </a:prstGeom>
          <a:noFill/>
        </p:spPr>
        <p:txBody>
          <a:bodyPr wrap="square" rtlCol="0">
            <a:spAutoFit/>
          </a:bodyPr>
          <a:lstStyle/>
          <a:p>
            <a:r>
              <a:rPr lang="en-IN" sz="2800" b="1" dirty="0"/>
              <a:t>ACHARYA SHRIMANARAYAN POLYTECHNIC, PIPRI</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41189" y="303449"/>
            <a:ext cx="2157909" cy="1938487"/>
          </a:xfrm>
          <a:prstGeom prst="rect">
            <a:avLst/>
          </a:prstGeom>
        </p:spPr>
      </p:pic>
    </p:spTree>
    <p:extLst>
      <p:ext uri="{BB962C8B-B14F-4D97-AF65-F5344CB8AC3E}">
        <p14:creationId xmlns:p14="http://schemas.microsoft.com/office/powerpoint/2010/main" val="39317992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25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par>
                                <p:cTn id="8" presetID="16" presetClass="entr" presetSubtype="21" fill="hold" nodeType="withEffect">
                                  <p:stCondLst>
                                    <p:cond delay="250"/>
                                  </p:stCondLst>
                                  <p:childTnLst>
                                    <p:set>
                                      <p:cBhvr>
                                        <p:cTn id="9" dur="1" fill="hold">
                                          <p:stCondLst>
                                            <p:cond delay="0"/>
                                          </p:stCondLst>
                                        </p:cTn>
                                        <p:tgtEl>
                                          <p:spTgt spid="6"/>
                                        </p:tgtEl>
                                        <p:attrNameLst>
                                          <p:attrName>style.visibility</p:attrName>
                                        </p:attrNameLst>
                                      </p:cBhvr>
                                      <p:to>
                                        <p:strVal val="visible"/>
                                      </p:to>
                                    </p:set>
                                    <p:animEffect transition="in" filter="barn(inVertical)">
                                      <p:cBhvr>
                                        <p:cTn id="10" dur="500"/>
                                        <p:tgtEl>
                                          <p:spTgt spid="6"/>
                                        </p:tgtEl>
                                      </p:cBhvr>
                                    </p:animEffect>
                                  </p:childTnLst>
                                </p:cTn>
                              </p:par>
                              <p:par>
                                <p:cTn id="11" presetID="14" presetClass="entr" presetSubtype="10" fill="hold" grpId="0" nodeType="withEffect">
                                  <p:stCondLst>
                                    <p:cond delay="2000"/>
                                  </p:stCondLst>
                                  <p:childTnLst>
                                    <p:set>
                                      <p:cBhvr>
                                        <p:cTn id="12" dur="1" fill="hold">
                                          <p:stCondLst>
                                            <p:cond delay="0"/>
                                          </p:stCondLst>
                                        </p:cTn>
                                        <p:tgtEl>
                                          <p:spTgt spid="2"/>
                                        </p:tgtEl>
                                        <p:attrNameLst>
                                          <p:attrName>style.visibility</p:attrName>
                                        </p:attrNameLst>
                                      </p:cBhvr>
                                      <p:to>
                                        <p:strVal val="visible"/>
                                      </p:to>
                                    </p:set>
                                    <p:animEffect transition="in" filter="randombar(horizontal)">
                                      <p:cBhvr>
                                        <p:cTn id="13" dur="500"/>
                                        <p:tgtEl>
                                          <p:spTgt spid="2"/>
                                        </p:tgtEl>
                                      </p:cBhvr>
                                    </p:animEffect>
                                  </p:childTnLst>
                                </p:cTn>
                              </p:par>
                              <p:par>
                                <p:cTn id="14" presetID="26" presetClass="entr" presetSubtype="0" fill="hold" nodeType="withEffect">
                                  <p:stCondLst>
                                    <p:cond delay="3750"/>
                                  </p:stCondLst>
                                  <p:childTnLst>
                                    <p:set>
                                      <p:cBhvr>
                                        <p:cTn id="15" dur="1" fill="hold">
                                          <p:stCondLst>
                                            <p:cond delay="0"/>
                                          </p:stCondLst>
                                        </p:cTn>
                                        <p:tgtEl>
                                          <p:spTgt spid="3">
                                            <p:txEl>
                                              <p:pRg st="0" end="0"/>
                                            </p:txEl>
                                          </p:spTgt>
                                        </p:tgtEl>
                                        <p:attrNameLst>
                                          <p:attrName>style.visibility</p:attrName>
                                        </p:attrNameLst>
                                      </p:cBhvr>
                                      <p:to>
                                        <p:strVal val="visible"/>
                                      </p:to>
                                    </p:set>
                                    <p:animEffect transition="in" filter="wipe(down)">
                                      <p:cBhvr>
                                        <p:cTn id="16" dur="580">
                                          <p:stCondLst>
                                            <p:cond delay="0"/>
                                          </p:stCondLst>
                                        </p:cTn>
                                        <p:tgtEl>
                                          <p:spTgt spid="3">
                                            <p:txEl>
                                              <p:pRg st="0" end="0"/>
                                            </p:txEl>
                                          </p:spTgt>
                                        </p:tgtEl>
                                      </p:cBhvr>
                                    </p:animEffect>
                                    <p:anim calcmode="lin" valueType="num">
                                      <p:cBhvr>
                                        <p:cTn id="17"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18"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19"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20"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21"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22" dur="26">
                                          <p:stCondLst>
                                            <p:cond delay="650"/>
                                          </p:stCondLst>
                                        </p:cTn>
                                        <p:tgtEl>
                                          <p:spTgt spid="3">
                                            <p:txEl>
                                              <p:pRg st="0" end="0"/>
                                            </p:txEl>
                                          </p:spTgt>
                                        </p:tgtEl>
                                      </p:cBhvr>
                                      <p:to x="100000" y="60000"/>
                                    </p:animScale>
                                    <p:animScale>
                                      <p:cBhvr>
                                        <p:cTn id="23" dur="166" decel="50000">
                                          <p:stCondLst>
                                            <p:cond delay="676"/>
                                          </p:stCondLst>
                                        </p:cTn>
                                        <p:tgtEl>
                                          <p:spTgt spid="3">
                                            <p:txEl>
                                              <p:pRg st="0" end="0"/>
                                            </p:txEl>
                                          </p:spTgt>
                                        </p:tgtEl>
                                      </p:cBhvr>
                                      <p:to x="100000" y="100000"/>
                                    </p:animScale>
                                    <p:animScale>
                                      <p:cBhvr>
                                        <p:cTn id="24" dur="26">
                                          <p:stCondLst>
                                            <p:cond delay="1312"/>
                                          </p:stCondLst>
                                        </p:cTn>
                                        <p:tgtEl>
                                          <p:spTgt spid="3">
                                            <p:txEl>
                                              <p:pRg st="0" end="0"/>
                                            </p:txEl>
                                          </p:spTgt>
                                        </p:tgtEl>
                                      </p:cBhvr>
                                      <p:to x="100000" y="80000"/>
                                    </p:animScale>
                                    <p:animScale>
                                      <p:cBhvr>
                                        <p:cTn id="25" dur="166" decel="50000">
                                          <p:stCondLst>
                                            <p:cond delay="1338"/>
                                          </p:stCondLst>
                                        </p:cTn>
                                        <p:tgtEl>
                                          <p:spTgt spid="3">
                                            <p:txEl>
                                              <p:pRg st="0" end="0"/>
                                            </p:txEl>
                                          </p:spTgt>
                                        </p:tgtEl>
                                      </p:cBhvr>
                                      <p:to x="100000" y="100000"/>
                                    </p:animScale>
                                    <p:animScale>
                                      <p:cBhvr>
                                        <p:cTn id="26" dur="26">
                                          <p:stCondLst>
                                            <p:cond delay="1642"/>
                                          </p:stCondLst>
                                        </p:cTn>
                                        <p:tgtEl>
                                          <p:spTgt spid="3">
                                            <p:txEl>
                                              <p:pRg st="0" end="0"/>
                                            </p:txEl>
                                          </p:spTgt>
                                        </p:tgtEl>
                                      </p:cBhvr>
                                      <p:to x="100000" y="90000"/>
                                    </p:animScale>
                                    <p:animScale>
                                      <p:cBhvr>
                                        <p:cTn id="27" dur="166" decel="50000">
                                          <p:stCondLst>
                                            <p:cond delay="1668"/>
                                          </p:stCondLst>
                                        </p:cTn>
                                        <p:tgtEl>
                                          <p:spTgt spid="3">
                                            <p:txEl>
                                              <p:pRg st="0" end="0"/>
                                            </p:txEl>
                                          </p:spTgt>
                                        </p:tgtEl>
                                      </p:cBhvr>
                                      <p:to x="100000" y="100000"/>
                                    </p:animScale>
                                    <p:animScale>
                                      <p:cBhvr>
                                        <p:cTn id="28" dur="26">
                                          <p:stCondLst>
                                            <p:cond delay="1808"/>
                                          </p:stCondLst>
                                        </p:cTn>
                                        <p:tgtEl>
                                          <p:spTgt spid="3">
                                            <p:txEl>
                                              <p:pRg st="0" end="0"/>
                                            </p:txEl>
                                          </p:spTgt>
                                        </p:tgtEl>
                                      </p:cBhvr>
                                      <p:to x="100000" y="95000"/>
                                    </p:animScale>
                                    <p:animScale>
                                      <p:cBhvr>
                                        <p:cTn id="29" dur="166" decel="50000">
                                          <p:stCondLst>
                                            <p:cond delay="1834"/>
                                          </p:stCondLst>
                                        </p:cTn>
                                        <p:tgtEl>
                                          <p:spTgt spid="3">
                                            <p:txEl>
                                              <p:pRg st="0" end="0"/>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Proposed Architecture</a:t>
            </a:r>
          </a:p>
        </p:txBody>
      </p:sp>
      <p:grpSp>
        <p:nvGrpSpPr>
          <p:cNvPr id="4" name="Group 57352"/>
          <p:cNvGrpSpPr>
            <a:grpSpLocks/>
          </p:cNvGrpSpPr>
          <p:nvPr/>
        </p:nvGrpSpPr>
        <p:grpSpPr bwMode="auto">
          <a:xfrm>
            <a:off x="1674223" y="2094412"/>
            <a:ext cx="8610600" cy="4530725"/>
            <a:chOff x="12700" y="1336694"/>
            <a:chExt cx="8610600" cy="4530705"/>
          </a:xfrm>
          <a:solidFill>
            <a:schemeClr val="accent1"/>
          </a:solidFill>
        </p:grpSpPr>
        <p:sp>
          <p:nvSpPr>
            <p:cNvPr id="5" name="Rectangle 4"/>
            <p:cNvSpPr/>
            <p:nvPr/>
          </p:nvSpPr>
          <p:spPr bwMode="auto">
            <a:xfrm>
              <a:off x="1536700" y="1516081"/>
              <a:ext cx="3581400" cy="3844908"/>
            </a:xfrm>
            <a:prstGeom prst="rect">
              <a:avLst/>
            </a:prstGeom>
            <a:grpFill/>
            <a:ln>
              <a:solidFill>
                <a:schemeClr val="tx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a:lstStyle/>
            <a:p>
              <a:pPr algn="ctr" eaLnBrk="1" hangingPunct="1">
                <a:buClr>
                  <a:srgbClr val="000000"/>
                </a:buClr>
                <a:buSzPct val="100000"/>
                <a:buFont typeface="Times New Roman" pitchFamily="16" charset="0"/>
                <a:buNone/>
                <a:defRPr/>
              </a:pPr>
              <a:r>
                <a:rPr lang="en-US" sz="2000" b="1" dirty="0">
                  <a:solidFill>
                    <a:schemeClr val="tx1"/>
                  </a:solidFill>
                  <a:latin typeface="Cambria" panose="02040503050406030204" pitchFamily="18" charset="0"/>
                </a:rPr>
                <a:t>Three Phase Search Engine</a:t>
              </a:r>
            </a:p>
          </p:txBody>
        </p:sp>
        <p:cxnSp>
          <p:nvCxnSpPr>
            <p:cNvPr id="6" name="Straight Arrow Connector 5"/>
            <p:cNvCxnSpPr/>
            <p:nvPr/>
          </p:nvCxnSpPr>
          <p:spPr bwMode="auto">
            <a:xfrm>
              <a:off x="5118100" y="4625979"/>
              <a:ext cx="914400" cy="6350"/>
            </a:xfrm>
            <a:prstGeom prst="straightConnector1">
              <a:avLst/>
            </a:prstGeom>
            <a:grpFill/>
            <a:ln>
              <a:solidFill>
                <a:schemeClr val="tx1"/>
              </a:solidFill>
              <a:headEnd type="triangle"/>
              <a:tailEnd type="triangle"/>
            </a:ln>
          </p:spPr>
          <p:style>
            <a:lnRef idx="2">
              <a:schemeClr val="dk1"/>
            </a:lnRef>
            <a:fillRef idx="0">
              <a:schemeClr val="dk1"/>
            </a:fillRef>
            <a:effectRef idx="1">
              <a:schemeClr val="dk1"/>
            </a:effectRef>
            <a:fontRef idx="minor">
              <a:schemeClr val="tx1"/>
            </a:fontRef>
          </p:style>
        </p:cxnSp>
        <p:cxnSp>
          <p:nvCxnSpPr>
            <p:cNvPr id="7" name="Straight Arrow Connector 6"/>
            <p:cNvCxnSpPr/>
            <p:nvPr/>
          </p:nvCxnSpPr>
          <p:spPr bwMode="auto">
            <a:xfrm>
              <a:off x="5118100" y="3678247"/>
              <a:ext cx="914400" cy="0"/>
            </a:xfrm>
            <a:prstGeom prst="straightConnector1">
              <a:avLst/>
            </a:prstGeom>
            <a:grpFill/>
            <a:ln>
              <a:solidFill>
                <a:schemeClr val="tx1"/>
              </a:solidFill>
              <a:headEnd type="triangle"/>
              <a:tailEnd type="triangle"/>
            </a:ln>
          </p:spPr>
          <p:style>
            <a:lnRef idx="2">
              <a:schemeClr val="dk1"/>
            </a:lnRef>
            <a:fillRef idx="0">
              <a:schemeClr val="dk1"/>
            </a:fillRef>
            <a:effectRef idx="1">
              <a:schemeClr val="dk1"/>
            </a:effectRef>
            <a:fontRef idx="minor">
              <a:schemeClr val="tx1"/>
            </a:fontRef>
          </p:style>
        </p:cxnSp>
        <p:cxnSp>
          <p:nvCxnSpPr>
            <p:cNvPr id="8" name="Straight Arrow Connector 7"/>
            <p:cNvCxnSpPr/>
            <p:nvPr/>
          </p:nvCxnSpPr>
          <p:spPr bwMode="auto">
            <a:xfrm>
              <a:off x="3365500" y="3044836"/>
              <a:ext cx="0" cy="274637"/>
            </a:xfrm>
            <a:prstGeom prst="straightConnector1">
              <a:avLst/>
            </a:prstGeom>
            <a:grpFill/>
            <a:ln>
              <a:solidFill>
                <a:schemeClr val="tx1"/>
              </a:solidFill>
              <a:headEnd type="triangle"/>
              <a:tailEnd type="triangle"/>
            </a:ln>
          </p:spPr>
          <p:style>
            <a:lnRef idx="2">
              <a:schemeClr val="dk1"/>
            </a:lnRef>
            <a:fillRef idx="0">
              <a:schemeClr val="dk1"/>
            </a:fillRef>
            <a:effectRef idx="1">
              <a:schemeClr val="dk1"/>
            </a:effectRef>
            <a:fontRef idx="minor">
              <a:schemeClr val="tx1"/>
            </a:fontRef>
          </p:style>
        </p:cxnSp>
        <p:sp>
          <p:nvSpPr>
            <p:cNvPr id="9" name="Rectangle 8"/>
            <p:cNvSpPr/>
            <p:nvPr/>
          </p:nvSpPr>
          <p:spPr bwMode="auto">
            <a:xfrm>
              <a:off x="2222500" y="3341698"/>
              <a:ext cx="2209800" cy="660397"/>
            </a:xfrm>
            <a:prstGeom prst="rect">
              <a:avLst/>
            </a:prstGeom>
            <a:grpFill/>
            <a:ln>
              <a:solidFill>
                <a:schemeClr val="tx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a:lstStyle/>
            <a:p>
              <a:pPr algn="ctr" eaLnBrk="1" hangingPunct="1">
                <a:buClr>
                  <a:srgbClr val="000000"/>
                </a:buClr>
                <a:buSzPct val="100000"/>
                <a:buFont typeface="Times New Roman" pitchFamily="16" charset="0"/>
                <a:buNone/>
                <a:defRPr/>
              </a:pPr>
              <a:r>
                <a:rPr lang="en-US" dirty="0">
                  <a:solidFill>
                    <a:schemeClr val="tx1"/>
                  </a:solidFill>
                </a:rPr>
                <a:t>JSOUP HTML Processor</a:t>
              </a:r>
            </a:p>
          </p:txBody>
        </p:sp>
        <p:sp>
          <p:nvSpPr>
            <p:cNvPr id="10" name="Rectangle 9"/>
            <p:cNvSpPr/>
            <p:nvPr/>
          </p:nvSpPr>
          <p:spPr bwMode="auto">
            <a:xfrm>
              <a:off x="2222500" y="2384439"/>
              <a:ext cx="2209800" cy="660397"/>
            </a:xfrm>
            <a:prstGeom prst="rect">
              <a:avLst/>
            </a:prstGeom>
            <a:grpFill/>
            <a:ln>
              <a:solidFill>
                <a:schemeClr val="tx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a:lstStyle/>
            <a:p>
              <a:pPr algn="ctr" eaLnBrk="1" hangingPunct="1">
                <a:buClr>
                  <a:srgbClr val="000000"/>
                </a:buClr>
                <a:buSzPct val="100000"/>
                <a:buFont typeface="Times New Roman" pitchFamily="16" charset="0"/>
                <a:buNone/>
                <a:defRPr/>
              </a:pPr>
              <a:r>
                <a:rPr lang="en-US" dirty="0">
                  <a:solidFill>
                    <a:schemeClr val="tx1"/>
                  </a:solidFill>
                </a:rPr>
                <a:t>Google API Web Service</a:t>
              </a:r>
            </a:p>
          </p:txBody>
        </p:sp>
        <p:sp>
          <p:nvSpPr>
            <p:cNvPr id="11" name="Rectangle 10"/>
            <p:cNvSpPr/>
            <p:nvPr/>
          </p:nvSpPr>
          <p:spPr bwMode="auto">
            <a:xfrm>
              <a:off x="2222500" y="4281494"/>
              <a:ext cx="2209800" cy="661984"/>
            </a:xfrm>
            <a:prstGeom prst="rect">
              <a:avLst/>
            </a:prstGeom>
            <a:grpFill/>
            <a:ln>
              <a:solidFill>
                <a:schemeClr val="tx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a:lstStyle/>
            <a:p>
              <a:pPr algn="ctr" eaLnBrk="1" hangingPunct="1">
                <a:buClr>
                  <a:srgbClr val="000000"/>
                </a:buClr>
                <a:buSzPct val="100000"/>
                <a:buFont typeface="Times New Roman" pitchFamily="16" charset="0"/>
                <a:buNone/>
                <a:defRPr/>
              </a:pPr>
              <a:r>
                <a:rPr lang="en-US" dirty="0">
                  <a:solidFill>
                    <a:schemeClr val="tx1"/>
                  </a:solidFill>
                </a:rPr>
                <a:t>Classifier Algorithm (TF*IDF)</a:t>
              </a:r>
            </a:p>
          </p:txBody>
        </p:sp>
        <p:cxnSp>
          <p:nvCxnSpPr>
            <p:cNvPr id="12" name="Straight Arrow Connector 11"/>
            <p:cNvCxnSpPr/>
            <p:nvPr/>
          </p:nvCxnSpPr>
          <p:spPr bwMode="auto">
            <a:xfrm>
              <a:off x="3365500" y="4002095"/>
              <a:ext cx="0" cy="274636"/>
            </a:xfrm>
            <a:prstGeom prst="straightConnector1">
              <a:avLst/>
            </a:prstGeom>
            <a:grpFill/>
            <a:ln>
              <a:solidFill>
                <a:schemeClr val="tx1"/>
              </a:solidFill>
              <a:headEnd type="triangle"/>
              <a:tailEnd type="triangle"/>
            </a:ln>
          </p:spPr>
          <p:style>
            <a:lnRef idx="2">
              <a:schemeClr val="dk1"/>
            </a:lnRef>
            <a:fillRef idx="0">
              <a:schemeClr val="dk1"/>
            </a:fillRef>
            <a:effectRef idx="1">
              <a:schemeClr val="dk1"/>
            </a:effectRef>
            <a:fontRef idx="minor">
              <a:schemeClr val="tx1"/>
            </a:fontRef>
          </p:style>
        </p:cxnSp>
        <p:cxnSp>
          <p:nvCxnSpPr>
            <p:cNvPr id="13" name="Straight Arrow Connector 12"/>
            <p:cNvCxnSpPr/>
            <p:nvPr/>
          </p:nvCxnSpPr>
          <p:spPr bwMode="auto">
            <a:xfrm>
              <a:off x="7708900" y="2751151"/>
              <a:ext cx="533400" cy="0"/>
            </a:xfrm>
            <a:prstGeom prst="straightConnector1">
              <a:avLst/>
            </a:prstGeom>
            <a:grpFill/>
            <a:ln>
              <a:solidFill>
                <a:schemeClr val="tx1"/>
              </a:solidFill>
              <a:headEnd type="triangle"/>
              <a:tailEnd type="triangle"/>
            </a:ln>
          </p:spPr>
          <p:style>
            <a:lnRef idx="2">
              <a:schemeClr val="dk1"/>
            </a:lnRef>
            <a:fillRef idx="0">
              <a:schemeClr val="dk1"/>
            </a:fillRef>
            <a:effectRef idx="1">
              <a:schemeClr val="dk1"/>
            </a:effectRef>
            <a:fontRef idx="minor">
              <a:schemeClr val="tx1"/>
            </a:fontRef>
          </p:style>
        </p:cxnSp>
        <p:sp>
          <p:nvSpPr>
            <p:cNvPr id="14" name="TextBox 13"/>
            <p:cNvSpPr txBox="1"/>
            <p:nvPr/>
          </p:nvSpPr>
          <p:spPr>
            <a:xfrm>
              <a:off x="12700" y="3116274"/>
              <a:ext cx="990600" cy="646109"/>
            </a:xfrm>
            <a:prstGeom prst="rect">
              <a:avLst/>
            </a:prstGeom>
            <a:grpFill/>
            <a:ln>
              <a:solidFill>
                <a:schemeClr val="tx1"/>
              </a:solidFill>
            </a:ln>
          </p:spPr>
          <p:style>
            <a:lnRef idx="2">
              <a:schemeClr val="dk1"/>
            </a:lnRef>
            <a:fillRef idx="1">
              <a:schemeClr val="lt1"/>
            </a:fillRef>
            <a:effectRef idx="0">
              <a:schemeClr val="dk1"/>
            </a:effectRef>
            <a:fontRef idx="minor">
              <a:schemeClr val="dk1"/>
            </a:fontRef>
          </p:style>
          <p:txBody>
            <a:bodyPr>
              <a:spAutoFit/>
            </a:bodyPr>
            <a:lstStyle/>
            <a:p>
              <a:pPr algn="ctr">
                <a:defRPr/>
              </a:pPr>
              <a:r>
                <a:rPr lang="en-US" dirty="0">
                  <a:solidFill>
                    <a:schemeClr val="tx1"/>
                  </a:solidFill>
                  <a:latin typeface="Cambria" panose="02040503050406030204" pitchFamily="18" charset="0"/>
                </a:rPr>
                <a:t>User Query</a:t>
              </a:r>
            </a:p>
          </p:txBody>
        </p:sp>
        <p:cxnSp>
          <p:nvCxnSpPr>
            <p:cNvPr id="15" name="Straight Arrow Connector 14"/>
            <p:cNvCxnSpPr>
              <a:stCxn id="14" idx="3"/>
            </p:cNvCxnSpPr>
            <p:nvPr/>
          </p:nvCxnSpPr>
          <p:spPr bwMode="auto">
            <a:xfrm flipV="1">
              <a:off x="1003300" y="3425835"/>
              <a:ext cx="520700" cy="12700"/>
            </a:xfrm>
            <a:prstGeom prst="straightConnector1">
              <a:avLst/>
            </a:prstGeom>
            <a:grpFill/>
            <a:ln>
              <a:solidFill>
                <a:schemeClr val="tx1"/>
              </a:solidFill>
              <a:headEnd type="none" w="med" len="med"/>
              <a:tailEnd type="triangle"/>
            </a:ln>
          </p:spPr>
          <p:style>
            <a:lnRef idx="2">
              <a:schemeClr val="dk1"/>
            </a:lnRef>
            <a:fillRef idx="0">
              <a:schemeClr val="dk1"/>
            </a:fillRef>
            <a:effectRef idx="1">
              <a:schemeClr val="dk1"/>
            </a:effectRef>
            <a:fontRef idx="minor">
              <a:schemeClr val="tx1"/>
            </a:fontRef>
          </p:style>
        </p:cxnSp>
        <p:cxnSp>
          <p:nvCxnSpPr>
            <p:cNvPr id="16" name="Straight Arrow Connector 15"/>
            <p:cNvCxnSpPr/>
            <p:nvPr/>
          </p:nvCxnSpPr>
          <p:spPr bwMode="auto">
            <a:xfrm>
              <a:off x="5118100" y="2720988"/>
              <a:ext cx="914400" cy="0"/>
            </a:xfrm>
            <a:prstGeom prst="straightConnector1">
              <a:avLst/>
            </a:prstGeom>
            <a:grpFill/>
            <a:ln>
              <a:solidFill>
                <a:schemeClr val="tx1"/>
              </a:solidFill>
              <a:headEnd type="triangle"/>
              <a:tailEnd type="triangle"/>
            </a:ln>
          </p:spPr>
          <p:style>
            <a:lnRef idx="2">
              <a:schemeClr val="dk1"/>
            </a:lnRef>
            <a:fillRef idx="0">
              <a:schemeClr val="dk1"/>
            </a:fillRef>
            <a:effectRef idx="1">
              <a:schemeClr val="dk1"/>
            </a:effectRef>
            <a:fontRef idx="minor">
              <a:schemeClr val="tx1"/>
            </a:fontRef>
          </p:style>
        </p:cxnSp>
        <p:sp>
          <p:nvSpPr>
            <p:cNvPr id="17" name="Rectangle 16"/>
            <p:cNvSpPr/>
            <p:nvPr/>
          </p:nvSpPr>
          <p:spPr bwMode="auto">
            <a:xfrm>
              <a:off x="6032500" y="2524139"/>
              <a:ext cx="1676400" cy="380998"/>
            </a:xfrm>
            <a:prstGeom prst="rect">
              <a:avLst/>
            </a:prstGeom>
            <a:grpFill/>
            <a:ln>
              <a:solidFill>
                <a:schemeClr val="tx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a:lstStyle/>
            <a:p>
              <a:pPr algn="ctr" eaLnBrk="1" hangingPunct="1">
                <a:buClr>
                  <a:srgbClr val="000000"/>
                </a:buClr>
                <a:buSzPct val="100000"/>
                <a:buFont typeface="Times New Roman" pitchFamily="16" charset="0"/>
                <a:buNone/>
                <a:defRPr/>
              </a:pPr>
              <a:r>
                <a:rPr lang="en-US" dirty="0">
                  <a:solidFill>
                    <a:schemeClr val="tx1"/>
                  </a:solidFill>
                </a:rPr>
                <a:t>JSON Service</a:t>
              </a:r>
            </a:p>
          </p:txBody>
        </p:sp>
        <p:sp>
          <p:nvSpPr>
            <p:cNvPr id="18" name="Rectangle 17"/>
            <p:cNvSpPr/>
            <p:nvPr/>
          </p:nvSpPr>
          <p:spPr bwMode="auto">
            <a:xfrm>
              <a:off x="6032500" y="3341698"/>
              <a:ext cx="1676400" cy="673097"/>
            </a:xfrm>
            <a:prstGeom prst="rect">
              <a:avLst/>
            </a:prstGeom>
            <a:grpFill/>
            <a:ln>
              <a:solidFill>
                <a:schemeClr val="tx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a:lstStyle/>
            <a:p>
              <a:pPr algn="ctr" eaLnBrk="1" hangingPunct="1">
                <a:buClr>
                  <a:srgbClr val="000000"/>
                </a:buClr>
                <a:buSzPct val="100000"/>
                <a:buFont typeface="Times New Roman" pitchFamily="16" charset="0"/>
                <a:buNone/>
                <a:defRPr/>
              </a:pPr>
              <a:r>
                <a:rPr lang="en-US" dirty="0">
                  <a:solidFill>
                    <a:schemeClr val="tx1"/>
                  </a:solidFill>
                </a:rPr>
                <a:t>Preprocessor Rule</a:t>
              </a:r>
            </a:p>
          </p:txBody>
        </p:sp>
        <p:sp>
          <p:nvSpPr>
            <p:cNvPr id="19" name="Rectangle 18"/>
            <p:cNvSpPr/>
            <p:nvPr/>
          </p:nvSpPr>
          <p:spPr bwMode="auto">
            <a:xfrm>
              <a:off x="6032500" y="4335469"/>
              <a:ext cx="1676400" cy="711197"/>
            </a:xfrm>
            <a:prstGeom prst="rect">
              <a:avLst/>
            </a:prstGeom>
            <a:grpFill/>
            <a:ln>
              <a:solidFill>
                <a:schemeClr val="tx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a:lstStyle/>
            <a:p>
              <a:pPr algn="ctr" eaLnBrk="1" hangingPunct="1">
                <a:buClr>
                  <a:srgbClr val="000000"/>
                </a:buClr>
                <a:buSzPct val="100000"/>
                <a:buFont typeface="Times New Roman" pitchFamily="16" charset="0"/>
                <a:buNone/>
                <a:defRPr/>
              </a:pPr>
              <a:r>
                <a:rPr lang="en-US" dirty="0">
                  <a:solidFill>
                    <a:schemeClr val="tx1"/>
                  </a:solidFill>
                </a:rPr>
                <a:t>Ranking Algorithm</a:t>
              </a:r>
            </a:p>
          </p:txBody>
        </p:sp>
        <p:cxnSp>
          <p:nvCxnSpPr>
            <p:cNvPr id="20" name="Straight Arrow Connector 19"/>
            <p:cNvCxnSpPr/>
            <p:nvPr/>
          </p:nvCxnSpPr>
          <p:spPr bwMode="auto">
            <a:xfrm>
              <a:off x="7708900" y="3648084"/>
              <a:ext cx="533400" cy="0"/>
            </a:xfrm>
            <a:prstGeom prst="straightConnector1">
              <a:avLst/>
            </a:prstGeom>
            <a:grpFill/>
            <a:ln>
              <a:solidFill>
                <a:schemeClr val="tx1"/>
              </a:solidFill>
              <a:headEnd type="triangle"/>
              <a:tailEnd type="triangle"/>
            </a:ln>
          </p:spPr>
          <p:style>
            <a:lnRef idx="2">
              <a:schemeClr val="dk1"/>
            </a:lnRef>
            <a:fillRef idx="0">
              <a:schemeClr val="dk1"/>
            </a:fillRef>
            <a:effectRef idx="1">
              <a:schemeClr val="dk1"/>
            </a:effectRef>
            <a:fontRef idx="minor">
              <a:schemeClr val="tx1"/>
            </a:fontRef>
          </p:style>
        </p:cxnSp>
        <p:cxnSp>
          <p:nvCxnSpPr>
            <p:cNvPr id="21" name="Straight Arrow Connector 20"/>
            <p:cNvCxnSpPr/>
            <p:nvPr/>
          </p:nvCxnSpPr>
          <p:spPr bwMode="auto">
            <a:xfrm>
              <a:off x="7708900" y="4724404"/>
              <a:ext cx="533400" cy="0"/>
            </a:xfrm>
            <a:prstGeom prst="straightConnector1">
              <a:avLst/>
            </a:prstGeom>
            <a:grpFill/>
            <a:ln>
              <a:solidFill>
                <a:schemeClr val="tx1"/>
              </a:solidFill>
              <a:headEnd type="triangle"/>
              <a:tailEnd type="triangle"/>
            </a:ln>
          </p:spPr>
          <p:style>
            <a:lnRef idx="2">
              <a:schemeClr val="dk1"/>
            </a:lnRef>
            <a:fillRef idx="0">
              <a:schemeClr val="dk1"/>
            </a:fillRef>
            <a:effectRef idx="1">
              <a:schemeClr val="dk1"/>
            </a:effectRef>
            <a:fontRef idx="minor">
              <a:schemeClr val="tx1"/>
            </a:fontRef>
          </p:style>
        </p:cxnSp>
        <p:sp>
          <p:nvSpPr>
            <p:cNvPr id="22" name="Rectangle 21"/>
            <p:cNvSpPr/>
            <p:nvPr/>
          </p:nvSpPr>
          <p:spPr bwMode="auto">
            <a:xfrm>
              <a:off x="8242300" y="1336694"/>
              <a:ext cx="381000" cy="4530705"/>
            </a:xfrm>
            <a:prstGeom prst="rect">
              <a:avLst/>
            </a:prstGeom>
            <a:grpFill/>
            <a:ln>
              <a:solidFill>
                <a:schemeClr val="tx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a:lstStyle/>
            <a:p>
              <a:pPr eaLnBrk="1" hangingPunct="1">
                <a:buClr>
                  <a:srgbClr val="000000"/>
                </a:buClr>
                <a:buSzPct val="100000"/>
                <a:buFont typeface="Times New Roman" pitchFamily="16" charset="0"/>
                <a:buNone/>
                <a:defRPr/>
              </a:pPr>
              <a:r>
                <a:rPr lang="en-US" sz="2000" dirty="0">
                  <a:solidFill>
                    <a:schemeClr val="tx1"/>
                  </a:solidFill>
                </a:rPr>
                <a:t>RANKED </a:t>
              </a:r>
            </a:p>
            <a:p>
              <a:pPr eaLnBrk="1" hangingPunct="1">
                <a:buClr>
                  <a:srgbClr val="000000"/>
                </a:buClr>
                <a:buSzPct val="100000"/>
                <a:buFont typeface="Times New Roman" pitchFamily="16" charset="0"/>
                <a:buNone/>
                <a:defRPr/>
              </a:pPr>
              <a:endParaRPr lang="en-US" sz="2000" dirty="0">
                <a:solidFill>
                  <a:schemeClr val="tx1"/>
                </a:solidFill>
              </a:endParaRPr>
            </a:p>
            <a:p>
              <a:pPr eaLnBrk="1" hangingPunct="1">
                <a:buClr>
                  <a:srgbClr val="000000"/>
                </a:buClr>
                <a:buSzPct val="100000"/>
                <a:buFont typeface="Times New Roman" pitchFamily="16" charset="0"/>
                <a:buNone/>
                <a:defRPr/>
              </a:pPr>
              <a:r>
                <a:rPr lang="en-US" sz="2000" dirty="0">
                  <a:solidFill>
                    <a:schemeClr val="tx1"/>
                  </a:solidFill>
                </a:rPr>
                <a:t>RESULTS</a:t>
              </a:r>
            </a:p>
          </p:txBody>
        </p:sp>
      </p:grpSp>
    </p:spTree>
    <p:extLst>
      <p:ext uri="{BB962C8B-B14F-4D97-AF65-F5344CB8AC3E}">
        <p14:creationId xmlns:p14="http://schemas.microsoft.com/office/powerpoint/2010/main" val="21367271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Modules</a:t>
            </a:r>
          </a:p>
        </p:txBody>
      </p:sp>
      <p:sp>
        <p:nvSpPr>
          <p:cNvPr id="3" name="Content Placeholder 2"/>
          <p:cNvSpPr>
            <a:spLocks noGrp="1"/>
          </p:cNvSpPr>
          <p:nvPr>
            <p:ph idx="1"/>
          </p:nvPr>
        </p:nvSpPr>
        <p:spPr/>
        <p:txBody>
          <a:bodyPr>
            <a:normAutofit/>
          </a:bodyPr>
          <a:lstStyle/>
          <a:p>
            <a:pPr>
              <a:lnSpc>
                <a:spcPct val="200000"/>
              </a:lnSpc>
              <a:buFontTx/>
              <a:buAutoNum type="arabicPeriod"/>
            </a:pPr>
            <a:r>
              <a:rPr lang="en-US" altLang="en-US" sz="2000" dirty="0"/>
              <a:t>Data Extraction for Google Search Engine using JSON</a:t>
            </a:r>
          </a:p>
          <a:p>
            <a:pPr>
              <a:lnSpc>
                <a:spcPct val="200000"/>
              </a:lnSpc>
              <a:buFontTx/>
              <a:buAutoNum type="arabicPeriod"/>
            </a:pPr>
            <a:r>
              <a:rPr lang="en-US" altLang="en-US" sz="2000" dirty="0"/>
              <a:t>Ranking of Pages using KNN</a:t>
            </a:r>
          </a:p>
          <a:p>
            <a:pPr>
              <a:lnSpc>
                <a:spcPct val="200000"/>
              </a:lnSpc>
              <a:buFontTx/>
              <a:buAutoNum type="arabicPeriod"/>
            </a:pPr>
            <a:r>
              <a:rPr lang="en-US" altLang="en-US" sz="2000" dirty="0"/>
              <a:t>Ranking of pages using Frequency based NB Algorithm</a:t>
            </a:r>
          </a:p>
          <a:p>
            <a:pPr>
              <a:lnSpc>
                <a:spcPct val="200000"/>
              </a:lnSpc>
              <a:buFontTx/>
              <a:buAutoNum type="arabicPeriod"/>
            </a:pPr>
            <a:r>
              <a:rPr lang="en-US" altLang="en-US" sz="2000" dirty="0"/>
              <a:t>Comparison Graph Generations </a:t>
            </a:r>
          </a:p>
        </p:txBody>
      </p:sp>
    </p:spTree>
    <p:extLst>
      <p:ext uri="{BB962C8B-B14F-4D97-AF65-F5344CB8AC3E}">
        <p14:creationId xmlns:p14="http://schemas.microsoft.com/office/powerpoint/2010/main" val="25673815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dirty="0"/>
              <a:t>Advantages and Disadvantages</a:t>
            </a:r>
          </a:p>
        </p:txBody>
      </p:sp>
      <p:sp>
        <p:nvSpPr>
          <p:cNvPr id="5" name="Content Placeholder 4"/>
          <p:cNvSpPr>
            <a:spLocks noGrp="1"/>
          </p:cNvSpPr>
          <p:nvPr>
            <p:ph sz="half" idx="1"/>
          </p:nvPr>
        </p:nvSpPr>
        <p:spPr/>
        <p:txBody>
          <a:bodyPr/>
          <a:lstStyle/>
          <a:p>
            <a:pPr algn="just">
              <a:buFont typeface="Wingdings" panose="05000000000000000000" pitchFamily="2" charset="2"/>
              <a:buChar char="§"/>
            </a:pPr>
            <a:r>
              <a:rPr lang="en-IN" b="1" dirty="0"/>
              <a:t>Feature learning</a:t>
            </a:r>
            <a:r>
              <a:rPr lang="en-IN" dirty="0"/>
              <a:t>: </a:t>
            </a:r>
            <a:r>
              <a:rPr lang="en-IN" sz="1600" dirty="0"/>
              <a:t>A randomly initialized system and trained on some datasets will eventually learn good feature representations for a given task. </a:t>
            </a:r>
          </a:p>
          <a:p>
            <a:pPr algn="just">
              <a:buFont typeface="Wingdings" panose="05000000000000000000" pitchFamily="2" charset="2"/>
              <a:buChar char="§"/>
            </a:pPr>
            <a:r>
              <a:rPr lang="en-IN" b="1" dirty="0"/>
              <a:t>Parameter optimization</a:t>
            </a:r>
            <a:r>
              <a:rPr lang="en-IN" dirty="0"/>
              <a:t>: </a:t>
            </a:r>
            <a:r>
              <a:rPr lang="en-IN" sz="1600" dirty="0"/>
              <a:t>This is similar to feature learning as a group of tuneable parameters can be visualized as a feature.</a:t>
            </a:r>
          </a:p>
        </p:txBody>
      </p:sp>
      <p:sp>
        <p:nvSpPr>
          <p:cNvPr id="6" name="Content Placeholder 5"/>
          <p:cNvSpPr>
            <a:spLocks noGrp="1"/>
          </p:cNvSpPr>
          <p:nvPr>
            <p:ph sz="half" idx="2"/>
          </p:nvPr>
        </p:nvSpPr>
        <p:spPr/>
        <p:txBody>
          <a:bodyPr/>
          <a:lstStyle/>
          <a:p>
            <a:pPr>
              <a:buFont typeface="Wingdings" panose="05000000000000000000" pitchFamily="2" charset="2"/>
              <a:buChar char="§"/>
            </a:pPr>
            <a:r>
              <a:rPr lang="en-IN" b="1" dirty="0"/>
              <a:t>Works with continuous loss functions</a:t>
            </a:r>
            <a:r>
              <a:rPr lang="en-IN" dirty="0"/>
              <a:t>: </a:t>
            </a:r>
            <a:r>
              <a:rPr lang="en-IN" sz="1600" dirty="0"/>
              <a:t>Non-differentiable discontinuous loss functions are hard to optimize using machine learning techniques. </a:t>
            </a:r>
          </a:p>
          <a:p>
            <a:pPr>
              <a:buFont typeface="Wingdings" panose="05000000000000000000" pitchFamily="2" charset="2"/>
              <a:buChar char="§"/>
            </a:pPr>
            <a:r>
              <a:rPr lang="en-IN" b="1" dirty="0"/>
              <a:t>Limited</a:t>
            </a:r>
            <a:r>
              <a:rPr lang="en-IN" dirty="0"/>
              <a:t>: </a:t>
            </a:r>
            <a:r>
              <a:rPr lang="en-IN" sz="1600" dirty="0"/>
              <a:t>It is not a guarantee that machine learning algorithms will always work in every case imaginable. </a:t>
            </a:r>
          </a:p>
        </p:txBody>
      </p:sp>
    </p:spTree>
    <p:extLst>
      <p:ext uri="{BB962C8B-B14F-4D97-AF65-F5344CB8AC3E}">
        <p14:creationId xmlns:p14="http://schemas.microsoft.com/office/powerpoint/2010/main" val="22313880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Applications </a:t>
            </a:r>
          </a:p>
        </p:txBody>
      </p:sp>
      <p:sp>
        <p:nvSpPr>
          <p:cNvPr id="3" name="Content Placeholder 2"/>
          <p:cNvSpPr>
            <a:spLocks noGrp="1"/>
          </p:cNvSpPr>
          <p:nvPr>
            <p:ph idx="1"/>
          </p:nvPr>
        </p:nvSpPr>
        <p:spPr/>
        <p:txBody>
          <a:bodyPr>
            <a:normAutofit/>
          </a:bodyPr>
          <a:lstStyle/>
          <a:p>
            <a:pPr lvl="0"/>
            <a:r>
              <a:rPr lang="en-IN" sz="2000" dirty="0"/>
              <a:t>Real Time Prediction</a:t>
            </a:r>
          </a:p>
          <a:p>
            <a:pPr lvl="0"/>
            <a:r>
              <a:rPr lang="en-IN" sz="2000" dirty="0"/>
              <a:t>Multi Class Prediction</a:t>
            </a:r>
          </a:p>
          <a:p>
            <a:pPr lvl="0"/>
            <a:r>
              <a:rPr lang="en-IN" sz="2000" dirty="0"/>
              <a:t>Spam Filtering / Text Classification / Sentiment Analysis</a:t>
            </a:r>
          </a:p>
          <a:p>
            <a:pPr lvl="0"/>
            <a:r>
              <a:rPr lang="en-IN" sz="2000" dirty="0"/>
              <a:t>Smartphone Search Engines </a:t>
            </a:r>
          </a:p>
          <a:p>
            <a:pPr lvl="0"/>
            <a:r>
              <a:rPr lang="en-IN" sz="2000" dirty="0"/>
              <a:t>Recommendation System</a:t>
            </a:r>
          </a:p>
        </p:txBody>
      </p:sp>
    </p:spTree>
    <p:extLst>
      <p:ext uri="{BB962C8B-B14F-4D97-AF65-F5344CB8AC3E}">
        <p14:creationId xmlns:p14="http://schemas.microsoft.com/office/powerpoint/2010/main" val="14984632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Technology</a:t>
            </a:r>
          </a:p>
        </p:txBody>
      </p:sp>
      <p:sp>
        <p:nvSpPr>
          <p:cNvPr id="3" name="Content Placeholder 2"/>
          <p:cNvSpPr>
            <a:spLocks noGrp="1"/>
          </p:cNvSpPr>
          <p:nvPr>
            <p:ph idx="1"/>
          </p:nvPr>
        </p:nvSpPr>
        <p:spPr>
          <a:xfrm>
            <a:off x="818712" y="2579339"/>
            <a:ext cx="10554574" cy="3636511"/>
          </a:xfrm>
        </p:spPr>
        <p:txBody>
          <a:bodyPr>
            <a:normAutofit/>
          </a:bodyPr>
          <a:lstStyle/>
          <a:p>
            <a:pPr>
              <a:lnSpc>
                <a:spcPct val="200000"/>
              </a:lnSpc>
              <a:buFontTx/>
              <a:buAutoNum type="arabicPeriod"/>
            </a:pPr>
            <a:r>
              <a:rPr lang="en-US" altLang="en-US" sz="2000" dirty="0"/>
              <a:t>Core Java Technology with Network Support Packages.</a:t>
            </a:r>
          </a:p>
          <a:p>
            <a:pPr>
              <a:lnSpc>
                <a:spcPct val="200000"/>
              </a:lnSpc>
              <a:buFontTx/>
              <a:buAutoNum type="arabicPeriod"/>
            </a:pPr>
            <a:r>
              <a:rPr lang="en-US" altLang="en-US" sz="2000" dirty="0"/>
              <a:t>Database not Required as everything is on the fly. (JIT)</a:t>
            </a:r>
          </a:p>
          <a:p>
            <a:pPr>
              <a:lnSpc>
                <a:spcPct val="200000"/>
              </a:lnSpc>
              <a:buFontTx/>
              <a:buAutoNum type="arabicPeriod"/>
            </a:pPr>
            <a:r>
              <a:rPr lang="en-US" altLang="en-US" sz="2000" dirty="0"/>
              <a:t>JSON API from Google Developer</a:t>
            </a:r>
          </a:p>
          <a:p>
            <a:pPr>
              <a:lnSpc>
                <a:spcPct val="200000"/>
              </a:lnSpc>
              <a:buFontTx/>
              <a:buAutoNum type="arabicPeriod"/>
            </a:pPr>
            <a:r>
              <a:rPr lang="en-US" altLang="en-US" sz="2000" dirty="0"/>
              <a:t>JSOUP API for HTML Extraction</a:t>
            </a:r>
            <a:br>
              <a:rPr lang="en-US" altLang="en-US" sz="2000" dirty="0"/>
            </a:br>
            <a:endParaRPr lang="en-US" altLang="en-US" sz="2000" dirty="0"/>
          </a:p>
          <a:p>
            <a:pPr marL="0" indent="0">
              <a:buNone/>
            </a:pPr>
            <a:endParaRPr lang="en-IN" sz="2000" dirty="0"/>
          </a:p>
        </p:txBody>
      </p:sp>
    </p:spTree>
    <p:extLst>
      <p:ext uri="{BB962C8B-B14F-4D97-AF65-F5344CB8AC3E}">
        <p14:creationId xmlns:p14="http://schemas.microsoft.com/office/powerpoint/2010/main" val="14715326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Hardware Requirements</a:t>
            </a:r>
          </a:p>
        </p:txBody>
      </p:sp>
      <p:sp>
        <p:nvSpPr>
          <p:cNvPr id="3" name="Content Placeholder 2"/>
          <p:cNvSpPr>
            <a:spLocks noGrp="1"/>
          </p:cNvSpPr>
          <p:nvPr>
            <p:ph idx="1"/>
          </p:nvPr>
        </p:nvSpPr>
        <p:spPr/>
        <p:txBody>
          <a:bodyPr>
            <a:normAutofit/>
          </a:bodyPr>
          <a:lstStyle/>
          <a:p>
            <a:pPr marL="0" indent="0">
              <a:buNone/>
            </a:pPr>
            <a:endParaRPr lang="en-IN" sz="2000" dirty="0"/>
          </a:p>
          <a:p>
            <a:pPr lvl="0"/>
            <a:r>
              <a:rPr lang="en-US" sz="2000" dirty="0"/>
              <a:t>Processor: 1 gigahertz (GHZ) or Faster</a:t>
            </a:r>
            <a:endParaRPr lang="en-IN" sz="2000" dirty="0"/>
          </a:p>
          <a:p>
            <a:pPr lvl="0"/>
            <a:r>
              <a:rPr lang="en-US" sz="2000" dirty="0"/>
              <a:t>RAM: 1gigabyte (GB) (32-bit) or 2 GB (64-bit)</a:t>
            </a:r>
            <a:endParaRPr lang="en-IN" sz="2000" dirty="0"/>
          </a:p>
          <a:p>
            <a:pPr lvl="0"/>
            <a:r>
              <a:rPr lang="en-US" sz="2000" dirty="0"/>
              <a:t>Free Hard Disk Space: 16GB</a:t>
            </a:r>
            <a:endParaRPr lang="en-IN" sz="2000" dirty="0"/>
          </a:p>
          <a:p>
            <a:pPr lvl="0"/>
            <a:r>
              <a:rPr lang="en-US" sz="2000" dirty="0"/>
              <a:t>Graphics card: DirectX 8 or Latest</a:t>
            </a:r>
            <a:endParaRPr lang="en-IN" sz="2000" dirty="0"/>
          </a:p>
          <a:p>
            <a:pPr lvl="0"/>
            <a:r>
              <a:rPr lang="en-US" sz="2000" dirty="0"/>
              <a:t>Internet Access</a:t>
            </a:r>
            <a:endParaRPr lang="en-IN" sz="2000" dirty="0"/>
          </a:p>
        </p:txBody>
      </p:sp>
    </p:spTree>
    <p:extLst>
      <p:ext uri="{BB962C8B-B14F-4D97-AF65-F5344CB8AC3E}">
        <p14:creationId xmlns:p14="http://schemas.microsoft.com/office/powerpoint/2010/main" val="2093410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References</a:t>
            </a:r>
          </a:p>
        </p:txBody>
      </p:sp>
      <p:sp>
        <p:nvSpPr>
          <p:cNvPr id="3" name="Content Placeholder 2"/>
          <p:cNvSpPr>
            <a:spLocks noGrp="1"/>
          </p:cNvSpPr>
          <p:nvPr>
            <p:ph idx="1"/>
          </p:nvPr>
        </p:nvSpPr>
        <p:spPr>
          <a:xfrm>
            <a:off x="592289" y="2588047"/>
            <a:ext cx="10554574" cy="3636511"/>
          </a:xfrm>
        </p:spPr>
        <p:txBody>
          <a:bodyPr>
            <a:noAutofit/>
          </a:bodyPr>
          <a:lstStyle/>
          <a:p>
            <a:pPr>
              <a:buFont typeface="Wingdings" panose="05000000000000000000" pitchFamily="2" charset="2"/>
              <a:buChar char="§"/>
            </a:pPr>
            <a:r>
              <a:rPr lang="en-US" altLang="en-US" dirty="0">
                <a:latin typeface="Times New Roman" panose="02020603050405020304" pitchFamily="18" charset="0"/>
                <a:cs typeface="Times New Roman" panose="02020603050405020304" pitchFamily="18" charset="0"/>
              </a:rPr>
              <a:t>Feng Zhao, Jingyu Zhou, Chang Nie, Heqing Huang, Hai Jin “Smart Crawler: A Two-stage Crawler for Efficiently Harvesting Deep-Web Interfaces” </a:t>
            </a:r>
            <a:r>
              <a:rPr lang="en-US" altLang="en-US" i="1" dirty="0">
                <a:latin typeface="Times New Roman" panose="02020603050405020304" pitchFamily="18" charset="0"/>
                <a:cs typeface="Times New Roman" panose="02020603050405020304" pitchFamily="18" charset="0"/>
              </a:rPr>
              <a:t>in IEEE Transactions on Service Computing January 2015.</a:t>
            </a:r>
          </a:p>
          <a:p>
            <a:pPr>
              <a:buFont typeface="Wingdings" panose="05000000000000000000" pitchFamily="2" charset="2"/>
              <a:buChar char="§"/>
            </a:pPr>
            <a:r>
              <a:rPr lang="en-US" altLang="en-US" dirty="0">
                <a:latin typeface="Times New Roman" panose="02020603050405020304" pitchFamily="18" charset="0"/>
                <a:cs typeface="Times New Roman" panose="02020603050405020304" pitchFamily="18" charset="0"/>
              </a:rPr>
              <a:t>C. Anuradha, T. Velmurugan “A Comparative Analysis on the Evaluation of Classification Algorithms in the Prediction of Students Performance” </a:t>
            </a:r>
            <a:r>
              <a:rPr lang="en-US" altLang="en-US" i="1" dirty="0">
                <a:latin typeface="Times New Roman" panose="02020603050405020304" pitchFamily="18" charset="0"/>
                <a:cs typeface="Times New Roman" panose="02020603050405020304" pitchFamily="18" charset="0"/>
              </a:rPr>
              <a:t>IJSR 2015</a:t>
            </a:r>
          </a:p>
          <a:p>
            <a:pPr>
              <a:buFont typeface="Wingdings" panose="05000000000000000000" pitchFamily="2" charset="2"/>
              <a:buChar char="§"/>
            </a:pPr>
            <a:r>
              <a:rPr lang="en-US" altLang="en-US" dirty="0">
                <a:latin typeface="Times New Roman" panose="02020603050405020304" pitchFamily="18" charset="0"/>
                <a:cs typeface="Times New Roman" panose="02020603050405020304" pitchFamily="18" charset="0"/>
              </a:rPr>
              <a:t>Akshaya Kubba, “Web Crawlers for Semantic Web ” </a:t>
            </a:r>
            <a:r>
              <a:rPr lang="en-US" altLang="en-US" i="1" dirty="0">
                <a:latin typeface="Times New Roman" panose="02020603050405020304" pitchFamily="18" charset="0"/>
                <a:cs typeface="Times New Roman" panose="02020603050405020304" pitchFamily="18" charset="0"/>
              </a:rPr>
              <a:t>IJARCSSE 2015</a:t>
            </a:r>
            <a:r>
              <a:rPr lang="en-US" altLang="en-US" dirty="0">
                <a:latin typeface="Times New Roman" panose="02020603050405020304" pitchFamily="18" charset="0"/>
                <a:cs typeface="Times New Roman" panose="02020603050405020304" pitchFamily="18" charset="0"/>
              </a:rPr>
              <a:t>.</a:t>
            </a:r>
          </a:p>
          <a:p>
            <a:pPr>
              <a:buFont typeface="Wingdings" panose="05000000000000000000" pitchFamily="2" charset="2"/>
              <a:buChar char="§"/>
            </a:pPr>
            <a:r>
              <a:rPr lang="en-US" altLang="en-US" dirty="0">
                <a:latin typeface="Times New Roman" panose="02020603050405020304" pitchFamily="18" charset="0"/>
                <a:cs typeface="Times New Roman" panose="02020603050405020304" pitchFamily="18" charset="0"/>
              </a:rPr>
              <a:t>Sayali D. Jadhav, H. P. </a:t>
            </a:r>
            <a:r>
              <a:rPr lang="en-US" altLang="en-US" dirty="0" err="1">
                <a:latin typeface="Times New Roman" panose="02020603050405020304" pitchFamily="18" charset="0"/>
                <a:cs typeface="Times New Roman" panose="02020603050405020304" pitchFamily="18" charset="0"/>
              </a:rPr>
              <a:t>Channe</a:t>
            </a:r>
            <a:r>
              <a:rPr lang="en-US" altLang="en-US" dirty="0">
                <a:latin typeface="Times New Roman" panose="02020603050405020304" pitchFamily="18" charset="0"/>
                <a:cs typeface="Times New Roman" panose="02020603050405020304" pitchFamily="18" charset="0"/>
              </a:rPr>
              <a:t> “Comparative Study of K-NN, Naive Bayes and Decision Tree Classification Techniques” </a:t>
            </a:r>
            <a:r>
              <a:rPr lang="en-US" altLang="en-US" i="1" dirty="0">
                <a:latin typeface="Times New Roman" panose="02020603050405020304" pitchFamily="18" charset="0"/>
                <a:cs typeface="Times New Roman" panose="02020603050405020304" pitchFamily="18" charset="0"/>
              </a:rPr>
              <a:t>IJSR 2014</a:t>
            </a:r>
            <a:endParaRPr lang="en-US" alt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US" altLang="en-US" dirty="0" err="1">
                <a:latin typeface="Times New Roman" panose="02020603050405020304" pitchFamily="18" charset="0"/>
                <a:cs typeface="Times New Roman" panose="02020603050405020304" pitchFamily="18" charset="0"/>
              </a:rPr>
              <a:t>Namish</a:t>
            </a:r>
            <a:r>
              <a:rPr lang="en-US" altLang="en-US" dirty="0">
                <a:latin typeface="Times New Roman" panose="02020603050405020304" pitchFamily="18" charset="0"/>
                <a:cs typeface="Times New Roman" panose="02020603050405020304" pitchFamily="18" charset="0"/>
              </a:rPr>
              <a:t> A. </a:t>
            </a:r>
            <a:r>
              <a:rPr lang="en-US" altLang="en-US" dirty="0" err="1">
                <a:latin typeface="Times New Roman" panose="02020603050405020304" pitchFamily="18" charset="0"/>
                <a:cs typeface="Times New Roman" panose="02020603050405020304" pitchFamily="18" charset="0"/>
              </a:rPr>
              <a:t>Diwate</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Kanchan</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Varpe</a:t>
            </a:r>
            <a:r>
              <a:rPr lang="en-US" altLang="en-US" dirty="0">
                <a:latin typeface="Times New Roman" panose="02020603050405020304" pitchFamily="18" charset="0"/>
                <a:cs typeface="Times New Roman" panose="02020603050405020304" pitchFamily="18" charset="0"/>
              </a:rPr>
              <a:t>  “Extracting the Web Data Through Deep Web Interfaces” IJARCCE 2015.</a:t>
            </a:r>
          </a:p>
          <a:p>
            <a:pPr>
              <a:buFont typeface="Wingdings" panose="05000000000000000000" pitchFamily="2" charset="2"/>
              <a:buChar char="§"/>
            </a:pPr>
            <a:r>
              <a:rPr lang="en-US" altLang="en-US" dirty="0">
                <a:latin typeface="Times New Roman" panose="02020603050405020304" pitchFamily="18" charset="0"/>
                <a:cs typeface="Times New Roman" panose="02020603050405020304" pitchFamily="18" charset="0"/>
              </a:rPr>
              <a:t>www.wikipedia.com/Naive_Bayes</a:t>
            </a:r>
          </a:p>
        </p:txBody>
      </p:sp>
    </p:spTree>
    <p:extLst>
      <p:ext uri="{BB962C8B-B14F-4D97-AF65-F5344CB8AC3E}">
        <p14:creationId xmlns:p14="http://schemas.microsoft.com/office/powerpoint/2010/main" val="10497423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alpha val="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BC8E4B2-F012-4CAA-8253-97004C0789D4}"/>
              </a:ext>
            </a:extLst>
          </p:cNvPr>
          <p:cNvSpPr>
            <a:spLocks noGrp="1"/>
          </p:cNvSpPr>
          <p:nvPr>
            <p:ph type="title"/>
          </p:nvPr>
        </p:nvSpPr>
        <p:spPr/>
        <p:txBody>
          <a:bodyPr/>
          <a:lstStyle/>
          <a:p>
            <a:r>
              <a:rPr lang="en-IN" sz="6000" dirty="0">
                <a:latin typeface="Times New Roman" panose="02020603050405020304" pitchFamily="18" charset="0"/>
                <a:cs typeface="Times New Roman" panose="02020603050405020304" pitchFamily="18" charset="0"/>
              </a:rPr>
              <a:t>PHASE I</a:t>
            </a:r>
          </a:p>
        </p:txBody>
      </p:sp>
      <p:pic>
        <p:nvPicPr>
          <p:cNvPr id="4" name="Content Placeholder 3">
            <a:extLst>
              <a:ext uri="{FF2B5EF4-FFF2-40B4-BE49-F238E27FC236}">
                <a16:creationId xmlns:a16="http://schemas.microsoft.com/office/drawing/2014/main" xmlns="" id="{74F5E025-81D0-4A4A-893A-6CC6C7ABAB74}"/>
              </a:ext>
            </a:extLst>
          </p:cNvPr>
          <p:cNvPicPr>
            <a:picLocks noGrp="1" noChangeAspect="1"/>
          </p:cNvPicPr>
          <p:nvPr>
            <p:ph idx="1"/>
          </p:nvPr>
        </p:nvPicPr>
        <p:blipFill>
          <a:blip r:embed="rId2"/>
          <a:stretch>
            <a:fillRect/>
          </a:stretch>
        </p:blipFill>
        <p:spPr>
          <a:xfrm>
            <a:off x="3900667" y="1336615"/>
            <a:ext cx="7905509" cy="5412351"/>
          </a:xfrm>
          <a:prstGeom prst="rect">
            <a:avLst/>
          </a:prstGeom>
        </p:spPr>
      </p:pic>
    </p:spTree>
    <p:extLst>
      <p:ext uri="{BB962C8B-B14F-4D97-AF65-F5344CB8AC3E}">
        <p14:creationId xmlns:p14="http://schemas.microsoft.com/office/powerpoint/2010/main" val="22284638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alpha val="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3F87326-C038-4B2B-9276-6F14DD3E150C}"/>
              </a:ext>
            </a:extLst>
          </p:cNvPr>
          <p:cNvSpPr>
            <a:spLocks noGrp="1"/>
          </p:cNvSpPr>
          <p:nvPr>
            <p:ph type="title"/>
          </p:nvPr>
        </p:nvSpPr>
        <p:spPr/>
        <p:txBody>
          <a:bodyPr/>
          <a:lstStyle/>
          <a:p>
            <a:r>
              <a:rPr lang="en-IN" sz="6000" dirty="0">
                <a:latin typeface="Times New Roman" panose="02020603050405020304" pitchFamily="18" charset="0"/>
                <a:cs typeface="Times New Roman" panose="02020603050405020304" pitchFamily="18" charset="0"/>
              </a:rPr>
              <a:t>PHASE II</a:t>
            </a:r>
          </a:p>
        </p:txBody>
      </p:sp>
      <p:pic>
        <p:nvPicPr>
          <p:cNvPr id="4" name="Picture 3">
            <a:extLst>
              <a:ext uri="{FF2B5EF4-FFF2-40B4-BE49-F238E27FC236}">
                <a16:creationId xmlns:a16="http://schemas.microsoft.com/office/drawing/2014/main" xmlns="" id="{F792804F-E2F4-40BA-8FEC-D02B4CDC8E3A}"/>
              </a:ext>
            </a:extLst>
          </p:cNvPr>
          <p:cNvPicPr>
            <a:picLocks noChangeAspect="1"/>
          </p:cNvPicPr>
          <p:nvPr/>
        </p:nvPicPr>
        <p:blipFill>
          <a:blip r:embed="rId2"/>
          <a:stretch>
            <a:fillRect/>
          </a:stretch>
        </p:blipFill>
        <p:spPr>
          <a:xfrm>
            <a:off x="3327422" y="1535815"/>
            <a:ext cx="8864578" cy="5322185"/>
          </a:xfrm>
          <a:prstGeom prst="rect">
            <a:avLst/>
          </a:prstGeom>
        </p:spPr>
      </p:pic>
    </p:spTree>
    <p:extLst>
      <p:ext uri="{BB962C8B-B14F-4D97-AF65-F5344CB8AC3E}">
        <p14:creationId xmlns:p14="http://schemas.microsoft.com/office/powerpoint/2010/main" val="19668987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xmlns="" id="{2002F3B6-3542-4C10-BC44-D28EB941960E}"/>
              </a:ext>
            </a:extLst>
          </p:cNvPr>
          <p:cNvSpPr>
            <a:spLocks noGrp="1"/>
          </p:cNvSpPr>
          <p:nvPr>
            <p:ph type="ctrTitle"/>
          </p:nvPr>
        </p:nvSpPr>
        <p:spPr>
          <a:xfrm>
            <a:off x="1620457" y="2384385"/>
            <a:ext cx="9761544" cy="1388963"/>
          </a:xfrm>
        </p:spPr>
        <p:txBody>
          <a:bodyPr/>
          <a:lstStyle/>
          <a:p>
            <a:r>
              <a:rPr lang="en-IN" sz="6000" dirty="0" smtClean="0">
                <a:latin typeface="Times New Roman" panose="02020603050405020304" pitchFamily="18" charset="0"/>
                <a:cs typeface="Times New Roman" panose="02020603050405020304" pitchFamily="18" charset="0"/>
              </a:rPr>
              <a:t>Re-Ranked Results</a:t>
            </a:r>
            <a:endParaRPr lang="en-IN" sz="6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416477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Contents</a:t>
            </a:r>
          </a:p>
        </p:txBody>
      </p:sp>
      <p:sp>
        <p:nvSpPr>
          <p:cNvPr id="3" name="Content Placeholder 2"/>
          <p:cNvSpPr>
            <a:spLocks noGrp="1"/>
          </p:cNvSpPr>
          <p:nvPr>
            <p:ph idx="1"/>
          </p:nvPr>
        </p:nvSpPr>
        <p:spPr>
          <a:xfrm>
            <a:off x="557455" y="2142309"/>
            <a:ext cx="10554574" cy="4038707"/>
          </a:xfrm>
        </p:spPr>
        <p:txBody>
          <a:bodyPr>
            <a:noAutofit/>
          </a:bodyPr>
          <a:lstStyle/>
          <a:p>
            <a:pPr>
              <a:spcBef>
                <a:spcPts val="650"/>
              </a:spcBef>
            </a:pPr>
            <a:r>
              <a:rPr lang="en-US" altLang="en-US" sz="2000" dirty="0">
                <a:latin typeface="Times New Roman" panose="02020603050405020304" pitchFamily="18" charset="0"/>
              </a:rPr>
              <a:t>Introduction</a:t>
            </a:r>
          </a:p>
          <a:p>
            <a:pPr>
              <a:spcBef>
                <a:spcPts val="650"/>
              </a:spcBef>
            </a:pPr>
            <a:r>
              <a:rPr lang="en-US" altLang="en-US" sz="2000" dirty="0">
                <a:latin typeface="Times New Roman" panose="02020603050405020304" pitchFamily="18" charset="0"/>
              </a:rPr>
              <a:t>Problem Definition</a:t>
            </a:r>
          </a:p>
          <a:p>
            <a:pPr>
              <a:spcBef>
                <a:spcPts val="650"/>
              </a:spcBef>
            </a:pPr>
            <a:r>
              <a:rPr lang="en-US" altLang="en-US" sz="2000" dirty="0">
                <a:latin typeface="Times New Roman" panose="02020603050405020304" pitchFamily="18" charset="0"/>
              </a:rPr>
              <a:t>Objectives</a:t>
            </a:r>
          </a:p>
          <a:p>
            <a:pPr>
              <a:spcBef>
                <a:spcPts val="650"/>
              </a:spcBef>
            </a:pPr>
            <a:r>
              <a:rPr lang="en-US" altLang="en-US" sz="2000" dirty="0">
                <a:latin typeface="Times New Roman" panose="02020603050405020304" pitchFamily="18" charset="0"/>
              </a:rPr>
              <a:t>Methodology &amp; Algorithmic Strategy</a:t>
            </a:r>
          </a:p>
          <a:p>
            <a:pPr>
              <a:spcBef>
                <a:spcPts val="650"/>
              </a:spcBef>
            </a:pPr>
            <a:r>
              <a:rPr lang="en-US" altLang="en-US" sz="2000" dirty="0">
                <a:latin typeface="Times New Roman" panose="02020603050405020304" pitchFamily="18" charset="0"/>
              </a:rPr>
              <a:t>Proposed System</a:t>
            </a:r>
          </a:p>
          <a:p>
            <a:pPr>
              <a:spcBef>
                <a:spcPts val="650"/>
              </a:spcBef>
            </a:pPr>
            <a:r>
              <a:rPr lang="en-US" altLang="en-US" sz="2000" dirty="0">
                <a:latin typeface="Times New Roman" panose="02020603050405020304" pitchFamily="18" charset="0"/>
              </a:rPr>
              <a:t>System Architecture</a:t>
            </a:r>
          </a:p>
          <a:p>
            <a:pPr>
              <a:spcBef>
                <a:spcPts val="650"/>
              </a:spcBef>
            </a:pPr>
            <a:r>
              <a:rPr lang="en-US" altLang="en-US" sz="2000" dirty="0">
                <a:latin typeface="Times New Roman" panose="02020603050405020304" pitchFamily="18" charset="0"/>
              </a:rPr>
              <a:t>Modules</a:t>
            </a:r>
          </a:p>
          <a:p>
            <a:pPr>
              <a:spcBef>
                <a:spcPts val="650"/>
              </a:spcBef>
            </a:pPr>
            <a:r>
              <a:rPr lang="en-US" altLang="en-US" sz="2000" dirty="0">
                <a:latin typeface="Times New Roman" panose="02020603050405020304" pitchFamily="18" charset="0"/>
              </a:rPr>
              <a:t>Technology</a:t>
            </a:r>
          </a:p>
          <a:p>
            <a:pPr>
              <a:spcBef>
                <a:spcPts val="650"/>
              </a:spcBef>
            </a:pPr>
            <a:r>
              <a:rPr lang="en-US" altLang="en-US" sz="2000" dirty="0">
                <a:latin typeface="Times New Roman" panose="02020603050405020304" pitchFamily="18" charset="0"/>
              </a:rPr>
              <a:t>References</a:t>
            </a:r>
          </a:p>
        </p:txBody>
      </p:sp>
    </p:spTree>
    <p:extLst>
      <p:ext uri="{BB962C8B-B14F-4D97-AF65-F5344CB8AC3E}">
        <p14:creationId xmlns:p14="http://schemas.microsoft.com/office/powerpoint/2010/main" val="2690272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bg>
      <p:bgPr>
        <a:solidFill>
          <a:schemeClr val="tx1">
            <a:alpha val="0"/>
          </a:schemeClr>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xmlns="" id="{EB7B648E-56CD-4CD5-BBD8-046F02656E99}"/>
              </a:ext>
            </a:extLst>
          </p:cNvPr>
          <p:cNvPicPr>
            <a:picLocks noChangeAspect="1"/>
          </p:cNvPicPr>
          <p:nvPr/>
        </p:nvPicPr>
        <p:blipFill>
          <a:blip r:embed="rId2"/>
          <a:stretch>
            <a:fillRect/>
          </a:stretch>
        </p:blipFill>
        <p:spPr>
          <a:xfrm>
            <a:off x="1006741" y="0"/>
            <a:ext cx="10178517" cy="6858000"/>
          </a:xfrm>
          <a:prstGeom prst="rect">
            <a:avLst/>
          </a:prstGeom>
        </p:spPr>
      </p:pic>
    </p:spTree>
    <p:extLst>
      <p:ext uri="{BB962C8B-B14F-4D97-AF65-F5344CB8AC3E}">
        <p14:creationId xmlns:p14="http://schemas.microsoft.com/office/powerpoint/2010/main" val="22251158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alpha val="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C318875-4D6D-4049-BBC1-83EC39B4F573}"/>
              </a:ext>
            </a:extLst>
          </p:cNvPr>
          <p:cNvSpPr>
            <a:spLocks noGrp="1"/>
          </p:cNvSpPr>
          <p:nvPr>
            <p:ph type="title"/>
          </p:nvPr>
        </p:nvSpPr>
        <p:spPr>
          <a:xfrm>
            <a:off x="138896" y="138896"/>
            <a:ext cx="6933236" cy="821803"/>
          </a:xfrm>
        </p:spPr>
        <p:txBody>
          <a:bodyPr/>
          <a:lstStyle/>
          <a:p>
            <a:r>
              <a:rPr lang="en-IN" dirty="0"/>
              <a:t>GRAPH GENERATION</a:t>
            </a:r>
          </a:p>
        </p:txBody>
      </p:sp>
      <p:pic>
        <p:nvPicPr>
          <p:cNvPr id="4" name="Picture 3">
            <a:extLst>
              <a:ext uri="{FF2B5EF4-FFF2-40B4-BE49-F238E27FC236}">
                <a16:creationId xmlns:a16="http://schemas.microsoft.com/office/drawing/2014/main" xmlns="" id="{63D5B75D-4A83-4ECF-9A00-B9120E2D4DC1}"/>
              </a:ext>
            </a:extLst>
          </p:cNvPr>
          <p:cNvPicPr>
            <a:picLocks noChangeAspect="1"/>
          </p:cNvPicPr>
          <p:nvPr/>
        </p:nvPicPr>
        <p:blipFill>
          <a:blip r:embed="rId2"/>
          <a:stretch>
            <a:fillRect/>
          </a:stretch>
        </p:blipFill>
        <p:spPr>
          <a:xfrm>
            <a:off x="4223434" y="1040332"/>
            <a:ext cx="7968566" cy="5817668"/>
          </a:xfrm>
          <a:prstGeom prst="rect">
            <a:avLst/>
          </a:prstGeom>
        </p:spPr>
      </p:pic>
    </p:spTree>
    <p:extLst>
      <p:ext uri="{BB962C8B-B14F-4D97-AF65-F5344CB8AC3E}">
        <p14:creationId xmlns:p14="http://schemas.microsoft.com/office/powerpoint/2010/main" val="23289919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2">
            <a:alpha val="0"/>
          </a:schemeClr>
        </a:solidFill>
        <a:effectLst/>
      </p:bgPr>
    </p:bg>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60618" y="2336786"/>
            <a:ext cx="5943301" cy="1207603"/>
          </a:xfrm>
          <a:prstGeom prst="rect">
            <a:avLst/>
          </a:prstGeom>
          <a:ln>
            <a:noFill/>
          </a:ln>
          <a:effectLst>
            <a:outerShdw blurRad="190500" algn="tl" rotWithShape="0">
              <a:schemeClr val="bg1">
                <a:alpha val="70000"/>
              </a:schemeClr>
            </a:outerShdw>
          </a:effectLst>
        </p:spPr>
      </p:pic>
    </p:spTree>
    <p:extLst>
      <p:ext uri="{BB962C8B-B14F-4D97-AF65-F5344CB8AC3E}">
        <p14:creationId xmlns:p14="http://schemas.microsoft.com/office/powerpoint/2010/main" val="20704552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dirty="0"/>
              <a:t>Introduction</a:t>
            </a:r>
          </a:p>
        </p:txBody>
      </p:sp>
      <p:sp>
        <p:nvSpPr>
          <p:cNvPr id="5" name="Content Placeholder 4"/>
          <p:cNvSpPr>
            <a:spLocks noGrp="1"/>
          </p:cNvSpPr>
          <p:nvPr>
            <p:ph idx="1"/>
          </p:nvPr>
        </p:nvSpPr>
        <p:spPr>
          <a:xfrm>
            <a:off x="566164" y="2579338"/>
            <a:ext cx="10554574" cy="3636511"/>
          </a:xfrm>
        </p:spPr>
        <p:txBody>
          <a:bodyPr>
            <a:noAutofit/>
          </a:bodyPr>
          <a:lstStyle/>
          <a:p>
            <a:pPr algn="just">
              <a:spcBef>
                <a:spcPts val="600"/>
              </a:spcBef>
            </a:pPr>
            <a:endParaRPr lang="en-US" altLang="en-US" sz="2400" dirty="0">
              <a:latin typeface="Times New Roman" panose="02020603050405020304" pitchFamily="18" charset="0"/>
            </a:endParaRPr>
          </a:p>
          <a:p>
            <a:pPr algn="just">
              <a:spcBef>
                <a:spcPts val="600"/>
              </a:spcBef>
            </a:pPr>
            <a:r>
              <a:rPr lang="en-US" altLang="en-US" sz="2400" dirty="0">
                <a:latin typeface="Times New Roman" panose="02020603050405020304" pitchFamily="18" charset="0"/>
              </a:rPr>
              <a:t>What is a web Crawler?</a:t>
            </a:r>
          </a:p>
          <a:p>
            <a:pPr algn="just">
              <a:spcBef>
                <a:spcPts val="600"/>
              </a:spcBef>
              <a:buNone/>
            </a:pPr>
            <a:endParaRPr lang="en-US" altLang="en-US" sz="2400" dirty="0">
              <a:latin typeface="Times New Roman" panose="02020603050405020304" pitchFamily="18" charset="0"/>
            </a:endParaRPr>
          </a:p>
          <a:p>
            <a:pPr algn="just">
              <a:spcBef>
                <a:spcPts val="600"/>
              </a:spcBef>
            </a:pPr>
            <a:r>
              <a:rPr lang="en-US" altLang="en-US" sz="2400" dirty="0">
                <a:latin typeface="Times New Roman" panose="02020603050405020304" pitchFamily="18" charset="0"/>
              </a:rPr>
              <a:t>Working of a web Crawler?</a:t>
            </a:r>
          </a:p>
          <a:p>
            <a:pPr algn="just">
              <a:spcBef>
                <a:spcPts val="600"/>
              </a:spcBef>
              <a:buNone/>
            </a:pPr>
            <a:endParaRPr lang="en-US" altLang="en-US" sz="2400" dirty="0">
              <a:latin typeface="Times New Roman" panose="02020603050405020304" pitchFamily="18" charset="0"/>
            </a:endParaRPr>
          </a:p>
          <a:p>
            <a:pPr algn="just">
              <a:spcBef>
                <a:spcPts val="600"/>
              </a:spcBef>
            </a:pPr>
            <a:r>
              <a:rPr lang="en-US" altLang="en-US" sz="2400" dirty="0">
                <a:latin typeface="Times New Roman" panose="02020603050405020304" pitchFamily="18" charset="0"/>
              </a:rPr>
              <a:t>Limitation of Web Crawler</a:t>
            </a:r>
          </a:p>
          <a:p>
            <a:pPr algn="just">
              <a:spcBef>
                <a:spcPts val="600"/>
              </a:spcBef>
              <a:buNone/>
            </a:pPr>
            <a:endParaRPr lang="en-US" altLang="en-US" sz="2400" dirty="0">
              <a:latin typeface="Times New Roman" panose="02020603050405020304" pitchFamily="18" charset="0"/>
            </a:endParaRPr>
          </a:p>
          <a:p>
            <a:pPr algn="just">
              <a:spcBef>
                <a:spcPts val="600"/>
              </a:spcBef>
            </a:pPr>
            <a:r>
              <a:rPr lang="en-US" altLang="en-US" sz="2400" dirty="0">
                <a:latin typeface="Times New Roman" panose="02020603050405020304" pitchFamily="18" charset="0"/>
              </a:rPr>
              <a:t>What is Re-ranking of results?</a:t>
            </a:r>
          </a:p>
          <a:p>
            <a:pPr algn="just">
              <a:spcBef>
                <a:spcPts val="600"/>
              </a:spcBef>
              <a:buNone/>
            </a:pPr>
            <a:endParaRPr lang="en-US" altLang="en-US" sz="2400" dirty="0">
              <a:latin typeface="Times New Roman" panose="02020603050405020304" pitchFamily="18" charset="0"/>
            </a:endParaRPr>
          </a:p>
          <a:p>
            <a:pPr algn="just">
              <a:spcBef>
                <a:spcPts val="600"/>
              </a:spcBef>
              <a:buNone/>
            </a:pPr>
            <a:endParaRPr lang="en-US" altLang="en-US" sz="2400" dirty="0">
              <a:latin typeface="Times New Roman" panose="02020603050405020304" pitchFamily="18" charset="0"/>
            </a:endParaRPr>
          </a:p>
        </p:txBody>
      </p:sp>
    </p:spTree>
    <p:extLst>
      <p:ext uri="{BB962C8B-B14F-4D97-AF65-F5344CB8AC3E}">
        <p14:creationId xmlns:p14="http://schemas.microsoft.com/office/powerpoint/2010/main" val="20977267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7783" y="335332"/>
            <a:ext cx="10571998" cy="970450"/>
          </a:xfrm>
        </p:spPr>
        <p:txBody>
          <a:bodyPr/>
          <a:lstStyle/>
          <a:p>
            <a:r>
              <a:rPr lang="en-IN" dirty="0"/>
              <a:t>Introduction (Contd..)</a:t>
            </a:r>
          </a:p>
        </p:txBody>
      </p:sp>
      <p:grpSp>
        <p:nvGrpSpPr>
          <p:cNvPr id="19" name="Group 22532"/>
          <p:cNvGrpSpPr>
            <a:grpSpLocks/>
          </p:cNvGrpSpPr>
          <p:nvPr/>
        </p:nvGrpSpPr>
        <p:grpSpPr bwMode="auto">
          <a:xfrm>
            <a:off x="2461668" y="2122715"/>
            <a:ext cx="6256337" cy="4279900"/>
            <a:chOff x="3810000" y="990600"/>
            <a:chExt cx="6255777" cy="4279900"/>
          </a:xfrm>
        </p:grpSpPr>
        <p:sp>
          <p:nvSpPr>
            <p:cNvPr id="20" name="Cloud 19"/>
            <p:cNvSpPr/>
            <p:nvPr/>
          </p:nvSpPr>
          <p:spPr bwMode="auto">
            <a:xfrm>
              <a:off x="6210085" y="990600"/>
              <a:ext cx="1981023" cy="914400"/>
            </a:xfrm>
            <a:prstGeom prst="cloud">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a:lstStyle/>
            <a:p>
              <a:pPr algn="ctr" eaLnBrk="1" hangingPunct="1">
                <a:buClr>
                  <a:srgbClr val="000000"/>
                </a:buClr>
                <a:buSzPct val="100000"/>
                <a:buFont typeface="Times New Roman" pitchFamily="16" charset="0"/>
                <a:buNone/>
                <a:defRPr/>
              </a:pPr>
              <a:r>
                <a:rPr lang="en-US" sz="1600" dirty="0">
                  <a:ln w="0"/>
                  <a:solidFill>
                    <a:schemeClr val="accent1"/>
                  </a:solidFill>
                  <a:effectLst>
                    <a:outerShdw blurRad="38100" dist="19050" dir="2700000" algn="tl" rotWithShape="0">
                      <a:schemeClr val="dk1">
                        <a:alpha val="40000"/>
                      </a:schemeClr>
                    </a:outerShdw>
                  </a:effectLst>
                </a:rPr>
                <a:t>World Wide Web</a:t>
              </a:r>
            </a:p>
          </p:txBody>
        </p:sp>
        <p:sp>
          <p:nvSpPr>
            <p:cNvPr id="21" name="Rectangle 20"/>
            <p:cNvSpPr/>
            <p:nvPr/>
          </p:nvSpPr>
          <p:spPr bwMode="auto">
            <a:xfrm>
              <a:off x="3810000" y="2590800"/>
              <a:ext cx="1600057" cy="9906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a:lstStyle/>
            <a:p>
              <a:pPr algn="ctr" eaLnBrk="1" hangingPunct="1">
                <a:buClr>
                  <a:srgbClr val="000000"/>
                </a:buClr>
                <a:buSzPct val="100000"/>
                <a:buFont typeface="Times New Roman" pitchFamily="16" charset="0"/>
                <a:buNone/>
                <a:defRPr/>
              </a:pPr>
              <a:endParaRPr lang="en-US" dirty="0">
                <a:ln w="0"/>
                <a:solidFill>
                  <a:schemeClr val="accent1"/>
                </a:solidFill>
                <a:effectLst>
                  <a:outerShdw blurRad="38100" dist="19050" dir="2700000" algn="tl" rotWithShape="0">
                    <a:schemeClr val="dk1">
                      <a:alpha val="40000"/>
                    </a:schemeClr>
                  </a:outerShdw>
                </a:effectLst>
              </a:endParaRPr>
            </a:p>
            <a:p>
              <a:pPr algn="ctr" eaLnBrk="1" hangingPunct="1">
                <a:buClr>
                  <a:srgbClr val="000000"/>
                </a:buClr>
                <a:buSzPct val="100000"/>
                <a:buFont typeface="Times New Roman" pitchFamily="16" charset="0"/>
                <a:buNone/>
                <a:defRPr/>
              </a:pPr>
              <a:r>
                <a:rPr lang="en-US" dirty="0">
                  <a:ln w="0"/>
                  <a:solidFill>
                    <a:schemeClr val="accent1"/>
                  </a:solidFill>
                  <a:effectLst>
                    <a:outerShdw blurRad="38100" dist="19050" dir="2700000" algn="tl" rotWithShape="0">
                      <a:schemeClr val="dk1">
                        <a:alpha val="40000"/>
                      </a:schemeClr>
                    </a:outerShdw>
                  </a:effectLst>
                </a:rPr>
                <a:t>Scheduler</a:t>
              </a:r>
            </a:p>
          </p:txBody>
        </p:sp>
        <p:sp>
          <p:nvSpPr>
            <p:cNvPr id="22" name="Rectangle 21"/>
            <p:cNvSpPr/>
            <p:nvPr/>
          </p:nvSpPr>
          <p:spPr bwMode="auto">
            <a:xfrm>
              <a:off x="6324375" y="2590800"/>
              <a:ext cx="1752443" cy="9906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a:lstStyle/>
            <a:p>
              <a:pPr algn="ctr" eaLnBrk="1" hangingPunct="1">
                <a:buClr>
                  <a:srgbClr val="000000"/>
                </a:buClr>
                <a:buSzPct val="100000"/>
                <a:buFont typeface="Times New Roman" pitchFamily="16" charset="0"/>
                <a:buNone/>
                <a:defRPr/>
              </a:pPr>
              <a:r>
                <a:rPr lang="en-US" dirty="0">
                  <a:ln w="0"/>
                  <a:solidFill>
                    <a:schemeClr val="accent1"/>
                  </a:solidFill>
                  <a:effectLst>
                    <a:outerShdw blurRad="38100" dist="19050" dir="2700000" algn="tl" rotWithShape="0">
                      <a:schemeClr val="dk1">
                        <a:alpha val="40000"/>
                      </a:schemeClr>
                    </a:outerShdw>
                  </a:effectLst>
                </a:rPr>
                <a:t>Multi-threaded Downloader</a:t>
              </a:r>
            </a:p>
          </p:txBody>
        </p:sp>
        <p:sp>
          <p:nvSpPr>
            <p:cNvPr id="23" name="Rounded Rectangle 22"/>
            <p:cNvSpPr/>
            <p:nvPr/>
          </p:nvSpPr>
          <p:spPr bwMode="auto">
            <a:xfrm>
              <a:off x="8038721" y="4051300"/>
              <a:ext cx="914318" cy="1219200"/>
            </a:xfrm>
            <a:prstGeom prst="roundRect">
              <a:avLst/>
            </a:prstGeom>
            <a:solidFill>
              <a:schemeClr val="accent1"/>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a:lstStyle/>
            <a:p>
              <a:pPr eaLnBrk="1" hangingPunct="1">
                <a:buClr>
                  <a:srgbClr val="000000"/>
                </a:buClr>
                <a:buSzPct val="100000"/>
                <a:buFont typeface="Times New Roman" pitchFamily="16" charset="0"/>
                <a:buNone/>
                <a:defRPr/>
              </a:pPr>
              <a:endParaRPr lang="en-US" sz="1200" dirty="0">
                <a:solidFill>
                  <a:schemeClr val="tx1"/>
                </a:solidFill>
              </a:endParaRPr>
            </a:p>
            <a:p>
              <a:pPr eaLnBrk="1" hangingPunct="1">
                <a:buClr>
                  <a:srgbClr val="000000"/>
                </a:buClr>
                <a:buSzPct val="100000"/>
                <a:buFont typeface="Times New Roman" pitchFamily="16" charset="0"/>
                <a:buNone/>
                <a:defRPr/>
              </a:pPr>
              <a:r>
                <a:rPr lang="en-US" sz="1200" dirty="0">
                  <a:solidFill>
                    <a:schemeClr val="tx1"/>
                  </a:solidFill>
                </a:rPr>
                <a:t>Storage</a:t>
              </a:r>
            </a:p>
          </p:txBody>
        </p:sp>
        <p:sp>
          <p:nvSpPr>
            <p:cNvPr id="24" name="Rounded Rectangle 23"/>
            <p:cNvSpPr/>
            <p:nvPr/>
          </p:nvSpPr>
          <p:spPr bwMode="auto">
            <a:xfrm>
              <a:off x="4262397" y="3467100"/>
              <a:ext cx="914318" cy="1219200"/>
            </a:xfrm>
            <a:prstGeom prst="roundRect">
              <a:avLst/>
            </a:prstGeom>
            <a:solidFill>
              <a:schemeClr val="accent1"/>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a:lstStyle/>
            <a:p>
              <a:pPr eaLnBrk="1" hangingPunct="1">
                <a:buClr>
                  <a:srgbClr val="000000"/>
                </a:buClr>
                <a:buSzPct val="100000"/>
                <a:buFont typeface="Times New Roman" pitchFamily="16" charset="0"/>
                <a:buNone/>
                <a:defRPr/>
              </a:pPr>
              <a:endParaRPr lang="en-US" sz="1400" dirty="0">
                <a:solidFill>
                  <a:schemeClr val="tx1"/>
                </a:solidFill>
              </a:endParaRPr>
            </a:p>
            <a:p>
              <a:pPr eaLnBrk="1" hangingPunct="1">
                <a:buClr>
                  <a:srgbClr val="000000"/>
                </a:buClr>
                <a:buSzPct val="100000"/>
                <a:buFont typeface="Times New Roman" pitchFamily="16" charset="0"/>
                <a:buNone/>
                <a:defRPr/>
              </a:pPr>
              <a:endParaRPr lang="en-US" sz="1400" dirty="0">
                <a:solidFill>
                  <a:schemeClr val="tx1"/>
                </a:solidFill>
              </a:endParaRPr>
            </a:p>
            <a:p>
              <a:pPr eaLnBrk="1" hangingPunct="1">
                <a:buClr>
                  <a:srgbClr val="000000"/>
                </a:buClr>
                <a:buSzPct val="100000"/>
                <a:buFont typeface="Times New Roman" pitchFamily="16" charset="0"/>
                <a:buNone/>
                <a:defRPr/>
              </a:pPr>
              <a:r>
                <a:rPr lang="en-US" sz="1400" dirty="0">
                  <a:solidFill>
                    <a:schemeClr val="tx1"/>
                  </a:solidFill>
                </a:rPr>
                <a:t>Queue</a:t>
              </a:r>
            </a:p>
          </p:txBody>
        </p:sp>
        <p:cxnSp>
          <p:nvCxnSpPr>
            <p:cNvPr id="25" name="Straight Arrow Connector 24"/>
            <p:cNvCxnSpPr>
              <a:stCxn id="21" idx="3"/>
              <a:endCxn id="22" idx="1"/>
            </p:cNvCxnSpPr>
            <p:nvPr/>
          </p:nvCxnSpPr>
          <p:spPr bwMode="auto">
            <a:xfrm>
              <a:off x="5410057" y="3086100"/>
              <a:ext cx="914318" cy="0"/>
            </a:xfrm>
            <a:prstGeom prst="straightConnector1">
              <a:avLst/>
            </a:prstGeom>
            <a:ln>
              <a:solidFill>
                <a:schemeClr val="tx1"/>
              </a:solidFill>
              <a:headEnd type="none" w="med" len="med"/>
              <a:tailEnd type="triangle"/>
            </a:ln>
          </p:spPr>
          <p:style>
            <a:lnRef idx="3">
              <a:schemeClr val="dk1"/>
            </a:lnRef>
            <a:fillRef idx="0">
              <a:schemeClr val="dk1"/>
            </a:fillRef>
            <a:effectRef idx="2">
              <a:schemeClr val="dk1"/>
            </a:effectRef>
            <a:fontRef idx="minor">
              <a:schemeClr val="tx1"/>
            </a:fontRef>
          </p:style>
        </p:cxnSp>
        <p:cxnSp>
          <p:nvCxnSpPr>
            <p:cNvPr id="26" name="Straight Arrow Connector 25"/>
            <p:cNvCxnSpPr>
              <a:endCxn id="22" idx="0"/>
            </p:cNvCxnSpPr>
            <p:nvPr/>
          </p:nvCxnSpPr>
          <p:spPr bwMode="auto">
            <a:xfrm>
              <a:off x="7200596" y="1917700"/>
              <a:ext cx="0" cy="673100"/>
            </a:xfrm>
            <a:prstGeom prst="straightConnector1">
              <a:avLst/>
            </a:prstGeom>
            <a:ln>
              <a:solidFill>
                <a:schemeClr val="tx1"/>
              </a:solidFill>
              <a:headEnd type="none" w="med" len="med"/>
              <a:tailEnd type="triangle"/>
            </a:ln>
          </p:spPr>
          <p:style>
            <a:lnRef idx="3">
              <a:schemeClr val="dk1"/>
            </a:lnRef>
            <a:fillRef idx="0">
              <a:schemeClr val="dk1"/>
            </a:fillRef>
            <a:effectRef idx="2">
              <a:schemeClr val="dk1"/>
            </a:effectRef>
            <a:fontRef idx="minor">
              <a:schemeClr val="tx1"/>
            </a:fontRef>
          </p:style>
        </p:cxnSp>
        <p:cxnSp>
          <p:nvCxnSpPr>
            <p:cNvPr id="27" name="Elbow Connector 26"/>
            <p:cNvCxnSpPr>
              <a:stCxn id="22" idx="3"/>
              <a:endCxn id="23" idx="0"/>
            </p:cNvCxnSpPr>
            <p:nvPr/>
          </p:nvCxnSpPr>
          <p:spPr bwMode="auto">
            <a:xfrm>
              <a:off x="8076818" y="3086100"/>
              <a:ext cx="419062" cy="965200"/>
            </a:xfrm>
            <a:prstGeom prst="bentConnector2">
              <a:avLst/>
            </a:prstGeom>
            <a:ln>
              <a:solidFill>
                <a:schemeClr val="tx1"/>
              </a:solidFill>
              <a:headEnd type="none" w="med" len="med"/>
              <a:tailEnd type="triangle"/>
            </a:ln>
          </p:spPr>
          <p:style>
            <a:lnRef idx="3">
              <a:schemeClr val="dk1"/>
            </a:lnRef>
            <a:fillRef idx="0">
              <a:schemeClr val="dk1"/>
            </a:fillRef>
            <a:effectRef idx="2">
              <a:schemeClr val="dk1"/>
            </a:effectRef>
            <a:fontRef idx="minor">
              <a:schemeClr val="tx1"/>
            </a:fontRef>
          </p:style>
        </p:cxnSp>
        <p:cxnSp>
          <p:nvCxnSpPr>
            <p:cNvPr id="28" name="Elbow Connector 27"/>
            <p:cNvCxnSpPr>
              <a:stCxn id="22" idx="2"/>
            </p:cNvCxnSpPr>
            <p:nvPr/>
          </p:nvCxnSpPr>
          <p:spPr bwMode="auto">
            <a:xfrm rot="5400000">
              <a:off x="5845756" y="2912360"/>
              <a:ext cx="685800" cy="2023882"/>
            </a:xfrm>
            <a:prstGeom prst="bentConnector2">
              <a:avLst/>
            </a:prstGeom>
            <a:ln>
              <a:solidFill>
                <a:schemeClr val="tx1"/>
              </a:solidFill>
              <a:headEnd type="none" w="med" len="med"/>
              <a:tailEnd type="triangle"/>
            </a:ln>
          </p:spPr>
          <p:style>
            <a:lnRef idx="3">
              <a:schemeClr val="dk1"/>
            </a:lnRef>
            <a:fillRef idx="0">
              <a:schemeClr val="dk1"/>
            </a:fillRef>
            <a:effectRef idx="2">
              <a:schemeClr val="dk1"/>
            </a:effectRef>
            <a:fontRef idx="minor">
              <a:schemeClr val="tx1"/>
            </a:fontRef>
          </p:style>
        </p:cxnSp>
        <p:cxnSp>
          <p:nvCxnSpPr>
            <p:cNvPr id="29" name="Elbow Connector 28"/>
            <p:cNvCxnSpPr>
              <a:stCxn id="24" idx="1"/>
              <a:endCxn id="21" idx="1"/>
            </p:cNvCxnSpPr>
            <p:nvPr/>
          </p:nvCxnSpPr>
          <p:spPr bwMode="auto">
            <a:xfrm rot="10800000">
              <a:off x="3810000" y="3086100"/>
              <a:ext cx="452397" cy="990600"/>
            </a:xfrm>
            <a:prstGeom prst="bentConnector3">
              <a:avLst>
                <a:gd name="adj1" fmla="val 150589"/>
              </a:avLst>
            </a:prstGeom>
            <a:ln>
              <a:solidFill>
                <a:schemeClr val="tx1"/>
              </a:solidFill>
              <a:headEnd type="none" w="med" len="med"/>
              <a:tailEnd type="triangle"/>
            </a:ln>
          </p:spPr>
          <p:style>
            <a:lnRef idx="3">
              <a:schemeClr val="dk1"/>
            </a:lnRef>
            <a:fillRef idx="0">
              <a:schemeClr val="dk1"/>
            </a:fillRef>
            <a:effectRef idx="2">
              <a:schemeClr val="dk1"/>
            </a:effectRef>
            <a:fontRef idx="minor">
              <a:schemeClr val="tx1"/>
            </a:fontRef>
          </p:style>
        </p:cxnSp>
        <p:sp>
          <p:nvSpPr>
            <p:cNvPr id="30" name="TextBox 22531"/>
            <p:cNvSpPr txBox="1">
              <a:spLocks noChangeArrowheads="1"/>
            </p:cNvSpPr>
            <p:nvPr/>
          </p:nvSpPr>
          <p:spPr bwMode="auto">
            <a:xfrm>
              <a:off x="7246377" y="1993384"/>
              <a:ext cx="14097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en-US">
                  <a:solidFill>
                    <a:schemeClr val="tx1"/>
                  </a:solidFill>
                </a:rPr>
                <a:t>Web Pages</a:t>
              </a:r>
            </a:p>
          </p:txBody>
        </p:sp>
        <p:sp>
          <p:nvSpPr>
            <p:cNvPr id="31" name="TextBox 36"/>
            <p:cNvSpPr txBox="1">
              <a:spLocks noChangeArrowheads="1"/>
            </p:cNvSpPr>
            <p:nvPr/>
          </p:nvSpPr>
          <p:spPr bwMode="auto">
            <a:xfrm>
              <a:off x="8656077" y="3396734"/>
              <a:ext cx="14097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en-US">
                  <a:solidFill>
                    <a:schemeClr val="tx1"/>
                  </a:solidFill>
                </a:rPr>
                <a:t>Text and Metadata</a:t>
              </a:r>
            </a:p>
          </p:txBody>
        </p:sp>
        <p:sp>
          <p:nvSpPr>
            <p:cNvPr id="32" name="TextBox 37"/>
            <p:cNvSpPr txBox="1">
              <a:spLocks noChangeArrowheads="1"/>
            </p:cNvSpPr>
            <p:nvPr/>
          </p:nvSpPr>
          <p:spPr bwMode="auto">
            <a:xfrm>
              <a:off x="5619750" y="4348202"/>
              <a:ext cx="14097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en-US">
                  <a:solidFill>
                    <a:schemeClr val="tx1"/>
                  </a:solidFill>
                </a:rPr>
                <a:t>URL’S</a:t>
              </a:r>
            </a:p>
          </p:txBody>
        </p:sp>
        <p:sp>
          <p:nvSpPr>
            <p:cNvPr id="33" name="TextBox 38"/>
            <p:cNvSpPr txBox="1">
              <a:spLocks noChangeArrowheads="1"/>
            </p:cNvSpPr>
            <p:nvPr/>
          </p:nvSpPr>
          <p:spPr bwMode="auto">
            <a:xfrm>
              <a:off x="5397500" y="2710934"/>
              <a:ext cx="14097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en-US" dirty="0">
                  <a:solidFill>
                    <a:schemeClr val="tx1"/>
                  </a:solidFill>
                </a:rPr>
                <a:t>URL’S</a:t>
              </a:r>
            </a:p>
          </p:txBody>
        </p:sp>
      </p:grpSp>
    </p:spTree>
    <p:extLst>
      <p:ext uri="{BB962C8B-B14F-4D97-AF65-F5344CB8AC3E}">
        <p14:creationId xmlns:p14="http://schemas.microsoft.com/office/powerpoint/2010/main" val="17388608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Problem Definition</a:t>
            </a:r>
          </a:p>
        </p:txBody>
      </p:sp>
      <p:sp>
        <p:nvSpPr>
          <p:cNvPr id="3" name="Content Placeholder 2"/>
          <p:cNvSpPr>
            <a:spLocks noGrp="1"/>
          </p:cNvSpPr>
          <p:nvPr>
            <p:ph idx="1"/>
          </p:nvPr>
        </p:nvSpPr>
        <p:spPr>
          <a:xfrm>
            <a:off x="322324" y="2527087"/>
            <a:ext cx="10554574" cy="3636511"/>
          </a:xfrm>
        </p:spPr>
        <p:txBody>
          <a:bodyPr>
            <a:noAutofit/>
          </a:bodyPr>
          <a:lstStyle/>
          <a:p>
            <a:pPr algn="just">
              <a:lnSpc>
                <a:spcPct val="150000"/>
              </a:lnSpc>
              <a:spcBef>
                <a:spcPts val="700"/>
              </a:spcBef>
            </a:pPr>
            <a:r>
              <a:rPr lang="en-US" altLang="en-US" sz="1900" dirty="0">
                <a:latin typeface="Times New Roman" panose="02020603050405020304" pitchFamily="18" charset="0"/>
                <a:cs typeface="Times New Roman" panose="02020603050405020304" pitchFamily="18" charset="0"/>
              </a:rPr>
              <a:t>Web Crawlers are built to crawl different web pages based on user query.</a:t>
            </a:r>
          </a:p>
          <a:p>
            <a:pPr algn="just">
              <a:lnSpc>
                <a:spcPct val="150000"/>
              </a:lnSpc>
              <a:spcBef>
                <a:spcPts val="700"/>
              </a:spcBef>
            </a:pPr>
            <a:r>
              <a:rPr lang="en-US" altLang="en-US" sz="1900" dirty="0">
                <a:latin typeface="Times New Roman" panose="02020603050405020304" pitchFamily="18" charset="0"/>
                <a:cs typeface="Times New Roman" panose="02020603050405020304" pitchFamily="18" charset="0"/>
              </a:rPr>
              <a:t>Crawling defines the basic motive of providing user with search results from web databases like Google.</a:t>
            </a:r>
          </a:p>
          <a:p>
            <a:pPr algn="just">
              <a:lnSpc>
                <a:spcPct val="150000"/>
              </a:lnSpc>
              <a:spcBef>
                <a:spcPts val="700"/>
              </a:spcBef>
            </a:pPr>
            <a:r>
              <a:rPr lang="en-US" altLang="en-US" sz="1900" dirty="0">
                <a:latin typeface="Times New Roman" panose="02020603050405020304" pitchFamily="18" charset="0"/>
                <a:cs typeface="Times New Roman" panose="02020603050405020304" pitchFamily="18" charset="0"/>
              </a:rPr>
              <a:t>The main problem of web crawlers is how to rank web pages so that user can be provided with best results.</a:t>
            </a:r>
          </a:p>
          <a:p>
            <a:pPr algn="just">
              <a:lnSpc>
                <a:spcPct val="150000"/>
              </a:lnSpc>
              <a:spcBef>
                <a:spcPts val="700"/>
              </a:spcBef>
            </a:pPr>
            <a:r>
              <a:rPr lang="en-US" altLang="en-US" sz="1900" dirty="0">
                <a:latin typeface="Times New Roman" panose="02020603050405020304" pitchFamily="18" charset="0"/>
                <a:cs typeface="Times New Roman" panose="02020603050405020304" pitchFamily="18" charset="0"/>
              </a:rPr>
              <a:t>The ranker algorithms indexes search results based on the algorithm defining the rank for each page.</a:t>
            </a:r>
          </a:p>
          <a:p>
            <a:pPr algn="just">
              <a:lnSpc>
                <a:spcPct val="150000"/>
              </a:lnSpc>
              <a:spcBef>
                <a:spcPts val="700"/>
              </a:spcBef>
            </a:pPr>
            <a:r>
              <a:rPr lang="en-US" altLang="en-US" dirty="0">
                <a:latin typeface="Times New Roman" panose="02020603050405020304" pitchFamily="18" charset="0"/>
                <a:cs typeface="Times New Roman" panose="02020603050405020304" pitchFamily="18" charset="0"/>
              </a:rPr>
              <a:t>To provide user with proper results we propose a three phase search engine crawler which will rank user pages based on word counts and frequency generations. We then also compare the working of proposed algorithm with existing work.</a:t>
            </a:r>
          </a:p>
        </p:txBody>
      </p:sp>
    </p:spTree>
    <p:extLst>
      <p:ext uri="{BB962C8B-B14F-4D97-AF65-F5344CB8AC3E}">
        <p14:creationId xmlns:p14="http://schemas.microsoft.com/office/powerpoint/2010/main" val="22715618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Methodology of Proposed System</a:t>
            </a:r>
          </a:p>
        </p:txBody>
      </p:sp>
      <p:sp>
        <p:nvSpPr>
          <p:cNvPr id="6" name="Text Box 2"/>
          <p:cNvSpPr txBox="1">
            <a:spLocks noChangeArrowheads="1"/>
          </p:cNvSpPr>
          <p:nvPr/>
        </p:nvSpPr>
        <p:spPr bwMode="auto">
          <a:xfrm>
            <a:off x="674914" y="2222163"/>
            <a:ext cx="8229600" cy="457200"/>
          </a:xfrm>
          <a:prstGeom prst="rect">
            <a:avLst/>
          </a:prstGeom>
          <a:noFill/>
          <a:ln>
            <a:noFill/>
          </a:ln>
        </p:spPr>
        <p:txBody>
          <a:bodyPr/>
          <a:lstStyle>
            <a:lvl1pPr>
              <a:spcBef>
                <a:spcPts val="800"/>
              </a:spcBef>
              <a:buClr>
                <a:srgbClr val="000000"/>
              </a:buClr>
              <a:buSzPct val="100000"/>
              <a:buFont typeface="Times New Roman" panose="02020603050405020304" pitchFamily="18"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3200">
                <a:solidFill>
                  <a:srgbClr val="000000"/>
                </a:solidFill>
                <a:latin typeface="Arial" panose="020B0604020202020204" pitchFamily="34" charset="0"/>
                <a:cs typeface="DejaVu Sans" charset="0"/>
              </a:defRPr>
            </a:lvl1pPr>
            <a:lvl2pPr>
              <a:spcBef>
                <a:spcPts val="700"/>
              </a:spcBef>
              <a:buClr>
                <a:srgbClr val="000000"/>
              </a:buClr>
              <a:buSzPct val="100000"/>
              <a:buFont typeface="Times New Roman" panose="02020603050405020304" pitchFamily="18"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2800">
                <a:solidFill>
                  <a:srgbClr val="000000"/>
                </a:solidFill>
                <a:latin typeface="Arial" panose="020B0604020202020204" pitchFamily="34" charset="0"/>
                <a:cs typeface="DejaVu Sans" charset="0"/>
              </a:defRPr>
            </a:lvl2pPr>
            <a:lvl3pPr>
              <a:spcBef>
                <a:spcPts val="600"/>
              </a:spcBef>
              <a:buClr>
                <a:srgbClr val="000000"/>
              </a:buClr>
              <a:buSzPct val="100000"/>
              <a:buFont typeface="Times New Roman" panose="02020603050405020304" pitchFamily="18"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Arial" panose="020B0604020202020204" pitchFamily="34" charset="0"/>
                <a:cs typeface="DejaVu Sans" charset="0"/>
              </a:defRPr>
            </a:lvl3pPr>
            <a:lvl4pPr>
              <a:spcBef>
                <a:spcPts val="500"/>
              </a:spcBef>
              <a:buClr>
                <a:srgbClr val="000000"/>
              </a:buClr>
              <a:buSzPct val="100000"/>
              <a:buFont typeface="Times New Roman" panose="02020603050405020304" pitchFamily="18"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Arial" panose="020B0604020202020204" pitchFamily="34" charset="0"/>
                <a:cs typeface="DejaVu Sans" charset="0"/>
              </a:defRPr>
            </a:lvl4pPr>
            <a:lvl5pPr>
              <a:spcBef>
                <a:spcPts val="500"/>
              </a:spcBef>
              <a:buClr>
                <a:srgbClr val="000000"/>
              </a:buClr>
              <a:buSzPct val="100000"/>
              <a:buFont typeface="Times New Roman" panose="02020603050405020304" pitchFamily="18"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Arial" panose="020B0604020202020204" pitchFamily="34" charset="0"/>
                <a:cs typeface="DejaVu Sans"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Arial" panose="020B0604020202020204" pitchFamily="34" charset="0"/>
                <a:cs typeface="DejaVu Sans"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Arial" panose="020B0604020202020204" pitchFamily="34" charset="0"/>
                <a:cs typeface="DejaVu Sans"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Arial" panose="020B0604020202020204" pitchFamily="34" charset="0"/>
                <a:cs typeface="DejaVu Sans"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Arial" panose="020B0604020202020204" pitchFamily="34" charset="0"/>
                <a:cs typeface="DejaVu Sans" charset="0"/>
              </a:defRPr>
            </a:lvl9pPr>
          </a:lstStyle>
          <a:p>
            <a:pPr eaLnBrk="1" hangingPunct="1">
              <a:spcBef>
                <a:spcPts val="700"/>
              </a:spcBef>
              <a:buClr>
                <a:srgbClr val="333399"/>
              </a:buClr>
              <a:buFont typeface="Times New Roman" panose="02020603050405020304" pitchFamily="18" charset="0"/>
              <a:buNone/>
            </a:pPr>
            <a:r>
              <a:rPr lang="en-GB" altLang="en-US" sz="2800" b="1" dirty="0">
                <a:solidFill>
                  <a:schemeClr val="tx1"/>
                </a:solidFill>
                <a:latin typeface="Times New Roman" panose="02020603050405020304" pitchFamily="18" charset="0"/>
                <a:cs typeface="Times New Roman" panose="02020603050405020304" pitchFamily="18" charset="0"/>
              </a:rPr>
              <a:t>First Phase : Fetching Results from Google</a:t>
            </a:r>
            <a:endParaRPr lang="en-GB" altLang="en-US" sz="2800" dirty="0">
              <a:solidFill>
                <a:schemeClr val="tx1"/>
              </a:solidFill>
              <a:latin typeface="Times New Roman" panose="02020603050405020304" pitchFamily="18" charset="0"/>
              <a:cs typeface="Times New Roman" panose="02020603050405020304" pitchFamily="18" charset="0"/>
            </a:endParaRPr>
          </a:p>
        </p:txBody>
      </p:sp>
      <p:sp>
        <p:nvSpPr>
          <p:cNvPr id="7" name="Rectangle 4"/>
          <p:cNvSpPr>
            <a:spLocks noChangeArrowheads="1"/>
          </p:cNvSpPr>
          <p:nvPr/>
        </p:nvSpPr>
        <p:spPr bwMode="auto">
          <a:xfrm>
            <a:off x="0" y="0"/>
            <a:ext cx="9144000" cy="1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eaLnBrk="1" hangingPunct="1">
              <a:buClr>
                <a:srgbClr val="000000"/>
              </a:buClr>
              <a:buSzPct val="100000"/>
              <a:buFont typeface="Times New Roman" panose="02020603050405020304" pitchFamily="18" charset="0"/>
              <a:buNone/>
            </a:pPr>
            <a:endParaRPr lang="en-US" altLang="en-US"/>
          </a:p>
        </p:txBody>
      </p:sp>
      <p:sp>
        <p:nvSpPr>
          <p:cNvPr id="8" name="TextBox 1"/>
          <p:cNvSpPr txBox="1">
            <a:spLocks noChangeArrowheads="1"/>
          </p:cNvSpPr>
          <p:nvPr/>
        </p:nvSpPr>
        <p:spPr bwMode="auto">
          <a:xfrm>
            <a:off x="685800" y="2743200"/>
            <a:ext cx="8153400"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r>
              <a:rPr lang="en-US" altLang="en-US" sz="2000" dirty="0">
                <a:solidFill>
                  <a:schemeClr val="tx1"/>
                </a:solidFill>
                <a:latin typeface="Times New Roman" panose="02020603050405020304" pitchFamily="18" charset="0"/>
                <a:cs typeface="Times New Roman" panose="02020603050405020304" pitchFamily="18" charset="0"/>
              </a:rPr>
              <a:t>In first phase the proposed system fetches results from Google search engine with the help of Google developer API and JSON (Java Script Object Notation).</a:t>
            </a:r>
          </a:p>
        </p:txBody>
      </p:sp>
      <p:sp>
        <p:nvSpPr>
          <p:cNvPr id="9" name="Rectangle 8"/>
          <p:cNvSpPr/>
          <p:nvPr/>
        </p:nvSpPr>
        <p:spPr bwMode="auto">
          <a:xfrm>
            <a:off x="1295400" y="4279900"/>
            <a:ext cx="1600200" cy="381000"/>
          </a:xfrm>
          <a:prstGeom prst="rect">
            <a:avLst/>
          </a:prstGeom>
          <a:solidFill>
            <a:schemeClr val="accent1"/>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a:lstStyle/>
          <a:p>
            <a:pPr eaLnBrk="1" hangingPunct="1">
              <a:buClr>
                <a:srgbClr val="000000"/>
              </a:buClr>
              <a:buSzPct val="100000"/>
              <a:buFont typeface="Times New Roman" pitchFamily="16" charset="0"/>
              <a:buNone/>
              <a:defRPr/>
            </a:pPr>
            <a:r>
              <a:rPr lang="en-US" sz="1600" dirty="0">
                <a:solidFill>
                  <a:schemeClr val="tx1"/>
                </a:solidFill>
              </a:rPr>
              <a:t>Search Query</a:t>
            </a:r>
          </a:p>
        </p:txBody>
      </p:sp>
      <p:sp>
        <p:nvSpPr>
          <p:cNvPr id="10" name="Rectangle 9"/>
          <p:cNvSpPr/>
          <p:nvPr/>
        </p:nvSpPr>
        <p:spPr bwMode="auto">
          <a:xfrm>
            <a:off x="3810000" y="4140200"/>
            <a:ext cx="2209800" cy="660400"/>
          </a:xfrm>
          <a:prstGeom prst="rect">
            <a:avLst/>
          </a:prstGeom>
          <a:solidFill>
            <a:schemeClr val="accent1"/>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a:lstStyle/>
          <a:p>
            <a:pPr algn="ctr" eaLnBrk="1" hangingPunct="1">
              <a:buClr>
                <a:srgbClr val="000000"/>
              </a:buClr>
              <a:buSzPct val="100000"/>
              <a:buFont typeface="Times New Roman" pitchFamily="16" charset="0"/>
              <a:buNone/>
              <a:defRPr/>
            </a:pPr>
            <a:r>
              <a:rPr lang="en-US" dirty="0">
                <a:solidFill>
                  <a:schemeClr val="tx1"/>
                </a:solidFill>
              </a:rPr>
              <a:t>Google API Web Service</a:t>
            </a:r>
          </a:p>
        </p:txBody>
      </p:sp>
      <p:sp>
        <p:nvSpPr>
          <p:cNvPr id="11" name="Rectangle 10"/>
          <p:cNvSpPr/>
          <p:nvPr/>
        </p:nvSpPr>
        <p:spPr bwMode="auto">
          <a:xfrm>
            <a:off x="4076700" y="5613400"/>
            <a:ext cx="1676400" cy="381000"/>
          </a:xfrm>
          <a:prstGeom prst="rect">
            <a:avLst/>
          </a:prstGeom>
          <a:solidFill>
            <a:schemeClr val="accent1"/>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a:lstStyle/>
          <a:p>
            <a:pPr algn="ctr" eaLnBrk="1" hangingPunct="1">
              <a:buClr>
                <a:srgbClr val="000000"/>
              </a:buClr>
              <a:buSzPct val="100000"/>
              <a:buFont typeface="Times New Roman" pitchFamily="16" charset="0"/>
              <a:buNone/>
              <a:defRPr/>
            </a:pPr>
            <a:r>
              <a:rPr lang="en-US" dirty="0">
                <a:solidFill>
                  <a:schemeClr val="tx1"/>
                </a:solidFill>
              </a:rPr>
              <a:t>JSON Service</a:t>
            </a:r>
          </a:p>
        </p:txBody>
      </p:sp>
      <p:sp>
        <p:nvSpPr>
          <p:cNvPr id="12" name="Rectangle 11"/>
          <p:cNvSpPr/>
          <p:nvPr/>
        </p:nvSpPr>
        <p:spPr bwMode="auto">
          <a:xfrm>
            <a:off x="6934200" y="4279900"/>
            <a:ext cx="838200" cy="381000"/>
          </a:xfrm>
          <a:prstGeom prst="rect">
            <a:avLst/>
          </a:prstGeom>
          <a:solidFill>
            <a:schemeClr val="accent1"/>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a:lstStyle/>
          <a:p>
            <a:pPr eaLnBrk="1" hangingPunct="1">
              <a:buClr>
                <a:srgbClr val="000000"/>
              </a:buClr>
              <a:buSzPct val="100000"/>
              <a:buFont typeface="Times New Roman" pitchFamily="16" charset="0"/>
              <a:buNone/>
              <a:defRPr/>
            </a:pPr>
            <a:r>
              <a:rPr lang="en-US" sz="1600" dirty="0">
                <a:solidFill>
                  <a:schemeClr val="tx1"/>
                </a:solidFill>
              </a:rPr>
              <a:t> www</a:t>
            </a:r>
          </a:p>
        </p:txBody>
      </p:sp>
      <p:cxnSp>
        <p:nvCxnSpPr>
          <p:cNvPr id="13" name="Straight Arrow Connector 12"/>
          <p:cNvCxnSpPr>
            <a:stCxn id="9" idx="3"/>
            <a:endCxn id="10" idx="1"/>
          </p:cNvCxnSpPr>
          <p:nvPr/>
        </p:nvCxnSpPr>
        <p:spPr bwMode="auto">
          <a:xfrm>
            <a:off x="2895600" y="4470400"/>
            <a:ext cx="914400" cy="0"/>
          </a:xfrm>
          <a:prstGeom prst="straightConnector1">
            <a:avLst/>
          </a:prstGeom>
          <a:ln>
            <a:solidFill>
              <a:schemeClr val="tx1"/>
            </a:solidFill>
            <a:headEnd type="triangle"/>
            <a:tailEnd type="triangle"/>
          </a:ln>
        </p:spPr>
        <p:style>
          <a:lnRef idx="2">
            <a:schemeClr val="dk1"/>
          </a:lnRef>
          <a:fillRef idx="0">
            <a:schemeClr val="dk1"/>
          </a:fillRef>
          <a:effectRef idx="1">
            <a:schemeClr val="dk1"/>
          </a:effectRef>
          <a:fontRef idx="minor">
            <a:schemeClr val="tx1"/>
          </a:fontRef>
        </p:style>
      </p:cxnSp>
      <p:cxnSp>
        <p:nvCxnSpPr>
          <p:cNvPr id="14" name="Straight Arrow Connector 13"/>
          <p:cNvCxnSpPr/>
          <p:nvPr/>
        </p:nvCxnSpPr>
        <p:spPr bwMode="auto">
          <a:xfrm>
            <a:off x="6019800" y="4470400"/>
            <a:ext cx="914400" cy="0"/>
          </a:xfrm>
          <a:prstGeom prst="straightConnector1">
            <a:avLst/>
          </a:prstGeom>
          <a:ln>
            <a:solidFill>
              <a:schemeClr val="tx1"/>
            </a:solidFill>
            <a:headEnd type="triangle"/>
            <a:tailEnd type="triangle"/>
          </a:ln>
        </p:spPr>
        <p:style>
          <a:lnRef idx="2">
            <a:schemeClr val="dk1"/>
          </a:lnRef>
          <a:fillRef idx="0">
            <a:schemeClr val="dk1"/>
          </a:fillRef>
          <a:effectRef idx="1">
            <a:schemeClr val="dk1"/>
          </a:effectRef>
          <a:fontRef idx="minor">
            <a:schemeClr val="tx1"/>
          </a:fontRef>
        </p:style>
      </p:cxnSp>
      <p:cxnSp>
        <p:nvCxnSpPr>
          <p:cNvPr id="15" name="Straight Arrow Connector 14"/>
          <p:cNvCxnSpPr>
            <a:stCxn id="10" idx="2"/>
            <a:endCxn id="11" idx="0"/>
          </p:cNvCxnSpPr>
          <p:nvPr/>
        </p:nvCxnSpPr>
        <p:spPr bwMode="auto">
          <a:xfrm>
            <a:off x="4914900" y="4800600"/>
            <a:ext cx="0" cy="812800"/>
          </a:xfrm>
          <a:prstGeom prst="straightConnector1">
            <a:avLst/>
          </a:prstGeom>
          <a:ln>
            <a:solidFill>
              <a:schemeClr val="tx1"/>
            </a:solidFill>
            <a:headEnd type="triangle"/>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3465279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Methodology of Proposed System</a:t>
            </a:r>
          </a:p>
        </p:txBody>
      </p:sp>
      <p:sp>
        <p:nvSpPr>
          <p:cNvPr id="6" name="Text Box 2"/>
          <p:cNvSpPr txBox="1">
            <a:spLocks noChangeArrowheads="1"/>
          </p:cNvSpPr>
          <p:nvPr/>
        </p:nvSpPr>
        <p:spPr bwMode="auto">
          <a:xfrm>
            <a:off x="694611" y="2219145"/>
            <a:ext cx="8229600" cy="457200"/>
          </a:xfrm>
          <a:prstGeom prst="rect">
            <a:avLst/>
          </a:prstGeom>
          <a:noFill/>
          <a:ln>
            <a:noFill/>
          </a:ln>
        </p:spPr>
        <p:txBody>
          <a:bodyPr/>
          <a:lstStyle>
            <a:lvl1pPr>
              <a:spcBef>
                <a:spcPts val="800"/>
              </a:spcBef>
              <a:buClr>
                <a:srgbClr val="000000"/>
              </a:buClr>
              <a:buSzPct val="100000"/>
              <a:buFont typeface="Times New Roman" panose="02020603050405020304" pitchFamily="18"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3200">
                <a:solidFill>
                  <a:srgbClr val="000000"/>
                </a:solidFill>
                <a:latin typeface="Arial" panose="020B0604020202020204" pitchFamily="34" charset="0"/>
                <a:cs typeface="DejaVu Sans" charset="0"/>
              </a:defRPr>
            </a:lvl1pPr>
            <a:lvl2pPr>
              <a:spcBef>
                <a:spcPts val="700"/>
              </a:spcBef>
              <a:buClr>
                <a:srgbClr val="000000"/>
              </a:buClr>
              <a:buSzPct val="100000"/>
              <a:buFont typeface="Times New Roman" panose="02020603050405020304" pitchFamily="18"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2800">
                <a:solidFill>
                  <a:srgbClr val="000000"/>
                </a:solidFill>
                <a:latin typeface="Arial" panose="020B0604020202020204" pitchFamily="34" charset="0"/>
                <a:cs typeface="DejaVu Sans" charset="0"/>
              </a:defRPr>
            </a:lvl2pPr>
            <a:lvl3pPr>
              <a:spcBef>
                <a:spcPts val="600"/>
              </a:spcBef>
              <a:buClr>
                <a:srgbClr val="000000"/>
              </a:buClr>
              <a:buSzPct val="100000"/>
              <a:buFont typeface="Times New Roman" panose="02020603050405020304" pitchFamily="18"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Arial" panose="020B0604020202020204" pitchFamily="34" charset="0"/>
                <a:cs typeface="DejaVu Sans" charset="0"/>
              </a:defRPr>
            </a:lvl3pPr>
            <a:lvl4pPr>
              <a:spcBef>
                <a:spcPts val="500"/>
              </a:spcBef>
              <a:buClr>
                <a:srgbClr val="000000"/>
              </a:buClr>
              <a:buSzPct val="100000"/>
              <a:buFont typeface="Times New Roman" panose="02020603050405020304" pitchFamily="18"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Arial" panose="020B0604020202020204" pitchFamily="34" charset="0"/>
                <a:cs typeface="DejaVu Sans" charset="0"/>
              </a:defRPr>
            </a:lvl4pPr>
            <a:lvl5pPr>
              <a:spcBef>
                <a:spcPts val="500"/>
              </a:spcBef>
              <a:buClr>
                <a:srgbClr val="000000"/>
              </a:buClr>
              <a:buSzPct val="100000"/>
              <a:buFont typeface="Times New Roman" panose="02020603050405020304" pitchFamily="18"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Arial" panose="020B0604020202020204" pitchFamily="34" charset="0"/>
                <a:cs typeface="DejaVu Sans"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Arial" panose="020B0604020202020204" pitchFamily="34" charset="0"/>
                <a:cs typeface="DejaVu Sans"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Arial" panose="020B0604020202020204" pitchFamily="34" charset="0"/>
                <a:cs typeface="DejaVu Sans"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Arial" panose="020B0604020202020204" pitchFamily="34" charset="0"/>
                <a:cs typeface="DejaVu Sans"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Arial" panose="020B0604020202020204" pitchFamily="34" charset="0"/>
                <a:cs typeface="DejaVu Sans" charset="0"/>
              </a:defRPr>
            </a:lvl9pPr>
          </a:lstStyle>
          <a:p>
            <a:pPr eaLnBrk="1" hangingPunct="1">
              <a:spcBef>
                <a:spcPts val="700"/>
              </a:spcBef>
              <a:buClr>
                <a:srgbClr val="333399"/>
              </a:buClr>
              <a:buFont typeface="Times New Roman" panose="02020603050405020304" pitchFamily="18" charset="0"/>
              <a:buNone/>
            </a:pPr>
            <a:r>
              <a:rPr lang="en-GB" altLang="en-US" sz="2400" b="1" dirty="0">
                <a:solidFill>
                  <a:schemeClr val="tx1"/>
                </a:solidFill>
                <a:latin typeface="Times New Roman" panose="02020603050405020304" pitchFamily="18" charset="0"/>
                <a:cs typeface="Times New Roman" panose="02020603050405020304" pitchFamily="18" charset="0"/>
              </a:rPr>
              <a:t>Second Phase : Fetching Word Count from HTML Pages</a:t>
            </a:r>
            <a:endParaRPr lang="en-GB" altLang="en-US" sz="2400" dirty="0">
              <a:solidFill>
                <a:schemeClr val="tx1"/>
              </a:solidFill>
              <a:latin typeface="Times New Roman" panose="02020603050405020304" pitchFamily="18" charset="0"/>
              <a:cs typeface="Times New Roman" panose="02020603050405020304" pitchFamily="18" charset="0"/>
            </a:endParaRPr>
          </a:p>
        </p:txBody>
      </p:sp>
      <p:sp>
        <p:nvSpPr>
          <p:cNvPr id="7" name="Rectangle 4"/>
          <p:cNvSpPr>
            <a:spLocks noChangeArrowheads="1"/>
          </p:cNvSpPr>
          <p:nvPr/>
        </p:nvSpPr>
        <p:spPr bwMode="auto">
          <a:xfrm>
            <a:off x="0" y="0"/>
            <a:ext cx="9144000" cy="1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eaLnBrk="1" hangingPunct="1">
              <a:buClr>
                <a:srgbClr val="000000"/>
              </a:buClr>
              <a:buSzPct val="100000"/>
              <a:buFont typeface="Times New Roman" panose="02020603050405020304" pitchFamily="18" charset="0"/>
              <a:buNone/>
            </a:pPr>
            <a:endParaRPr lang="en-US" altLang="en-US"/>
          </a:p>
        </p:txBody>
      </p:sp>
      <p:sp>
        <p:nvSpPr>
          <p:cNvPr id="8" name="TextBox 1"/>
          <p:cNvSpPr txBox="1">
            <a:spLocks noChangeArrowheads="1"/>
          </p:cNvSpPr>
          <p:nvPr/>
        </p:nvSpPr>
        <p:spPr bwMode="auto">
          <a:xfrm>
            <a:off x="685800" y="2743200"/>
            <a:ext cx="8153400"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r>
              <a:rPr lang="en-US" altLang="en-US" sz="2000" dirty="0">
                <a:latin typeface="Times New Roman" panose="02020603050405020304" pitchFamily="18" charset="0"/>
                <a:cs typeface="Times New Roman" panose="02020603050405020304" pitchFamily="18" charset="0"/>
              </a:rPr>
              <a:t>In second phase the proposed system opens the web pages internally in application with the help of JSOUP API and preprocess it. Then it performs the word count of query in web pages.</a:t>
            </a:r>
          </a:p>
        </p:txBody>
      </p:sp>
      <p:sp>
        <p:nvSpPr>
          <p:cNvPr id="9" name="Rectangle 8"/>
          <p:cNvSpPr/>
          <p:nvPr/>
        </p:nvSpPr>
        <p:spPr bwMode="auto">
          <a:xfrm>
            <a:off x="1295400" y="4279900"/>
            <a:ext cx="1600200" cy="381000"/>
          </a:xfrm>
          <a:prstGeom prst="rect">
            <a:avLst/>
          </a:prstGeom>
          <a:solidFill>
            <a:schemeClr val="accent1"/>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a:lstStyle/>
          <a:p>
            <a:pPr eaLnBrk="1" hangingPunct="1">
              <a:buClr>
                <a:srgbClr val="000000"/>
              </a:buClr>
              <a:buSzPct val="100000"/>
              <a:buFont typeface="Times New Roman" pitchFamily="16" charset="0"/>
              <a:buNone/>
              <a:defRPr/>
            </a:pPr>
            <a:r>
              <a:rPr lang="en-US" sz="1600" dirty="0">
                <a:solidFill>
                  <a:schemeClr val="tx1"/>
                </a:solidFill>
              </a:rPr>
              <a:t>  Top 10 links</a:t>
            </a:r>
          </a:p>
        </p:txBody>
      </p:sp>
      <p:sp>
        <p:nvSpPr>
          <p:cNvPr id="10" name="Rectangle 9"/>
          <p:cNvSpPr/>
          <p:nvPr/>
        </p:nvSpPr>
        <p:spPr bwMode="auto">
          <a:xfrm>
            <a:off x="3810000" y="4140200"/>
            <a:ext cx="2209800" cy="660400"/>
          </a:xfrm>
          <a:prstGeom prst="rect">
            <a:avLst/>
          </a:prstGeom>
          <a:solidFill>
            <a:schemeClr val="accent1"/>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a:lstStyle/>
          <a:p>
            <a:pPr algn="ctr">
              <a:buClr>
                <a:srgbClr val="000000"/>
              </a:buClr>
              <a:buSzPct val="100000"/>
              <a:defRPr/>
            </a:pPr>
            <a:r>
              <a:rPr lang="en-US" dirty="0">
                <a:solidFill>
                  <a:schemeClr val="tx1"/>
                </a:solidFill>
              </a:rPr>
              <a:t>JSOUP HTML Processor</a:t>
            </a:r>
          </a:p>
        </p:txBody>
      </p:sp>
      <p:sp>
        <p:nvSpPr>
          <p:cNvPr id="11" name="Rectangle 10"/>
          <p:cNvSpPr/>
          <p:nvPr/>
        </p:nvSpPr>
        <p:spPr bwMode="auto">
          <a:xfrm>
            <a:off x="4045131" y="5601063"/>
            <a:ext cx="1943100" cy="660400"/>
          </a:xfrm>
          <a:prstGeom prst="rect">
            <a:avLst/>
          </a:prstGeom>
          <a:solidFill>
            <a:schemeClr val="accent1"/>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a:lstStyle/>
          <a:p>
            <a:pPr algn="ctr">
              <a:buClr>
                <a:srgbClr val="000000"/>
              </a:buClr>
              <a:buSzPct val="100000"/>
              <a:defRPr/>
            </a:pPr>
            <a:r>
              <a:rPr lang="en-US" dirty="0">
                <a:solidFill>
                  <a:schemeClr val="tx1"/>
                </a:solidFill>
              </a:rPr>
              <a:t>Data Preprocessing</a:t>
            </a:r>
          </a:p>
        </p:txBody>
      </p:sp>
      <p:sp>
        <p:nvSpPr>
          <p:cNvPr id="12" name="Rectangle 11"/>
          <p:cNvSpPr/>
          <p:nvPr/>
        </p:nvSpPr>
        <p:spPr bwMode="auto">
          <a:xfrm>
            <a:off x="6934200" y="4164012"/>
            <a:ext cx="1608909" cy="636588"/>
          </a:xfrm>
          <a:prstGeom prst="rect">
            <a:avLst/>
          </a:prstGeom>
          <a:solidFill>
            <a:schemeClr val="accent1"/>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a:lstStyle/>
          <a:p>
            <a:pPr algn="ctr">
              <a:buClr>
                <a:srgbClr val="000000"/>
              </a:buClr>
              <a:buSzPct val="100000"/>
              <a:defRPr/>
            </a:pPr>
            <a:r>
              <a:rPr lang="en-US" sz="1600" dirty="0">
                <a:solidFill>
                  <a:schemeClr val="tx1"/>
                </a:solidFill>
              </a:rPr>
              <a:t>Preprocessor Rule</a:t>
            </a:r>
          </a:p>
        </p:txBody>
      </p:sp>
      <p:cxnSp>
        <p:nvCxnSpPr>
          <p:cNvPr id="13" name="Straight Arrow Connector 12"/>
          <p:cNvCxnSpPr>
            <a:stCxn id="9" idx="3"/>
            <a:endCxn id="10" idx="1"/>
          </p:cNvCxnSpPr>
          <p:nvPr/>
        </p:nvCxnSpPr>
        <p:spPr bwMode="auto">
          <a:xfrm>
            <a:off x="2895600" y="4470400"/>
            <a:ext cx="914400" cy="0"/>
          </a:xfrm>
          <a:prstGeom prst="straightConnector1">
            <a:avLst/>
          </a:prstGeom>
          <a:ln>
            <a:solidFill>
              <a:schemeClr val="tx1"/>
            </a:solidFill>
            <a:headEnd type="triangle"/>
            <a:tailEnd type="triangle"/>
          </a:ln>
        </p:spPr>
        <p:style>
          <a:lnRef idx="2">
            <a:schemeClr val="dk1"/>
          </a:lnRef>
          <a:fillRef idx="0">
            <a:schemeClr val="dk1"/>
          </a:fillRef>
          <a:effectRef idx="1">
            <a:schemeClr val="dk1"/>
          </a:effectRef>
          <a:fontRef idx="minor">
            <a:schemeClr val="tx1"/>
          </a:fontRef>
        </p:style>
      </p:cxnSp>
      <p:cxnSp>
        <p:nvCxnSpPr>
          <p:cNvPr id="14" name="Straight Arrow Connector 13"/>
          <p:cNvCxnSpPr/>
          <p:nvPr/>
        </p:nvCxnSpPr>
        <p:spPr bwMode="auto">
          <a:xfrm>
            <a:off x="6019800" y="4470400"/>
            <a:ext cx="914400" cy="0"/>
          </a:xfrm>
          <a:prstGeom prst="straightConnector1">
            <a:avLst/>
          </a:prstGeom>
          <a:ln>
            <a:solidFill>
              <a:schemeClr val="tx1"/>
            </a:solidFill>
            <a:headEnd type="triangle"/>
            <a:tailEnd type="triangle"/>
          </a:ln>
        </p:spPr>
        <p:style>
          <a:lnRef idx="2">
            <a:schemeClr val="dk1"/>
          </a:lnRef>
          <a:fillRef idx="0">
            <a:schemeClr val="dk1"/>
          </a:fillRef>
          <a:effectRef idx="1">
            <a:schemeClr val="dk1"/>
          </a:effectRef>
          <a:fontRef idx="minor">
            <a:schemeClr val="tx1"/>
          </a:fontRef>
        </p:style>
      </p:cxnSp>
      <p:cxnSp>
        <p:nvCxnSpPr>
          <p:cNvPr id="15" name="Straight Arrow Connector 14"/>
          <p:cNvCxnSpPr>
            <a:stCxn id="10" idx="2"/>
            <a:endCxn id="11" idx="0"/>
          </p:cNvCxnSpPr>
          <p:nvPr/>
        </p:nvCxnSpPr>
        <p:spPr bwMode="auto">
          <a:xfrm>
            <a:off x="4914900" y="4800600"/>
            <a:ext cx="0" cy="812800"/>
          </a:xfrm>
          <a:prstGeom prst="straightConnector1">
            <a:avLst/>
          </a:prstGeom>
          <a:ln>
            <a:solidFill>
              <a:schemeClr val="tx1"/>
            </a:solidFill>
            <a:headEnd type="triangle"/>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2538756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Methodology of Proposed System</a:t>
            </a:r>
          </a:p>
        </p:txBody>
      </p:sp>
      <p:sp>
        <p:nvSpPr>
          <p:cNvPr id="6" name="Text Box 2"/>
          <p:cNvSpPr txBox="1">
            <a:spLocks noChangeArrowheads="1"/>
          </p:cNvSpPr>
          <p:nvPr/>
        </p:nvSpPr>
        <p:spPr bwMode="auto">
          <a:xfrm>
            <a:off x="647700" y="2137027"/>
            <a:ext cx="8229600" cy="457200"/>
          </a:xfrm>
          <a:prstGeom prst="rect">
            <a:avLst/>
          </a:prstGeom>
          <a:noFill/>
          <a:ln>
            <a:noFill/>
          </a:ln>
        </p:spPr>
        <p:txBody>
          <a:bodyPr/>
          <a:lstStyle>
            <a:lvl1pPr>
              <a:spcBef>
                <a:spcPts val="800"/>
              </a:spcBef>
              <a:buClr>
                <a:srgbClr val="000000"/>
              </a:buClr>
              <a:buSzPct val="100000"/>
              <a:buFont typeface="Times New Roman" panose="02020603050405020304" pitchFamily="18"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3200">
                <a:solidFill>
                  <a:srgbClr val="000000"/>
                </a:solidFill>
                <a:latin typeface="Arial" panose="020B0604020202020204" pitchFamily="34" charset="0"/>
                <a:cs typeface="DejaVu Sans" charset="0"/>
              </a:defRPr>
            </a:lvl1pPr>
            <a:lvl2pPr>
              <a:spcBef>
                <a:spcPts val="700"/>
              </a:spcBef>
              <a:buClr>
                <a:srgbClr val="000000"/>
              </a:buClr>
              <a:buSzPct val="100000"/>
              <a:buFont typeface="Times New Roman" panose="02020603050405020304" pitchFamily="18"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2800">
                <a:solidFill>
                  <a:srgbClr val="000000"/>
                </a:solidFill>
                <a:latin typeface="Arial" panose="020B0604020202020204" pitchFamily="34" charset="0"/>
                <a:cs typeface="DejaVu Sans" charset="0"/>
              </a:defRPr>
            </a:lvl2pPr>
            <a:lvl3pPr>
              <a:spcBef>
                <a:spcPts val="600"/>
              </a:spcBef>
              <a:buClr>
                <a:srgbClr val="000000"/>
              </a:buClr>
              <a:buSzPct val="100000"/>
              <a:buFont typeface="Times New Roman" panose="02020603050405020304" pitchFamily="18"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Arial" panose="020B0604020202020204" pitchFamily="34" charset="0"/>
                <a:cs typeface="DejaVu Sans" charset="0"/>
              </a:defRPr>
            </a:lvl3pPr>
            <a:lvl4pPr>
              <a:spcBef>
                <a:spcPts val="500"/>
              </a:spcBef>
              <a:buClr>
                <a:srgbClr val="000000"/>
              </a:buClr>
              <a:buSzPct val="100000"/>
              <a:buFont typeface="Times New Roman" panose="02020603050405020304" pitchFamily="18"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Arial" panose="020B0604020202020204" pitchFamily="34" charset="0"/>
                <a:cs typeface="DejaVu Sans" charset="0"/>
              </a:defRPr>
            </a:lvl4pPr>
            <a:lvl5pPr>
              <a:spcBef>
                <a:spcPts val="500"/>
              </a:spcBef>
              <a:buClr>
                <a:srgbClr val="000000"/>
              </a:buClr>
              <a:buSzPct val="100000"/>
              <a:buFont typeface="Times New Roman" panose="02020603050405020304" pitchFamily="18"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Arial" panose="020B0604020202020204" pitchFamily="34" charset="0"/>
                <a:cs typeface="DejaVu Sans"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Arial" panose="020B0604020202020204" pitchFamily="34" charset="0"/>
                <a:cs typeface="DejaVu Sans"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Arial" panose="020B0604020202020204" pitchFamily="34" charset="0"/>
                <a:cs typeface="DejaVu Sans"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Arial" panose="020B0604020202020204" pitchFamily="34" charset="0"/>
                <a:cs typeface="DejaVu Sans"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Arial" panose="020B0604020202020204" pitchFamily="34" charset="0"/>
                <a:cs typeface="DejaVu Sans" charset="0"/>
              </a:defRPr>
            </a:lvl9pPr>
          </a:lstStyle>
          <a:p>
            <a:pPr eaLnBrk="1" hangingPunct="1">
              <a:spcBef>
                <a:spcPts val="700"/>
              </a:spcBef>
              <a:buClr>
                <a:srgbClr val="333399"/>
              </a:buClr>
              <a:buFont typeface="Times New Roman" panose="02020603050405020304" pitchFamily="18" charset="0"/>
              <a:buNone/>
            </a:pPr>
            <a:r>
              <a:rPr lang="en-GB" altLang="en-US" sz="2800" b="1" dirty="0">
                <a:solidFill>
                  <a:schemeClr val="tx1"/>
                </a:solidFill>
                <a:latin typeface="Times New Roman" panose="02020603050405020304" pitchFamily="18" charset="0"/>
                <a:cs typeface="Times New Roman" panose="02020603050405020304" pitchFamily="18" charset="0"/>
              </a:rPr>
              <a:t>Third Phase : Frequency Analysis</a:t>
            </a:r>
            <a:endParaRPr lang="en-GB" altLang="en-US" sz="2800" dirty="0">
              <a:solidFill>
                <a:schemeClr val="tx1"/>
              </a:solidFill>
              <a:latin typeface="Times New Roman" panose="02020603050405020304" pitchFamily="18" charset="0"/>
              <a:cs typeface="Times New Roman" panose="02020603050405020304" pitchFamily="18" charset="0"/>
            </a:endParaRPr>
          </a:p>
        </p:txBody>
      </p:sp>
      <p:sp>
        <p:nvSpPr>
          <p:cNvPr id="7" name="Rectangle 4"/>
          <p:cNvSpPr>
            <a:spLocks noChangeArrowheads="1"/>
          </p:cNvSpPr>
          <p:nvPr/>
        </p:nvSpPr>
        <p:spPr bwMode="auto">
          <a:xfrm>
            <a:off x="0" y="0"/>
            <a:ext cx="9144000" cy="1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eaLnBrk="1" hangingPunct="1">
              <a:buClr>
                <a:srgbClr val="000000"/>
              </a:buClr>
              <a:buSzPct val="100000"/>
              <a:buFont typeface="Times New Roman" panose="02020603050405020304" pitchFamily="18" charset="0"/>
              <a:buNone/>
            </a:pPr>
            <a:endParaRPr lang="en-US" altLang="en-US"/>
          </a:p>
        </p:txBody>
      </p:sp>
      <p:sp>
        <p:nvSpPr>
          <p:cNvPr id="8" name="TextBox 1"/>
          <p:cNvSpPr txBox="1">
            <a:spLocks noChangeArrowheads="1"/>
          </p:cNvSpPr>
          <p:nvPr/>
        </p:nvSpPr>
        <p:spPr bwMode="auto">
          <a:xfrm>
            <a:off x="685800" y="2743200"/>
            <a:ext cx="815340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r>
              <a:rPr lang="en-US" altLang="en-US" sz="2000" dirty="0">
                <a:latin typeface="Times New Roman" panose="02020603050405020304" pitchFamily="18" charset="0"/>
                <a:cs typeface="Times New Roman" panose="02020603050405020304" pitchFamily="18" charset="0"/>
              </a:rPr>
              <a:t>In third phase the proposed system performs frequency analysis based on TF and IDF. It also uses a combination of TF*IDF for ranking web pages</a:t>
            </a:r>
          </a:p>
        </p:txBody>
      </p:sp>
      <p:sp>
        <p:nvSpPr>
          <p:cNvPr id="9" name="Rectangle 8"/>
          <p:cNvSpPr/>
          <p:nvPr/>
        </p:nvSpPr>
        <p:spPr bwMode="auto">
          <a:xfrm>
            <a:off x="1295400" y="4168866"/>
            <a:ext cx="1600200" cy="631734"/>
          </a:xfrm>
          <a:prstGeom prst="rect">
            <a:avLst/>
          </a:prstGeom>
          <a:solidFill>
            <a:schemeClr val="accent1"/>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a:lstStyle/>
          <a:p>
            <a:pPr algn="ctr">
              <a:buClr>
                <a:srgbClr val="000000"/>
              </a:buClr>
              <a:buSzPct val="100000"/>
              <a:defRPr/>
            </a:pPr>
            <a:r>
              <a:rPr lang="en-US" sz="1600" dirty="0">
                <a:solidFill>
                  <a:schemeClr val="tx1"/>
                </a:solidFill>
              </a:rPr>
              <a:t>Second Phase Results</a:t>
            </a:r>
          </a:p>
        </p:txBody>
      </p:sp>
      <p:sp>
        <p:nvSpPr>
          <p:cNvPr id="10" name="Rectangle 9"/>
          <p:cNvSpPr/>
          <p:nvPr/>
        </p:nvSpPr>
        <p:spPr bwMode="auto">
          <a:xfrm>
            <a:off x="3810000" y="4140200"/>
            <a:ext cx="2209800" cy="660400"/>
          </a:xfrm>
          <a:prstGeom prst="rect">
            <a:avLst/>
          </a:prstGeom>
          <a:solidFill>
            <a:schemeClr val="accent1"/>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a:lstStyle/>
          <a:p>
            <a:pPr algn="ctr">
              <a:buClr>
                <a:srgbClr val="000000"/>
              </a:buClr>
              <a:buSzPct val="100000"/>
              <a:defRPr/>
            </a:pPr>
            <a:r>
              <a:rPr lang="en-US" dirty="0">
                <a:solidFill>
                  <a:schemeClr val="tx1"/>
                </a:solidFill>
              </a:rPr>
              <a:t>Classifier Algorithm (TF*IDF)</a:t>
            </a:r>
          </a:p>
        </p:txBody>
      </p:sp>
      <p:sp>
        <p:nvSpPr>
          <p:cNvPr id="11" name="Rectangle 10"/>
          <p:cNvSpPr/>
          <p:nvPr/>
        </p:nvSpPr>
        <p:spPr bwMode="auto">
          <a:xfrm>
            <a:off x="4045131" y="5601063"/>
            <a:ext cx="1943100" cy="660400"/>
          </a:xfrm>
          <a:prstGeom prst="rect">
            <a:avLst/>
          </a:prstGeom>
          <a:solidFill>
            <a:schemeClr val="accent1"/>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a:lstStyle/>
          <a:p>
            <a:pPr algn="ctr">
              <a:buClr>
                <a:srgbClr val="000000"/>
              </a:buClr>
              <a:buSzPct val="100000"/>
              <a:defRPr/>
            </a:pPr>
            <a:r>
              <a:rPr lang="en-US" dirty="0">
                <a:solidFill>
                  <a:schemeClr val="tx1"/>
                </a:solidFill>
              </a:rPr>
              <a:t>Ranking Algorithm</a:t>
            </a:r>
          </a:p>
        </p:txBody>
      </p:sp>
      <p:sp>
        <p:nvSpPr>
          <p:cNvPr id="12" name="Rectangle 11"/>
          <p:cNvSpPr/>
          <p:nvPr/>
        </p:nvSpPr>
        <p:spPr bwMode="auto">
          <a:xfrm>
            <a:off x="6934200" y="4137660"/>
            <a:ext cx="1661160" cy="612636"/>
          </a:xfrm>
          <a:prstGeom prst="rect">
            <a:avLst/>
          </a:prstGeom>
          <a:solidFill>
            <a:schemeClr val="accent1"/>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a:lstStyle/>
          <a:p>
            <a:pPr algn="ctr">
              <a:buClr>
                <a:srgbClr val="000000"/>
              </a:buClr>
              <a:buSzPct val="100000"/>
              <a:defRPr/>
            </a:pPr>
            <a:r>
              <a:rPr lang="en-US" sz="1600" dirty="0">
                <a:solidFill>
                  <a:schemeClr val="tx1"/>
                </a:solidFill>
              </a:rPr>
              <a:t>Output Ranked Results</a:t>
            </a:r>
          </a:p>
        </p:txBody>
      </p:sp>
      <p:cxnSp>
        <p:nvCxnSpPr>
          <p:cNvPr id="13" name="Straight Arrow Connector 12"/>
          <p:cNvCxnSpPr>
            <a:stCxn id="9" idx="3"/>
            <a:endCxn id="10" idx="1"/>
          </p:cNvCxnSpPr>
          <p:nvPr/>
        </p:nvCxnSpPr>
        <p:spPr bwMode="auto">
          <a:xfrm>
            <a:off x="2895600" y="4470400"/>
            <a:ext cx="914400" cy="0"/>
          </a:xfrm>
          <a:prstGeom prst="straightConnector1">
            <a:avLst/>
          </a:prstGeom>
          <a:ln>
            <a:solidFill>
              <a:schemeClr val="tx1"/>
            </a:solidFill>
            <a:headEnd type="triangle"/>
            <a:tailEnd type="triangle"/>
          </a:ln>
        </p:spPr>
        <p:style>
          <a:lnRef idx="2">
            <a:schemeClr val="dk1"/>
          </a:lnRef>
          <a:fillRef idx="0">
            <a:schemeClr val="dk1"/>
          </a:fillRef>
          <a:effectRef idx="1">
            <a:schemeClr val="dk1"/>
          </a:effectRef>
          <a:fontRef idx="minor">
            <a:schemeClr val="tx1"/>
          </a:fontRef>
        </p:style>
      </p:cxnSp>
      <p:cxnSp>
        <p:nvCxnSpPr>
          <p:cNvPr id="14" name="Straight Arrow Connector 13"/>
          <p:cNvCxnSpPr/>
          <p:nvPr/>
        </p:nvCxnSpPr>
        <p:spPr bwMode="auto">
          <a:xfrm>
            <a:off x="6019800" y="4470400"/>
            <a:ext cx="914400" cy="0"/>
          </a:xfrm>
          <a:prstGeom prst="straightConnector1">
            <a:avLst/>
          </a:prstGeom>
          <a:ln>
            <a:solidFill>
              <a:schemeClr val="tx1"/>
            </a:solidFill>
            <a:headEnd type="triangle"/>
            <a:tailEnd type="triangle"/>
          </a:ln>
        </p:spPr>
        <p:style>
          <a:lnRef idx="2">
            <a:schemeClr val="dk1"/>
          </a:lnRef>
          <a:fillRef idx="0">
            <a:schemeClr val="dk1"/>
          </a:fillRef>
          <a:effectRef idx="1">
            <a:schemeClr val="dk1"/>
          </a:effectRef>
          <a:fontRef idx="minor">
            <a:schemeClr val="tx1"/>
          </a:fontRef>
        </p:style>
      </p:cxnSp>
      <p:cxnSp>
        <p:nvCxnSpPr>
          <p:cNvPr id="15" name="Straight Arrow Connector 14"/>
          <p:cNvCxnSpPr>
            <a:stCxn id="10" idx="2"/>
            <a:endCxn id="11" idx="0"/>
          </p:cNvCxnSpPr>
          <p:nvPr/>
        </p:nvCxnSpPr>
        <p:spPr bwMode="auto">
          <a:xfrm>
            <a:off x="4914900" y="4800600"/>
            <a:ext cx="0" cy="812800"/>
          </a:xfrm>
          <a:prstGeom prst="straightConnector1">
            <a:avLst/>
          </a:prstGeom>
          <a:ln>
            <a:solidFill>
              <a:schemeClr val="tx1"/>
            </a:solidFill>
            <a:headEnd type="triangle"/>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0451243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Proposed System </a:t>
            </a:r>
          </a:p>
        </p:txBody>
      </p:sp>
      <p:sp>
        <p:nvSpPr>
          <p:cNvPr id="3" name="Content Placeholder 2"/>
          <p:cNvSpPr>
            <a:spLocks noGrp="1"/>
          </p:cNvSpPr>
          <p:nvPr>
            <p:ph idx="1"/>
          </p:nvPr>
        </p:nvSpPr>
        <p:spPr/>
        <p:txBody>
          <a:bodyPr>
            <a:normAutofit/>
          </a:bodyPr>
          <a:lstStyle/>
          <a:p>
            <a:pPr algn="just">
              <a:spcBef>
                <a:spcPts val="600"/>
              </a:spcBef>
              <a:buFont typeface="Wingdings" panose="05000000000000000000" pitchFamily="2" charset="2"/>
              <a:buChar char="§"/>
            </a:pPr>
            <a:r>
              <a:rPr lang="en-US" altLang="en-US" sz="2400" dirty="0">
                <a:latin typeface="Times New Roman" panose="02020603050405020304" pitchFamily="18" charset="0"/>
                <a:cs typeface="Times New Roman" panose="02020603050405020304" pitchFamily="18" charset="0"/>
              </a:rPr>
              <a:t>In the proposed work, the system will be able to rank results using the three phase crawler system. </a:t>
            </a:r>
          </a:p>
          <a:p>
            <a:pPr algn="just">
              <a:spcBef>
                <a:spcPts val="600"/>
              </a:spcBef>
              <a:buFont typeface="Wingdings" panose="05000000000000000000" pitchFamily="2" charset="2"/>
              <a:buChar char="§"/>
            </a:pPr>
            <a:endParaRPr lang="en-US" altLang="en-US" sz="2400" dirty="0">
              <a:latin typeface="Times New Roman" panose="02020603050405020304" pitchFamily="18" charset="0"/>
              <a:cs typeface="Times New Roman" panose="02020603050405020304" pitchFamily="18" charset="0"/>
            </a:endParaRPr>
          </a:p>
          <a:p>
            <a:pPr algn="just">
              <a:spcBef>
                <a:spcPts val="600"/>
              </a:spcBef>
              <a:buFont typeface="Wingdings" panose="05000000000000000000" pitchFamily="2" charset="2"/>
              <a:buChar char="§"/>
            </a:pPr>
            <a:r>
              <a:rPr lang="en-US" altLang="en-US" sz="2400" dirty="0">
                <a:latin typeface="Times New Roman" panose="02020603050405020304" pitchFamily="18" charset="0"/>
                <a:cs typeface="Times New Roman" panose="02020603050405020304" pitchFamily="18" charset="0"/>
              </a:rPr>
              <a:t>The results of the proposed system will be compared with existing algorithms given in literature survey.</a:t>
            </a:r>
          </a:p>
          <a:p>
            <a:pPr algn="just">
              <a:spcBef>
                <a:spcPts val="600"/>
              </a:spcBef>
              <a:buFont typeface="Wingdings" panose="05000000000000000000" pitchFamily="2" charset="2"/>
              <a:buChar char="§"/>
            </a:pPr>
            <a:endParaRPr lang="en-US" altLang="en-US" sz="2400" dirty="0">
              <a:latin typeface="Times New Roman" panose="02020603050405020304" pitchFamily="18" charset="0"/>
              <a:cs typeface="Times New Roman" panose="02020603050405020304" pitchFamily="18" charset="0"/>
            </a:endParaRPr>
          </a:p>
          <a:p>
            <a:pPr algn="just">
              <a:spcBef>
                <a:spcPts val="600"/>
              </a:spcBef>
              <a:buFont typeface="Wingdings" panose="05000000000000000000" pitchFamily="2" charset="2"/>
              <a:buChar char="§"/>
            </a:pPr>
            <a:r>
              <a:rPr lang="en-US" altLang="en-US" sz="2400" dirty="0">
                <a:latin typeface="Times New Roman" panose="02020603050405020304" pitchFamily="18" charset="0"/>
                <a:cs typeface="Times New Roman" panose="02020603050405020304" pitchFamily="18" charset="0"/>
              </a:rPr>
              <a:t>The two algorithm that will be compared will be KNN and Naive Bayes.</a:t>
            </a:r>
          </a:p>
        </p:txBody>
      </p:sp>
    </p:spTree>
    <p:extLst>
      <p:ext uri="{BB962C8B-B14F-4D97-AF65-F5344CB8AC3E}">
        <p14:creationId xmlns:p14="http://schemas.microsoft.com/office/powerpoint/2010/main" val="21576356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xmlns="" name="Quotable" id="{39EC5628-30ED-4578-ACD8-9820EDB8E15A}" vid="{6F3559E9-1A4C-49D8-94D4-F41003531C4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TM03457503[[fn=Quotable]]</Template>
  <TotalTime>250</TotalTime>
  <Words>756</Words>
  <Application>Microsoft Office PowerPoint</Application>
  <PresentationFormat>Custom</PresentationFormat>
  <Paragraphs>129</Paragraphs>
  <Slides>22</Slides>
  <Notes>0</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Quotable</vt:lpstr>
      <vt:lpstr>Search Re-ranking </vt:lpstr>
      <vt:lpstr>Contents</vt:lpstr>
      <vt:lpstr>Introduction</vt:lpstr>
      <vt:lpstr>Introduction (Contd..)</vt:lpstr>
      <vt:lpstr>Problem Definition</vt:lpstr>
      <vt:lpstr>Methodology of Proposed System</vt:lpstr>
      <vt:lpstr>Methodology of Proposed System</vt:lpstr>
      <vt:lpstr>Methodology of Proposed System</vt:lpstr>
      <vt:lpstr>Proposed System </vt:lpstr>
      <vt:lpstr>Proposed Architecture</vt:lpstr>
      <vt:lpstr>Modules</vt:lpstr>
      <vt:lpstr>Advantages and Disadvantages</vt:lpstr>
      <vt:lpstr>Applications </vt:lpstr>
      <vt:lpstr>Technology</vt:lpstr>
      <vt:lpstr>Hardware Requirements</vt:lpstr>
      <vt:lpstr>References</vt:lpstr>
      <vt:lpstr>PHASE I</vt:lpstr>
      <vt:lpstr>PHASE II</vt:lpstr>
      <vt:lpstr>Re-Ranked Results</vt:lpstr>
      <vt:lpstr>PowerPoint Presentation</vt:lpstr>
      <vt:lpstr>GRAPH GENERATION</vt:lpstr>
      <vt:lpstr>PowerPoint Presentation</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Rushabh Doshi</dc:creator>
  <cp:lastModifiedBy>nitin</cp:lastModifiedBy>
  <cp:revision>98</cp:revision>
  <dcterms:created xsi:type="dcterms:W3CDTF">2017-08-28T14:48:10Z</dcterms:created>
  <dcterms:modified xsi:type="dcterms:W3CDTF">2018-03-31T03:36:50Z</dcterms:modified>
</cp:coreProperties>
</file>