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63" r:id="rId14"/>
    <p:sldId id="259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9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0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3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0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6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8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8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F9A05-105F-4C5E-A9D6-37CFC963031B}" type="datetimeFigureOut">
              <a:rPr lang="en-US" smtClean="0"/>
              <a:t>09-Dec-18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A082-DE49-4A5E-BCD9-F80FE53C3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6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Hackathon 2: McKinsey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Ramya</a:t>
            </a:r>
            <a:r>
              <a:rPr lang="en-US" dirty="0" smtClean="0"/>
              <a:t>, Yogesh, </a:t>
            </a:r>
            <a:r>
              <a:rPr lang="en-US" dirty="0" err="1" smtClean="0"/>
              <a:t>Rushabh</a:t>
            </a:r>
            <a:r>
              <a:rPr lang="en-US" dirty="0" smtClean="0"/>
              <a:t>, </a:t>
            </a:r>
            <a:r>
              <a:rPr lang="en-US" dirty="0" err="1" smtClean="0"/>
              <a:t>Pri</a:t>
            </a:r>
            <a:r>
              <a:rPr lang="en-US" dirty="0" smtClean="0"/>
              <a:t>, </a:t>
            </a:r>
            <a:r>
              <a:rPr lang="en-US" dirty="0" err="1" smtClean="0"/>
              <a:t>Nikhila</a:t>
            </a:r>
            <a:r>
              <a:rPr lang="en-US" dirty="0" smtClean="0"/>
              <a:t>, </a:t>
            </a:r>
            <a:r>
              <a:rPr lang="en-US" dirty="0" err="1" smtClean="0"/>
              <a:t>Sagar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2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832480-B52C-4A0E-8E59-BF96E1B2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60" y="554501"/>
            <a:ext cx="5662888" cy="4706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FA726D-76A9-4977-80BD-535A55517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855" y="887291"/>
            <a:ext cx="4779277" cy="3459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EC08E4-C14D-4AD2-9C0B-4264AB21A9D2}"/>
              </a:ext>
            </a:extLst>
          </p:cNvPr>
          <p:cNvSpPr txBox="1"/>
          <p:nvPr/>
        </p:nvSpPr>
        <p:spPr>
          <a:xfrm>
            <a:off x="661182" y="5514535"/>
            <a:ext cx="108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observe that 2 organisations out of 1718 have maximum participations for challenge development </a:t>
            </a:r>
          </a:p>
        </p:txBody>
      </p:sp>
    </p:spTree>
    <p:extLst>
      <p:ext uri="{BB962C8B-B14F-4D97-AF65-F5344CB8AC3E}">
        <p14:creationId xmlns:p14="http://schemas.microsoft.com/office/powerpoint/2010/main" val="88062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D6F5D2-A8FF-481F-AF31-BEE30791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3" y="666750"/>
            <a:ext cx="6350537" cy="475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36BA81-505D-4473-938E-D54BFFEE4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577" y="1088780"/>
            <a:ext cx="4729015" cy="3680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AEABC-BE9B-45A3-977F-E0A8A9BE3774}"/>
              </a:ext>
            </a:extLst>
          </p:cNvPr>
          <p:cNvSpPr txBox="1"/>
          <p:nvPr/>
        </p:nvSpPr>
        <p:spPr>
          <a:xfrm>
            <a:off x="661182" y="5514535"/>
            <a:ext cx="1085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observe that 5 categories out of 195 are the popular category used for development.</a:t>
            </a:r>
          </a:p>
        </p:txBody>
      </p:sp>
    </p:spTree>
    <p:extLst>
      <p:ext uri="{BB962C8B-B14F-4D97-AF65-F5344CB8AC3E}">
        <p14:creationId xmlns:p14="http://schemas.microsoft.com/office/powerpoint/2010/main" val="73226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6DAABF-05E5-44DE-9F9F-B9B5B6A88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71" y="376310"/>
            <a:ext cx="5408562" cy="4505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2B7CF-02DB-4038-8695-69407E55E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779" y="376310"/>
            <a:ext cx="5048250" cy="5724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321689-6280-415D-89C2-7A50A9FBFB8D}"/>
              </a:ext>
            </a:extLst>
          </p:cNvPr>
          <p:cNvSpPr txBox="1"/>
          <p:nvPr/>
        </p:nvSpPr>
        <p:spPr>
          <a:xfrm>
            <a:off x="309489" y="5148775"/>
            <a:ext cx="590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Maximum participation is by male candidate for challenges with language 1.</a:t>
            </a:r>
          </a:p>
        </p:txBody>
      </p:sp>
    </p:spTree>
    <p:extLst>
      <p:ext uri="{BB962C8B-B14F-4D97-AF65-F5344CB8AC3E}">
        <p14:creationId xmlns:p14="http://schemas.microsoft.com/office/powerpoint/2010/main" val="251092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Similarity Metrics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136" y="2274660"/>
            <a:ext cx="4525736" cy="27871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used both cosine similarity and Euclidian distance to measure the distance between users based on their challenge histories in the training set</a:t>
            </a:r>
          </a:p>
          <a:p>
            <a:endParaRPr lang="en-US" dirty="0"/>
          </a:p>
          <a:p>
            <a:r>
              <a:rPr lang="en-US" dirty="0" smtClean="0"/>
              <a:t>Cosine similarity gave us better results when compared with the target sample submission results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72" y="2098222"/>
            <a:ext cx="6406447" cy="296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7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User based collaborative filtering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approach: </a:t>
            </a:r>
          </a:p>
          <a:p>
            <a:r>
              <a:rPr lang="en-US" dirty="0" smtClean="0"/>
              <a:t>Using the calculated cosine similarity got the top ten similar users.</a:t>
            </a:r>
          </a:p>
          <a:p>
            <a:r>
              <a:rPr lang="en-US" dirty="0" smtClean="0"/>
              <a:t>Got the challenges solved by the similar users and not solved  by the target user.</a:t>
            </a:r>
          </a:p>
          <a:p>
            <a:r>
              <a:rPr lang="en-US" dirty="0" smtClean="0"/>
              <a:t>Selected the top 3 challenges from the above generated results.</a:t>
            </a:r>
          </a:p>
          <a:p>
            <a:r>
              <a:rPr lang="en-US" dirty="0" smtClean="0"/>
              <a:t>Calculated the Mean Average Precision (for K=3).</a:t>
            </a:r>
          </a:p>
          <a:p>
            <a:r>
              <a:rPr lang="en-US" dirty="0" smtClean="0"/>
              <a:t>We got a MAP value of 24% (0.24).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46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Alternative Approaches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feature engineering to create similarity features and use them as input to a supervised classifier (logistic regression).</a:t>
            </a:r>
          </a:p>
          <a:p>
            <a:r>
              <a:rPr lang="en-US" dirty="0" smtClean="0"/>
              <a:t>Use item based collaborative filtering in combination with user based.</a:t>
            </a:r>
          </a:p>
        </p:txBody>
      </p:sp>
    </p:spTree>
    <p:extLst>
      <p:ext uri="{BB962C8B-B14F-4D97-AF65-F5344CB8AC3E}">
        <p14:creationId xmlns:p14="http://schemas.microsoft.com/office/powerpoint/2010/main" val="394956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 smtClean="0"/>
          </a:p>
          <a:p>
            <a:pPr marL="0" indent="0" algn="ctr">
              <a:buNone/>
            </a:pPr>
            <a:r>
              <a:rPr lang="en-US" sz="8800" dirty="0" smtClean="0"/>
              <a:t>THANK YOU!!!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28719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Structure of Presentation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75558" y="1902278"/>
            <a:ext cx="3126922" cy="1665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dirty="0" smtClean="0"/>
              <a:t>Problem Statement</a:t>
            </a:r>
          </a:p>
          <a:p>
            <a:pPr algn="ctr"/>
            <a:r>
              <a:rPr lang="en-US" dirty="0"/>
              <a:t>Our </a:t>
            </a:r>
            <a:r>
              <a:rPr lang="en-US" dirty="0" smtClean="0"/>
              <a:t>Solution</a:t>
            </a:r>
          </a:p>
          <a:p>
            <a:pPr algn="ctr"/>
            <a:r>
              <a:rPr lang="en-US" dirty="0"/>
              <a:t>Data cleaning and Preprocessing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490357" y="1926771"/>
            <a:ext cx="2979964" cy="17389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visualization and exploratory data analysis</a:t>
            </a:r>
          </a:p>
        </p:txBody>
      </p:sp>
      <p:sp>
        <p:nvSpPr>
          <p:cNvPr id="6" name="Oval 5"/>
          <p:cNvSpPr/>
          <p:nvPr/>
        </p:nvSpPr>
        <p:spPr>
          <a:xfrm>
            <a:off x="8458199" y="2006373"/>
            <a:ext cx="3110593" cy="1659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based collaborative filtering model</a:t>
            </a:r>
          </a:p>
        </p:txBody>
      </p:sp>
      <p:sp>
        <p:nvSpPr>
          <p:cNvPr id="7" name="Oval 6"/>
          <p:cNvSpPr/>
          <p:nvPr/>
        </p:nvSpPr>
        <p:spPr>
          <a:xfrm>
            <a:off x="4335235" y="4488316"/>
            <a:ext cx="3135086" cy="1814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Alternative Approaches</a:t>
            </a:r>
          </a:p>
        </p:txBody>
      </p:sp>
    </p:spTree>
    <p:extLst>
      <p:ext uri="{BB962C8B-B14F-4D97-AF65-F5344CB8AC3E}">
        <p14:creationId xmlns:p14="http://schemas.microsoft.com/office/powerpoint/2010/main" val="32514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619509" cy="45751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Building a recommender system for </a:t>
            </a:r>
            <a:r>
              <a:rPr lang="en-US" dirty="0" err="1" smtClean="0"/>
              <a:t>Mckinsey</a:t>
            </a:r>
            <a:r>
              <a:rPr lang="en-US" dirty="0" smtClean="0"/>
              <a:t> challenges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Resources: </a:t>
            </a:r>
            <a:r>
              <a:rPr lang="en-US" dirty="0" smtClean="0"/>
              <a:t>training set, test set, targets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Training set: </a:t>
            </a:r>
            <a:r>
              <a:rPr lang="en-US" dirty="0" smtClean="0"/>
              <a:t>A list of challenges done by </a:t>
            </a:r>
            <a:r>
              <a:rPr lang="en-US" dirty="0" smtClean="0"/>
              <a:t>users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Challenge:</a:t>
            </a:r>
            <a:r>
              <a:rPr lang="en-US" dirty="0"/>
              <a:t> A database of </a:t>
            </a:r>
            <a:r>
              <a:rPr lang="en-US" dirty="0" smtClean="0"/>
              <a:t>challenges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Test set: </a:t>
            </a:r>
            <a:r>
              <a:rPr lang="en-US" dirty="0" smtClean="0"/>
              <a:t>A partially completed list of challenges done by users, wherein each user requires 3 additional challenges to be recommended to them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Targets: </a:t>
            </a:r>
            <a:r>
              <a:rPr lang="en-US" dirty="0" smtClean="0"/>
              <a:t>The actual 3 new challenges each test user selected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13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Our solutions deck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401781" y="1690688"/>
            <a:ext cx="3740729" cy="2274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200" dirty="0" smtClean="0"/>
          </a:p>
          <a:p>
            <a:endParaRPr lang="en-US" sz="2200" dirty="0"/>
          </a:p>
          <a:p>
            <a:r>
              <a:rPr lang="en-US" sz="2200" b="1" dirty="0" smtClean="0"/>
              <a:t>User based collaborative filtering algorithm</a:t>
            </a:r>
          </a:p>
          <a:p>
            <a:endParaRPr lang="en-US" sz="2200" dirty="0"/>
          </a:p>
          <a:p>
            <a:r>
              <a:rPr lang="en-US" sz="2200" b="1" dirty="0" smtClean="0"/>
              <a:t>Item based collaborative filtering algorithm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4488872" y="3694691"/>
            <a:ext cx="2937164" cy="1399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/>
              <a:t>Content based recommender system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69383" y="4643728"/>
            <a:ext cx="3692236" cy="1981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/>
              <a:t>Reorganize the problem as a supervised learning problem- multi-class classification problem per user.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81784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Cleaning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657844" y="1765960"/>
            <a:ext cx="3714256" cy="1262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Goal: </a:t>
            </a:r>
            <a:r>
              <a:rPr lang="en-US" dirty="0" smtClean="0"/>
              <a:t>To create a user-challenge matrix for our training set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438893" y="3278580"/>
            <a:ext cx="4039343" cy="3416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Approach</a:t>
            </a:r>
          </a:p>
          <a:p>
            <a:pPr algn="ctr"/>
            <a:endParaRPr lang="en-US" b="1" dirty="0"/>
          </a:p>
          <a:p>
            <a:pPr algn="ctr"/>
            <a:r>
              <a:rPr lang="en-US" dirty="0" smtClean="0"/>
              <a:t>We took a random subsample of 250,000 records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Data preprocessing to create a user-challenge matrix of 20,000 users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07" y="2585852"/>
            <a:ext cx="4166507" cy="245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1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2207C-D64D-413A-9BDF-F62236072E8F}"/>
              </a:ext>
            </a:extLst>
          </p:cNvPr>
          <p:cNvSpPr txBox="1"/>
          <p:nvPr/>
        </p:nvSpPr>
        <p:spPr>
          <a:xfrm>
            <a:off x="633046" y="5078437"/>
            <a:ext cx="5617699" cy="1209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E08B3-8D96-4B09-9B71-C21711A5AA84}"/>
              </a:ext>
            </a:extLst>
          </p:cNvPr>
          <p:cNvSpPr txBox="1"/>
          <p:nvPr/>
        </p:nvSpPr>
        <p:spPr>
          <a:xfrm>
            <a:off x="407962" y="211015"/>
            <a:ext cx="164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Train.csv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1824F0-06DE-4441-890F-8211D6EA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73" y="1085609"/>
            <a:ext cx="6313756" cy="18327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5346F6-363D-44F8-B549-C2B27D065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61" y="607305"/>
            <a:ext cx="4839287" cy="54242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D1DA36-BCB2-419F-BE28-D097DE6C2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173" y="3803858"/>
            <a:ext cx="4977325" cy="22277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5BCD29-4F5C-4521-A476-BF9A6207BFA5}"/>
              </a:ext>
            </a:extLst>
          </p:cNvPr>
          <p:cNvSpPr txBox="1"/>
          <p:nvPr/>
        </p:nvSpPr>
        <p:spPr>
          <a:xfrm>
            <a:off x="5517173" y="580347"/>
            <a:ext cx="222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2C209C-823F-4469-93AF-BD7E3FA30C80}"/>
              </a:ext>
            </a:extLst>
          </p:cNvPr>
          <p:cNvSpPr txBox="1"/>
          <p:nvPr/>
        </p:nvSpPr>
        <p:spPr>
          <a:xfrm>
            <a:off x="5517173" y="3218111"/>
            <a:ext cx="222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snapshot</a:t>
            </a:r>
          </a:p>
        </p:txBody>
      </p:sp>
    </p:spTree>
    <p:extLst>
      <p:ext uri="{BB962C8B-B14F-4D97-AF65-F5344CB8AC3E}">
        <p14:creationId xmlns:p14="http://schemas.microsoft.com/office/powerpoint/2010/main" val="262013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2207C-D64D-413A-9BDF-F62236072E8F}"/>
              </a:ext>
            </a:extLst>
          </p:cNvPr>
          <p:cNvSpPr txBox="1"/>
          <p:nvPr/>
        </p:nvSpPr>
        <p:spPr>
          <a:xfrm>
            <a:off x="633046" y="5078437"/>
            <a:ext cx="5617699" cy="1209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E08B3-8D96-4B09-9B71-C21711A5AA84}"/>
              </a:ext>
            </a:extLst>
          </p:cNvPr>
          <p:cNvSpPr txBox="1"/>
          <p:nvPr/>
        </p:nvSpPr>
        <p:spPr>
          <a:xfrm>
            <a:off x="407962" y="211015"/>
            <a:ext cx="164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Challenge.csv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BBF95B-ED73-4FD7-9461-84FE5016E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2" y="687456"/>
            <a:ext cx="5760433" cy="56008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1D67AE-E929-4FD6-BCF4-3040501CF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395" y="1179822"/>
            <a:ext cx="5916039" cy="1052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A5B352-4835-4C0A-B825-A5BCA254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694" y="2184839"/>
            <a:ext cx="5924161" cy="20380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2BB155-9CED-4D46-B422-15D03A65C0F8}"/>
              </a:ext>
            </a:extLst>
          </p:cNvPr>
          <p:cNvSpPr txBox="1"/>
          <p:nvPr/>
        </p:nvSpPr>
        <p:spPr>
          <a:xfrm>
            <a:off x="6168395" y="650809"/>
            <a:ext cx="222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113176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FE08B3-8D96-4B09-9B71-C21711A5AA84}"/>
              </a:ext>
            </a:extLst>
          </p:cNvPr>
          <p:cNvSpPr txBox="1"/>
          <p:nvPr/>
        </p:nvSpPr>
        <p:spPr>
          <a:xfrm>
            <a:off x="407962" y="211015"/>
            <a:ext cx="164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Challenge.csv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6D512-0EF8-434E-BE44-73CD98C78D41}"/>
              </a:ext>
            </a:extLst>
          </p:cNvPr>
          <p:cNvSpPr txBox="1"/>
          <p:nvPr/>
        </p:nvSpPr>
        <p:spPr>
          <a:xfrm>
            <a:off x="511126" y="3970955"/>
            <a:ext cx="11375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programming language and category columns were being read as numeric column whereas they were categories. So we converted them to string.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Missing values were replaced.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CB5A1-0B0D-44F4-AB67-07548987199D}"/>
              </a:ext>
            </a:extLst>
          </p:cNvPr>
          <p:cNvSpPr txBox="1"/>
          <p:nvPr/>
        </p:nvSpPr>
        <p:spPr>
          <a:xfrm>
            <a:off x="407962" y="798467"/>
            <a:ext cx="222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snapshot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3DB88-AB0C-4589-8FAF-31563B8E8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2" y="1551492"/>
            <a:ext cx="11375636" cy="2035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3815BE-5509-4D2C-9A0E-BB69E70B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26" y="4615605"/>
            <a:ext cx="8590671" cy="803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EF76C6-4CC0-4CE8-B44C-108958A10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26" y="5869033"/>
            <a:ext cx="6749601" cy="5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0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4D1EAC-2BBE-4C03-AD20-B0D1BED80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94" y="582995"/>
            <a:ext cx="3654303" cy="4216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890F1-8FD0-4596-8A42-28963BFAE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800" y="749010"/>
            <a:ext cx="3654303" cy="3959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17B5C-2213-4753-AD7A-6A659971F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667" y="4954465"/>
            <a:ext cx="3654303" cy="886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C56EA0-6530-4195-8723-A6128EB9D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94" y="4954464"/>
            <a:ext cx="4366772" cy="10243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BFF125-4C59-46EA-ACD0-99F1111E1772}"/>
              </a:ext>
            </a:extLst>
          </p:cNvPr>
          <p:cNvSpPr txBox="1"/>
          <p:nvPr/>
        </p:nvSpPr>
        <p:spPr>
          <a:xfrm>
            <a:off x="6802054" y="6131169"/>
            <a:ext cx="508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Male authors dominate challenges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DB19A-263D-4287-9F8C-4BA696773056}"/>
              </a:ext>
            </a:extLst>
          </p:cNvPr>
          <p:cNvSpPr txBox="1"/>
          <p:nvPr/>
        </p:nvSpPr>
        <p:spPr>
          <a:xfrm>
            <a:off x="592894" y="6131169"/>
            <a:ext cx="508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Language 1 is the popular choice for challenges</a:t>
            </a:r>
          </a:p>
        </p:txBody>
      </p:sp>
    </p:spTree>
    <p:extLst>
      <p:ext uri="{BB962C8B-B14F-4D97-AF65-F5344CB8AC3E}">
        <p14:creationId xmlns:p14="http://schemas.microsoft.com/office/powerpoint/2010/main" val="161126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408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Hackathon 2: McKinsey Challenge</vt:lpstr>
      <vt:lpstr>Structure of Presentation</vt:lpstr>
      <vt:lpstr>Problem Statement</vt:lpstr>
      <vt:lpstr>Our solutions deck</vt:lpstr>
      <vt:lpstr>Data Cleaning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Similarity Metrics</vt:lpstr>
      <vt:lpstr>User based collaborative filtering</vt:lpstr>
      <vt:lpstr>Alternative Approaches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</dc:creator>
  <cp:lastModifiedBy>Rushabh Mehta</cp:lastModifiedBy>
  <cp:revision>18</cp:revision>
  <dcterms:created xsi:type="dcterms:W3CDTF">2018-12-09T06:27:27Z</dcterms:created>
  <dcterms:modified xsi:type="dcterms:W3CDTF">2018-12-09T09:47:31Z</dcterms:modified>
</cp:coreProperties>
</file>