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9" r:id="rId4"/>
    <p:sldId id="267" r:id="rId5"/>
    <p:sldId id="270" r:id="rId6"/>
    <p:sldId id="271" r:id="rId7"/>
    <p:sldId id="272" r:id="rId8"/>
    <p:sldId id="273" r:id="rId9"/>
    <p:sldId id="269" r:id="rId10"/>
  </p:sldIdLst>
  <p:sldSz cx="12192000" cy="6858000"/>
  <p:notesSz cx="6858000" cy="9144000"/>
  <p:embeddedFontLst>
    <p:embeddedFont>
      <p:font typeface="Homemade Apple" panose="020B0604020202020204" charset="0"/>
      <p:regular r:id="rId12"/>
    </p:embeddedFont>
    <p:embeddedFont>
      <p:font typeface="Poppins" panose="020B0604020202020204" charset="0"/>
      <p:regular r:id="rId13"/>
      <p:bold r:id="rId14"/>
      <p:italic r:id="rId15"/>
      <p:boldItalic r:id="rId16"/>
    </p:embeddedFont>
    <p:embeddedFont>
      <p:font typeface="Darker Grotesque" panose="020B0604020202020204" charset="0"/>
      <p:regular r:id="rId17"/>
      <p:bold r:id="rId18"/>
    </p:embeddedFont>
    <p:embeddedFont>
      <p:font typeface="Barlow Condensed" panose="020B0604020202020204" charset="0"/>
      <p:regular r:id="rId19"/>
      <p:bold r:id="rId20"/>
      <p:italic r:id="rId21"/>
      <p:boldItalic r:id="rId22"/>
    </p:embeddedFont>
    <p:embeddedFont>
      <p:font typeface="Darker Grotesque SemiBold" panose="020B0604020202020204" charset="0"/>
      <p:regular r:id="rId23"/>
      <p:bold r:id="rId24"/>
    </p:embeddedFont>
    <p:embeddedFont>
      <p:font typeface="DM Serif Display" panose="020B0604020202020204" charset="0"/>
      <p:regular r:id="rId25"/>
      <p:italic r:id="rId26"/>
    </p:embeddedFont>
    <p:embeddedFont>
      <p:font typeface="Abril Fatfac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1" y="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83882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69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9bc5d9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9bc5d9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67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9bc5d993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9bc5d993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9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69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82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71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9bc5d993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9bc5d993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8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44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261100" y="4767825"/>
            <a:ext cx="1550100" cy="0"/>
          </a:xfrm>
          <a:prstGeom prst="straightConnector1">
            <a:avLst/>
          </a:prstGeom>
          <a:noFill/>
          <a:ln w="38100" cap="rnd" cmpd="sng">
            <a:solidFill>
              <a:schemeClr val="lt1"/>
            </a:solidFill>
            <a:prstDash val="solid"/>
            <a:round/>
            <a:headEnd type="none" w="med" len="med"/>
            <a:tailEnd type="none" w="med" len="med"/>
          </a:ln>
        </p:spPr>
      </p:cxnSp>
      <p:sp>
        <p:nvSpPr>
          <p:cNvPr id="13" name="Google Shape;13;p2"/>
          <p:cNvSpPr txBox="1">
            <a:spLocks noGrp="1"/>
          </p:cNvSpPr>
          <p:nvPr>
            <p:ph type="title"/>
          </p:nvPr>
        </p:nvSpPr>
        <p:spPr>
          <a:xfrm>
            <a:off x="6605400" y="1765275"/>
            <a:ext cx="39852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6840034" y="4829799"/>
            <a:ext cx="3992100" cy="7179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a:endParaRPr/>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6"/>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61" name="Google Shape;61;p6"/>
          <p:cNvSpPr txBox="1">
            <a:spLocks noGrp="1"/>
          </p:cNvSpPr>
          <p:nvPr>
            <p:ph type="body" idx="1"/>
          </p:nvPr>
        </p:nvSpPr>
        <p:spPr>
          <a:xfrm>
            <a:off x="1618200" y="2495350"/>
            <a:ext cx="8955600" cy="28833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99" name="Google Shape;99;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2200"/>
              <a:buNone/>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100" name="Google Shape;100;p9"/>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9"/>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9"/>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21"/>
        <p:cNvGrpSpPr/>
        <p:nvPr/>
      </p:nvGrpSpPr>
      <p:grpSpPr>
        <a:xfrm>
          <a:off x="0" y="0"/>
          <a:ext cx="0" cy="0"/>
          <a:chOff x="0" y="0"/>
          <a:chExt cx="0" cy="0"/>
        </a:xfrm>
      </p:grpSpPr>
      <p:sp>
        <p:nvSpPr>
          <p:cNvPr id="122" name="Google Shape;122;p11"/>
          <p:cNvSpPr/>
          <p:nvPr/>
        </p:nvSpPr>
        <p:spPr>
          <a:xfrm>
            <a:off x="7930500" y="1314275"/>
            <a:ext cx="426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1"/>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25" name="Google Shape;125;p11"/>
          <p:cNvGrpSpPr/>
          <p:nvPr/>
        </p:nvGrpSpPr>
        <p:grpSpPr>
          <a:xfrm>
            <a:off x="10949325" y="570600"/>
            <a:ext cx="846900" cy="564600"/>
            <a:chOff x="10949325" y="570600"/>
            <a:chExt cx="846900" cy="564600"/>
          </a:xfrm>
        </p:grpSpPr>
        <p:sp>
          <p:nvSpPr>
            <p:cNvPr id="126" name="Google Shape;126;p11"/>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0" name="Google Shape;130;p11"/>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1" name="Google Shape;131;p1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32" name="Google Shape;132;p11"/>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33" name="Google Shape;133;p11"/>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7" name="Google Shape;157;p13"/>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14"/>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61" name="Google Shape;161;p14"/>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62" name="Google Shape;162;p14"/>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68300">
              <a:lnSpc>
                <a:spcPct val="100000"/>
              </a:lnSpc>
              <a:spcBef>
                <a:spcPts val="0"/>
              </a:spcBef>
              <a:spcAft>
                <a:spcPts val="0"/>
              </a:spcAft>
              <a:buClr>
                <a:schemeClr val="lt1"/>
              </a:buClr>
              <a:buSzPts val="2200"/>
              <a:buChar char="●"/>
              <a:defRPr>
                <a:solidFill>
                  <a:schemeClr val="lt1"/>
                </a:solidFill>
              </a:defRPr>
            </a:lvl1pPr>
            <a:lvl2pPr marL="914400" lvl="1" indent="-368300">
              <a:lnSpc>
                <a:spcPct val="100000"/>
              </a:lnSpc>
              <a:spcBef>
                <a:spcPts val="0"/>
              </a:spcBef>
              <a:spcAft>
                <a:spcPts val="0"/>
              </a:spcAft>
              <a:buClr>
                <a:schemeClr val="lt1"/>
              </a:buClr>
              <a:buSzPts val="2200"/>
              <a:buChar char="○"/>
              <a:defRPr>
                <a:solidFill>
                  <a:schemeClr val="lt1"/>
                </a:solidFill>
              </a:defRPr>
            </a:lvl2pPr>
            <a:lvl3pPr marL="1371600" lvl="2" indent="-368300">
              <a:lnSpc>
                <a:spcPct val="100000"/>
              </a:lnSpc>
              <a:spcBef>
                <a:spcPts val="0"/>
              </a:spcBef>
              <a:spcAft>
                <a:spcPts val="0"/>
              </a:spcAft>
              <a:buClr>
                <a:schemeClr val="lt1"/>
              </a:buClr>
              <a:buSzPts val="2200"/>
              <a:buChar char="■"/>
              <a:defRPr>
                <a:solidFill>
                  <a:schemeClr val="lt1"/>
                </a:solidFill>
              </a:defRPr>
            </a:lvl3pPr>
            <a:lvl4pPr marL="1828800" lvl="3" indent="-368300">
              <a:lnSpc>
                <a:spcPct val="100000"/>
              </a:lnSpc>
              <a:spcBef>
                <a:spcPts val="0"/>
              </a:spcBef>
              <a:spcAft>
                <a:spcPts val="0"/>
              </a:spcAft>
              <a:buClr>
                <a:schemeClr val="lt1"/>
              </a:buClr>
              <a:buSzPts val="2200"/>
              <a:buChar char="●"/>
              <a:defRPr>
                <a:solidFill>
                  <a:schemeClr val="lt1"/>
                </a:solidFill>
              </a:defRPr>
            </a:lvl4pPr>
            <a:lvl5pPr marL="2286000" lvl="4" indent="-368300">
              <a:lnSpc>
                <a:spcPct val="100000"/>
              </a:lnSpc>
              <a:spcBef>
                <a:spcPts val="0"/>
              </a:spcBef>
              <a:spcAft>
                <a:spcPts val="0"/>
              </a:spcAft>
              <a:buClr>
                <a:schemeClr val="lt1"/>
              </a:buClr>
              <a:buSzPts val="2200"/>
              <a:buChar char="○"/>
              <a:defRPr>
                <a:solidFill>
                  <a:schemeClr val="lt1"/>
                </a:solidFill>
              </a:defRPr>
            </a:lvl5pPr>
            <a:lvl6pPr marL="2743200" lvl="5" indent="-368300">
              <a:lnSpc>
                <a:spcPct val="100000"/>
              </a:lnSpc>
              <a:spcBef>
                <a:spcPts val="0"/>
              </a:spcBef>
              <a:spcAft>
                <a:spcPts val="0"/>
              </a:spcAft>
              <a:buClr>
                <a:schemeClr val="lt1"/>
              </a:buClr>
              <a:buSzPts val="2200"/>
              <a:buChar char="■"/>
              <a:defRPr>
                <a:solidFill>
                  <a:schemeClr val="lt1"/>
                </a:solidFill>
              </a:defRPr>
            </a:lvl6pPr>
            <a:lvl7pPr marL="3200400" lvl="6" indent="-368300">
              <a:lnSpc>
                <a:spcPct val="100000"/>
              </a:lnSpc>
              <a:spcBef>
                <a:spcPts val="0"/>
              </a:spcBef>
              <a:spcAft>
                <a:spcPts val="0"/>
              </a:spcAft>
              <a:buClr>
                <a:schemeClr val="lt1"/>
              </a:buClr>
              <a:buSzPts val="2200"/>
              <a:buChar char="●"/>
              <a:defRPr>
                <a:solidFill>
                  <a:schemeClr val="lt1"/>
                </a:solidFill>
              </a:defRPr>
            </a:lvl7pPr>
            <a:lvl8pPr marL="3657600" lvl="7" indent="-368300">
              <a:lnSpc>
                <a:spcPct val="100000"/>
              </a:lnSpc>
              <a:spcBef>
                <a:spcPts val="0"/>
              </a:spcBef>
              <a:spcAft>
                <a:spcPts val="0"/>
              </a:spcAft>
              <a:buClr>
                <a:schemeClr val="lt1"/>
              </a:buClr>
              <a:buSzPts val="2200"/>
              <a:buChar char="○"/>
              <a:defRPr>
                <a:solidFill>
                  <a:schemeClr val="lt1"/>
                </a:solidFill>
              </a:defRPr>
            </a:lvl8pPr>
            <a:lvl9pPr marL="4114800" lvl="8" indent="-368300">
              <a:lnSpc>
                <a:spcPct val="100000"/>
              </a:lnSpc>
              <a:spcBef>
                <a:spcPts val="0"/>
              </a:spcBef>
              <a:spcAft>
                <a:spcPts val="0"/>
              </a:spcAft>
              <a:buClr>
                <a:schemeClr val="lt1"/>
              </a:buClr>
              <a:buSzPts val="2200"/>
              <a:buChar char="■"/>
              <a:defRPr>
                <a:solidFill>
                  <a:schemeClr val="lt1"/>
                </a:solidFill>
              </a:defRPr>
            </a:lvl9pPr>
          </a:lstStyle>
          <a:p>
            <a:endParaRPr/>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marL="914400" lvl="1"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marL="1371600" lvl="2"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marL="1828800" lvl="3"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marL="2286000" lvl="4"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marL="2743200" lvl="5"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marL="3200400" lvl="6"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marL="3657600" lvl="7"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marL="4114800" lvl="8" indent="-3683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ubmed/30244648" TargetMode="External"/><Relationship Id="rId13" Type="http://schemas.openxmlformats.org/officeDocument/2006/relationships/hyperlink" Target="https://www.ncbi.nlm.nih.gov/pubmed/30775759" TargetMode="External"/><Relationship Id="rId18" Type="http://schemas.openxmlformats.org/officeDocument/2006/relationships/image" Target="../media/image13.jpeg"/><Relationship Id="rId3" Type="http://schemas.openxmlformats.org/officeDocument/2006/relationships/slide" Target="slide3.xml"/><Relationship Id="rId7" Type="http://schemas.openxmlformats.org/officeDocument/2006/relationships/hyperlink" Target="https://www.ncbi.nlm.nih.gov/pmc/articles/PMC6153532/" TargetMode="External"/><Relationship Id="rId12" Type="http://schemas.openxmlformats.org/officeDocument/2006/relationships/hyperlink" Target="https://scholar.google.com/scholar_lookup?journal=Pharm+Res&amp;title=Predicting+mouse+liver+microsomal+stability+with+%E2%80%9Cpruned%E2%80%9D+machine+learning+models+and+public+data&amp;author=AL+Perryman&amp;author=TP+Stratton&amp;author=S+Ekins&amp;author=JS+Freundlich&amp;volume=33&amp;publication_year=2016&amp;pages=433-449&amp;pmid=26415647&amp;" TargetMode="External"/><Relationship Id="rId17" Type="http://schemas.openxmlformats.org/officeDocument/2006/relationships/hyperlink" Target="https://codelabs.developers.google.com/codelabs/recognize-flowers-with-tensorflow-on-android/#4" TargetMode="External"/><Relationship Id="rId2" Type="http://schemas.openxmlformats.org/officeDocument/2006/relationships/notesSlide" Target="../notesSlides/notesSlide7.xml"/><Relationship Id="rId16" Type="http://schemas.openxmlformats.org/officeDocument/2006/relationships/hyperlink" Target="https://www.tensorflow.org/lite/tutorials/model_maker_image_classification" TargetMode="External"/><Relationship Id="rId1" Type="http://schemas.openxmlformats.org/officeDocument/2006/relationships/slideLayout" Target="../slideLayouts/slideLayout6.xml"/><Relationship Id="rId6" Type="http://schemas.openxmlformats.org/officeDocument/2006/relationships/hyperlink" Target="https://scholar.google.com/scholar_lookup?journal=Artif+Intell+Med&amp;title=The+coming+of+age+of+artificial+intelligence+in+medicine&amp;author=VL+Patel&amp;author=EH+Shortliffe&amp;author=M+Stefanelli&amp;author=P+Szolovits&amp;author=MR+Berthold&amp;volume=46&amp;publication_year=2009&amp;pages=5-17&amp;pmid=18790621&amp;" TargetMode="External"/><Relationship Id="rId11" Type="http://schemas.openxmlformats.org/officeDocument/2006/relationships/hyperlink" Target="https://www.ncbi.nlm.nih.gov/pubmed/26415647" TargetMode="External"/><Relationship Id="rId5" Type="http://schemas.openxmlformats.org/officeDocument/2006/relationships/hyperlink" Target="https://www.ncbi.nlm.nih.gov/pubmed/18790621" TargetMode="External"/><Relationship Id="rId15" Type="http://schemas.openxmlformats.org/officeDocument/2006/relationships/hyperlink" Target="https://www.ncbi.nlm.nih.gov/pmc/articles/PMC6793782/" TargetMode="External"/><Relationship Id="rId10" Type="http://schemas.openxmlformats.org/officeDocument/2006/relationships/hyperlink" Target="https://www.ncbi.nlm.nih.gov/pmc/articles/PMC4712113/" TargetMode="External"/><Relationship Id="rId4" Type="http://schemas.openxmlformats.org/officeDocument/2006/relationships/hyperlink" Target="https://www.ncbi.nlm.nih.gov/pmc/articles/PMC2752210/" TargetMode="External"/><Relationship Id="rId9" Type="http://schemas.openxmlformats.org/officeDocument/2006/relationships/hyperlink" Target="https://scholar.google.com/scholar_lookup?journal=Technol+Cancer+Res+Treat&amp;title=A+generalized+deep+learning-based+diagnostic+system+for+early+diagnosis+of+various+types+of+pulmonary+nodules&amp;author=A+Shaffie&amp;author=A+Soliman&amp;author=L+Fraiwan&amp;author=M+Ghazal&amp;author=F+Taher&amp;volume=17&amp;publication_year=2018&amp;pages=1180783544&amp;" TargetMode="External"/><Relationship Id="rId14" Type="http://schemas.openxmlformats.org/officeDocument/2006/relationships/hyperlink" Target="https://scholar.google.com/scholar_lookup?journal=Phys+Chem+Chem+Phys&amp;title=Development+and+application+of+a+comprehensive+machine+learning+program+for+predicting+molecular+biochemical+and+pharmacological+properties&amp;author=H+Choi&amp;author=H+Kang&amp;author=K+Chung&amp;author=H+Park&amp;volume=21&amp;publication_year=2019&amp;pages=5189-5199&amp;pmid=30775759&amp;"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1915875" y="2732500"/>
            <a:ext cx="10372500" cy="202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Skin Disease Detection</a:t>
            </a:r>
            <a:endParaRPr dirty="0">
              <a:latin typeface="Times New Roman" panose="02020603050405020304" pitchFamily="18" charset="0"/>
              <a:cs typeface="Times New Roman" panose="02020603050405020304" pitchFamily="18" charset="0"/>
            </a:endParaRPr>
          </a:p>
        </p:txBody>
      </p:sp>
      <p:sp>
        <p:nvSpPr>
          <p:cNvPr id="172" name="Google Shape;172;p15"/>
          <p:cNvSpPr txBox="1">
            <a:spLocks noGrp="1"/>
          </p:cNvSpPr>
          <p:nvPr>
            <p:ph type="subTitle" idx="1"/>
          </p:nvPr>
        </p:nvSpPr>
        <p:spPr>
          <a:xfrm>
            <a:off x="7138800" y="4759899"/>
            <a:ext cx="3992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solidFill>
                <a:schemeClr val="lt1"/>
              </a:solidFill>
            </a:endParaRPr>
          </a:p>
        </p:txBody>
      </p:sp>
      <p:sp>
        <p:nvSpPr>
          <p:cNvPr id="173" name="Google Shape;173;p15">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15"/>
          <p:cNvPicPr preferRelativeResize="0"/>
          <p:nvPr/>
        </p:nvPicPr>
        <p:blipFill>
          <a:blip r:embed="rId4">
            <a:alphaModFix/>
          </a:blip>
          <a:stretch>
            <a:fillRect/>
          </a:stretch>
        </p:blipFill>
        <p:spPr>
          <a:xfrm>
            <a:off x="0" y="0"/>
            <a:ext cx="4971401" cy="17650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Team Details</a:t>
            </a:r>
            <a:endParaRPr>
              <a:solidFill>
                <a:schemeClr val="lt1"/>
              </a:solidFill>
            </a:endParaRPr>
          </a:p>
        </p:txBody>
      </p:sp>
      <p:sp>
        <p:nvSpPr>
          <p:cNvPr id="180" name="Google Shape;180;p16"/>
          <p:cNvSpPr txBox="1">
            <a:spLocks noGrp="1"/>
          </p:cNvSpPr>
          <p:nvPr>
            <p:ph type="body" idx="1"/>
          </p:nvPr>
        </p:nvSpPr>
        <p:spPr>
          <a:xfrm>
            <a:off x="475200" y="2151775"/>
            <a:ext cx="7499700" cy="4619100"/>
          </a:xfrm>
          <a:prstGeom prst="rect">
            <a:avLst/>
          </a:prstGeom>
        </p:spPr>
        <p:txBody>
          <a:bodyPr spcFirstLastPara="1" wrap="square" lIns="121900" tIns="121900" rIns="121900" bIns="121900" anchor="ctr" anchorCtr="0">
            <a:noAutofit/>
          </a:bodyPr>
          <a:lstStyle/>
          <a:p>
            <a:pPr marL="0" lvl="0" indent="0" algn="l" rtl="0">
              <a:lnSpc>
                <a:spcPct val="90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Team Name: </a:t>
            </a:r>
            <a:r>
              <a:rPr lang="en" sz="2000" b="1" dirty="0">
                <a:solidFill>
                  <a:srgbClr val="000000"/>
                </a:solidFill>
                <a:latin typeface="Arial"/>
                <a:ea typeface="Arial"/>
                <a:cs typeface="Arial"/>
                <a:sym typeface="Arial"/>
              </a:rPr>
              <a:t>Technophiles</a:t>
            </a:r>
            <a:endParaRPr sz="2000" b="1" dirty="0">
              <a:solidFill>
                <a:srgbClr val="000000"/>
              </a:solidFill>
              <a:latin typeface="Arial"/>
              <a:ea typeface="Arial"/>
              <a:cs typeface="Arial"/>
              <a:sym typeface="Arial"/>
            </a:endParaRPr>
          </a:p>
          <a:p>
            <a:pPr marL="0" lvl="0" indent="0" algn="l" rtl="0">
              <a:lnSpc>
                <a:spcPct val="90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Team Members:</a:t>
            </a:r>
            <a:endParaRPr sz="2000" dirty="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b="1" dirty="0">
                <a:solidFill>
                  <a:srgbClr val="000000"/>
                </a:solidFill>
                <a:latin typeface="Arial"/>
                <a:ea typeface="Arial"/>
                <a:cs typeface="Arial"/>
                <a:sym typeface="Arial"/>
              </a:rPr>
              <a:t>    Rushabh Thakkar ( rushabh.tict18@sot.pdpu.ac.in)</a:t>
            </a:r>
            <a:endParaRPr sz="2000" b="1" dirty="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b="1" dirty="0">
                <a:solidFill>
                  <a:srgbClr val="000000"/>
                </a:solidFill>
                <a:latin typeface="Arial"/>
                <a:ea typeface="Arial"/>
                <a:cs typeface="Arial"/>
                <a:sym typeface="Arial"/>
              </a:rPr>
              <a:t>    </a:t>
            </a:r>
            <a:r>
              <a:rPr lang="en" sz="2000" dirty="0">
                <a:solidFill>
                  <a:srgbClr val="000000"/>
                </a:solidFill>
                <a:latin typeface="Arial"/>
                <a:ea typeface="Arial"/>
                <a:cs typeface="Arial"/>
                <a:sym typeface="Arial"/>
              </a:rPr>
              <a:t>Divy Patel</a:t>
            </a:r>
            <a:endParaRPr sz="2000" dirty="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    Denish Kalariya</a:t>
            </a:r>
            <a:endParaRPr sz="2000" dirty="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    Yug Thakkar</a:t>
            </a:r>
            <a:endParaRPr sz="2000" dirty="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    Shubham Vyas</a:t>
            </a:r>
            <a:endParaRPr sz="2000" dirty="0">
              <a:solidFill>
                <a:srgbClr val="000000"/>
              </a:solidFill>
              <a:latin typeface="Arial"/>
              <a:ea typeface="Arial"/>
              <a:cs typeface="Arial"/>
              <a:sym typeface="Arial"/>
            </a:endParaRPr>
          </a:p>
          <a:p>
            <a:pPr marL="0" lvl="0" indent="0" algn="l" rtl="0">
              <a:lnSpc>
                <a:spcPct val="90000"/>
              </a:lnSpc>
              <a:spcBef>
                <a:spcPts val="1800"/>
              </a:spcBef>
              <a:spcAft>
                <a:spcPts val="0"/>
              </a:spcAft>
              <a:buClr>
                <a:schemeClr val="dk1"/>
              </a:buClr>
              <a:buSzPts val="1100"/>
              <a:buFont typeface="Arial"/>
              <a:buNone/>
            </a:pPr>
            <a:r>
              <a:rPr lang="en" sz="2000" dirty="0">
                <a:solidFill>
                  <a:srgbClr val="000000"/>
                </a:solidFill>
                <a:latin typeface="Arial"/>
                <a:ea typeface="Arial"/>
                <a:cs typeface="Arial"/>
                <a:sym typeface="Arial"/>
              </a:rPr>
              <a:t>College name: Pandit Deendayal Energy University</a:t>
            </a:r>
            <a:endParaRPr sz="2000" dirty="0">
              <a:solidFill>
                <a:srgbClr val="000000"/>
              </a:solidFill>
              <a:latin typeface="Arial"/>
              <a:ea typeface="Arial"/>
              <a:cs typeface="Arial"/>
              <a:sym typeface="Arial"/>
            </a:endParaRPr>
          </a:p>
          <a:p>
            <a:pPr marL="0" lvl="0" indent="0" algn="l" rtl="0">
              <a:lnSpc>
                <a:spcPct val="100000"/>
              </a:lnSpc>
              <a:spcBef>
                <a:spcPts val="0"/>
              </a:spcBef>
              <a:spcAft>
                <a:spcPts val="2100"/>
              </a:spcAft>
              <a:buNone/>
            </a:pPr>
            <a:endParaRPr b="1" dirty="0">
              <a:solidFill>
                <a:srgbClr val="000000"/>
              </a:solidFill>
              <a:latin typeface="Darker Grotesque"/>
              <a:ea typeface="Darker Grotesque"/>
              <a:cs typeface="Darker Grotesque"/>
              <a:sym typeface="Darker Grotesque"/>
            </a:endParaRPr>
          </a:p>
        </p:txBody>
      </p:sp>
      <p:sp>
        <p:nvSpPr>
          <p:cNvPr id="181" name="Google Shape;181;p1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6"/>
          <p:cNvGrpSpPr/>
          <p:nvPr/>
        </p:nvGrpSpPr>
        <p:grpSpPr>
          <a:xfrm>
            <a:off x="11271317" y="6187415"/>
            <a:ext cx="692651" cy="424867"/>
            <a:chOff x="4410025" y="5528957"/>
            <a:chExt cx="1639799" cy="1005840"/>
          </a:xfrm>
        </p:grpSpPr>
        <p:cxnSp>
          <p:nvCxnSpPr>
            <p:cNvPr id="183" name="Google Shape;183;p1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84" name="Google Shape;184;p1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85" name="Google Shape;185;p1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186" name="Google Shape;186;p16"/>
          <p:cNvGrpSpPr/>
          <p:nvPr/>
        </p:nvGrpSpPr>
        <p:grpSpPr>
          <a:xfrm flipH="1">
            <a:off x="238392" y="6187415"/>
            <a:ext cx="692651" cy="424867"/>
            <a:chOff x="4410025" y="5528957"/>
            <a:chExt cx="1639799" cy="1005840"/>
          </a:xfrm>
        </p:grpSpPr>
        <p:cxnSp>
          <p:nvCxnSpPr>
            <p:cNvPr id="187" name="Google Shape;187;p1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88" name="Google Shape;188;p1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89" name="Google Shape;189;p1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190" name="Google Shape;190;p16"/>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5 Critical Areas in Sales Team Development - X5 Managemen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030" y="1732843"/>
            <a:ext cx="4911969" cy="51251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788740" y="2337510"/>
            <a:ext cx="10390500" cy="3399300"/>
          </a:xfrm>
          <a:prstGeom prst="rect">
            <a:avLst/>
          </a:prstGeom>
        </p:spPr>
        <p:txBody>
          <a:bodyPr spcFirstLastPara="1" wrap="square" lIns="121900" tIns="121900" rIns="121900" bIns="121900" anchor="ctr" anchorCtr="0">
            <a:noAutofit/>
          </a:bodyPr>
          <a:lstStyle/>
          <a:p>
            <a:pPr lvl="0" algn="l">
              <a:lnSpc>
                <a:spcPct val="90000"/>
              </a:lnSpc>
              <a:spcBef>
                <a:spcPts val="1800"/>
              </a:spcBef>
              <a:buSzPts val="1100"/>
            </a:pPr>
            <a:r>
              <a:rPr lang="en-US" sz="2400" dirty="0">
                <a:latin typeface="Times New Roman" panose="02020603050405020304" pitchFamily="18" charset="0"/>
                <a:cs typeface="Times New Roman" panose="02020603050405020304" pitchFamily="18" charset="0"/>
              </a:rPr>
              <a:t>Dermatological Issues/disorders are most commonly spread worldwide. This can be caused by various fungal, bacterial, or skin allergies. Effective use of Emerging technologies like AI/ML can recognize such diseases. Computer Vision is one such platform that made the possibility of detecting the cause accurately through Images.</a:t>
            </a:r>
            <a:r>
              <a:rPr lang="en" sz="2400" dirty="0" smtClean="0">
                <a:solidFill>
                  <a:srgbClr val="000000"/>
                </a:solidFill>
                <a:latin typeface="Times New Roman" panose="02020603050405020304" pitchFamily="18" charset="0"/>
                <a:ea typeface="Arial"/>
                <a:cs typeface="Times New Roman" panose="02020603050405020304" pitchFamily="18" charset="0"/>
                <a:sym typeface="Arial"/>
              </a:rPr>
              <a:t>The </a:t>
            </a:r>
            <a:r>
              <a:rPr lang="en" sz="2400" dirty="0">
                <a:solidFill>
                  <a:srgbClr val="000000"/>
                </a:solidFill>
                <a:latin typeface="Times New Roman" panose="02020603050405020304" pitchFamily="18" charset="0"/>
                <a:ea typeface="Arial"/>
                <a:cs typeface="Times New Roman" panose="02020603050405020304" pitchFamily="18" charset="0"/>
                <a:sym typeface="Arial"/>
              </a:rPr>
              <a:t>problem here is to develop an Application Programming Interface which can be easily integrated with Android and IOS to detect the skin disease without any physical interaction with a Dermatologist</a:t>
            </a:r>
            <a:r>
              <a:rPr lang="en" sz="2400" dirty="0">
                <a:solidFill>
                  <a:srgbClr val="000000"/>
                </a:solidFill>
                <a:latin typeface="Arial"/>
                <a:ea typeface="Arial"/>
                <a:cs typeface="Arial"/>
                <a:sym typeface="Arial"/>
              </a:rPr>
              <a:t>.</a:t>
            </a:r>
            <a:endParaRPr sz="2400" dirty="0">
              <a:solidFill>
                <a:srgbClr val="000000"/>
              </a:solidFill>
              <a:latin typeface="Arial"/>
              <a:ea typeface="Arial"/>
              <a:cs typeface="Arial"/>
              <a:sym typeface="Arial"/>
            </a:endParaRPr>
          </a:p>
          <a:p>
            <a:pPr marL="0" lvl="0" indent="0" algn="ctr" rtl="0">
              <a:spcBef>
                <a:spcPts val="0"/>
              </a:spcBef>
              <a:spcAft>
                <a:spcPts val="0"/>
              </a:spcAft>
              <a:buNone/>
            </a:pPr>
            <a:endParaRPr sz="2400" dirty="0">
              <a:solidFill>
                <a:schemeClr val="dk2"/>
              </a:solidFill>
              <a:latin typeface="Darker Grotesque SemiBold"/>
              <a:ea typeface="Darker Grotesque SemiBold"/>
              <a:cs typeface="Darker Grotesque SemiBold"/>
              <a:sym typeface="Darker Grotesque SemiBold"/>
            </a:endParaRPr>
          </a:p>
        </p:txBody>
      </p:sp>
      <p:sp>
        <p:nvSpPr>
          <p:cNvPr id="212" name="Google Shape;212;p18"/>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Problem Definition</a:t>
            </a:r>
            <a:endParaRPr/>
          </a:p>
        </p:txBody>
      </p:sp>
      <p:sp>
        <p:nvSpPr>
          <p:cNvPr id="213" name="Google Shape;213;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11271317" y="6187415"/>
            <a:ext cx="692651" cy="424867"/>
            <a:chOff x="4410025" y="5528957"/>
            <a:chExt cx="1639799" cy="1005840"/>
          </a:xfrm>
        </p:grpSpPr>
        <p:cxnSp>
          <p:nvCxnSpPr>
            <p:cNvPr id="215" name="Google Shape;215;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6" name="Google Shape;216;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8" name="Google Shape;218;p18"/>
          <p:cNvGrpSpPr/>
          <p:nvPr/>
        </p:nvGrpSpPr>
        <p:grpSpPr>
          <a:xfrm flipH="1">
            <a:off x="238392" y="6187415"/>
            <a:ext cx="692651" cy="424867"/>
            <a:chOff x="4410025" y="5528957"/>
            <a:chExt cx="1639799" cy="1005840"/>
          </a:xfrm>
        </p:grpSpPr>
        <p:cxnSp>
          <p:nvCxnSpPr>
            <p:cNvPr id="219" name="Google Shape;219;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0" name="Google Shape;220;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2" name="Google Shape;222;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Current state-of-the-art System</a:t>
            </a:r>
            <a:endParaRPr/>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938334"/>
            <a:ext cx="7496119" cy="45412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Skin diseases are common, but it is not always easy to visit a dermatologist quickly or distinguish malignant from benign conditions. "Recently, there have been remarkable advances in the use of AI in medicine. For specific problems, such as distinguishing between melanoma and nevi, AI has shown results comparable to those of human dermatologists. However, for these systems to be practically useful, their performance needs to be tested in an environment similar to real practice, which requires not only classifying malignant versus benign lesion, but also distinguishing skin cancer from numerous other skin disorders including inflammatory and infectious conditions.</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200" dirty="0">
                <a:solidFill>
                  <a:schemeClr val="dk1"/>
                </a:solidFill>
                <a:highlight>
                  <a:srgbClr val="FFFFFF"/>
                </a:highlight>
                <a:latin typeface="Times New Roman"/>
                <a:ea typeface="Times New Roman"/>
                <a:cs typeface="Times New Roman"/>
                <a:sym typeface="Times New Roman"/>
              </a:rPr>
              <a:t>Many foreign AI teams and research institutes have participated in the research and development of dermatological AI products, and have achieved remarkable results. A joint research team at Stanford University used a single CNN trained on general skin lesion classification to develop an AI system that is comparable to human physicians in the diagnosis of skin cancer</a:t>
            </a:r>
            <a:r>
              <a:rPr lang="en" sz="1200" dirty="0" smtClean="0">
                <a:solidFill>
                  <a:schemeClr val="dk1"/>
                </a:solidFill>
                <a:highlight>
                  <a:srgbClr val="FFFFFF"/>
                </a:highlight>
                <a:latin typeface="Times New Roman"/>
                <a:ea typeface="Times New Roman"/>
                <a:cs typeface="Times New Roman"/>
                <a:sym typeface="Times New Roman"/>
              </a:rPr>
              <a:t>. </a:t>
            </a:r>
            <a:r>
              <a:rPr lang="en" sz="1200" dirty="0">
                <a:solidFill>
                  <a:schemeClr val="dk1"/>
                </a:solidFill>
                <a:highlight>
                  <a:srgbClr val="FFFFFF"/>
                </a:highlight>
                <a:latin typeface="Times New Roman"/>
                <a:ea typeface="Times New Roman"/>
                <a:cs typeface="Times New Roman"/>
                <a:sym typeface="Times New Roman"/>
              </a:rPr>
              <a:t>A team of German, American, and French researchers trained an AI system to identify dangerous skin lesions and benign lesions</a:t>
            </a:r>
            <a:r>
              <a:rPr lang="en" sz="1200" dirty="0" smtClean="0">
                <a:solidFill>
                  <a:schemeClr val="dk1"/>
                </a:solidFill>
                <a:highlight>
                  <a:srgbClr val="FFFFFF"/>
                </a:highlight>
                <a:latin typeface="Times New Roman"/>
                <a:ea typeface="Times New Roman"/>
                <a:cs typeface="Times New Roman"/>
                <a:sym typeface="Times New Roman"/>
              </a:rPr>
              <a:t>.</a:t>
            </a:r>
            <a:endParaRPr sz="12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 sz="1200" dirty="0">
                <a:solidFill>
                  <a:schemeClr val="dk1"/>
                </a:solidFill>
                <a:highlight>
                  <a:srgbClr val="FFFFFF"/>
                </a:highlight>
                <a:latin typeface="Times New Roman"/>
                <a:ea typeface="Times New Roman"/>
                <a:cs typeface="Times New Roman"/>
                <a:sym typeface="Times New Roman"/>
              </a:rPr>
              <a:t>At the same time, some companies focus on AI research and development. For example, DeepMind, which was established in 2010, has conducted a series of researches in the field of medical AI, including AI eye disease detection, AI recognition of breast cancer, and prediction of kidney damage. SkinVision was founded in 2011 by researchers and dermatologists. It serves as a health-prevention medium to help every subject understand their own skin health. SkinVision makes early detection of skin cancer possible, treating it as early as possible and reducing treatment costs. The subjects take a picture of the skin lesion through the mobile phone. After about 30 s, they will receive a low-risk or high-risk indication, and the next step to take the relevant advice, and set the next time to check.</a:t>
            </a:r>
            <a:endParaRPr sz="12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Our Approach</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3293179"/>
          </a:xfrm>
          <a:prstGeom prst="rect">
            <a:avLst/>
          </a:prstGeom>
          <a:noFill/>
          <a:ln>
            <a:noFill/>
          </a:ln>
        </p:spPr>
        <p:txBody>
          <a:bodyPr spcFirstLastPara="1" wrap="square" lIns="91425" tIns="91425" rIns="91425" bIns="91425" anchor="t" anchorCtr="0">
            <a:spAutoFit/>
          </a:bodyPr>
          <a:lstStyle/>
          <a:p>
            <a:pPr lvl="0">
              <a:spcBef>
                <a:spcPts val="800"/>
              </a:spcBef>
            </a:pP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We made an application which classifies the skin diseases into these given types healthy, lupus, ringworm and </a:t>
            </a:r>
            <a:r>
              <a:rPr lang="en-US" sz="1350" dirty="0" err="1" smtClean="0">
                <a:solidFill>
                  <a:srgbClr val="333333"/>
                </a:solidFill>
                <a:highlight>
                  <a:srgbClr val="FFFFFF"/>
                </a:highlight>
                <a:latin typeface="Times New Roman" panose="02020603050405020304" pitchFamily="18" charset="0"/>
                <a:cs typeface="Times New Roman" panose="02020603050405020304" pitchFamily="18" charset="0"/>
              </a:rPr>
              <a:t>scalp_infections</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a:t>
            </a:r>
          </a:p>
          <a:p>
            <a:pPr lvl="0">
              <a:spcBef>
                <a:spcPts val="800"/>
              </a:spcBef>
            </a:pPr>
            <a:endPar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endParaRPr>
          </a:p>
          <a:p>
            <a:pPr lvl="0">
              <a:spcBef>
                <a:spcPts val="800"/>
              </a:spcBef>
            </a:pPr>
            <a:r>
              <a:rPr lang="en-US" sz="1350" b="1" dirty="0" smtClean="0">
                <a:solidFill>
                  <a:srgbClr val="333333"/>
                </a:solidFill>
                <a:highlight>
                  <a:srgbClr val="FFFFFF"/>
                </a:highlight>
                <a:latin typeface="Times New Roman" panose="02020603050405020304" pitchFamily="18" charset="0"/>
                <a:cs typeface="Times New Roman" panose="02020603050405020304" pitchFamily="18" charset="0"/>
              </a:rPr>
              <a:t>How?</a:t>
            </a:r>
          </a:p>
          <a:p>
            <a:pPr marL="285750" lvl="0" indent="-285750">
              <a:spcBef>
                <a:spcPts val="800"/>
              </a:spcBef>
              <a:buFont typeface="Wingdings" panose="05000000000000000000" pitchFamily="2" charset="2"/>
              <a:buChar char="Ø"/>
            </a:pP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The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data given was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analysed</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first. We came to conclusion that the data given was not enough so we searched for new </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datasets.</a:t>
            </a:r>
          </a:p>
          <a:p>
            <a:pPr marL="285750" lvl="0" indent="-285750">
              <a:spcBef>
                <a:spcPts val="800"/>
              </a:spcBef>
              <a:buFont typeface="Wingdings" panose="05000000000000000000" pitchFamily="2" charset="2"/>
              <a:buChar char="Ø"/>
            </a:pP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We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got </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the datasets from various sources and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segregated the datasets of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harvard</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We combined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all the datasets and trained the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tensorflow</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image classification model multiple times</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 The accuracy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was not satisfying</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 Augmented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the data to </a:t>
            </a:r>
            <a:r>
              <a:rPr lang="en-US" sz="1350" dirty="0" err="1" smtClean="0">
                <a:solidFill>
                  <a:srgbClr val="333333"/>
                </a:solidFill>
                <a:highlight>
                  <a:srgbClr val="FFFFFF"/>
                </a:highlight>
                <a:latin typeface="Times New Roman" panose="02020603050405020304" pitchFamily="18" charset="0"/>
                <a:cs typeface="Times New Roman" panose="02020603050405020304" pitchFamily="18" charset="0"/>
              </a:rPr>
              <a:t>unbais</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the model and the dataset would be balanced</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 </a:t>
            </a:r>
          </a:p>
          <a:p>
            <a:pPr marL="285750" lvl="0" indent="-285750">
              <a:spcBef>
                <a:spcPts val="800"/>
              </a:spcBef>
              <a:buFont typeface="Wingdings" panose="05000000000000000000" pitchFamily="2" charset="2"/>
              <a:buChar char="Ø"/>
            </a:pP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Data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Augmentation was done on the data given . We generated 800 images per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disease.Again</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we had trained the </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model and the accuracy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was good</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 After which, we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e</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xported </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the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tflite</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and label.txt </a:t>
            </a:r>
            <a:r>
              <a:rPr lang="en-US" sz="1350" dirty="0" err="1">
                <a:solidFill>
                  <a:srgbClr val="333333"/>
                </a:solidFill>
                <a:highlight>
                  <a:srgbClr val="FFFFFF"/>
                </a:highlight>
                <a:latin typeface="Times New Roman" panose="02020603050405020304" pitchFamily="18" charset="0"/>
                <a:cs typeface="Times New Roman" panose="02020603050405020304" pitchFamily="18" charset="0"/>
              </a:rPr>
              <a:t>file.We</a:t>
            </a:r>
            <a:r>
              <a:rPr lang="en-US" sz="1350" dirty="0">
                <a:solidFill>
                  <a:srgbClr val="333333"/>
                </a:solidFill>
                <a:highlight>
                  <a:srgbClr val="FFFFFF"/>
                </a:highlight>
                <a:latin typeface="Times New Roman" panose="02020603050405020304" pitchFamily="18" charset="0"/>
                <a:cs typeface="Times New Roman" panose="02020603050405020304" pitchFamily="18" charset="0"/>
              </a:rPr>
              <a:t> imported the files into android </a:t>
            </a:r>
            <a:r>
              <a:rPr lang="en-US" sz="1350" dirty="0" smtClean="0">
                <a:solidFill>
                  <a:srgbClr val="333333"/>
                </a:solidFill>
                <a:highlight>
                  <a:srgbClr val="FFFFFF"/>
                </a:highlight>
                <a:latin typeface="Times New Roman" panose="02020603050405020304" pitchFamily="18" charset="0"/>
                <a:cs typeface="Times New Roman" panose="02020603050405020304" pitchFamily="18" charset="0"/>
              </a:rPr>
              <a:t>studio and made an application which is working properly.</a:t>
            </a:r>
            <a:endParaRPr sz="1350" dirty="0">
              <a:solidFill>
                <a:srgbClr val="333333"/>
              </a:solidFill>
              <a:highlight>
                <a:srgbClr val="FFFFFF"/>
              </a:highlight>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pic>
        <p:nvPicPr>
          <p:cNvPr id="2052" name="Picture 4" descr="About Us - Mekong Leg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8245" y="1767254"/>
            <a:ext cx="4243629" cy="50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71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Working Prototype</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494977"/>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None/>
            </a:pPr>
            <a:r>
              <a:rPr lang="en-IN" sz="1350" dirty="0" smtClean="0">
                <a:solidFill>
                  <a:srgbClr val="333333"/>
                </a:solidFill>
                <a:highlight>
                  <a:srgbClr val="FFFFFF"/>
                </a:highlight>
                <a:latin typeface="Times New Roman" panose="02020603050405020304" pitchFamily="18" charset="0"/>
                <a:cs typeface="Times New Roman" panose="02020603050405020304" pitchFamily="18" charset="0"/>
              </a:rPr>
              <a:t>Our application is working perfectly as shown here</a:t>
            </a:r>
            <a:r>
              <a:rPr lang="en-IN" sz="1350" dirty="0" smtClean="0">
                <a:solidFill>
                  <a:srgbClr val="333333"/>
                </a:solidFill>
                <a:highlight>
                  <a:srgbClr val="FFFFFF"/>
                </a:highlight>
              </a:rPr>
              <a:t>:</a:t>
            </a: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dirty="0"/>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039" y="2485665"/>
            <a:ext cx="2482415" cy="384108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1440" y="2485664"/>
            <a:ext cx="2095106" cy="38410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7640" y="2475137"/>
            <a:ext cx="2016622" cy="386213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7025" y="2484208"/>
            <a:ext cx="2704991" cy="3853065"/>
          </a:xfrm>
          <a:prstGeom prst="rect">
            <a:avLst/>
          </a:prstGeom>
        </p:spPr>
      </p:pic>
    </p:spTree>
    <p:extLst>
      <p:ext uri="{BB962C8B-B14F-4D97-AF65-F5344CB8AC3E}">
        <p14:creationId xmlns:p14="http://schemas.microsoft.com/office/powerpoint/2010/main" val="1814645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References</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3549659"/>
          </a:xfrm>
          <a:prstGeom prst="rect">
            <a:avLst/>
          </a:prstGeom>
          <a:noFill/>
          <a:ln>
            <a:noFill/>
          </a:ln>
        </p:spPr>
        <p:txBody>
          <a:bodyPr spcFirstLastPara="1" wrap="square" lIns="91425" tIns="91425" rIns="91425" bIns="91425" anchor="t" anchorCtr="0">
            <a:spAutoFit/>
          </a:bodyPr>
          <a:lstStyle/>
          <a:p>
            <a:r>
              <a:rPr lang="en-IN" sz="1200" dirty="0">
                <a:latin typeface="Times New Roman" panose="02020603050405020304" pitchFamily="18" charset="0"/>
                <a:cs typeface="Times New Roman" panose="02020603050405020304" pitchFamily="18" charset="0"/>
              </a:rPr>
              <a:t>1. Patel VL, </a:t>
            </a:r>
            <a:r>
              <a:rPr lang="en-IN" sz="1200" dirty="0" err="1">
                <a:latin typeface="Times New Roman" panose="02020603050405020304" pitchFamily="18" charset="0"/>
                <a:cs typeface="Times New Roman" panose="02020603050405020304" pitchFamily="18" charset="0"/>
              </a:rPr>
              <a:t>Shortliffe</a:t>
            </a:r>
            <a:r>
              <a:rPr lang="en-IN" sz="1200" dirty="0">
                <a:latin typeface="Times New Roman" panose="02020603050405020304" pitchFamily="18" charset="0"/>
                <a:cs typeface="Times New Roman" panose="02020603050405020304" pitchFamily="18" charset="0"/>
              </a:rPr>
              <a:t> EH, </a:t>
            </a:r>
            <a:r>
              <a:rPr lang="en-IN" sz="1200" dirty="0" err="1">
                <a:latin typeface="Times New Roman" panose="02020603050405020304" pitchFamily="18" charset="0"/>
                <a:cs typeface="Times New Roman" panose="02020603050405020304" pitchFamily="18" charset="0"/>
              </a:rPr>
              <a:t>Stefanelli</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Szolovits</a:t>
            </a:r>
            <a:r>
              <a:rPr lang="en-IN" sz="1200" dirty="0">
                <a:latin typeface="Times New Roman" panose="02020603050405020304" pitchFamily="18" charset="0"/>
                <a:cs typeface="Times New Roman" panose="02020603050405020304" pitchFamily="18" charset="0"/>
              </a:rPr>
              <a:t> P, Berthold MR, </a:t>
            </a:r>
            <a:r>
              <a:rPr lang="en-IN" sz="1200" dirty="0" err="1">
                <a:latin typeface="Times New Roman" panose="02020603050405020304" pitchFamily="18" charset="0"/>
                <a:cs typeface="Times New Roman" panose="02020603050405020304" pitchFamily="18" charset="0"/>
              </a:rPr>
              <a:t>Bellazzi</a:t>
            </a:r>
            <a:r>
              <a:rPr lang="en-IN" sz="1200" dirty="0">
                <a:latin typeface="Times New Roman" panose="02020603050405020304" pitchFamily="18" charset="0"/>
                <a:cs typeface="Times New Roman" panose="02020603050405020304" pitchFamily="18" charset="0"/>
              </a:rPr>
              <a:t> R, et al. The coming of age of artificial intelligence in medicine. </a:t>
            </a:r>
            <a:r>
              <a:rPr lang="en-IN" sz="1200" i="1" dirty="0" err="1">
                <a:latin typeface="Times New Roman" panose="02020603050405020304" pitchFamily="18" charset="0"/>
                <a:cs typeface="Times New Roman" panose="02020603050405020304" pitchFamily="18" charset="0"/>
              </a:rPr>
              <a:t>Artif</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Intell</a:t>
            </a:r>
            <a:r>
              <a:rPr lang="en-IN" sz="1200" i="1" dirty="0">
                <a:latin typeface="Times New Roman" panose="02020603050405020304" pitchFamily="18" charset="0"/>
                <a:cs typeface="Times New Roman" panose="02020603050405020304" pitchFamily="18" charset="0"/>
              </a:rPr>
              <a:t> Med</a:t>
            </a:r>
            <a:r>
              <a:rPr lang="en-IN" sz="1200" dirty="0">
                <a:latin typeface="Times New Roman" panose="02020603050405020304" pitchFamily="18" charset="0"/>
                <a:cs typeface="Times New Roman" panose="02020603050405020304" pitchFamily="18" charset="0"/>
              </a:rPr>
              <a:t> 2009; 46:5–17.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10.1016/j.artmed.2008.07.017. [</a:t>
            </a:r>
            <a:r>
              <a:rPr lang="en-IN" sz="1200" dirty="0">
                <a:latin typeface="Times New Roman" panose="02020603050405020304" pitchFamily="18" charset="0"/>
                <a:cs typeface="Times New Roman" panose="02020603050405020304" pitchFamily="18" charset="0"/>
                <a:hlinkClick r:id="rId4"/>
              </a:rPr>
              <a:t>PMC free article</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5"/>
              </a:rPr>
              <a:t>PubMed</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6"/>
              </a:rPr>
              <a:t>Google Scholar</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2. </a:t>
            </a:r>
            <a:r>
              <a:rPr lang="en-IN" sz="1200" dirty="0" err="1">
                <a:latin typeface="Times New Roman" panose="02020603050405020304" pitchFamily="18" charset="0"/>
                <a:cs typeface="Times New Roman" panose="02020603050405020304" pitchFamily="18" charset="0"/>
              </a:rPr>
              <a:t>Shaffie</a:t>
            </a:r>
            <a:r>
              <a:rPr lang="en-IN" sz="1200" dirty="0">
                <a:latin typeface="Times New Roman" panose="02020603050405020304" pitchFamily="18" charset="0"/>
                <a:cs typeface="Times New Roman" panose="02020603050405020304" pitchFamily="18" charset="0"/>
              </a:rPr>
              <a:t> A, </a:t>
            </a:r>
            <a:r>
              <a:rPr lang="en-IN" sz="1200" dirty="0" err="1">
                <a:latin typeface="Times New Roman" panose="02020603050405020304" pitchFamily="18" charset="0"/>
                <a:cs typeface="Times New Roman" panose="02020603050405020304" pitchFamily="18" charset="0"/>
              </a:rPr>
              <a:t>Soliman</a:t>
            </a:r>
            <a:r>
              <a:rPr lang="en-IN" sz="1200" dirty="0">
                <a:latin typeface="Times New Roman" panose="02020603050405020304" pitchFamily="18" charset="0"/>
                <a:cs typeface="Times New Roman" panose="02020603050405020304" pitchFamily="18" charset="0"/>
              </a:rPr>
              <a:t> A, </a:t>
            </a:r>
            <a:r>
              <a:rPr lang="en-IN" sz="1200" dirty="0" err="1">
                <a:latin typeface="Times New Roman" panose="02020603050405020304" pitchFamily="18" charset="0"/>
                <a:cs typeface="Times New Roman" panose="02020603050405020304" pitchFamily="18" charset="0"/>
              </a:rPr>
              <a:t>Fraiwan</a:t>
            </a:r>
            <a:r>
              <a:rPr lang="en-IN" sz="1200" dirty="0">
                <a:latin typeface="Times New Roman" panose="02020603050405020304" pitchFamily="18" charset="0"/>
                <a:cs typeface="Times New Roman" panose="02020603050405020304" pitchFamily="18" charset="0"/>
              </a:rPr>
              <a:t> L, Ghazal M, </a:t>
            </a:r>
            <a:r>
              <a:rPr lang="en-IN" sz="1200" dirty="0" err="1">
                <a:latin typeface="Times New Roman" panose="02020603050405020304" pitchFamily="18" charset="0"/>
                <a:cs typeface="Times New Roman" panose="02020603050405020304" pitchFamily="18" charset="0"/>
              </a:rPr>
              <a:t>Taher</a:t>
            </a:r>
            <a:r>
              <a:rPr lang="en-IN" sz="1200" dirty="0">
                <a:latin typeface="Times New Roman" panose="02020603050405020304" pitchFamily="18" charset="0"/>
                <a:cs typeface="Times New Roman" panose="02020603050405020304" pitchFamily="18" charset="0"/>
              </a:rPr>
              <a:t> F, Dunlap N, et al. A generalized deep learning-based diagnostic system for early diagnosis of various types of pulmonary nodules. </a:t>
            </a:r>
            <a:r>
              <a:rPr lang="en-IN" sz="1200" i="1" dirty="0" err="1">
                <a:latin typeface="Times New Roman" panose="02020603050405020304" pitchFamily="18" charset="0"/>
                <a:cs typeface="Times New Roman" panose="02020603050405020304" pitchFamily="18" charset="0"/>
              </a:rPr>
              <a:t>Technol</a:t>
            </a:r>
            <a:r>
              <a:rPr lang="en-IN" sz="1200" i="1" dirty="0">
                <a:latin typeface="Times New Roman" panose="02020603050405020304" pitchFamily="18" charset="0"/>
                <a:cs typeface="Times New Roman" panose="02020603050405020304" pitchFamily="18" charset="0"/>
              </a:rPr>
              <a:t> Cancer Res Treat</a:t>
            </a:r>
            <a:r>
              <a:rPr lang="en-IN" sz="1200" dirty="0">
                <a:latin typeface="Times New Roman" panose="02020603050405020304" pitchFamily="18" charset="0"/>
                <a:cs typeface="Times New Roman" panose="02020603050405020304" pitchFamily="18" charset="0"/>
              </a:rPr>
              <a:t> 2018; 17:1180783544.doi: 10.1177/1533033818798800. [</a:t>
            </a:r>
            <a:r>
              <a:rPr lang="en-IN" sz="1200" dirty="0">
                <a:latin typeface="Times New Roman" panose="02020603050405020304" pitchFamily="18" charset="0"/>
                <a:cs typeface="Times New Roman" panose="02020603050405020304" pitchFamily="18" charset="0"/>
                <a:hlinkClick r:id="rId7"/>
              </a:rPr>
              <a:t>PMC free article</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8"/>
              </a:rPr>
              <a:t>PubMed</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9"/>
              </a:rPr>
              <a:t>Google Scholar</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3. Perryman AL, Stratton TP, </a:t>
            </a:r>
            <a:r>
              <a:rPr lang="en-IN" sz="1200" dirty="0" err="1">
                <a:latin typeface="Times New Roman" panose="02020603050405020304" pitchFamily="18" charset="0"/>
                <a:cs typeface="Times New Roman" panose="02020603050405020304" pitchFamily="18" charset="0"/>
              </a:rPr>
              <a:t>Ekins</a:t>
            </a:r>
            <a:r>
              <a:rPr lang="en-IN" sz="1200" dirty="0">
                <a:latin typeface="Times New Roman" panose="02020603050405020304" pitchFamily="18" charset="0"/>
                <a:cs typeface="Times New Roman" panose="02020603050405020304" pitchFamily="18" charset="0"/>
              </a:rPr>
              <a:t> S, </a:t>
            </a:r>
            <a:r>
              <a:rPr lang="en-IN" sz="1200" dirty="0" err="1">
                <a:latin typeface="Times New Roman" panose="02020603050405020304" pitchFamily="18" charset="0"/>
                <a:cs typeface="Times New Roman" panose="02020603050405020304" pitchFamily="18" charset="0"/>
              </a:rPr>
              <a:t>Freundlich</a:t>
            </a:r>
            <a:r>
              <a:rPr lang="en-IN" sz="1200" dirty="0">
                <a:latin typeface="Times New Roman" panose="02020603050405020304" pitchFamily="18" charset="0"/>
                <a:cs typeface="Times New Roman" panose="02020603050405020304" pitchFamily="18" charset="0"/>
              </a:rPr>
              <a:t> JS. Predicting mouse liver microsomal stability with “pruned” machine learning models and public data. </a:t>
            </a:r>
            <a:r>
              <a:rPr lang="en-IN" sz="1200" i="1" dirty="0">
                <a:latin typeface="Times New Roman" panose="02020603050405020304" pitchFamily="18" charset="0"/>
                <a:cs typeface="Times New Roman" panose="02020603050405020304" pitchFamily="18" charset="0"/>
              </a:rPr>
              <a:t>Pharm Res</a:t>
            </a:r>
            <a:r>
              <a:rPr lang="en-IN" sz="1200" dirty="0">
                <a:latin typeface="Times New Roman" panose="02020603050405020304" pitchFamily="18" charset="0"/>
                <a:cs typeface="Times New Roman" panose="02020603050405020304" pitchFamily="18" charset="0"/>
              </a:rPr>
              <a:t> 2016; 33:433–449.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10.1007/s11095-015-1800-5. [</a:t>
            </a:r>
            <a:r>
              <a:rPr lang="en-IN" sz="1200" dirty="0">
                <a:latin typeface="Times New Roman" panose="02020603050405020304" pitchFamily="18" charset="0"/>
                <a:cs typeface="Times New Roman" panose="02020603050405020304" pitchFamily="18" charset="0"/>
                <a:hlinkClick r:id="rId10"/>
              </a:rPr>
              <a:t>PMC free article</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1"/>
              </a:rPr>
              <a:t>PubMed</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2"/>
              </a:rPr>
              <a:t>Google Scholar</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4. Choi H, Kang H, Chung K, Park H. Development and application of a comprehensive machine learning program for predicting molecular biochemical and pharmacological properties. </a:t>
            </a:r>
            <a:r>
              <a:rPr lang="en-IN" sz="1200" i="1" dirty="0" err="1">
                <a:latin typeface="Times New Roman" panose="02020603050405020304" pitchFamily="18" charset="0"/>
                <a:cs typeface="Times New Roman" panose="02020603050405020304" pitchFamily="18" charset="0"/>
              </a:rPr>
              <a:t>Phys</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Chem</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Chem</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Phys</a:t>
            </a:r>
            <a:r>
              <a:rPr lang="en-IN" sz="1200" dirty="0">
                <a:latin typeface="Times New Roman" panose="02020603050405020304" pitchFamily="18" charset="0"/>
                <a:cs typeface="Times New Roman" panose="02020603050405020304" pitchFamily="18" charset="0"/>
              </a:rPr>
              <a:t> 2019; 21:5189–5199.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10.1039/C8CP07002D. [</a:t>
            </a:r>
            <a:r>
              <a:rPr lang="en-IN" sz="1200" dirty="0">
                <a:latin typeface="Times New Roman" panose="02020603050405020304" pitchFamily="18" charset="0"/>
                <a:cs typeface="Times New Roman" panose="02020603050405020304" pitchFamily="18" charset="0"/>
                <a:hlinkClick r:id="rId13"/>
              </a:rPr>
              <a:t>PubMed</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4"/>
              </a:rPr>
              <a:t>Google Scholar</a:t>
            </a:r>
            <a:r>
              <a:rPr lang="en-IN" sz="1200" dirty="0">
                <a:latin typeface="Times New Roman" panose="02020603050405020304" pitchFamily="18" charset="0"/>
                <a:cs typeface="Times New Roman" panose="02020603050405020304" pitchFamily="18" charset="0"/>
              </a:rPr>
              <a:t>]</a:t>
            </a:r>
          </a:p>
          <a:p>
            <a:pPr>
              <a:spcBef>
                <a:spcPts val="800"/>
              </a:spcBef>
            </a:pPr>
            <a:r>
              <a:rPr lang="en-IN" sz="1200" dirty="0">
                <a:latin typeface="Times New Roman" panose="02020603050405020304" pitchFamily="18" charset="0"/>
                <a:cs typeface="Times New Roman" panose="02020603050405020304" pitchFamily="18" charset="0"/>
              </a:rPr>
              <a:t>5. </a:t>
            </a:r>
            <a:r>
              <a:rPr lang="en-IN" sz="1200" dirty="0">
                <a:latin typeface="Times New Roman" panose="02020603050405020304" pitchFamily="18" charset="0"/>
                <a:cs typeface="Times New Roman" panose="02020603050405020304" pitchFamily="18" charset="0"/>
                <a:hlinkClick r:id="rId15"/>
              </a:rPr>
              <a:t>https://www.ncbi.nlm.nih.gov/pmc/articles/PMC6793782</a:t>
            </a:r>
            <a:r>
              <a:rPr lang="en-IN" sz="1200" dirty="0" smtClean="0">
                <a:latin typeface="Times New Roman" panose="02020603050405020304" pitchFamily="18" charset="0"/>
                <a:cs typeface="Times New Roman" panose="02020603050405020304" pitchFamily="18" charset="0"/>
                <a:hlinkClick r:id="rId15"/>
              </a:rPr>
              <a:t>/</a:t>
            </a:r>
            <a:r>
              <a:rPr lang="en-IN" sz="1200" dirty="0" smtClean="0">
                <a:latin typeface="Times New Roman" panose="02020603050405020304" pitchFamily="18" charset="0"/>
                <a:cs typeface="Times New Roman" panose="02020603050405020304" pitchFamily="18" charset="0"/>
              </a:rPr>
              <a:t> </a:t>
            </a:r>
          </a:p>
          <a:p>
            <a:pPr>
              <a:spcBef>
                <a:spcPts val="800"/>
              </a:spcBef>
            </a:pPr>
            <a:r>
              <a:rPr lang="en-IN" sz="1200" dirty="0">
                <a:latin typeface="Times New Roman" panose="02020603050405020304" pitchFamily="18" charset="0"/>
                <a:cs typeface="Times New Roman" panose="02020603050405020304" pitchFamily="18" charset="0"/>
              </a:rPr>
              <a:t>6. </a:t>
            </a:r>
            <a:r>
              <a:rPr lang="en-IN" sz="1200" dirty="0">
                <a:latin typeface="Times New Roman" panose="02020603050405020304" pitchFamily="18" charset="0"/>
                <a:cs typeface="Times New Roman" panose="02020603050405020304" pitchFamily="18" charset="0"/>
                <a:hlinkClick r:id="rId16"/>
              </a:rPr>
              <a:t>https://</a:t>
            </a:r>
            <a:r>
              <a:rPr lang="en-IN" sz="1200" dirty="0" smtClean="0">
                <a:latin typeface="Times New Roman" panose="02020603050405020304" pitchFamily="18" charset="0"/>
                <a:cs typeface="Times New Roman" panose="02020603050405020304" pitchFamily="18" charset="0"/>
                <a:hlinkClick r:id="rId16"/>
              </a:rPr>
              <a:t>www.tensorflow.org/lite/tutorials/model_maker_image_classification</a:t>
            </a:r>
            <a:endParaRPr lang="en-IN" sz="1200" dirty="0" smtClean="0">
              <a:latin typeface="Times New Roman" panose="02020603050405020304" pitchFamily="18" charset="0"/>
              <a:cs typeface="Times New Roman" panose="02020603050405020304" pitchFamily="18" charset="0"/>
            </a:endParaRPr>
          </a:p>
          <a:p>
            <a:pPr>
              <a:spcBef>
                <a:spcPts val="800"/>
              </a:spcBef>
            </a:pPr>
            <a:r>
              <a:rPr lang="en-IN" sz="1200" dirty="0">
                <a:solidFill>
                  <a:srgbClr val="333333"/>
                </a:solidFill>
                <a:highlight>
                  <a:srgbClr val="FFFFFF"/>
                </a:highlight>
                <a:latin typeface="Times New Roman" panose="02020603050405020304" pitchFamily="18" charset="0"/>
                <a:cs typeface="Times New Roman" panose="02020603050405020304" pitchFamily="18" charset="0"/>
              </a:rPr>
              <a:t>7. </a:t>
            </a:r>
            <a:r>
              <a:rPr lang="en-IN" sz="1200" dirty="0">
                <a:solidFill>
                  <a:srgbClr val="333333"/>
                </a:solidFill>
                <a:highlight>
                  <a:srgbClr val="FFFFFF"/>
                </a:highlight>
                <a:latin typeface="Times New Roman" panose="02020603050405020304" pitchFamily="18" charset="0"/>
                <a:cs typeface="Times New Roman" panose="02020603050405020304" pitchFamily="18" charset="0"/>
                <a:hlinkClick r:id="rId17"/>
              </a:rPr>
              <a:t>https://codelabs.developers.google.com/codelabs/recognize-flowers-with-tensorflow-on-android/#</a:t>
            </a:r>
            <a:r>
              <a:rPr lang="en-IN" sz="1200" dirty="0" smtClean="0">
                <a:solidFill>
                  <a:srgbClr val="333333"/>
                </a:solidFill>
                <a:highlight>
                  <a:srgbClr val="FFFFFF"/>
                </a:highlight>
                <a:latin typeface="Times New Roman" panose="02020603050405020304" pitchFamily="18" charset="0"/>
                <a:cs typeface="Times New Roman" panose="02020603050405020304" pitchFamily="18" charset="0"/>
                <a:hlinkClick r:id="rId17"/>
              </a:rPr>
              <a:t>4</a:t>
            </a:r>
            <a:endParaRPr lang="en-IN" sz="1200" dirty="0" smtClean="0">
              <a:solidFill>
                <a:srgbClr val="333333"/>
              </a:solidFill>
              <a:highlight>
                <a:srgbClr val="FFFFFF"/>
              </a:highlight>
              <a:latin typeface="Times New Roman" panose="02020603050405020304" pitchFamily="18" charset="0"/>
              <a:cs typeface="Times New Roman" panose="02020603050405020304" pitchFamily="18" charset="0"/>
            </a:endParaRPr>
          </a:p>
          <a:p>
            <a:pPr>
              <a:spcBef>
                <a:spcPts val="800"/>
              </a:spcBef>
            </a:pPr>
            <a:r>
              <a:rPr lang="en-IN" sz="1200" dirty="0">
                <a:solidFill>
                  <a:srgbClr val="333333"/>
                </a:solidFill>
                <a:highlight>
                  <a:srgbClr val="FFFFFF"/>
                </a:highlight>
                <a:latin typeface="Times New Roman" panose="02020603050405020304" pitchFamily="18" charset="0"/>
                <a:cs typeface="Times New Roman" panose="02020603050405020304" pitchFamily="18" charset="0"/>
              </a:rPr>
              <a:t>8. https://blog.tensorflow.org/2020/03/higher-accuracy-on-vision-models-with-efficientnet-lite.html</a:t>
            </a: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pic>
        <p:nvPicPr>
          <p:cNvPr id="4098" name="Picture 2" descr="What Makes a Good Tenant Referenc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39455" y="1723292"/>
            <a:ext cx="4293346" cy="513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76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31514" y="3287079"/>
            <a:ext cx="10045888" cy="1531105"/>
          </a:xfrm>
          <a:prstGeom prst="rect">
            <a:avLst/>
          </a:prstGeom>
        </p:spPr>
        <p:txBody>
          <a:bodyPr spcFirstLastPara="1" wrap="square" lIns="121900" tIns="121900" rIns="121900" bIns="121900" anchor="ctr" anchorCtr="0">
            <a:noAutofit/>
          </a:bodyPr>
          <a:lstStyle/>
          <a:p>
            <a:pPr lvl="0"/>
            <a:r>
              <a:rPr lang="en-US" sz="2400" dirty="0">
                <a:latin typeface="Times New Roman" panose="02020603050405020304" pitchFamily="18" charset="0"/>
                <a:cs typeface="Times New Roman" panose="02020603050405020304" pitchFamily="18" charset="0"/>
              </a:rPr>
              <a:t>Although dermatological AI has developed rapidly in recent years, it has encountered bottlenecks in the clinic, and there are many problems that need to be solved urgently: First, the current scale of skin disease image data is still insufficient, the degree of information sharing between hospitals is low, and the standard and quality of skin images are not uniform. It is difficult to obtain high-quality image data, which will lead to the unreliability of research results. Second, the combination of medical and AI complex talents is extremely scarce. It is indispensable to cooperate closely with multi-disciplinary personnel in computer science, biomedical and medical. </a:t>
            </a:r>
            <a:endParaRPr sz="2400" dirty="0">
              <a:solidFill>
                <a:schemeClr val="dk2"/>
              </a:solidFill>
              <a:latin typeface="Times New Roman" panose="02020603050405020304" pitchFamily="18" charset="0"/>
              <a:ea typeface="Darker Grotesque SemiBold"/>
              <a:cs typeface="Times New Roman" panose="02020603050405020304" pitchFamily="18" charset="0"/>
              <a:sym typeface="Darker Grotesque SemiBold"/>
            </a:endParaRPr>
          </a:p>
        </p:txBody>
      </p:sp>
      <p:sp>
        <p:nvSpPr>
          <p:cNvPr id="212" name="Google Shape;212;p18"/>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r>
              <a:rPr lang="en-IN" dirty="0"/>
              <a:t>Possible Future Expansion</a:t>
            </a:r>
            <a:br>
              <a:rPr lang="en-IN" dirty="0"/>
            </a:br>
            <a:endParaRPr dirty="0"/>
          </a:p>
        </p:txBody>
      </p:sp>
      <p:sp>
        <p:nvSpPr>
          <p:cNvPr id="213" name="Google Shape;213;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11271317" y="6187415"/>
            <a:ext cx="692651" cy="424867"/>
            <a:chOff x="4410025" y="5528957"/>
            <a:chExt cx="1639799" cy="1005840"/>
          </a:xfrm>
        </p:grpSpPr>
        <p:cxnSp>
          <p:nvCxnSpPr>
            <p:cNvPr id="215" name="Google Shape;215;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6" name="Google Shape;216;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8" name="Google Shape;218;p18"/>
          <p:cNvGrpSpPr/>
          <p:nvPr/>
        </p:nvGrpSpPr>
        <p:grpSpPr>
          <a:xfrm flipH="1">
            <a:off x="238392" y="6187415"/>
            <a:ext cx="692651" cy="424867"/>
            <a:chOff x="4410025" y="5528957"/>
            <a:chExt cx="1639799" cy="1005840"/>
          </a:xfrm>
        </p:grpSpPr>
        <p:cxnSp>
          <p:nvCxnSpPr>
            <p:cNvPr id="219" name="Google Shape;219;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0" name="Google Shape;220;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2" name="Google Shape;222;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546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6" name="Google Shape;426;p28"/>
          <p:cNvSpPr txBox="1">
            <a:spLocks noGrp="1"/>
          </p:cNvSpPr>
          <p:nvPr>
            <p:ph type="title"/>
          </p:nvPr>
        </p:nvSpPr>
        <p:spPr>
          <a:xfrm>
            <a:off x="7205700" y="2096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a:t>Thank you!</a:t>
            </a:r>
            <a:endParaRPr sz="6000"/>
          </a:p>
        </p:txBody>
      </p:sp>
      <p:sp>
        <p:nvSpPr>
          <p:cNvPr id="427" name="Google Shape;427;p28"/>
          <p:cNvSpPr txBox="1">
            <a:spLocks noGrp="1"/>
          </p:cNvSpPr>
          <p:nvPr>
            <p:ph type="subTitle" idx="1"/>
          </p:nvPr>
        </p:nvSpPr>
        <p:spPr>
          <a:xfrm>
            <a:off x="7281900" y="3431225"/>
            <a:ext cx="4430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solidFill>
                <a:schemeClr val="lt1"/>
              </a:solidFill>
            </a:endParaRPr>
          </a:p>
        </p:txBody>
      </p:sp>
      <p:sp>
        <p:nvSpPr>
          <p:cNvPr id="434" name="Google Shape;434;p28"/>
          <p:cNvSpPr txBox="1">
            <a:spLocks noGrp="1"/>
          </p:cNvSpPr>
          <p:nvPr>
            <p:ph type="body" idx="2"/>
          </p:nvPr>
        </p:nvSpPr>
        <p:spPr>
          <a:xfrm>
            <a:off x="7281900" y="3838825"/>
            <a:ext cx="4430100" cy="123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dirty="0">
              <a:solidFill>
                <a:schemeClr val="lt1"/>
              </a:solidFill>
            </a:endParaRPr>
          </a:p>
        </p:txBody>
      </p:sp>
      <p:sp>
        <p:nvSpPr>
          <p:cNvPr id="435" name="Google Shape;435;p2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4 Thank You Page Examples to Boost Customer Loyal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3223631"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726</Words>
  <Application>Microsoft Office PowerPoint</Application>
  <PresentationFormat>Widescreen</PresentationFormat>
  <Paragraphs>38</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Homemade Apple</vt:lpstr>
      <vt:lpstr>Aldrich</vt:lpstr>
      <vt:lpstr>Poppins</vt:lpstr>
      <vt:lpstr>Times New Roman</vt:lpstr>
      <vt:lpstr>Arial</vt:lpstr>
      <vt:lpstr>Darker Grotesque</vt:lpstr>
      <vt:lpstr>Barlow Condensed</vt:lpstr>
      <vt:lpstr>Darker Grotesque SemiBold</vt:lpstr>
      <vt:lpstr>Wingdings</vt:lpstr>
      <vt:lpstr>DM Serif Display</vt:lpstr>
      <vt:lpstr>Abril Fatface</vt:lpstr>
      <vt:lpstr>SlidesMania</vt:lpstr>
      <vt:lpstr>Skin Disease Detection</vt:lpstr>
      <vt:lpstr>Team Details</vt:lpstr>
      <vt:lpstr>Dermatological Issues/disorders are most commonly spread worldwide. This can be caused by various fungal, bacterial, or skin allergies. Effective use of Emerging technologies like AI/ML can recognize such diseases. Computer Vision is one such platform that made the possibility of detecting the cause accurately through Images.The problem here is to develop an Application Programming Interface which can be easily integrated with Android and IOS to detect the skin disease without any physical interaction with a Dermatologist. </vt:lpstr>
      <vt:lpstr>Current state-of-the-art System</vt:lpstr>
      <vt:lpstr>Our Approach</vt:lpstr>
      <vt:lpstr>Working Prototype</vt:lpstr>
      <vt:lpstr>References</vt:lpstr>
      <vt:lpstr>Although dermatological AI has developed rapidly in recent years, it has encountered bottlenecks in the clinic, and there are many problems that need to be solved urgently: First, the current scale of skin disease image data is still insufficient, the degree of information sharing between hospitals is low, and the standard and quality of skin images are not uniform. It is difficult to obtain high-quality image data, which will lead to the unreliability of research results. Second, the combination of medical and AI complex talents is extremely scarce. It is indispensable to cooperate closely with multi-disciplinary personnel in computer science, biomedical and medical.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dc:title>
  <dc:creator>Yug Thakkar</dc:creator>
  <cp:lastModifiedBy>Yug Thakkar</cp:lastModifiedBy>
  <cp:revision>10</cp:revision>
  <dcterms:modified xsi:type="dcterms:W3CDTF">2021-02-28T08:44:33Z</dcterms:modified>
</cp:coreProperties>
</file>