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embeddedFontLst>
    <p:embeddedFont>
      <p:font typeface="Century Gothic" panose="020B0502020202020204" pitchFamily="34" charset="0"/>
      <p:regular r:id="rId26"/>
      <p:bold r:id="rId27"/>
      <p:italic r:id="rId28"/>
      <p:boldItalic r:id="rId29"/>
    </p:embeddedFont>
    <p:embeddedFont>
      <p:font typeface="Calibri" panose="020F050202020403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5BF857-5B92-4E2B-BCD3-E195DE80133A}">
  <a:tblStyle styleId="{295BF857-5B92-4E2B-BCD3-E195DE80133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131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78" name="Shape 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9" name="Shape 149"/>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0" name="Shape 160"/>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69" name="Shape 169"/>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76" name="Shape 1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84" name="Shape 1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1" name="Shape 20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9" name="Shape 2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18" name="Shape 218"/>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26" name="Shape 226"/>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84" name="Shape 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35" name="Shape 235"/>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42" name="Shape 2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9" name="Shape 24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0" name="Shape 250"/>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57" name="Shape 2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02" name="Shape 1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4" name="Shape 124"/>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31" name="Shape 1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40" name="Shape 1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Shape 14"/>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Shape 15"/>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Shape 1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Shape 49"/>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Shape 50"/>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1" name="Shape 5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mpus Aerial 1">
  <p:cSld name="Campus Aerial 1">
    <p:spTree>
      <p:nvGrpSpPr>
        <p:cNvPr id="1" name="Shape 54"/>
        <p:cNvGrpSpPr/>
        <p:nvPr/>
      </p:nvGrpSpPr>
      <p:grpSpPr>
        <a:xfrm>
          <a:off x="0" y="0"/>
          <a:ext cx="0" cy="0"/>
          <a:chOff x="0" y="0"/>
          <a:chExt cx="0" cy="0"/>
        </a:xfrm>
      </p:grpSpPr>
      <p:pic>
        <p:nvPicPr>
          <p:cNvPr id="55" name="Shape 55"/>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56" name="Shape 56"/>
          <p:cNvSpPr txBox="1">
            <a:spLocks noGrp="1"/>
          </p:cNvSpPr>
          <p:nvPr>
            <p:ph type="body" idx="1"/>
          </p:nvPr>
        </p:nvSpPr>
        <p:spPr>
          <a:xfrm>
            <a:off x="123825" y="1364341"/>
            <a:ext cx="5776200" cy="2010300"/>
          </a:xfrm>
          <a:prstGeom prst="rect">
            <a:avLst/>
          </a:prstGeom>
          <a:noFill/>
          <a:ln>
            <a:noFill/>
          </a:ln>
        </p:spPr>
        <p:txBody>
          <a:bodyPr spcFirstLastPara="1" wrap="square" lIns="91425" tIns="91425" rIns="91425" bIns="91425" anchor="t" anchorCtr="0"/>
          <a:lstStyle>
            <a:lvl1pPr marL="457200" marR="0" lvl="0" indent="-228600" algn="l" rtl="0">
              <a:spcBef>
                <a:spcPts val="640"/>
              </a:spcBef>
              <a:spcAft>
                <a:spcPts val="0"/>
              </a:spcAft>
              <a:buClr>
                <a:schemeClr val="dk1"/>
              </a:buClr>
              <a:buSzPts val="1800"/>
              <a:buFont typeface="Arial"/>
              <a:buNone/>
              <a:defRPr sz="3200" b="1" i="0" u="none" strike="noStrike" cap="none">
                <a:solidFill>
                  <a:schemeClr val="dk1"/>
                </a:solidFill>
                <a:latin typeface="Century Gothic"/>
                <a:ea typeface="Century Gothic"/>
                <a:cs typeface="Century Gothic"/>
                <a:sym typeface="Century Gothic"/>
              </a:defRPr>
            </a:lvl1pPr>
            <a:lvl2pPr marL="914400" marR="0" lvl="1" indent="-406400" algn="l" rtl="0">
              <a:spcBef>
                <a:spcPts val="16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115888" y="4898571"/>
            <a:ext cx="5784300" cy="1256100"/>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1pPr>
            <a:lvl2pPr marL="914400" marR="0" lvl="1" indent="-228600" algn="l" rtl="0">
              <a:spcBef>
                <a:spcPts val="16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160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16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16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body" idx="3"/>
          </p:nvPr>
        </p:nvSpPr>
        <p:spPr>
          <a:xfrm>
            <a:off x="123825" y="3512457"/>
            <a:ext cx="5776200" cy="1204800"/>
          </a:xfrm>
          <a:prstGeom prst="rect">
            <a:avLst/>
          </a:prstGeom>
          <a:noFill/>
          <a:ln>
            <a:noFill/>
          </a:ln>
        </p:spPr>
        <p:txBody>
          <a:bodyPr spcFirstLastPara="1" wrap="square" lIns="91425" tIns="91425" rIns="91425" bIns="91425" anchor="t" anchorCtr="0"/>
          <a:lstStyle>
            <a:lvl1pPr marL="457200" marR="0" lvl="0" indent="-228600" algn="l" rtl="0">
              <a:spcBef>
                <a:spcPts val="480"/>
              </a:spcBef>
              <a:spcAft>
                <a:spcPts val="0"/>
              </a:spcAft>
              <a:buClr>
                <a:schemeClr val="dk1"/>
              </a:buClr>
              <a:buSzPts val="1800"/>
              <a:buFont typeface="Arial"/>
              <a:buNone/>
              <a:defRPr sz="2400" b="0" i="1" u="none" strike="noStrike" cap="none">
                <a:solidFill>
                  <a:schemeClr val="dk1"/>
                </a:solidFill>
                <a:latin typeface="Century Gothic"/>
                <a:ea typeface="Century Gothic"/>
                <a:cs typeface="Century Gothic"/>
                <a:sym typeface="Century Gothic"/>
              </a:defRPr>
            </a:lvl1pPr>
            <a:lvl2pPr marL="914400" marR="0" lvl="1" indent="-228600" algn="l" rtl="0">
              <a:spcBef>
                <a:spcPts val="16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160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16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16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59" name="Shape 59" descr="/Users/jasonrodriguez/Projects/Power Points/FINAL Template/images/images/CoverSlide_Header_01.png"/>
          <p:cNvPicPr preferRelativeResize="0"/>
          <p:nvPr/>
        </p:nvPicPr>
        <p:blipFill rotWithShape="1">
          <a:blip r:embed="rId3">
            <a:alphaModFix/>
          </a:blip>
          <a:srcRect/>
          <a:stretch/>
        </p:blipFill>
        <p:spPr>
          <a:xfrm>
            <a:off x="0" y="0"/>
            <a:ext cx="9144000" cy="975300"/>
          </a:xfrm>
          <a:prstGeom prst="rect">
            <a:avLst/>
          </a:prstGeom>
          <a:noFill/>
          <a:ln>
            <a:noFill/>
          </a:ln>
        </p:spPr>
      </p:pic>
      <p:pic>
        <p:nvPicPr>
          <p:cNvPr id="60" name="Shape 60" descr="CoverSlide_Footer_03.png"/>
          <p:cNvPicPr preferRelativeResize="0"/>
          <p:nvPr/>
        </p:nvPicPr>
        <p:blipFill rotWithShape="1">
          <a:blip r:embed="rId4">
            <a:alphaModFix/>
          </a:blip>
          <a:srcRect/>
          <a:stretch/>
        </p:blipFill>
        <p:spPr>
          <a:xfrm>
            <a:off x="0" y="6272784"/>
            <a:ext cx="9144000" cy="585300"/>
          </a:xfrm>
          <a:prstGeom prst="rect">
            <a:avLst/>
          </a:prstGeom>
          <a:noFill/>
          <a:ln>
            <a:noFill/>
          </a:ln>
        </p:spPr>
      </p:pic>
      <p:pic>
        <p:nvPicPr>
          <p:cNvPr id="61" name="Shape 61" descr="Stevens-Official-PMSColor-R.eps"/>
          <p:cNvPicPr preferRelativeResize="0"/>
          <p:nvPr/>
        </p:nvPicPr>
        <p:blipFill rotWithShape="1">
          <a:blip r:embed="rId5">
            <a:alphaModFix/>
          </a:blip>
          <a:srcRect/>
          <a:stretch/>
        </p:blipFill>
        <p:spPr>
          <a:xfrm>
            <a:off x="235857" y="283029"/>
            <a:ext cx="1934100" cy="828900"/>
          </a:xfrm>
          <a:prstGeom prst="rect">
            <a:avLst/>
          </a:prstGeom>
          <a:noFill/>
          <a:ln>
            <a:noFill/>
          </a:ln>
        </p:spPr>
      </p:pic>
      <p:sp>
        <p:nvSpPr>
          <p:cNvPr id="62" name="Shape 62"/>
          <p:cNvSpPr txBox="1">
            <a:spLocks noGrp="1"/>
          </p:cNvSpPr>
          <p:nvPr>
            <p:ph type="ftr" idx="11"/>
          </p:nvPr>
        </p:nvSpPr>
        <p:spPr>
          <a:xfrm>
            <a:off x="6047030" y="6520372"/>
            <a:ext cx="2938200" cy="201000"/>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2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Hanlon Lab">
  <p:cSld name="Hanlon Lab">
    <p:spTree>
      <p:nvGrpSpPr>
        <p:cNvPr id="1" name="Shape 63"/>
        <p:cNvGrpSpPr/>
        <p:nvPr/>
      </p:nvGrpSpPr>
      <p:grpSpPr>
        <a:xfrm>
          <a:off x="0" y="0"/>
          <a:ext cx="0" cy="0"/>
          <a:chOff x="0" y="0"/>
          <a:chExt cx="0" cy="0"/>
        </a:xfrm>
      </p:grpSpPr>
      <p:pic>
        <p:nvPicPr>
          <p:cNvPr id="64" name="Shape 64"/>
          <p:cNvPicPr preferRelativeResize="0"/>
          <p:nvPr/>
        </p:nvPicPr>
        <p:blipFill rotWithShape="1">
          <a:blip r:embed="rId2">
            <a:alphaModFix/>
          </a:blip>
          <a:srcRect/>
          <a:stretch/>
        </p:blipFill>
        <p:spPr>
          <a:xfrm>
            <a:off x="0" y="0"/>
            <a:ext cx="9144000" cy="6858000"/>
          </a:xfrm>
          <a:prstGeom prst="rect">
            <a:avLst/>
          </a:prstGeom>
          <a:noFill/>
          <a:ln>
            <a:noFill/>
          </a:ln>
        </p:spPr>
      </p:pic>
      <p:pic>
        <p:nvPicPr>
          <p:cNvPr id="65" name="Shape 65" descr="/Users/jasonrodriguez/Projects/Power Points/FINAL Template/images/images/PPT_Template_Header.png"/>
          <p:cNvPicPr preferRelativeResize="0"/>
          <p:nvPr/>
        </p:nvPicPr>
        <p:blipFill rotWithShape="1">
          <a:blip r:embed="rId3">
            <a:alphaModFix/>
          </a:blip>
          <a:srcRect/>
          <a:stretch/>
        </p:blipFill>
        <p:spPr>
          <a:xfrm>
            <a:off x="0" y="0"/>
            <a:ext cx="9144000" cy="975300"/>
          </a:xfrm>
          <a:prstGeom prst="rect">
            <a:avLst/>
          </a:prstGeom>
          <a:noFill/>
          <a:ln>
            <a:noFill/>
          </a:ln>
        </p:spPr>
      </p:pic>
      <p:pic>
        <p:nvPicPr>
          <p:cNvPr id="66" name="Shape 66"/>
          <p:cNvPicPr preferRelativeResize="0"/>
          <p:nvPr/>
        </p:nvPicPr>
        <p:blipFill rotWithShape="1">
          <a:blip r:embed="rId4">
            <a:alphaModFix/>
          </a:blip>
          <a:srcRect/>
          <a:stretch/>
        </p:blipFill>
        <p:spPr>
          <a:xfrm>
            <a:off x="0" y="6272784"/>
            <a:ext cx="9144000" cy="585300"/>
          </a:xfrm>
          <a:prstGeom prst="rect">
            <a:avLst/>
          </a:prstGeom>
          <a:noFill/>
          <a:ln>
            <a:noFill/>
          </a:ln>
        </p:spPr>
      </p:pic>
      <p:sp>
        <p:nvSpPr>
          <p:cNvPr id="67" name="Shape 67"/>
          <p:cNvSpPr txBox="1">
            <a:spLocks noGrp="1"/>
          </p:cNvSpPr>
          <p:nvPr>
            <p:ph type="title"/>
          </p:nvPr>
        </p:nvSpPr>
        <p:spPr>
          <a:xfrm>
            <a:off x="227013" y="274638"/>
            <a:ext cx="7923600" cy="11430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dk1"/>
              </a:buClr>
              <a:buSzPts val="2800"/>
              <a:buFont typeface="Century Gothic"/>
              <a:buNone/>
              <a:defRPr sz="3400" b="1" i="0" u="none" strike="noStrike" cap="none">
                <a:solidFill>
                  <a:schemeClr val="dk1"/>
                </a:solidFill>
                <a:latin typeface="Century Gothic"/>
                <a:ea typeface="Century Gothic"/>
                <a:cs typeface="Century Gothic"/>
                <a:sym typeface="Century Gothic"/>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68" name="Shape 68"/>
          <p:cNvSpPr txBox="1">
            <a:spLocks noGrp="1"/>
          </p:cNvSpPr>
          <p:nvPr>
            <p:ph type="body" idx="1"/>
          </p:nvPr>
        </p:nvSpPr>
        <p:spPr>
          <a:xfrm>
            <a:off x="227013" y="2558866"/>
            <a:ext cx="5649000" cy="3534900"/>
          </a:xfrm>
          <a:prstGeom prst="rect">
            <a:avLst/>
          </a:prstGeom>
          <a:noFill/>
          <a:ln>
            <a:noFill/>
          </a:ln>
        </p:spPr>
        <p:txBody>
          <a:bodyPr spcFirstLastPara="1" wrap="square" lIns="91425" tIns="91425" rIns="91425" bIns="91425" anchor="t" anchorCtr="0"/>
          <a:lstStyle>
            <a:lvl1pPr marL="457200" marR="0" lvl="0" indent="-342900" algn="l" rtl="0">
              <a:spcBef>
                <a:spcPts val="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1pPr>
            <a:lvl2pPr marL="914400" marR="0" lvl="1" indent="-330200" algn="l" rtl="0">
              <a:spcBef>
                <a:spcPts val="1200"/>
              </a:spcBef>
              <a:spcAft>
                <a:spcPts val="0"/>
              </a:spcAft>
              <a:buClr>
                <a:schemeClr val="dk1"/>
              </a:buClr>
              <a:buSzPts val="1600"/>
              <a:buFont typeface="Arial"/>
              <a:buChar char="•"/>
              <a:defRPr sz="1600" b="0" i="0" u="none" strike="noStrike" cap="none">
                <a:solidFill>
                  <a:schemeClr val="dk1"/>
                </a:solidFill>
                <a:latin typeface="Century Gothic"/>
                <a:ea typeface="Century Gothic"/>
                <a:cs typeface="Century Gothic"/>
                <a:sym typeface="Century Gothic"/>
              </a:defRPr>
            </a:lvl2pPr>
            <a:lvl3pPr marL="1371600" marR="0" lvl="2" indent="-317500" algn="l" rtl="0">
              <a:spcBef>
                <a:spcPts val="1200"/>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spcBef>
                <a:spcPts val="1200"/>
              </a:spcBef>
              <a:spcAft>
                <a:spcPts val="0"/>
              </a:spcAft>
              <a:buClr>
                <a:schemeClr val="dk1"/>
              </a:buClr>
              <a:buSzPts val="1200"/>
              <a:buFont typeface="Arial"/>
              <a:buChar char="•"/>
              <a:defRPr sz="1200" b="0" i="0" u="none" strike="noStrike" cap="none">
                <a:solidFill>
                  <a:schemeClr val="dk1"/>
                </a:solidFill>
                <a:latin typeface="Century Gothic"/>
                <a:ea typeface="Century Gothic"/>
                <a:cs typeface="Century Gothic"/>
                <a:sym typeface="Century Gothic"/>
              </a:defRPr>
            </a:lvl4pPr>
            <a:lvl5pPr marL="2286000" marR="0" lvl="4" indent="-292100" algn="l" rtl="0">
              <a:spcBef>
                <a:spcPts val="1200"/>
              </a:spcBef>
              <a:spcAft>
                <a:spcPts val="0"/>
              </a:spcAft>
              <a:buClr>
                <a:schemeClr val="dk1"/>
              </a:buClr>
              <a:buSzPts val="1000"/>
              <a:buFont typeface="Arial"/>
              <a:buChar char="•"/>
              <a:defRPr sz="10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body" idx="2"/>
          </p:nvPr>
        </p:nvSpPr>
        <p:spPr>
          <a:xfrm>
            <a:off x="227013" y="1585821"/>
            <a:ext cx="8691600" cy="804900"/>
          </a:xfrm>
          <a:prstGeom prst="rect">
            <a:avLst/>
          </a:prstGeom>
          <a:noFill/>
          <a:ln>
            <a:noFill/>
          </a:ln>
        </p:spPr>
        <p:txBody>
          <a:bodyPr spcFirstLastPara="1" wrap="square" lIns="91425" tIns="91425" rIns="91425" bIns="91425" anchor="ctr" anchorCtr="0"/>
          <a:lstStyle>
            <a:lvl1pPr marL="457200" marR="0" lvl="0" indent="-228600" algn="l" rtl="0">
              <a:spcBef>
                <a:spcPts val="480"/>
              </a:spcBef>
              <a:spcAft>
                <a:spcPts val="0"/>
              </a:spcAft>
              <a:buClr>
                <a:schemeClr val="dk1"/>
              </a:buClr>
              <a:buSzPts val="1800"/>
              <a:buFont typeface="Arial"/>
              <a:buNone/>
              <a:defRPr sz="2400" b="0" i="0" u="none" strike="noStrike" cap="none">
                <a:solidFill>
                  <a:schemeClr val="dk1"/>
                </a:solidFill>
                <a:latin typeface="Century Gothic"/>
                <a:ea typeface="Century Gothic"/>
                <a:cs typeface="Century Gothic"/>
                <a:sym typeface="Century Gothic"/>
              </a:defRPr>
            </a:lvl1pPr>
            <a:lvl2pPr marL="914400" marR="0" lvl="1" indent="-368300" algn="l" rtl="0">
              <a:spcBef>
                <a:spcPts val="1600"/>
              </a:spcBef>
              <a:spcAft>
                <a:spcPts val="0"/>
              </a:spcAft>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1371600" marR="0" lvl="2" indent="-228600" algn="l" rtl="0">
              <a:spcBef>
                <a:spcPts val="1600"/>
              </a:spcBef>
              <a:spcAft>
                <a:spcPts val="0"/>
              </a:spcAft>
              <a:buClr>
                <a:schemeClr val="dk1"/>
              </a:buClr>
              <a:buSzPts val="1400"/>
              <a:buFont typeface="Arial"/>
              <a:buNone/>
              <a:defRPr sz="2700" b="0" i="0" u="none" strike="noStrike" cap="none">
                <a:solidFill>
                  <a:schemeClr val="dk1"/>
                </a:solidFill>
                <a:latin typeface="Century Gothic"/>
                <a:ea typeface="Century Gothic"/>
                <a:cs typeface="Century Gothic"/>
                <a:sym typeface="Century Gothic"/>
              </a:defRPr>
            </a:lvl3pPr>
            <a:lvl4pPr marL="1828800" marR="0" lvl="3" indent="-228600" algn="l" rtl="0">
              <a:spcBef>
                <a:spcPts val="1600"/>
              </a:spcBef>
              <a:spcAft>
                <a:spcPts val="0"/>
              </a:spcAft>
              <a:buClr>
                <a:schemeClr val="dk1"/>
              </a:buClr>
              <a:buSzPts val="1400"/>
              <a:buFont typeface="Arial"/>
              <a:buNone/>
              <a:defRPr sz="2700" b="0" i="0" u="none" strike="noStrike" cap="none">
                <a:solidFill>
                  <a:schemeClr val="dk1"/>
                </a:solidFill>
                <a:latin typeface="Century Gothic"/>
                <a:ea typeface="Century Gothic"/>
                <a:cs typeface="Century Gothic"/>
                <a:sym typeface="Century Gothic"/>
              </a:defRPr>
            </a:lvl4pPr>
            <a:lvl5pPr marL="2286000" marR="0" lvl="4" indent="-228600" algn="l" rtl="0">
              <a:spcBef>
                <a:spcPts val="1600"/>
              </a:spcBef>
              <a:spcAft>
                <a:spcPts val="0"/>
              </a:spcAft>
              <a:buClr>
                <a:schemeClr val="dk1"/>
              </a:buClr>
              <a:buSzPts val="1400"/>
              <a:buFont typeface="Arial"/>
              <a:buNone/>
              <a:defRPr sz="27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sldNum" idx="12"/>
          </p:nvPr>
        </p:nvSpPr>
        <p:spPr>
          <a:xfrm>
            <a:off x="8708569" y="6529849"/>
            <a:ext cx="370200" cy="21930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b="0" i="0" u="none" strike="noStrike" cap="none">
                <a:solidFill>
                  <a:srgbClr val="888888"/>
                </a:solidFill>
                <a:latin typeface="Century Gothic"/>
                <a:ea typeface="Century Gothic"/>
                <a:cs typeface="Century Gothic"/>
                <a:sym typeface="Century Gothic"/>
              </a:defRPr>
            </a:lvl1pPr>
            <a:lvl2pPr marL="0" marR="0" lvl="1" indent="0" algn="l" rtl="0">
              <a:spcBef>
                <a:spcPts val="0"/>
              </a:spcBef>
              <a:buNone/>
              <a:defRPr sz="1000" b="0" i="0" u="none" strike="noStrike" cap="none">
                <a:solidFill>
                  <a:srgbClr val="888888"/>
                </a:solidFill>
                <a:latin typeface="Century Gothic"/>
                <a:ea typeface="Century Gothic"/>
                <a:cs typeface="Century Gothic"/>
                <a:sym typeface="Century Gothic"/>
              </a:defRPr>
            </a:lvl2pPr>
            <a:lvl3pPr marL="0" marR="0" lvl="2" indent="0" algn="l" rtl="0">
              <a:spcBef>
                <a:spcPts val="0"/>
              </a:spcBef>
              <a:buNone/>
              <a:defRPr sz="1000" b="0" i="0" u="none" strike="noStrike" cap="none">
                <a:solidFill>
                  <a:srgbClr val="888888"/>
                </a:solidFill>
                <a:latin typeface="Century Gothic"/>
                <a:ea typeface="Century Gothic"/>
                <a:cs typeface="Century Gothic"/>
                <a:sym typeface="Century Gothic"/>
              </a:defRPr>
            </a:lvl3pPr>
            <a:lvl4pPr marL="0" marR="0" lvl="3" indent="0" algn="l" rtl="0">
              <a:spcBef>
                <a:spcPts val="0"/>
              </a:spcBef>
              <a:buNone/>
              <a:defRPr sz="1000" b="0" i="0" u="none" strike="noStrike" cap="none">
                <a:solidFill>
                  <a:srgbClr val="888888"/>
                </a:solidFill>
                <a:latin typeface="Century Gothic"/>
                <a:ea typeface="Century Gothic"/>
                <a:cs typeface="Century Gothic"/>
                <a:sym typeface="Century Gothic"/>
              </a:defRPr>
            </a:lvl4pPr>
            <a:lvl5pPr marL="0" marR="0" lvl="4" indent="0" algn="l" rtl="0">
              <a:spcBef>
                <a:spcPts val="0"/>
              </a:spcBef>
              <a:buNone/>
              <a:defRPr sz="1000" b="0" i="0" u="none" strike="noStrike" cap="none">
                <a:solidFill>
                  <a:srgbClr val="888888"/>
                </a:solidFill>
                <a:latin typeface="Century Gothic"/>
                <a:ea typeface="Century Gothic"/>
                <a:cs typeface="Century Gothic"/>
                <a:sym typeface="Century Gothic"/>
              </a:defRPr>
            </a:lvl5pPr>
            <a:lvl6pPr marL="0" marR="0" lvl="5" indent="0" algn="l" rtl="0">
              <a:spcBef>
                <a:spcPts val="0"/>
              </a:spcBef>
              <a:buNone/>
              <a:defRPr sz="1000" b="0" i="0" u="none" strike="noStrike" cap="none">
                <a:solidFill>
                  <a:srgbClr val="888888"/>
                </a:solidFill>
                <a:latin typeface="Century Gothic"/>
                <a:ea typeface="Century Gothic"/>
                <a:cs typeface="Century Gothic"/>
                <a:sym typeface="Century Gothic"/>
              </a:defRPr>
            </a:lvl6pPr>
            <a:lvl7pPr marL="0" marR="0" lvl="6" indent="0" algn="l" rtl="0">
              <a:spcBef>
                <a:spcPts val="0"/>
              </a:spcBef>
              <a:buNone/>
              <a:defRPr sz="1000" b="0" i="0" u="none" strike="noStrike" cap="none">
                <a:solidFill>
                  <a:srgbClr val="888888"/>
                </a:solidFill>
                <a:latin typeface="Century Gothic"/>
                <a:ea typeface="Century Gothic"/>
                <a:cs typeface="Century Gothic"/>
                <a:sym typeface="Century Gothic"/>
              </a:defRPr>
            </a:lvl7pPr>
            <a:lvl8pPr marL="0" marR="0" lvl="7" indent="0" algn="l" rtl="0">
              <a:spcBef>
                <a:spcPts val="0"/>
              </a:spcBef>
              <a:buNone/>
              <a:defRPr sz="1000" b="0" i="0" u="none" strike="noStrike" cap="none">
                <a:solidFill>
                  <a:srgbClr val="888888"/>
                </a:solidFill>
                <a:latin typeface="Century Gothic"/>
                <a:ea typeface="Century Gothic"/>
                <a:cs typeface="Century Gothic"/>
                <a:sym typeface="Century Gothic"/>
              </a:defRPr>
            </a:lvl8pPr>
            <a:lvl9pPr marL="0" marR="0" lvl="8" indent="0" algn="l" rtl="0">
              <a:spcBef>
                <a:spcPts val="0"/>
              </a:spcBef>
              <a:buNone/>
              <a:defRPr sz="1000" b="0" i="0" u="none" strike="noStrike" cap="none">
                <a:solidFill>
                  <a:srgbClr val="888888"/>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head w/ Bullets">
  <p:cSld name="Subhead w/ Bullets">
    <p:spTree>
      <p:nvGrpSpPr>
        <p:cNvPr id="1" name="Shape 71"/>
        <p:cNvGrpSpPr/>
        <p:nvPr/>
      </p:nvGrpSpPr>
      <p:grpSpPr>
        <a:xfrm>
          <a:off x="0" y="0"/>
          <a:ext cx="0" cy="0"/>
          <a:chOff x="0" y="0"/>
          <a:chExt cx="0" cy="0"/>
        </a:xfrm>
      </p:grpSpPr>
      <p:sp>
        <p:nvSpPr>
          <p:cNvPr id="72" name="Shape 72"/>
          <p:cNvSpPr txBox="1">
            <a:spLocks noGrp="1"/>
          </p:cNvSpPr>
          <p:nvPr>
            <p:ph type="sldNum" idx="12"/>
          </p:nvPr>
        </p:nvSpPr>
        <p:spPr>
          <a:xfrm>
            <a:off x="8708569" y="6529849"/>
            <a:ext cx="370200" cy="2193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0" marR="0" lvl="1" indent="0" algn="l" rtl="0">
              <a:spcBef>
                <a:spcPts val="0"/>
              </a:spcBef>
              <a:buNone/>
              <a:defRPr sz="1200" b="0" i="0" u="none" strike="noStrike" cap="none">
                <a:solidFill>
                  <a:schemeClr val="dk1"/>
                </a:solidFill>
                <a:latin typeface="Calibri"/>
                <a:ea typeface="Calibri"/>
                <a:cs typeface="Calibri"/>
                <a:sym typeface="Calibri"/>
              </a:defRPr>
            </a:lvl2pPr>
            <a:lvl3pPr marL="0" marR="0" lvl="2" indent="0" algn="l" rtl="0">
              <a:spcBef>
                <a:spcPts val="0"/>
              </a:spcBef>
              <a:buNone/>
              <a:defRPr sz="1200" b="0" i="0" u="none" strike="noStrike" cap="none">
                <a:solidFill>
                  <a:schemeClr val="dk1"/>
                </a:solidFill>
                <a:latin typeface="Calibri"/>
                <a:ea typeface="Calibri"/>
                <a:cs typeface="Calibri"/>
                <a:sym typeface="Calibri"/>
              </a:defRPr>
            </a:lvl3pPr>
            <a:lvl4pPr marL="0" marR="0" lvl="3" indent="0" algn="l" rtl="0">
              <a:spcBef>
                <a:spcPts val="0"/>
              </a:spcBef>
              <a:buNone/>
              <a:defRPr sz="1200" b="0" i="0" u="none" strike="noStrike" cap="none">
                <a:solidFill>
                  <a:schemeClr val="dk1"/>
                </a:solidFill>
                <a:latin typeface="Calibri"/>
                <a:ea typeface="Calibri"/>
                <a:cs typeface="Calibri"/>
                <a:sym typeface="Calibri"/>
              </a:defRPr>
            </a:lvl4pPr>
            <a:lvl5pPr marL="0" marR="0" lvl="4" indent="0" algn="l" rtl="0">
              <a:spcBef>
                <a:spcPts val="0"/>
              </a:spcBef>
              <a:buNone/>
              <a:defRPr sz="1200" b="0" i="0" u="none" strike="noStrike" cap="none">
                <a:solidFill>
                  <a:schemeClr val="dk1"/>
                </a:solidFill>
                <a:latin typeface="Calibri"/>
                <a:ea typeface="Calibri"/>
                <a:cs typeface="Calibri"/>
                <a:sym typeface="Calibri"/>
              </a:defRPr>
            </a:lvl5pPr>
            <a:lvl6pPr marL="0" marR="0" lvl="5" indent="0" algn="l" rtl="0">
              <a:spcBef>
                <a:spcPts val="0"/>
              </a:spcBef>
              <a:buNone/>
              <a:defRPr sz="1200" b="0" i="0" u="none" strike="noStrike" cap="none">
                <a:solidFill>
                  <a:schemeClr val="dk1"/>
                </a:solidFill>
                <a:latin typeface="Calibri"/>
                <a:ea typeface="Calibri"/>
                <a:cs typeface="Calibri"/>
                <a:sym typeface="Calibri"/>
              </a:defRPr>
            </a:lvl6pPr>
            <a:lvl7pPr marL="0" marR="0" lvl="6" indent="0" algn="l" rtl="0">
              <a:spcBef>
                <a:spcPts val="0"/>
              </a:spcBef>
              <a:buNone/>
              <a:defRPr sz="1200" b="0" i="0" u="none" strike="noStrike" cap="none">
                <a:solidFill>
                  <a:schemeClr val="dk1"/>
                </a:solidFill>
                <a:latin typeface="Calibri"/>
                <a:ea typeface="Calibri"/>
                <a:cs typeface="Calibri"/>
                <a:sym typeface="Calibri"/>
              </a:defRPr>
            </a:lvl7pPr>
            <a:lvl8pPr marL="0" marR="0" lvl="7" indent="0" algn="l" rtl="0">
              <a:spcBef>
                <a:spcPts val="0"/>
              </a:spcBef>
              <a:buNone/>
              <a:defRPr sz="1200" b="0" i="0" u="none" strike="noStrike" cap="none">
                <a:solidFill>
                  <a:schemeClr val="dk1"/>
                </a:solidFill>
                <a:latin typeface="Calibri"/>
                <a:ea typeface="Calibri"/>
                <a:cs typeface="Calibri"/>
                <a:sym typeface="Calibri"/>
              </a:defRPr>
            </a:lvl8pPr>
            <a:lvl9pPr marL="0" marR="0" lvl="8" indent="0" algn="l" rtl="0">
              <a:spcBef>
                <a:spcPts val="0"/>
              </a:spcBef>
              <a:buNone/>
              <a:defRPr sz="12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
        <p:nvSpPr>
          <p:cNvPr id="73" name="Shape 73"/>
          <p:cNvSpPr txBox="1">
            <a:spLocks noGrp="1"/>
          </p:cNvSpPr>
          <p:nvPr>
            <p:ph type="title"/>
          </p:nvPr>
        </p:nvSpPr>
        <p:spPr>
          <a:xfrm>
            <a:off x="227013" y="274638"/>
            <a:ext cx="7923600" cy="11430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dk1"/>
              </a:buClr>
              <a:buSzPts val="2800"/>
              <a:buFont typeface="Century Gothic"/>
              <a:buNone/>
              <a:defRPr sz="3400" b="1" i="0" u="none" strike="noStrike" cap="none">
                <a:solidFill>
                  <a:schemeClr val="dk1"/>
                </a:solidFill>
                <a:latin typeface="Century Gothic"/>
                <a:ea typeface="Century Gothic"/>
                <a:cs typeface="Century Gothic"/>
                <a:sym typeface="Century Gothic"/>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74" name="Shape 74"/>
          <p:cNvSpPr txBox="1">
            <a:spLocks noGrp="1"/>
          </p:cNvSpPr>
          <p:nvPr>
            <p:ph type="body" idx="1"/>
          </p:nvPr>
        </p:nvSpPr>
        <p:spPr>
          <a:xfrm>
            <a:off x="227013" y="1585821"/>
            <a:ext cx="8691600" cy="804900"/>
          </a:xfrm>
          <a:prstGeom prst="rect">
            <a:avLst/>
          </a:prstGeom>
          <a:noFill/>
          <a:ln>
            <a:noFill/>
          </a:ln>
        </p:spPr>
        <p:txBody>
          <a:bodyPr spcFirstLastPara="1" wrap="square" lIns="91425" tIns="91425" rIns="91425" bIns="91425" anchor="ctr" anchorCtr="0"/>
          <a:lstStyle>
            <a:lvl1pPr marL="457200" marR="0" lvl="0" indent="-228600" algn="l" rtl="0">
              <a:spcBef>
                <a:spcPts val="480"/>
              </a:spcBef>
              <a:spcAft>
                <a:spcPts val="0"/>
              </a:spcAft>
              <a:buClr>
                <a:schemeClr val="dk1"/>
              </a:buClr>
              <a:buSzPts val="1800"/>
              <a:buFont typeface="Arial"/>
              <a:buNone/>
              <a:defRPr sz="2400" b="0" i="0" u="none" strike="noStrike" cap="none">
                <a:solidFill>
                  <a:schemeClr val="dk1"/>
                </a:solidFill>
                <a:latin typeface="Century Gothic"/>
                <a:ea typeface="Century Gothic"/>
                <a:cs typeface="Century Gothic"/>
                <a:sym typeface="Century Gothic"/>
              </a:defRPr>
            </a:lvl1pPr>
            <a:lvl2pPr marL="914400" marR="0" lvl="1" indent="-368300" algn="l" rtl="0">
              <a:spcBef>
                <a:spcPts val="1600"/>
              </a:spcBef>
              <a:spcAft>
                <a:spcPts val="0"/>
              </a:spcAft>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1371600" marR="0" lvl="2" indent="-228600" algn="l" rtl="0">
              <a:spcBef>
                <a:spcPts val="1600"/>
              </a:spcBef>
              <a:spcAft>
                <a:spcPts val="0"/>
              </a:spcAft>
              <a:buClr>
                <a:schemeClr val="dk1"/>
              </a:buClr>
              <a:buSzPts val="1400"/>
              <a:buFont typeface="Arial"/>
              <a:buNone/>
              <a:defRPr sz="2700" b="0" i="0" u="none" strike="noStrike" cap="none">
                <a:solidFill>
                  <a:schemeClr val="dk1"/>
                </a:solidFill>
                <a:latin typeface="Century Gothic"/>
                <a:ea typeface="Century Gothic"/>
                <a:cs typeface="Century Gothic"/>
                <a:sym typeface="Century Gothic"/>
              </a:defRPr>
            </a:lvl3pPr>
            <a:lvl4pPr marL="1828800" marR="0" lvl="3" indent="-228600" algn="l" rtl="0">
              <a:spcBef>
                <a:spcPts val="1600"/>
              </a:spcBef>
              <a:spcAft>
                <a:spcPts val="0"/>
              </a:spcAft>
              <a:buClr>
                <a:schemeClr val="dk1"/>
              </a:buClr>
              <a:buSzPts val="1400"/>
              <a:buFont typeface="Arial"/>
              <a:buNone/>
              <a:defRPr sz="2700" b="0" i="0" u="none" strike="noStrike" cap="none">
                <a:solidFill>
                  <a:schemeClr val="dk1"/>
                </a:solidFill>
                <a:latin typeface="Century Gothic"/>
                <a:ea typeface="Century Gothic"/>
                <a:cs typeface="Century Gothic"/>
                <a:sym typeface="Century Gothic"/>
              </a:defRPr>
            </a:lvl4pPr>
            <a:lvl5pPr marL="2286000" marR="0" lvl="4" indent="-228600" algn="l" rtl="0">
              <a:spcBef>
                <a:spcPts val="1600"/>
              </a:spcBef>
              <a:spcAft>
                <a:spcPts val="0"/>
              </a:spcAft>
              <a:buClr>
                <a:schemeClr val="dk1"/>
              </a:buClr>
              <a:buSzPts val="1400"/>
              <a:buFont typeface="Arial"/>
              <a:buNone/>
              <a:defRPr sz="27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body" idx="2"/>
          </p:nvPr>
        </p:nvSpPr>
        <p:spPr>
          <a:xfrm>
            <a:off x="227013" y="2558866"/>
            <a:ext cx="8691600" cy="3534900"/>
          </a:xfrm>
          <a:prstGeom prst="rect">
            <a:avLst/>
          </a:prstGeom>
          <a:noFill/>
          <a:ln>
            <a:noFill/>
          </a:ln>
        </p:spPr>
        <p:txBody>
          <a:bodyPr spcFirstLastPara="1" wrap="square" lIns="91425" tIns="91425" rIns="91425" bIns="91425" anchor="t" anchorCtr="0"/>
          <a:lstStyle>
            <a:lvl1pPr marL="457200" marR="0" lvl="0" indent="-342900" algn="l" rtl="0">
              <a:spcBef>
                <a:spcPts val="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1pPr>
            <a:lvl2pPr marL="914400" marR="0" lvl="1" indent="-330200" algn="l" rtl="0">
              <a:spcBef>
                <a:spcPts val="1200"/>
              </a:spcBef>
              <a:spcAft>
                <a:spcPts val="0"/>
              </a:spcAft>
              <a:buClr>
                <a:schemeClr val="dk1"/>
              </a:buClr>
              <a:buSzPts val="1600"/>
              <a:buFont typeface="Arial"/>
              <a:buChar char="•"/>
              <a:defRPr sz="1600" b="0" i="0" u="none" strike="noStrike" cap="none">
                <a:solidFill>
                  <a:schemeClr val="dk1"/>
                </a:solidFill>
                <a:latin typeface="Century Gothic"/>
                <a:ea typeface="Century Gothic"/>
                <a:cs typeface="Century Gothic"/>
                <a:sym typeface="Century Gothic"/>
              </a:defRPr>
            </a:lvl2pPr>
            <a:lvl3pPr marL="1371600" marR="0" lvl="2" indent="-317500" algn="l" rtl="0">
              <a:spcBef>
                <a:spcPts val="1200"/>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spcBef>
                <a:spcPts val="1200"/>
              </a:spcBef>
              <a:spcAft>
                <a:spcPts val="0"/>
              </a:spcAft>
              <a:buClr>
                <a:schemeClr val="dk1"/>
              </a:buClr>
              <a:buSzPts val="1200"/>
              <a:buFont typeface="Arial"/>
              <a:buChar char="•"/>
              <a:defRPr sz="1200" b="0" i="0" u="none" strike="noStrike" cap="none">
                <a:solidFill>
                  <a:schemeClr val="dk1"/>
                </a:solidFill>
                <a:latin typeface="Century Gothic"/>
                <a:ea typeface="Century Gothic"/>
                <a:cs typeface="Century Gothic"/>
                <a:sym typeface="Century Gothic"/>
              </a:defRPr>
            </a:lvl4pPr>
            <a:lvl5pPr marL="2286000" marR="0" lvl="4" indent="-292100" algn="l" rtl="0">
              <a:spcBef>
                <a:spcPts val="1200"/>
              </a:spcBef>
              <a:spcAft>
                <a:spcPts val="0"/>
              </a:spcAft>
              <a:buClr>
                <a:schemeClr val="dk1"/>
              </a:buClr>
              <a:buSzPts val="1000"/>
              <a:buFont typeface="Arial"/>
              <a:buChar char="•"/>
              <a:defRPr sz="10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Shape 1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Shape 2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Shape 26"/>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Shape 27"/>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Shape 2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Shape 3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Shape 34"/>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Shape 3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Shape 3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Shape 40"/>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Shape 42"/>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Shape 43"/>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4" name="Shape 4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7" name="Shape 4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1" name="Shape 1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12" name="Shape 1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127875" y="1238021"/>
            <a:ext cx="5776200" cy="1108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1600"/>
              </a:spcAft>
              <a:buClr>
                <a:schemeClr val="dk1"/>
              </a:buClr>
              <a:buFont typeface="Arial"/>
              <a:buNone/>
            </a:pPr>
            <a:r>
              <a:rPr lang="en-US" sz="3600"/>
              <a:t>In VODKA We Trust</a:t>
            </a:r>
            <a:endParaRPr sz="3600" b="1" i="0" u="none" strike="noStrike" cap="none">
              <a:solidFill>
                <a:schemeClr val="dk1"/>
              </a:solidFill>
              <a:latin typeface="Century Gothic"/>
              <a:ea typeface="Century Gothic"/>
              <a:cs typeface="Century Gothic"/>
              <a:sym typeface="Century Gothic"/>
            </a:endParaRPr>
          </a:p>
        </p:txBody>
      </p:sp>
      <p:pic>
        <p:nvPicPr>
          <p:cNvPr id="81" name="Shape 81"/>
          <p:cNvPicPr preferRelativeResize="0"/>
          <p:nvPr/>
        </p:nvPicPr>
        <p:blipFill>
          <a:blip r:embed="rId3">
            <a:alphaModFix/>
          </a:blip>
          <a:stretch>
            <a:fillRect/>
          </a:stretch>
        </p:blipFill>
        <p:spPr>
          <a:xfrm>
            <a:off x="296350" y="2123725"/>
            <a:ext cx="4601850" cy="3067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body" idx="2"/>
          </p:nvPr>
        </p:nvSpPr>
        <p:spPr>
          <a:xfrm>
            <a:off x="227013" y="1585821"/>
            <a:ext cx="8691600" cy="804900"/>
          </a:xfrm>
          <a:prstGeom prst="rect">
            <a:avLst/>
          </a:prstGeom>
        </p:spPr>
        <p:txBody>
          <a:bodyPr spcFirstLastPara="1" wrap="square" lIns="91425" tIns="91425" rIns="91425" bIns="91425" anchor="ctr" anchorCtr="0">
            <a:noAutofit/>
          </a:bodyPr>
          <a:lstStyle/>
          <a:p>
            <a:pPr marL="0" lvl="0" indent="0">
              <a:spcBef>
                <a:spcPts val="480"/>
              </a:spcBef>
              <a:spcAft>
                <a:spcPts val="1600"/>
              </a:spcAft>
              <a:buNone/>
            </a:pPr>
            <a:endParaRPr/>
          </a:p>
        </p:txBody>
      </p:sp>
      <p:sp>
        <p:nvSpPr>
          <p:cNvPr id="152" name="Shape 152"/>
          <p:cNvSpPr txBox="1">
            <a:spLocks noGrp="1"/>
          </p:cNvSpPr>
          <p:nvPr>
            <p:ph type="sldNum" idx="12"/>
          </p:nvPr>
        </p:nvSpPr>
        <p:spPr>
          <a:xfrm>
            <a:off x="8708569" y="6529849"/>
            <a:ext cx="370200" cy="2193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10</a:t>
            </a:fld>
            <a:endParaRPr/>
          </a:p>
        </p:txBody>
      </p:sp>
      <p:sp>
        <p:nvSpPr>
          <p:cNvPr id="153" name="Shape 153"/>
          <p:cNvSpPr txBox="1">
            <a:spLocks noGrp="1"/>
          </p:cNvSpPr>
          <p:nvPr>
            <p:ph type="title"/>
          </p:nvPr>
        </p:nvSpPr>
        <p:spPr>
          <a:xfrm>
            <a:off x="-77775" y="-85950"/>
            <a:ext cx="8520600" cy="112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a:t>Average number of bottles sold per year per brand </a:t>
            </a:r>
            <a:endParaRPr sz="3600"/>
          </a:p>
        </p:txBody>
      </p:sp>
      <p:pic>
        <p:nvPicPr>
          <p:cNvPr id="154" name="Shape 154"/>
          <p:cNvPicPr preferRelativeResize="0"/>
          <p:nvPr/>
        </p:nvPicPr>
        <p:blipFill>
          <a:blip r:embed="rId3">
            <a:alphaModFix/>
          </a:blip>
          <a:stretch>
            <a:fillRect/>
          </a:stretch>
        </p:blipFill>
        <p:spPr>
          <a:xfrm>
            <a:off x="150825" y="1044400"/>
            <a:ext cx="8851751" cy="4064749"/>
          </a:xfrm>
          <a:prstGeom prst="rect">
            <a:avLst/>
          </a:prstGeom>
          <a:noFill/>
          <a:ln>
            <a:noFill/>
          </a:ln>
        </p:spPr>
      </p:pic>
      <p:sp>
        <p:nvSpPr>
          <p:cNvPr id="155" name="Shape 155"/>
          <p:cNvSpPr txBox="1">
            <a:spLocks noGrp="1"/>
          </p:cNvSpPr>
          <p:nvPr>
            <p:ph type="title"/>
          </p:nvPr>
        </p:nvSpPr>
        <p:spPr>
          <a:xfrm>
            <a:off x="0" y="5117200"/>
            <a:ext cx="8899800" cy="11430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dk1"/>
              </a:buClr>
              <a:buFont typeface="Century Gothic"/>
              <a:buNone/>
            </a:pPr>
            <a:r>
              <a:rPr lang="en-US" sz="2000"/>
              <a:t>Key takeaway: </a:t>
            </a:r>
            <a:r>
              <a:rPr lang="en-US" sz="1800" b="0"/>
              <a:t>This graph shows that New Amsterdam is the leader since its price is not as high as compared to other brands. Grey Goose being expensive has less number of bottles sold</a:t>
            </a:r>
            <a:endParaRPr sz="1800" b="0"/>
          </a:p>
          <a:p>
            <a:pPr marL="0" marR="0" lvl="0" indent="0" algn="just" rtl="0">
              <a:spcBef>
                <a:spcPts val="0"/>
              </a:spcBef>
              <a:spcAft>
                <a:spcPts val="0"/>
              </a:spcAft>
              <a:buClr>
                <a:schemeClr val="dk1"/>
              </a:buClr>
              <a:buFont typeface="Century Gothic"/>
              <a:buNone/>
            </a:pPr>
            <a:endParaRPr sz="1800" b="0"/>
          </a:p>
          <a:p>
            <a:pPr marL="0" marR="0" lvl="0" indent="0" algn="just" rtl="0">
              <a:spcBef>
                <a:spcPts val="0"/>
              </a:spcBef>
              <a:spcAft>
                <a:spcPts val="0"/>
              </a:spcAft>
              <a:buClr>
                <a:schemeClr val="dk1"/>
              </a:buClr>
              <a:buFont typeface="Century Gothic"/>
              <a:buNone/>
            </a:pPr>
            <a:r>
              <a:rPr lang="en-US" sz="3600"/>
              <a:t> </a:t>
            </a:r>
            <a:endParaRPr sz="3600" b="1" i="0" u="none" strike="noStrike" cap="none">
              <a:solidFill>
                <a:schemeClr val="dk1"/>
              </a:solidFill>
              <a:latin typeface="Century Gothic"/>
              <a:ea typeface="Century Gothic"/>
              <a:cs typeface="Century Gothic"/>
              <a:sym typeface="Century Gothic"/>
            </a:endParaRPr>
          </a:p>
        </p:txBody>
      </p:sp>
      <p:sp>
        <p:nvSpPr>
          <p:cNvPr id="156" name="Shape 156"/>
          <p:cNvSpPr/>
          <p:nvPr/>
        </p:nvSpPr>
        <p:spPr>
          <a:xfrm>
            <a:off x="6502400" y="3784600"/>
            <a:ext cx="1206600" cy="4953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sldNum" idx="12"/>
          </p:nvPr>
        </p:nvSpPr>
        <p:spPr>
          <a:xfrm>
            <a:off x="8708569" y="6529849"/>
            <a:ext cx="370200" cy="2193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11</a:t>
            </a:fld>
            <a:endParaRPr/>
          </a:p>
        </p:txBody>
      </p:sp>
      <p:sp>
        <p:nvSpPr>
          <p:cNvPr id="163" name="Shape 163"/>
          <p:cNvSpPr txBox="1">
            <a:spLocks noGrp="1"/>
          </p:cNvSpPr>
          <p:nvPr>
            <p:ph type="title"/>
          </p:nvPr>
        </p:nvSpPr>
        <p:spPr>
          <a:xfrm>
            <a:off x="-76200" y="-50475"/>
            <a:ext cx="9144000" cy="112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a:t>Average bottle retail price per brand per year</a:t>
            </a:r>
            <a:endParaRPr sz="3600"/>
          </a:p>
        </p:txBody>
      </p:sp>
      <p:pic>
        <p:nvPicPr>
          <p:cNvPr id="164" name="Shape 164"/>
          <p:cNvPicPr preferRelativeResize="0"/>
          <p:nvPr/>
        </p:nvPicPr>
        <p:blipFill>
          <a:blip r:embed="rId3">
            <a:alphaModFix/>
          </a:blip>
          <a:stretch>
            <a:fillRect/>
          </a:stretch>
        </p:blipFill>
        <p:spPr>
          <a:xfrm>
            <a:off x="111775" y="1230450"/>
            <a:ext cx="8831701" cy="4310924"/>
          </a:xfrm>
          <a:prstGeom prst="rect">
            <a:avLst/>
          </a:prstGeom>
          <a:noFill/>
          <a:ln>
            <a:noFill/>
          </a:ln>
        </p:spPr>
      </p:pic>
      <p:sp>
        <p:nvSpPr>
          <p:cNvPr id="165" name="Shape 165"/>
          <p:cNvSpPr txBox="1">
            <a:spLocks noGrp="1"/>
          </p:cNvSpPr>
          <p:nvPr>
            <p:ph type="title"/>
          </p:nvPr>
        </p:nvSpPr>
        <p:spPr>
          <a:xfrm>
            <a:off x="122100" y="5465175"/>
            <a:ext cx="8899800" cy="11430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dk1"/>
              </a:buClr>
              <a:buFont typeface="Century Gothic"/>
              <a:buNone/>
            </a:pPr>
            <a:r>
              <a:rPr lang="en-US" sz="2000"/>
              <a:t>Key takeaway: </a:t>
            </a:r>
            <a:r>
              <a:rPr lang="en-US" sz="1800" b="0"/>
              <a:t>This graph shows us that Grey Goose is the most expensive brand followed by Absolut, Svedka and Smirnoff</a:t>
            </a:r>
            <a:endParaRPr sz="1800" b="0"/>
          </a:p>
          <a:p>
            <a:pPr marL="0" marR="0" lvl="0" indent="0" algn="just" rtl="0">
              <a:spcBef>
                <a:spcPts val="0"/>
              </a:spcBef>
              <a:spcAft>
                <a:spcPts val="0"/>
              </a:spcAft>
              <a:buClr>
                <a:schemeClr val="dk1"/>
              </a:buClr>
              <a:buFont typeface="Century Gothic"/>
              <a:buNone/>
            </a:pPr>
            <a:endParaRPr sz="1800" b="0"/>
          </a:p>
          <a:p>
            <a:pPr marL="0" marR="0" lvl="0" indent="0" algn="just" rtl="0">
              <a:spcBef>
                <a:spcPts val="0"/>
              </a:spcBef>
              <a:spcAft>
                <a:spcPts val="0"/>
              </a:spcAft>
              <a:buClr>
                <a:schemeClr val="dk1"/>
              </a:buClr>
              <a:buFont typeface="Century Gothic"/>
              <a:buNone/>
            </a:pPr>
            <a:r>
              <a:rPr lang="en-US" sz="3600"/>
              <a:t> </a:t>
            </a:r>
            <a:endParaRPr sz="3600" b="1" i="0" u="none" strike="noStrike" cap="none">
              <a:solidFill>
                <a:schemeClr val="dk1"/>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227013" y="274638"/>
            <a:ext cx="7923600" cy="1143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Price elasticity model </a:t>
            </a:r>
            <a:endParaRPr/>
          </a:p>
        </p:txBody>
      </p:sp>
      <p:sp>
        <p:nvSpPr>
          <p:cNvPr id="172" name="Shape 172"/>
          <p:cNvSpPr txBox="1">
            <a:spLocks noGrp="1"/>
          </p:cNvSpPr>
          <p:nvPr>
            <p:ph type="body" idx="1"/>
          </p:nvPr>
        </p:nvSpPr>
        <p:spPr>
          <a:xfrm>
            <a:off x="227025" y="1417650"/>
            <a:ext cx="8851800" cy="3709200"/>
          </a:xfrm>
          <a:prstGeom prst="rect">
            <a:avLst/>
          </a:prstGeom>
        </p:spPr>
        <p:txBody>
          <a:bodyPr spcFirstLastPara="1" wrap="square" lIns="91425" tIns="91425" rIns="91425" bIns="91425" anchor="t" anchorCtr="0">
            <a:noAutofit/>
          </a:bodyPr>
          <a:lstStyle/>
          <a:p>
            <a:pPr marL="457200" lvl="0" indent="-361950" algn="just" rtl="0">
              <a:lnSpc>
                <a:spcPct val="125000"/>
              </a:lnSpc>
              <a:spcBef>
                <a:spcPts val="0"/>
              </a:spcBef>
              <a:spcAft>
                <a:spcPts val="0"/>
              </a:spcAft>
              <a:buSzPts val="2100"/>
              <a:buFont typeface="Century Gothic"/>
              <a:buChar char="•"/>
            </a:pPr>
            <a:r>
              <a:rPr lang="en-US" sz="2100">
                <a:highlight>
                  <a:srgbClr val="FFFFFF"/>
                </a:highlight>
              </a:rPr>
              <a:t>Price elasticity refers to the market demand of a product in comparison to changing prices. Factors affecting price elasticity include customer, product, competition, etc. </a:t>
            </a:r>
            <a:endParaRPr sz="2100">
              <a:highlight>
                <a:srgbClr val="FFFFFF"/>
              </a:highlight>
            </a:endParaRPr>
          </a:p>
          <a:p>
            <a:pPr marL="457200" lvl="0" indent="-361950" algn="just" rtl="0">
              <a:lnSpc>
                <a:spcPct val="125000"/>
              </a:lnSpc>
              <a:spcBef>
                <a:spcPts val="0"/>
              </a:spcBef>
              <a:spcAft>
                <a:spcPts val="0"/>
              </a:spcAft>
              <a:buSzPts val="2100"/>
              <a:buChar char="•"/>
            </a:pPr>
            <a:r>
              <a:rPr lang="en-US" sz="2100">
                <a:highlight>
                  <a:srgbClr val="FFFFFF"/>
                </a:highlight>
              </a:rPr>
              <a:t>Here, we have taken log price elasticity for each of the 6 vodka brands and analyzed whether their prices indicate a growth or decline in sales.</a:t>
            </a:r>
            <a:endParaRPr sz="2100">
              <a:highlight>
                <a:srgbClr val="FFFFFF"/>
              </a:highlight>
            </a:endParaRPr>
          </a:p>
          <a:p>
            <a:pPr marL="457200" lvl="0" indent="-361950" algn="just" rtl="0">
              <a:lnSpc>
                <a:spcPct val="125000"/>
              </a:lnSpc>
              <a:spcBef>
                <a:spcPts val="0"/>
              </a:spcBef>
              <a:spcAft>
                <a:spcPts val="0"/>
              </a:spcAft>
              <a:buSzPts val="2100"/>
              <a:buChar char="•"/>
            </a:pPr>
            <a:r>
              <a:rPr lang="en-US" sz="2100">
                <a:highlight>
                  <a:srgbClr val="FFFFFF"/>
                </a:highlight>
              </a:rPr>
              <a:t>This will help vodka retailers stay ahead of competition and market fluctuations by optimizing pricing and segmenting products.</a:t>
            </a:r>
            <a:endParaRPr sz="2100">
              <a:highlight>
                <a:srgbClr val="FFFFFF"/>
              </a:highlight>
            </a:endParaRPr>
          </a:p>
        </p:txBody>
      </p:sp>
      <p:sp>
        <p:nvSpPr>
          <p:cNvPr id="173" name="Shape 173"/>
          <p:cNvSpPr txBox="1">
            <a:spLocks noGrp="1"/>
          </p:cNvSpPr>
          <p:nvPr>
            <p:ph type="sldNum" idx="12"/>
          </p:nvPr>
        </p:nvSpPr>
        <p:spPr>
          <a:xfrm>
            <a:off x="8708569" y="6529849"/>
            <a:ext cx="370200" cy="219300"/>
          </a:xfrm>
          <a:prstGeom prst="rect">
            <a:avLst/>
          </a:prstGeom>
        </p:spPr>
        <p:txBody>
          <a:bodyPr spcFirstLastPara="1" wrap="square" lIns="91425" tIns="45700" rIns="91425" bIns="45700" anchor="ctr" anchorCtr="0">
            <a:noAutofit/>
          </a:bodyPr>
          <a:lstStyle/>
          <a:p>
            <a:pPr marL="0" lvl="0" indent="0"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12" y="34963"/>
            <a:ext cx="7923600" cy="1143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entury Gothic"/>
              <a:buNone/>
            </a:pPr>
            <a:r>
              <a:rPr lang="en-US" sz="3600"/>
              <a:t>Price Elasticity for Svedka vodka</a:t>
            </a:r>
            <a:endParaRPr sz="3600" b="1" i="0" u="none" strike="noStrike" cap="none">
              <a:solidFill>
                <a:schemeClr val="dk1"/>
              </a:solidFill>
              <a:latin typeface="Century Gothic"/>
              <a:ea typeface="Century Gothic"/>
              <a:cs typeface="Century Gothic"/>
              <a:sym typeface="Century Gothic"/>
            </a:endParaRPr>
          </a:p>
        </p:txBody>
      </p:sp>
      <p:sp>
        <p:nvSpPr>
          <p:cNvPr id="179" name="Shape 179"/>
          <p:cNvSpPr txBox="1">
            <a:spLocks noGrp="1"/>
          </p:cNvSpPr>
          <p:nvPr>
            <p:ph type="sldNum" idx="12"/>
          </p:nvPr>
        </p:nvSpPr>
        <p:spPr>
          <a:xfrm>
            <a:off x="8708569" y="6529849"/>
            <a:ext cx="370200" cy="2193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000" b="0" i="0" u="none" strike="noStrike" cap="none">
                <a:solidFill>
                  <a:srgbClr val="888888"/>
                </a:solidFill>
                <a:latin typeface="Century Gothic"/>
                <a:ea typeface="Century Gothic"/>
                <a:cs typeface="Century Gothic"/>
                <a:sym typeface="Century Gothic"/>
              </a:rPr>
              <a:t>13</a:t>
            </a:fld>
            <a:endParaRPr sz="1000" b="0" i="0" u="none" strike="noStrike" cap="none">
              <a:solidFill>
                <a:srgbClr val="888888"/>
              </a:solidFill>
              <a:latin typeface="Century Gothic"/>
              <a:ea typeface="Century Gothic"/>
              <a:cs typeface="Century Gothic"/>
              <a:sym typeface="Century Gothic"/>
            </a:endParaRPr>
          </a:p>
        </p:txBody>
      </p:sp>
      <p:pic>
        <p:nvPicPr>
          <p:cNvPr id="180" name="Shape 180"/>
          <p:cNvPicPr preferRelativeResize="0"/>
          <p:nvPr/>
        </p:nvPicPr>
        <p:blipFill>
          <a:blip r:embed="rId3">
            <a:alphaModFix/>
          </a:blip>
          <a:stretch>
            <a:fillRect/>
          </a:stretch>
        </p:blipFill>
        <p:spPr>
          <a:xfrm>
            <a:off x="0" y="817575"/>
            <a:ext cx="9078774" cy="5515450"/>
          </a:xfrm>
          <a:prstGeom prst="rect">
            <a:avLst/>
          </a:prstGeom>
          <a:noFill/>
          <a:ln>
            <a:noFill/>
          </a:ln>
        </p:spPr>
      </p:pic>
      <p:pic>
        <p:nvPicPr>
          <p:cNvPr id="181" name="Shape 181"/>
          <p:cNvPicPr preferRelativeResize="0"/>
          <p:nvPr/>
        </p:nvPicPr>
        <p:blipFill>
          <a:blip r:embed="rId4">
            <a:alphaModFix/>
          </a:blip>
          <a:stretch>
            <a:fillRect/>
          </a:stretch>
        </p:blipFill>
        <p:spPr>
          <a:xfrm>
            <a:off x="3867600" y="3793450"/>
            <a:ext cx="4990325" cy="1817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132350" y="243600"/>
            <a:ext cx="8149500" cy="1143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entury Gothic"/>
              <a:buNone/>
            </a:pPr>
            <a:r>
              <a:rPr lang="en-US" sz="3600"/>
              <a:t>Price Elasticity for GreyGoose vodka</a:t>
            </a:r>
            <a:endParaRPr sz="3600" b="1" i="0" u="none" strike="noStrike" cap="none">
              <a:solidFill>
                <a:schemeClr val="dk1"/>
              </a:solidFill>
              <a:latin typeface="Century Gothic"/>
              <a:ea typeface="Century Gothic"/>
              <a:cs typeface="Century Gothic"/>
              <a:sym typeface="Century Gothic"/>
            </a:endParaRPr>
          </a:p>
        </p:txBody>
      </p:sp>
      <p:sp>
        <p:nvSpPr>
          <p:cNvPr id="187" name="Shape 187"/>
          <p:cNvSpPr txBox="1">
            <a:spLocks noGrp="1"/>
          </p:cNvSpPr>
          <p:nvPr>
            <p:ph type="sldNum" idx="12"/>
          </p:nvPr>
        </p:nvSpPr>
        <p:spPr>
          <a:xfrm>
            <a:off x="8708569" y="6529849"/>
            <a:ext cx="370200" cy="2193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000" b="0" i="0" u="none" strike="noStrike" cap="none">
                <a:solidFill>
                  <a:srgbClr val="888888"/>
                </a:solidFill>
                <a:latin typeface="Century Gothic"/>
                <a:ea typeface="Century Gothic"/>
                <a:cs typeface="Century Gothic"/>
                <a:sym typeface="Century Gothic"/>
              </a:rPr>
              <a:t>14</a:t>
            </a:fld>
            <a:endParaRPr sz="1000" b="0" i="0" u="none" strike="noStrike" cap="none">
              <a:solidFill>
                <a:srgbClr val="888888"/>
              </a:solidFill>
              <a:latin typeface="Century Gothic"/>
              <a:ea typeface="Century Gothic"/>
              <a:cs typeface="Century Gothic"/>
              <a:sym typeface="Century Gothic"/>
            </a:endParaRPr>
          </a:p>
        </p:txBody>
      </p:sp>
      <p:pic>
        <p:nvPicPr>
          <p:cNvPr id="188" name="Shape 188"/>
          <p:cNvPicPr preferRelativeResize="0"/>
          <p:nvPr/>
        </p:nvPicPr>
        <p:blipFill>
          <a:blip r:embed="rId3">
            <a:alphaModFix/>
          </a:blip>
          <a:stretch>
            <a:fillRect/>
          </a:stretch>
        </p:blipFill>
        <p:spPr>
          <a:xfrm>
            <a:off x="108800" y="874225"/>
            <a:ext cx="8926375" cy="5468401"/>
          </a:xfrm>
          <a:prstGeom prst="rect">
            <a:avLst/>
          </a:prstGeom>
          <a:noFill/>
          <a:ln>
            <a:noFill/>
          </a:ln>
        </p:spPr>
      </p:pic>
      <p:pic>
        <p:nvPicPr>
          <p:cNvPr id="189" name="Shape 189"/>
          <p:cNvPicPr preferRelativeResize="0"/>
          <p:nvPr/>
        </p:nvPicPr>
        <p:blipFill>
          <a:blip r:embed="rId4">
            <a:alphaModFix/>
          </a:blip>
          <a:stretch>
            <a:fillRect/>
          </a:stretch>
        </p:blipFill>
        <p:spPr>
          <a:xfrm>
            <a:off x="3847650" y="3940700"/>
            <a:ext cx="5187525" cy="1888500"/>
          </a:xfrm>
          <a:prstGeom prst="rect">
            <a:avLst/>
          </a:prstGeom>
          <a:noFill/>
          <a:ln>
            <a:noFill/>
          </a:ln>
        </p:spPr>
      </p:pic>
      <p:sp>
        <p:nvSpPr>
          <p:cNvPr id="190" name="Shape 190"/>
          <p:cNvSpPr/>
          <p:nvPr/>
        </p:nvSpPr>
        <p:spPr>
          <a:xfrm>
            <a:off x="3975100" y="5473700"/>
            <a:ext cx="1524000" cy="2193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r>
              <a:rPr lang="en-US"/>
              <a:t>quantity_grey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97838" y="387063"/>
            <a:ext cx="7923600" cy="1143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entury Gothic"/>
              <a:buNone/>
            </a:pPr>
            <a:r>
              <a:rPr lang="en-US" sz="3600"/>
              <a:t>Forecasting</a:t>
            </a:r>
            <a:endParaRPr sz="3600" b="1" i="0" u="none" strike="noStrike" cap="none">
              <a:solidFill>
                <a:schemeClr val="dk1"/>
              </a:solidFill>
              <a:latin typeface="Century Gothic"/>
              <a:ea typeface="Century Gothic"/>
              <a:cs typeface="Century Gothic"/>
              <a:sym typeface="Century Gothic"/>
            </a:endParaRPr>
          </a:p>
        </p:txBody>
      </p:sp>
      <p:sp>
        <p:nvSpPr>
          <p:cNvPr id="196" name="Shape 196"/>
          <p:cNvSpPr txBox="1">
            <a:spLocks noGrp="1"/>
          </p:cNvSpPr>
          <p:nvPr>
            <p:ph type="body" idx="1"/>
          </p:nvPr>
        </p:nvSpPr>
        <p:spPr>
          <a:xfrm>
            <a:off x="197850" y="941100"/>
            <a:ext cx="8748300" cy="53286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endParaRPr sz="2100"/>
          </a:p>
          <a:p>
            <a:pPr marL="457200" lvl="0" indent="-361950" algn="just" rtl="0">
              <a:spcBef>
                <a:spcPts val="0"/>
              </a:spcBef>
              <a:spcAft>
                <a:spcPts val="0"/>
              </a:spcAft>
              <a:buSzPts val="2100"/>
              <a:buChar char="•"/>
            </a:pPr>
            <a:r>
              <a:rPr lang="en-US" sz="2100"/>
              <a:t>In order to help the liquor stores estimate sales of specific brands for the next 1 year, we have made use of 2 forecasting methods viz</a:t>
            </a:r>
            <a:endParaRPr sz="2100"/>
          </a:p>
          <a:p>
            <a:pPr marL="0" lvl="0" indent="0" algn="just" rtl="0">
              <a:spcBef>
                <a:spcPts val="0"/>
              </a:spcBef>
              <a:spcAft>
                <a:spcPts val="0"/>
              </a:spcAft>
              <a:buNone/>
            </a:pPr>
            <a:endParaRPr sz="2100"/>
          </a:p>
          <a:p>
            <a:pPr marL="0" lvl="0" indent="457200" algn="just" rtl="0">
              <a:spcBef>
                <a:spcPts val="0"/>
              </a:spcBef>
              <a:spcAft>
                <a:spcPts val="0"/>
              </a:spcAft>
              <a:buNone/>
            </a:pPr>
            <a:r>
              <a:rPr lang="en-US" sz="2100"/>
              <a:t>1.  Single exponential smoothing </a:t>
            </a:r>
            <a:endParaRPr sz="2100"/>
          </a:p>
          <a:p>
            <a:pPr marL="0" lvl="0" indent="457200" algn="just" rtl="0">
              <a:spcBef>
                <a:spcPts val="0"/>
              </a:spcBef>
              <a:spcAft>
                <a:spcPts val="0"/>
              </a:spcAft>
              <a:buNone/>
            </a:pPr>
            <a:r>
              <a:rPr lang="en-US" sz="2100"/>
              <a:t>2.  Seasonal exponential smoothing</a:t>
            </a:r>
            <a:endParaRPr sz="2100"/>
          </a:p>
          <a:p>
            <a:pPr marL="0" lvl="0" indent="0" algn="just" rtl="0">
              <a:spcBef>
                <a:spcPts val="0"/>
              </a:spcBef>
              <a:spcAft>
                <a:spcPts val="0"/>
              </a:spcAft>
              <a:buNone/>
            </a:pPr>
            <a:endParaRPr sz="2100"/>
          </a:p>
          <a:p>
            <a:pPr marL="457200" lvl="0" indent="-361950" algn="just" rtl="0">
              <a:spcBef>
                <a:spcPts val="0"/>
              </a:spcBef>
              <a:spcAft>
                <a:spcPts val="0"/>
              </a:spcAft>
              <a:buSzPts val="2100"/>
              <a:buChar char="•"/>
            </a:pPr>
            <a:r>
              <a:rPr lang="en-US" sz="2100"/>
              <a:t>On comparing the MAPE (Mean Absolute Percentage Error) values of the 2 methods, we found that Seasonal Exponential Smoothing works the best for all brands</a:t>
            </a:r>
            <a:endParaRPr sz="2100"/>
          </a:p>
        </p:txBody>
      </p:sp>
      <p:sp>
        <p:nvSpPr>
          <p:cNvPr id="197" name="Shape 197"/>
          <p:cNvSpPr txBox="1">
            <a:spLocks noGrp="1"/>
          </p:cNvSpPr>
          <p:nvPr>
            <p:ph type="sldNum" idx="12"/>
          </p:nvPr>
        </p:nvSpPr>
        <p:spPr>
          <a:xfrm>
            <a:off x="8708569" y="6529849"/>
            <a:ext cx="370200" cy="2193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000" b="0" i="0" u="none" strike="noStrike" cap="none">
                <a:solidFill>
                  <a:srgbClr val="888888"/>
                </a:solidFill>
                <a:latin typeface="Century Gothic"/>
                <a:ea typeface="Century Gothic"/>
                <a:cs typeface="Century Gothic"/>
                <a:sym typeface="Century Gothic"/>
              </a:rPr>
              <a:t>15</a:t>
            </a:fld>
            <a:endParaRPr sz="1000" b="0" i="0" u="none" strike="noStrike" cap="none">
              <a:solidFill>
                <a:srgbClr val="888888"/>
              </a:solidFill>
              <a:latin typeface="Century Gothic"/>
              <a:ea typeface="Century Gothic"/>
              <a:cs typeface="Century Gothic"/>
              <a:sym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227013" y="274638"/>
            <a:ext cx="7923600" cy="1143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Seasonal Exponential Smoothing for Absolut and Smirnoff</a:t>
            </a:r>
            <a:endParaRPr/>
          </a:p>
        </p:txBody>
      </p:sp>
      <p:sp>
        <p:nvSpPr>
          <p:cNvPr id="204" name="Shape 204"/>
          <p:cNvSpPr txBox="1">
            <a:spLocks noGrp="1"/>
          </p:cNvSpPr>
          <p:nvPr>
            <p:ph type="sldNum" idx="12"/>
          </p:nvPr>
        </p:nvSpPr>
        <p:spPr>
          <a:xfrm>
            <a:off x="8708569" y="6529849"/>
            <a:ext cx="370200" cy="219300"/>
          </a:xfrm>
          <a:prstGeom prst="rect">
            <a:avLst/>
          </a:prstGeom>
        </p:spPr>
        <p:txBody>
          <a:bodyPr spcFirstLastPara="1" wrap="square" lIns="91425" tIns="45700" rIns="91425" bIns="45700" anchor="ctr" anchorCtr="0">
            <a:noAutofit/>
          </a:bodyPr>
          <a:lstStyle/>
          <a:p>
            <a:pPr marL="0" lvl="0" indent="0" rtl="0">
              <a:spcBef>
                <a:spcPts val="0"/>
              </a:spcBef>
              <a:spcAft>
                <a:spcPts val="0"/>
              </a:spcAft>
              <a:buClr>
                <a:srgbClr val="000000"/>
              </a:buClr>
              <a:buFont typeface="Arial"/>
              <a:buNone/>
            </a:pPr>
            <a:fld id="{00000000-1234-1234-1234-123412341234}" type="slidenum">
              <a:rPr lang="en-US"/>
              <a:t>16</a:t>
            </a:fld>
            <a:endParaRPr/>
          </a:p>
        </p:txBody>
      </p:sp>
      <p:pic>
        <p:nvPicPr>
          <p:cNvPr id="205" name="Shape 205"/>
          <p:cNvPicPr preferRelativeResize="0"/>
          <p:nvPr/>
        </p:nvPicPr>
        <p:blipFill>
          <a:blip r:embed="rId3">
            <a:alphaModFix/>
          </a:blip>
          <a:stretch>
            <a:fillRect/>
          </a:stretch>
        </p:blipFill>
        <p:spPr>
          <a:xfrm>
            <a:off x="62900" y="1774000"/>
            <a:ext cx="4428899" cy="4136800"/>
          </a:xfrm>
          <a:prstGeom prst="rect">
            <a:avLst/>
          </a:prstGeom>
          <a:noFill/>
          <a:ln>
            <a:noFill/>
          </a:ln>
        </p:spPr>
      </p:pic>
      <p:pic>
        <p:nvPicPr>
          <p:cNvPr id="206" name="Shape 206"/>
          <p:cNvPicPr preferRelativeResize="0"/>
          <p:nvPr/>
        </p:nvPicPr>
        <p:blipFill>
          <a:blip r:embed="rId4">
            <a:alphaModFix/>
          </a:blip>
          <a:stretch>
            <a:fillRect/>
          </a:stretch>
        </p:blipFill>
        <p:spPr>
          <a:xfrm>
            <a:off x="4649874" y="1774000"/>
            <a:ext cx="4428901" cy="4136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227013" y="274638"/>
            <a:ext cx="7923600" cy="1143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entury Gothic"/>
              <a:buNone/>
            </a:pPr>
            <a:r>
              <a:rPr lang="en-US" sz="3600"/>
              <a:t>Clustering/Segmentation</a:t>
            </a:r>
            <a:endParaRPr sz="3600" b="1" i="0" u="none" strike="noStrike" cap="none">
              <a:solidFill>
                <a:schemeClr val="dk1"/>
              </a:solidFill>
              <a:latin typeface="Century Gothic"/>
              <a:ea typeface="Century Gothic"/>
              <a:cs typeface="Century Gothic"/>
              <a:sym typeface="Century Gothic"/>
            </a:endParaRPr>
          </a:p>
        </p:txBody>
      </p:sp>
      <p:sp>
        <p:nvSpPr>
          <p:cNvPr id="212" name="Shape 212"/>
          <p:cNvSpPr txBox="1">
            <a:spLocks noGrp="1"/>
          </p:cNvSpPr>
          <p:nvPr>
            <p:ph type="body" idx="2"/>
          </p:nvPr>
        </p:nvSpPr>
        <p:spPr>
          <a:xfrm>
            <a:off x="226188" y="873546"/>
            <a:ext cx="8691600" cy="804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1600"/>
              </a:spcAft>
              <a:buClr>
                <a:schemeClr val="dk1"/>
              </a:buClr>
              <a:buFont typeface="Arial"/>
              <a:buNone/>
            </a:pPr>
            <a:r>
              <a:rPr lang="en-US"/>
              <a:t>How Clustering helps to segment the market for analysis? </a:t>
            </a:r>
            <a:endParaRPr sz="2400" b="0" i="0" u="none" strike="noStrike" cap="none">
              <a:solidFill>
                <a:schemeClr val="dk1"/>
              </a:solidFill>
              <a:latin typeface="Century Gothic"/>
              <a:ea typeface="Century Gothic"/>
              <a:cs typeface="Century Gothic"/>
              <a:sym typeface="Century Gothic"/>
            </a:endParaRPr>
          </a:p>
        </p:txBody>
      </p:sp>
      <p:sp>
        <p:nvSpPr>
          <p:cNvPr id="213" name="Shape 213"/>
          <p:cNvSpPr txBox="1">
            <a:spLocks noGrp="1"/>
          </p:cNvSpPr>
          <p:nvPr>
            <p:ph type="sldNum" idx="12"/>
          </p:nvPr>
        </p:nvSpPr>
        <p:spPr>
          <a:xfrm>
            <a:off x="8708569" y="6529849"/>
            <a:ext cx="370200" cy="2193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000" b="0" i="0" u="none" strike="noStrike" cap="none">
                <a:solidFill>
                  <a:srgbClr val="888888"/>
                </a:solidFill>
                <a:latin typeface="Century Gothic"/>
                <a:ea typeface="Century Gothic"/>
                <a:cs typeface="Century Gothic"/>
                <a:sym typeface="Century Gothic"/>
              </a:rPr>
              <a:t>17</a:t>
            </a:fld>
            <a:endParaRPr sz="1000" b="0" i="0" u="none" strike="noStrike" cap="none">
              <a:solidFill>
                <a:srgbClr val="888888"/>
              </a:solidFill>
              <a:latin typeface="Century Gothic"/>
              <a:ea typeface="Century Gothic"/>
              <a:cs typeface="Century Gothic"/>
              <a:sym typeface="Century Gothic"/>
            </a:endParaRPr>
          </a:p>
        </p:txBody>
      </p:sp>
      <p:pic>
        <p:nvPicPr>
          <p:cNvPr id="214" name="Shape 214"/>
          <p:cNvPicPr preferRelativeResize="0"/>
          <p:nvPr/>
        </p:nvPicPr>
        <p:blipFill>
          <a:blip r:embed="rId3">
            <a:alphaModFix/>
          </a:blip>
          <a:stretch>
            <a:fillRect/>
          </a:stretch>
        </p:blipFill>
        <p:spPr>
          <a:xfrm>
            <a:off x="2075775" y="1492775"/>
            <a:ext cx="4992450" cy="4785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74613" y="46038"/>
            <a:ext cx="7923600" cy="1143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Customer preference of vodka on the basis of demographics </a:t>
            </a:r>
            <a:endParaRPr/>
          </a:p>
        </p:txBody>
      </p:sp>
      <p:sp>
        <p:nvSpPr>
          <p:cNvPr id="221" name="Shape 221"/>
          <p:cNvSpPr txBox="1">
            <a:spLocks noGrp="1"/>
          </p:cNvSpPr>
          <p:nvPr>
            <p:ph type="sldNum" idx="12"/>
          </p:nvPr>
        </p:nvSpPr>
        <p:spPr>
          <a:xfrm>
            <a:off x="8708569" y="6529849"/>
            <a:ext cx="370200" cy="219300"/>
          </a:xfrm>
          <a:prstGeom prst="rect">
            <a:avLst/>
          </a:prstGeom>
        </p:spPr>
        <p:txBody>
          <a:bodyPr spcFirstLastPara="1" wrap="square" lIns="91425" tIns="45700" rIns="91425" bIns="45700" anchor="ctr" anchorCtr="0">
            <a:noAutofit/>
          </a:bodyPr>
          <a:lstStyle/>
          <a:p>
            <a:pPr marL="0" lvl="0" indent="0" rtl="0">
              <a:spcBef>
                <a:spcPts val="0"/>
              </a:spcBef>
              <a:spcAft>
                <a:spcPts val="0"/>
              </a:spcAft>
              <a:buClr>
                <a:srgbClr val="000000"/>
              </a:buClr>
              <a:buFont typeface="Arial"/>
              <a:buNone/>
            </a:pPr>
            <a:fld id="{00000000-1234-1234-1234-123412341234}" type="slidenum">
              <a:rPr lang="en-US"/>
              <a:t>18</a:t>
            </a:fld>
            <a:endParaRPr/>
          </a:p>
        </p:txBody>
      </p:sp>
      <p:graphicFrame>
        <p:nvGraphicFramePr>
          <p:cNvPr id="222" name="Shape 222"/>
          <p:cNvGraphicFramePr/>
          <p:nvPr/>
        </p:nvGraphicFramePr>
        <p:xfrm>
          <a:off x="303225" y="1509275"/>
          <a:ext cx="3000000" cy="3000000"/>
        </p:xfrm>
        <a:graphic>
          <a:graphicData uri="http://schemas.openxmlformats.org/drawingml/2006/table">
            <a:tbl>
              <a:tblPr>
                <a:noFill/>
                <a:tableStyleId>{295BF857-5B92-4E2B-BCD3-E195DE80133A}</a:tableStyleId>
              </a:tblPr>
              <a:tblGrid>
                <a:gridCol w="2635450">
                  <a:extLst>
                    <a:ext uri="{9D8B030D-6E8A-4147-A177-3AD203B41FA5}">
                      <a16:colId xmlns:a16="http://schemas.microsoft.com/office/drawing/2014/main" val="20000"/>
                    </a:ext>
                  </a:extLst>
                </a:gridCol>
                <a:gridCol w="2635475">
                  <a:extLst>
                    <a:ext uri="{9D8B030D-6E8A-4147-A177-3AD203B41FA5}">
                      <a16:colId xmlns:a16="http://schemas.microsoft.com/office/drawing/2014/main" val="20001"/>
                    </a:ext>
                  </a:extLst>
                </a:gridCol>
                <a:gridCol w="3569850">
                  <a:extLst>
                    <a:ext uri="{9D8B030D-6E8A-4147-A177-3AD203B41FA5}">
                      <a16:colId xmlns:a16="http://schemas.microsoft.com/office/drawing/2014/main" val="20002"/>
                    </a:ext>
                  </a:extLst>
                </a:gridCol>
              </a:tblGrid>
              <a:tr h="586625">
                <a:tc>
                  <a:txBody>
                    <a:bodyPr/>
                    <a:lstStyle/>
                    <a:p>
                      <a:pPr marL="0" lvl="0" indent="0" algn="ctr" rtl="0">
                        <a:spcBef>
                          <a:spcPts val="0"/>
                        </a:spcBef>
                        <a:spcAft>
                          <a:spcPts val="0"/>
                        </a:spcAft>
                        <a:buNone/>
                      </a:pPr>
                      <a:r>
                        <a:rPr lang="en-US" sz="1800" b="1"/>
                        <a:t>Age Group</a:t>
                      </a:r>
                      <a:endParaRPr sz="1800" b="1"/>
                    </a:p>
                  </a:txBody>
                  <a:tcPr marL="91425" marR="91425" marT="91425" marB="91425" anchor="ctr">
                    <a:solidFill>
                      <a:srgbClr val="FFFF00"/>
                    </a:solidFill>
                  </a:tcPr>
                </a:tc>
                <a:tc>
                  <a:txBody>
                    <a:bodyPr/>
                    <a:lstStyle/>
                    <a:p>
                      <a:pPr marL="0" lvl="0" indent="0" algn="ctr" rtl="0">
                        <a:spcBef>
                          <a:spcPts val="0"/>
                        </a:spcBef>
                        <a:spcAft>
                          <a:spcPts val="0"/>
                        </a:spcAft>
                        <a:buNone/>
                      </a:pPr>
                      <a:r>
                        <a:rPr lang="en-US" sz="1800" b="1"/>
                        <a:t>Income</a:t>
                      </a:r>
                      <a:endParaRPr sz="1800" b="1"/>
                    </a:p>
                  </a:txBody>
                  <a:tcPr marL="91425" marR="91425" marT="91425" marB="91425" anchor="ctr">
                    <a:solidFill>
                      <a:srgbClr val="FFFF00"/>
                    </a:solidFill>
                  </a:tcPr>
                </a:tc>
                <a:tc>
                  <a:txBody>
                    <a:bodyPr/>
                    <a:lstStyle/>
                    <a:p>
                      <a:pPr marL="0" lvl="0" indent="0" algn="ctr" rtl="0">
                        <a:spcBef>
                          <a:spcPts val="0"/>
                        </a:spcBef>
                        <a:spcAft>
                          <a:spcPts val="0"/>
                        </a:spcAft>
                        <a:buNone/>
                      </a:pPr>
                      <a:r>
                        <a:rPr lang="en-US" sz="1800" b="1"/>
                        <a:t>Vodka preference</a:t>
                      </a:r>
                      <a:endParaRPr sz="1800" b="1"/>
                    </a:p>
                  </a:txBody>
                  <a:tcPr marL="91425" marR="91425" marT="91425" marB="91425" anchor="ctr">
                    <a:solidFill>
                      <a:srgbClr val="FFFF00"/>
                    </a:solidFill>
                  </a:tcPr>
                </a:tc>
                <a:extLst>
                  <a:ext uri="{0D108BD9-81ED-4DB2-BD59-A6C34878D82A}">
                    <a16:rowId xmlns:a16="http://schemas.microsoft.com/office/drawing/2014/main" val="10000"/>
                  </a:ext>
                </a:extLst>
              </a:tr>
              <a:tr h="586625">
                <a:tc>
                  <a:txBody>
                    <a:bodyPr/>
                    <a:lstStyle/>
                    <a:p>
                      <a:pPr marL="0" lvl="0" indent="0" algn="ctr" rtl="0">
                        <a:spcBef>
                          <a:spcPts val="0"/>
                        </a:spcBef>
                        <a:spcAft>
                          <a:spcPts val="0"/>
                        </a:spcAft>
                        <a:buNone/>
                      </a:pPr>
                      <a:r>
                        <a:rPr lang="en-US" sz="1600"/>
                        <a:t>21-34</a:t>
                      </a:r>
                      <a:endParaRPr sz="1600"/>
                    </a:p>
                  </a:txBody>
                  <a:tcPr marL="91425" marR="91425" marT="91425" marB="91425" anchor="ctr"/>
                </a:tc>
                <a:tc>
                  <a:txBody>
                    <a:bodyPr/>
                    <a:lstStyle/>
                    <a:p>
                      <a:pPr marL="0" lvl="0" indent="0" algn="ctr" rtl="0">
                        <a:spcBef>
                          <a:spcPts val="0"/>
                        </a:spcBef>
                        <a:spcAft>
                          <a:spcPts val="0"/>
                        </a:spcAft>
                        <a:buNone/>
                      </a:pPr>
                      <a:r>
                        <a:rPr lang="en-US" sz="1600"/>
                        <a:t>50k and above</a:t>
                      </a:r>
                      <a:endParaRPr sz="1600"/>
                    </a:p>
                  </a:txBody>
                  <a:tcPr marL="91425" marR="91425" marT="91425" marB="91425" anchor="ctr"/>
                </a:tc>
                <a:tc>
                  <a:txBody>
                    <a:bodyPr/>
                    <a:lstStyle/>
                    <a:p>
                      <a:pPr marL="0" lvl="0" indent="0" algn="ctr" rtl="0">
                        <a:spcBef>
                          <a:spcPts val="0"/>
                        </a:spcBef>
                        <a:spcAft>
                          <a:spcPts val="0"/>
                        </a:spcAft>
                        <a:buNone/>
                      </a:pPr>
                      <a:r>
                        <a:rPr lang="en-US" sz="1600"/>
                        <a:t>Grey Goose/Absolute</a:t>
                      </a:r>
                      <a:endParaRPr sz="1600"/>
                    </a:p>
                  </a:txBody>
                  <a:tcPr marL="91425" marR="91425" marT="91425" marB="91425" anchor="ctr"/>
                </a:tc>
                <a:extLst>
                  <a:ext uri="{0D108BD9-81ED-4DB2-BD59-A6C34878D82A}">
                    <a16:rowId xmlns:a16="http://schemas.microsoft.com/office/drawing/2014/main" val="10001"/>
                  </a:ext>
                </a:extLst>
              </a:tr>
              <a:tr h="586625">
                <a:tc>
                  <a:txBody>
                    <a:bodyPr/>
                    <a:lstStyle/>
                    <a:p>
                      <a:pPr marL="0" lvl="0" indent="0" algn="ctr" rtl="0">
                        <a:spcBef>
                          <a:spcPts val="0"/>
                        </a:spcBef>
                        <a:spcAft>
                          <a:spcPts val="0"/>
                        </a:spcAft>
                        <a:buNone/>
                      </a:pPr>
                      <a:r>
                        <a:rPr lang="en-US" sz="1600"/>
                        <a:t>21-34</a:t>
                      </a:r>
                      <a:endParaRPr sz="1600"/>
                    </a:p>
                  </a:txBody>
                  <a:tcPr marL="91425" marR="91425" marT="91425" marB="91425" anchor="ctr"/>
                </a:tc>
                <a:tc>
                  <a:txBody>
                    <a:bodyPr/>
                    <a:lstStyle/>
                    <a:p>
                      <a:pPr marL="0" lvl="0" indent="0" algn="ctr" rtl="0">
                        <a:spcBef>
                          <a:spcPts val="0"/>
                        </a:spcBef>
                        <a:spcAft>
                          <a:spcPts val="0"/>
                        </a:spcAft>
                        <a:buNone/>
                      </a:pPr>
                      <a:r>
                        <a:rPr lang="en-US" sz="1600"/>
                        <a:t>30 - 50k</a:t>
                      </a:r>
                      <a:endParaRPr sz="1600"/>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US" sz="1600">
                          <a:solidFill>
                            <a:schemeClr val="dk1"/>
                          </a:solidFill>
                        </a:rPr>
                        <a:t>Svedka/Smirnoff</a:t>
                      </a:r>
                      <a:endParaRPr sz="1600"/>
                    </a:p>
                  </a:txBody>
                  <a:tcPr marL="91425" marR="91425" marT="91425" marB="91425" anchor="ctr"/>
                </a:tc>
                <a:extLst>
                  <a:ext uri="{0D108BD9-81ED-4DB2-BD59-A6C34878D82A}">
                    <a16:rowId xmlns:a16="http://schemas.microsoft.com/office/drawing/2014/main" val="10002"/>
                  </a:ext>
                </a:extLst>
              </a:tr>
              <a:tr h="586625">
                <a:tc>
                  <a:txBody>
                    <a:bodyPr/>
                    <a:lstStyle/>
                    <a:p>
                      <a:pPr marL="0" lvl="0" indent="0" algn="ctr" rtl="0">
                        <a:spcBef>
                          <a:spcPts val="0"/>
                        </a:spcBef>
                        <a:spcAft>
                          <a:spcPts val="0"/>
                        </a:spcAft>
                        <a:buNone/>
                      </a:pPr>
                      <a:r>
                        <a:rPr lang="en-US" sz="1600"/>
                        <a:t>35-64</a:t>
                      </a:r>
                      <a:endParaRPr sz="1600"/>
                    </a:p>
                  </a:txBody>
                  <a:tcPr marL="91425" marR="91425" marT="91425" marB="91425" anchor="ctr"/>
                </a:tc>
                <a:tc>
                  <a:txBody>
                    <a:bodyPr/>
                    <a:lstStyle/>
                    <a:p>
                      <a:pPr marL="0" lvl="0" indent="0" algn="ctr" rtl="0">
                        <a:spcBef>
                          <a:spcPts val="0"/>
                        </a:spcBef>
                        <a:spcAft>
                          <a:spcPts val="0"/>
                        </a:spcAft>
                        <a:buNone/>
                      </a:pPr>
                      <a:r>
                        <a:rPr lang="en-US" sz="1600"/>
                        <a:t>50k and above</a:t>
                      </a:r>
                      <a:endParaRPr sz="1600"/>
                    </a:p>
                  </a:txBody>
                  <a:tcPr marL="91425" marR="91425" marT="91425" marB="91425" anchor="ctr"/>
                </a:tc>
                <a:tc>
                  <a:txBody>
                    <a:bodyPr/>
                    <a:lstStyle/>
                    <a:p>
                      <a:pPr marL="0" lvl="0" indent="0" algn="ctr" rtl="0">
                        <a:spcBef>
                          <a:spcPts val="0"/>
                        </a:spcBef>
                        <a:spcAft>
                          <a:spcPts val="0"/>
                        </a:spcAft>
                        <a:buNone/>
                      </a:pPr>
                      <a:r>
                        <a:rPr lang="en-US" sz="1600">
                          <a:solidFill>
                            <a:schemeClr val="dk1"/>
                          </a:solidFill>
                        </a:rPr>
                        <a:t>Grey Goose/Absolute</a:t>
                      </a:r>
                      <a:r>
                        <a:rPr lang="en-US" sz="1600"/>
                        <a:t>/Smirnoff</a:t>
                      </a:r>
                      <a:endParaRPr sz="1600"/>
                    </a:p>
                  </a:txBody>
                  <a:tcPr marL="91425" marR="91425" marT="91425" marB="91425" anchor="ctr"/>
                </a:tc>
                <a:extLst>
                  <a:ext uri="{0D108BD9-81ED-4DB2-BD59-A6C34878D82A}">
                    <a16:rowId xmlns:a16="http://schemas.microsoft.com/office/drawing/2014/main" val="10003"/>
                  </a:ext>
                </a:extLst>
              </a:tr>
              <a:tr h="588750">
                <a:tc>
                  <a:txBody>
                    <a:bodyPr/>
                    <a:lstStyle/>
                    <a:p>
                      <a:pPr marL="0" lvl="0" indent="0" algn="ctr" rtl="0">
                        <a:spcBef>
                          <a:spcPts val="0"/>
                        </a:spcBef>
                        <a:spcAft>
                          <a:spcPts val="0"/>
                        </a:spcAft>
                        <a:buNone/>
                      </a:pPr>
                      <a:r>
                        <a:rPr lang="en-US" sz="1600"/>
                        <a:t>35-64</a:t>
                      </a:r>
                      <a:endParaRPr sz="1600"/>
                    </a:p>
                  </a:txBody>
                  <a:tcPr marL="91425" marR="91425" marT="91425" marB="91425" anchor="ctr"/>
                </a:tc>
                <a:tc>
                  <a:txBody>
                    <a:bodyPr/>
                    <a:lstStyle/>
                    <a:p>
                      <a:pPr marL="0" lvl="0" indent="0" algn="ctr" rtl="0">
                        <a:spcBef>
                          <a:spcPts val="0"/>
                        </a:spcBef>
                        <a:spcAft>
                          <a:spcPts val="0"/>
                        </a:spcAft>
                        <a:buNone/>
                      </a:pPr>
                      <a:r>
                        <a:rPr lang="en-US" sz="1600"/>
                        <a:t>30-50k</a:t>
                      </a:r>
                      <a:endParaRPr sz="1600"/>
                    </a:p>
                  </a:txBody>
                  <a:tcPr marL="91425" marR="91425" marT="91425" marB="91425" anchor="ctr"/>
                </a:tc>
                <a:tc>
                  <a:txBody>
                    <a:bodyPr/>
                    <a:lstStyle/>
                    <a:p>
                      <a:pPr marL="0" lvl="0" indent="0" algn="ctr" rtl="0">
                        <a:spcBef>
                          <a:spcPts val="0"/>
                        </a:spcBef>
                        <a:spcAft>
                          <a:spcPts val="0"/>
                        </a:spcAft>
                        <a:buNone/>
                      </a:pPr>
                      <a:r>
                        <a:rPr lang="en-US" sz="1600">
                          <a:solidFill>
                            <a:schemeClr val="dk1"/>
                          </a:solidFill>
                        </a:rPr>
                        <a:t>New Amsterdam/Svedka</a:t>
                      </a:r>
                      <a:endParaRPr sz="1600"/>
                    </a:p>
                  </a:txBody>
                  <a:tcPr marL="91425" marR="91425" marT="91425" marB="91425" anchor="ctr"/>
                </a:tc>
                <a:extLst>
                  <a:ext uri="{0D108BD9-81ED-4DB2-BD59-A6C34878D82A}">
                    <a16:rowId xmlns:a16="http://schemas.microsoft.com/office/drawing/2014/main" val="10004"/>
                  </a:ext>
                </a:extLst>
              </a:tr>
              <a:tr h="586625">
                <a:tc>
                  <a:txBody>
                    <a:bodyPr/>
                    <a:lstStyle/>
                    <a:p>
                      <a:pPr marL="0" lvl="0" indent="0" algn="ctr" rtl="0">
                        <a:spcBef>
                          <a:spcPts val="0"/>
                        </a:spcBef>
                        <a:spcAft>
                          <a:spcPts val="0"/>
                        </a:spcAft>
                        <a:buNone/>
                      </a:pPr>
                      <a:r>
                        <a:rPr lang="en-US" sz="1600"/>
                        <a:t>65 and above</a:t>
                      </a:r>
                      <a:endParaRPr sz="1600"/>
                    </a:p>
                  </a:txBody>
                  <a:tcPr marL="91425" marR="91425" marT="91425" marB="91425" anchor="ctr"/>
                </a:tc>
                <a:tc>
                  <a:txBody>
                    <a:bodyPr/>
                    <a:lstStyle/>
                    <a:p>
                      <a:pPr marL="0" lvl="0" indent="0" algn="ctr" rtl="0">
                        <a:spcBef>
                          <a:spcPts val="0"/>
                        </a:spcBef>
                        <a:spcAft>
                          <a:spcPts val="0"/>
                        </a:spcAft>
                        <a:buNone/>
                      </a:pPr>
                      <a:r>
                        <a:rPr lang="en-US" sz="1600"/>
                        <a:t>50-100k</a:t>
                      </a:r>
                      <a:endParaRPr sz="1600"/>
                    </a:p>
                  </a:txBody>
                  <a:tcPr marL="91425" marR="91425" marT="91425" marB="91425" anchor="ctr"/>
                </a:tc>
                <a:tc>
                  <a:txBody>
                    <a:bodyPr/>
                    <a:lstStyle/>
                    <a:p>
                      <a:pPr marL="0" lvl="0" indent="0" algn="ctr" rtl="0">
                        <a:spcBef>
                          <a:spcPts val="0"/>
                        </a:spcBef>
                        <a:spcAft>
                          <a:spcPts val="0"/>
                        </a:spcAft>
                        <a:buNone/>
                      </a:pPr>
                      <a:r>
                        <a:rPr lang="en-US" sz="1600"/>
                        <a:t>FiveOClock/Absolut/Svedka</a:t>
                      </a:r>
                      <a:endParaRPr sz="1600"/>
                    </a:p>
                  </a:txBody>
                  <a:tcPr marL="91425" marR="91425" marT="91425" marB="91425"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74625" y="122299"/>
            <a:ext cx="7923600" cy="5790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800"/>
              <a:t>Market segmentation based on 5 clusters for each vodka brand</a:t>
            </a:r>
            <a:endParaRPr sz="2800"/>
          </a:p>
          <a:p>
            <a:pPr marL="0" lvl="0" indent="0" rtl="0">
              <a:spcBef>
                <a:spcPts val="0"/>
              </a:spcBef>
              <a:spcAft>
                <a:spcPts val="0"/>
              </a:spcAft>
              <a:buNone/>
            </a:pPr>
            <a:endParaRPr sz="1800" b="0"/>
          </a:p>
          <a:p>
            <a:pPr marL="0" lvl="0" indent="0" rtl="0">
              <a:spcBef>
                <a:spcPts val="0"/>
              </a:spcBef>
              <a:spcAft>
                <a:spcPts val="0"/>
              </a:spcAft>
              <a:buNone/>
            </a:pPr>
            <a:r>
              <a:rPr lang="en-US" sz="1800" b="0"/>
              <a:t>Absolut:</a:t>
            </a:r>
            <a:endParaRPr sz="1800" b="0"/>
          </a:p>
          <a:p>
            <a:pPr marL="0" lvl="0" indent="0" rtl="0">
              <a:spcBef>
                <a:spcPts val="0"/>
              </a:spcBef>
              <a:spcAft>
                <a:spcPts val="0"/>
              </a:spcAft>
              <a:buNone/>
            </a:pPr>
            <a:endParaRPr sz="1800" b="0"/>
          </a:p>
          <a:p>
            <a:pPr marL="0" lvl="0" indent="0" rtl="0">
              <a:spcBef>
                <a:spcPts val="0"/>
              </a:spcBef>
              <a:spcAft>
                <a:spcPts val="0"/>
              </a:spcAft>
              <a:buNone/>
            </a:pPr>
            <a:endParaRPr sz="1800" b="0"/>
          </a:p>
          <a:p>
            <a:pPr marL="0" lvl="0" indent="0" rtl="0">
              <a:spcBef>
                <a:spcPts val="0"/>
              </a:spcBef>
              <a:spcAft>
                <a:spcPts val="0"/>
              </a:spcAft>
              <a:buNone/>
            </a:pPr>
            <a:endParaRPr sz="1800" b="0"/>
          </a:p>
          <a:p>
            <a:pPr marL="0" lvl="0" indent="0" rtl="0">
              <a:spcBef>
                <a:spcPts val="0"/>
              </a:spcBef>
              <a:spcAft>
                <a:spcPts val="0"/>
              </a:spcAft>
              <a:buNone/>
            </a:pPr>
            <a:endParaRPr sz="1800" b="0"/>
          </a:p>
          <a:p>
            <a:pPr marL="0" lvl="0" indent="0" rtl="0">
              <a:spcBef>
                <a:spcPts val="0"/>
              </a:spcBef>
              <a:spcAft>
                <a:spcPts val="0"/>
              </a:spcAft>
              <a:buNone/>
            </a:pPr>
            <a:endParaRPr sz="1800" b="0"/>
          </a:p>
          <a:p>
            <a:pPr marL="0" lvl="0" indent="0" rtl="0">
              <a:spcBef>
                <a:spcPts val="0"/>
              </a:spcBef>
              <a:spcAft>
                <a:spcPts val="0"/>
              </a:spcAft>
              <a:buNone/>
            </a:pPr>
            <a:endParaRPr sz="1800" b="0"/>
          </a:p>
          <a:p>
            <a:pPr marL="0" lvl="0" indent="0" rtl="0">
              <a:spcBef>
                <a:spcPts val="0"/>
              </a:spcBef>
              <a:spcAft>
                <a:spcPts val="0"/>
              </a:spcAft>
              <a:buNone/>
            </a:pPr>
            <a:endParaRPr sz="1800" b="0"/>
          </a:p>
          <a:p>
            <a:pPr marL="0" lvl="0" indent="0" rtl="0">
              <a:spcBef>
                <a:spcPts val="0"/>
              </a:spcBef>
              <a:spcAft>
                <a:spcPts val="0"/>
              </a:spcAft>
              <a:buNone/>
            </a:pPr>
            <a:endParaRPr sz="1800" b="0"/>
          </a:p>
          <a:p>
            <a:pPr marL="0" lvl="0" indent="0" rtl="0">
              <a:spcBef>
                <a:spcPts val="0"/>
              </a:spcBef>
              <a:spcAft>
                <a:spcPts val="0"/>
              </a:spcAft>
              <a:buNone/>
            </a:pPr>
            <a:r>
              <a:rPr lang="en-US" sz="1800" b="0"/>
              <a:t>Smirnoff:</a:t>
            </a:r>
            <a:endParaRPr sz="1800" b="0"/>
          </a:p>
          <a:p>
            <a:pPr marL="0" lvl="0" indent="0" rtl="0">
              <a:spcBef>
                <a:spcPts val="0"/>
              </a:spcBef>
              <a:spcAft>
                <a:spcPts val="0"/>
              </a:spcAft>
              <a:buNone/>
            </a:pPr>
            <a:endParaRPr sz="1800" b="0"/>
          </a:p>
        </p:txBody>
      </p:sp>
      <p:sp>
        <p:nvSpPr>
          <p:cNvPr id="229" name="Shape 229"/>
          <p:cNvSpPr txBox="1">
            <a:spLocks noGrp="1"/>
          </p:cNvSpPr>
          <p:nvPr>
            <p:ph type="sldNum" idx="12"/>
          </p:nvPr>
        </p:nvSpPr>
        <p:spPr>
          <a:xfrm>
            <a:off x="8708569" y="6529849"/>
            <a:ext cx="370200" cy="219300"/>
          </a:xfrm>
          <a:prstGeom prst="rect">
            <a:avLst/>
          </a:prstGeom>
        </p:spPr>
        <p:txBody>
          <a:bodyPr spcFirstLastPara="1" wrap="square" lIns="91425" tIns="45700" rIns="91425" bIns="45700" anchor="ctr" anchorCtr="0">
            <a:noAutofit/>
          </a:bodyPr>
          <a:lstStyle/>
          <a:p>
            <a:pPr marL="0" lvl="0" indent="0" rtl="0">
              <a:spcBef>
                <a:spcPts val="0"/>
              </a:spcBef>
              <a:spcAft>
                <a:spcPts val="0"/>
              </a:spcAft>
              <a:buClr>
                <a:srgbClr val="000000"/>
              </a:buClr>
              <a:buFont typeface="Arial"/>
              <a:buNone/>
            </a:pPr>
            <a:fld id="{00000000-1234-1234-1234-123412341234}" type="slidenum">
              <a:rPr lang="en-US"/>
              <a:t>19</a:t>
            </a:fld>
            <a:endParaRPr/>
          </a:p>
        </p:txBody>
      </p:sp>
      <p:pic>
        <p:nvPicPr>
          <p:cNvPr id="230" name="Shape 230"/>
          <p:cNvPicPr preferRelativeResize="0"/>
          <p:nvPr/>
        </p:nvPicPr>
        <p:blipFill>
          <a:blip r:embed="rId3">
            <a:alphaModFix/>
          </a:blip>
          <a:stretch>
            <a:fillRect/>
          </a:stretch>
        </p:blipFill>
        <p:spPr>
          <a:xfrm>
            <a:off x="344775" y="1676400"/>
            <a:ext cx="7275225" cy="2099875"/>
          </a:xfrm>
          <a:prstGeom prst="rect">
            <a:avLst/>
          </a:prstGeom>
          <a:noFill/>
          <a:ln>
            <a:noFill/>
          </a:ln>
        </p:spPr>
      </p:pic>
      <p:pic>
        <p:nvPicPr>
          <p:cNvPr id="231" name="Shape 231"/>
          <p:cNvPicPr preferRelativeResize="0"/>
          <p:nvPr/>
        </p:nvPicPr>
        <p:blipFill>
          <a:blip r:embed="rId4">
            <a:alphaModFix/>
          </a:blip>
          <a:stretch>
            <a:fillRect/>
          </a:stretch>
        </p:blipFill>
        <p:spPr>
          <a:xfrm>
            <a:off x="344775" y="4178300"/>
            <a:ext cx="7275225" cy="2017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227025" y="350850"/>
            <a:ext cx="8652300" cy="5783400"/>
          </a:xfrm>
          <a:prstGeom prst="rect">
            <a:avLst/>
          </a:prstGeom>
          <a:noFill/>
          <a:ln>
            <a:noFill/>
          </a:ln>
        </p:spPr>
        <p:txBody>
          <a:bodyPr spcFirstLastPara="1" wrap="square" lIns="91425" tIns="45700" rIns="91425" bIns="45700" anchor="t" anchorCtr="0">
            <a:noAutofit/>
          </a:bodyPr>
          <a:lstStyle/>
          <a:p>
            <a:pPr marL="0" lvl="0" indent="0" algn="ctr" rtl="0">
              <a:lnSpc>
                <a:spcPct val="115000"/>
              </a:lnSpc>
              <a:spcBef>
                <a:spcPts val="0"/>
              </a:spcBef>
              <a:spcAft>
                <a:spcPts val="0"/>
              </a:spcAft>
              <a:buClr>
                <a:schemeClr val="dk1"/>
              </a:buClr>
              <a:buFont typeface="Arial"/>
              <a:buNone/>
            </a:pPr>
            <a:r>
              <a:rPr lang="en-US" sz="2400"/>
              <a:t>Final project presentation</a:t>
            </a:r>
            <a:endParaRPr sz="2400"/>
          </a:p>
          <a:p>
            <a:pPr marL="0" lvl="0" indent="0" algn="ctr" rtl="0">
              <a:lnSpc>
                <a:spcPct val="115000"/>
              </a:lnSpc>
              <a:spcBef>
                <a:spcPts val="1600"/>
              </a:spcBef>
              <a:spcAft>
                <a:spcPts val="0"/>
              </a:spcAft>
              <a:buClr>
                <a:schemeClr val="dk1"/>
              </a:buClr>
              <a:buFont typeface="Arial"/>
              <a:buNone/>
            </a:pPr>
            <a:r>
              <a:rPr lang="en-US" sz="2400"/>
              <a:t>BIA 672-A</a:t>
            </a:r>
            <a:endParaRPr sz="2400"/>
          </a:p>
          <a:p>
            <a:pPr marL="0" lvl="0" indent="0" algn="ctr" rtl="0">
              <a:lnSpc>
                <a:spcPct val="115000"/>
              </a:lnSpc>
              <a:spcBef>
                <a:spcPts val="1600"/>
              </a:spcBef>
              <a:spcAft>
                <a:spcPts val="0"/>
              </a:spcAft>
              <a:buClr>
                <a:schemeClr val="dk1"/>
              </a:buClr>
              <a:buFont typeface="Arial"/>
              <a:buNone/>
            </a:pPr>
            <a:r>
              <a:rPr lang="en-US" sz="2400"/>
              <a:t>(MARKETING ANALYTICS)</a:t>
            </a:r>
            <a:endParaRPr sz="2400"/>
          </a:p>
          <a:p>
            <a:pPr marL="0" lvl="0" indent="0" algn="ctr" rtl="0">
              <a:lnSpc>
                <a:spcPct val="115000"/>
              </a:lnSpc>
              <a:spcBef>
                <a:spcPts val="1600"/>
              </a:spcBef>
              <a:spcAft>
                <a:spcPts val="0"/>
              </a:spcAft>
              <a:buClr>
                <a:schemeClr val="dk1"/>
              </a:buClr>
              <a:buFont typeface="Arial"/>
              <a:buNone/>
            </a:pPr>
            <a:r>
              <a:rPr lang="en-US" sz="2400"/>
              <a:t>Under the guidance of Prof. Khasha Dehnad</a:t>
            </a:r>
            <a:endParaRPr sz="2400"/>
          </a:p>
          <a:p>
            <a:pPr marL="0" marR="0" lvl="0" indent="0" algn="ctr" rtl="0">
              <a:spcBef>
                <a:spcPts val="1600"/>
              </a:spcBef>
              <a:spcAft>
                <a:spcPts val="0"/>
              </a:spcAft>
              <a:buClr>
                <a:schemeClr val="dk1"/>
              </a:buClr>
              <a:buFont typeface="Century Gothic"/>
              <a:buNone/>
            </a:pPr>
            <a:r>
              <a:rPr lang="en-US" sz="2400"/>
              <a:t>Presented By:</a:t>
            </a:r>
            <a:endParaRPr sz="2400"/>
          </a:p>
          <a:p>
            <a:pPr marL="0" marR="0" lvl="0" indent="0" algn="l" rtl="0">
              <a:spcBef>
                <a:spcPts val="0"/>
              </a:spcBef>
              <a:spcAft>
                <a:spcPts val="0"/>
              </a:spcAft>
              <a:buClr>
                <a:schemeClr val="dk1"/>
              </a:buClr>
              <a:buFont typeface="Century Gothic"/>
              <a:buNone/>
            </a:pPr>
            <a:endParaRPr sz="1400"/>
          </a:p>
          <a:p>
            <a:pPr marL="0" marR="0" lvl="0" indent="0" algn="l" rtl="0">
              <a:spcBef>
                <a:spcPts val="0"/>
              </a:spcBef>
              <a:spcAft>
                <a:spcPts val="0"/>
              </a:spcAft>
              <a:buClr>
                <a:schemeClr val="dk1"/>
              </a:buClr>
              <a:buFont typeface="Century Gothic"/>
              <a:buNone/>
            </a:pPr>
            <a:r>
              <a:rPr lang="en-US" sz="1400"/>
              <a:t>                       </a:t>
            </a:r>
            <a:endParaRPr sz="1400"/>
          </a:p>
          <a:p>
            <a:pPr marL="0" marR="0" lvl="0" indent="0" algn="l" rtl="0">
              <a:spcBef>
                <a:spcPts val="0"/>
              </a:spcBef>
              <a:spcAft>
                <a:spcPts val="0"/>
              </a:spcAft>
              <a:buClr>
                <a:schemeClr val="dk1"/>
              </a:buClr>
              <a:buFont typeface="Century Gothic"/>
              <a:buNone/>
            </a:pPr>
            <a:endParaRPr sz="1400"/>
          </a:p>
          <a:p>
            <a:pPr marL="0" marR="0" lvl="0" indent="0" algn="l" rtl="0">
              <a:spcBef>
                <a:spcPts val="0"/>
              </a:spcBef>
              <a:spcAft>
                <a:spcPts val="0"/>
              </a:spcAft>
              <a:buClr>
                <a:schemeClr val="dk1"/>
              </a:buClr>
              <a:buFont typeface="Century Gothic"/>
              <a:buNone/>
            </a:pPr>
            <a:endParaRPr sz="1400"/>
          </a:p>
          <a:p>
            <a:pPr marL="0" marR="0" lvl="0" indent="0" algn="l" rtl="0">
              <a:spcBef>
                <a:spcPts val="0"/>
              </a:spcBef>
              <a:spcAft>
                <a:spcPts val="0"/>
              </a:spcAft>
              <a:buClr>
                <a:schemeClr val="dk1"/>
              </a:buClr>
              <a:buFont typeface="Century Gothic"/>
              <a:buNone/>
            </a:pPr>
            <a:endParaRPr sz="1400"/>
          </a:p>
          <a:p>
            <a:pPr marL="0" marR="0" lvl="0" indent="0" algn="l" rtl="0">
              <a:spcBef>
                <a:spcPts val="0"/>
              </a:spcBef>
              <a:spcAft>
                <a:spcPts val="0"/>
              </a:spcAft>
              <a:buClr>
                <a:schemeClr val="dk1"/>
              </a:buClr>
              <a:buFont typeface="Century Gothic"/>
              <a:buNone/>
            </a:pPr>
            <a:endParaRPr sz="1400"/>
          </a:p>
          <a:p>
            <a:pPr marL="0" marR="0" lvl="0" indent="0" algn="l" rtl="0">
              <a:spcBef>
                <a:spcPts val="0"/>
              </a:spcBef>
              <a:spcAft>
                <a:spcPts val="0"/>
              </a:spcAft>
              <a:buClr>
                <a:schemeClr val="dk1"/>
              </a:buClr>
              <a:buFont typeface="Century Gothic"/>
              <a:buNone/>
            </a:pPr>
            <a:endParaRPr sz="1400"/>
          </a:p>
          <a:p>
            <a:pPr marL="0" marR="0" lvl="0" indent="0" algn="l" rtl="0">
              <a:spcBef>
                <a:spcPts val="0"/>
              </a:spcBef>
              <a:spcAft>
                <a:spcPts val="0"/>
              </a:spcAft>
              <a:buClr>
                <a:schemeClr val="dk1"/>
              </a:buClr>
              <a:buFont typeface="Century Gothic"/>
              <a:buNone/>
            </a:pPr>
            <a:endParaRPr sz="1400"/>
          </a:p>
          <a:p>
            <a:pPr marL="0" marR="0" lvl="0" indent="0" algn="l" rtl="0">
              <a:spcBef>
                <a:spcPts val="0"/>
              </a:spcBef>
              <a:spcAft>
                <a:spcPts val="0"/>
              </a:spcAft>
              <a:buClr>
                <a:schemeClr val="dk1"/>
              </a:buClr>
              <a:buFont typeface="Century Gothic"/>
              <a:buNone/>
            </a:pPr>
            <a:endParaRPr sz="1400"/>
          </a:p>
          <a:p>
            <a:pPr marL="0" marR="0" lvl="0" indent="0" algn="l" rtl="0">
              <a:spcBef>
                <a:spcPts val="0"/>
              </a:spcBef>
              <a:spcAft>
                <a:spcPts val="0"/>
              </a:spcAft>
              <a:buClr>
                <a:schemeClr val="dk1"/>
              </a:buClr>
              <a:buFont typeface="Century Gothic"/>
              <a:buNone/>
            </a:pPr>
            <a:endParaRPr sz="1400"/>
          </a:p>
          <a:p>
            <a:pPr marL="0" marR="0" lvl="0" indent="0" algn="l" rtl="0">
              <a:spcBef>
                <a:spcPts val="0"/>
              </a:spcBef>
              <a:spcAft>
                <a:spcPts val="0"/>
              </a:spcAft>
              <a:buClr>
                <a:schemeClr val="dk1"/>
              </a:buClr>
              <a:buFont typeface="Century Gothic"/>
              <a:buNone/>
            </a:pPr>
            <a:r>
              <a:rPr lang="en-US" sz="1400"/>
              <a:t>  </a:t>
            </a:r>
            <a:r>
              <a:rPr lang="en-US" sz="1700"/>
              <a:t>Devika Swaroop          Neha Sharma           Rushabh Vakharia      Vipul Gajbhiye</a:t>
            </a:r>
            <a:endParaRPr sz="1700"/>
          </a:p>
          <a:p>
            <a:pPr marL="0" marR="0" lvl="0" indent="0" algn="l" rtl="0">
              <a:spcBef>
                <a:spcPts val="0"/>
              </a:spcBef>
              <a:spcAft>
                <a:spcPts val="0"/>
              </a:spcAft>
              <a:buClr>
                <a:schemeClr val="dk1"/>
              </a:buClr>
              <a:buFont typeface="Century Gothic"/>
              <a:buNone/>
            </a:pPr>
            <a:endParaRPr sz="1700"/>
          </a:p>
          <a:p>
            <a:pPr marL="0" marR="0" lvl="0" indent="0" algn="l" rtl="0">
              <a:spcBef>
                <a:spcPts val="0"/>
              </a:spcBef>
              <a:spcAft>
                <a:spcPts val="0"/>
              </a:spcAft>
              <a:buClr>
                <a:schemeClr val="dk1"/>
              </a:buClr>
              <a:buFont typeface="Century Gothic"/>
              <a:buNone/>
            </a:pPr>
            <a:endParaRPr sz="1400"/>
          </a:p>
          <a:p>
            <a:pPr marL="0" marR="0" lvl="0" indent="0" algn="l" rtl="0">
              <a:spcBef>
                <a:spcPts val="0"/>
              </a:spcBef>
              <a:spcAft>
                <a:spcPts val="0"/>
              </a:spcAft>
              <a:buClr>
                <a:schemeClr val="dk1"/>
              </a:buClr>
              <a:buFont typeface="Century Gothic"/>
              <a:buNone/>
            </a:pPr>
            <a:endParaRPr sz="1400"/>
          </a:p>
          <a:p>
            <a:pPr marL="0" marR="0" lvl="0" indent="0" algn="l" rtl="0">
              <a:spcBef>
                <a:spcPts val="0"/>
              </a:spcBef>
              <a:spcAft>
                <a:spcPts val="0"/>
              </a:spcAft>
              <a:buClr>
                <a:schemeClr val="dk1"/>
              </a:buClr>
              <a:buFont typeface="Century Gothic"/>
              <a:buNone/>
            </a:pPr>
            <a:endParaRPr sz="1400"/>
          </a:p>
          <a:p>
            <a:pPr marL="0" marR="0" lvl="0" indent="0" algn="l" rtl="0">
              <a:spcBef>
                <a:spcPts val="0"/>
              </a:spcBef>
              <a:spcAft>
                <a:spcPts val="0"/>
              </a:spcAft>
              <a:buClr>
                <a:schemeClr val="dk1"/>
              </a:buClr>
              <a:buFont typeface="Century Gothic"/>
              <a:buNone/>
            </a:pPr>
            <a:endParaRPr sz="1400"/>
          </a:p>
          <a:p>
            <a:pPr marL="0" marR="0" lvl="0" indent="0" algn="l" rtl="0">
              <a:spcBef>
                <a:spcPts val="0"/>
              </a:spcBef>
              <a:spcAft>
                <a:spcPts val="0"/>
              </a:spcAft>
              <a:buClr>
                <a:schemeClr val="dk1"/>
              </a:buClr>
              <a:buFont typeface="Century Gothic"/>
              <a:buNone/>
            </a:pPr>
            <a:endParaRPr sz="1400"/>
          </a:p>
          <a:p>
            <a:pPr marL="0" marR="0" lvl="0" indent="0" algn="l" rtl="0">
              <a:spcBef>
                <a:spcPts val="0"/>
              </a:spcBef>
              <a:spcAft>
                <a:spcPts val="0"/>
              </a:spcAft>
              <a:buClr>
                <a:schemeClr val="dk1"/>
              </a:buClr>
              <a:buFont typeface="Century Gothic"/>
              <a:buNone/>
            </a:pPr>
            <a:endParaRPr sz="1400"/>
          </a:p>
          <a:p>
            <a:pPr marL="0" marR="0" lvl="0" indent="0" algn="l" rtl="0">
              <a:spcBef>
                <a:spcPts val="0"/>
              </a:spcBef>
              <a:spcAft>
                <a:spcPts val="0"/>
              </a:spcAft>
              <a:buClr>
                <a:schemeClr val="dk1"/>
              </a:buClr>
              <a:buFont typeface="Century Gothic"/>
              <a:buNone/>
            </a:pPr>
            <a:endParaRPr sz="1400"/>
          </a:p>
          <a:p>
            <a:pPr marL="0" marR="0" lvl="0" indent="0" algn="l" rtl="0">
              <a:spcBef>
                <a:spcPts val="0"/>
              </a:spcBef>
              <a:spcAft>
                <a:spcPts val="0"/>
              </a:spcAft>
              <a:buClr>
                <a:schemeClr val="dk1"/>
              </a:buClr>
              <a:buFont typeface="Century Gothic"/>
              <a:buNone/>
            </a:pPr>
            <a:endParaRPr sz="1400"/>
          </a:p>
          <a:p>
            <a:pPr marL="0" marR="0" lvl="0" indent="0" algn="l" rtl="0">
              <a:spcBef>
                <a:spcPts val="0"/>
              </a:spcBef>
              <a:spcAft>
                <a:spcPts val="0"/>
              </a:spcAft>
              <a:buClr>
                <a:schemeClr val="dk1"/>
              </a:buClr>
              <a:buFont typeface="Century Gothic"/>
              <a:buNone/>
            </a:pPr>
            <a:endParaRPr sz="1400"/>
          </a:p>
          <a:p>
            <a:pPr marL="0" marR="0" lvl="0" indent="0" algn="l" rtl="0">
              <a:spcBef>
                <a:spcPts val="0"/>
              </a:spcBef>
              <a:spcAft>
                <a:spcPts val="0"/>
              </a:spcAft>
              <a:buClr>
                <a:schemeClr val="dk1"/>
              </a:buClr>
              <a:buFont typeface="Century Gothic"/>
              <a:buNone/>
            </a:pPr>
            <a:endParaRPr sz="1400"/>
          </a:p>
          <a:p>
            <a:pPr marL="0" marR="0" lvl="0" indent="0" algn="l" rtl="0">
              <a:spcBef>
                <a:spcPts val="0"/>
              </a:spcBef>
              <a:spcAft>
                <a:spcPts val="0"/>
              </a:spcAft>
              <a:buClr>
                <a:schemeClr val="dk1"/>
              </a:buClr>
              <a:buFont typeface="Century Gothic"/>
              <a:buNone/>
            </a:pPr>
            <a:endParaRPr sz="1400"/>
          </a:p>
          <a:p>
            <a:pPr marL="0" marR="0" lvl="0" indent="0" algn="l" rtl="0">
              <a:spcBef>
                <a:spcPts val="0"/>
              </a:spcBef>
              <a:spcAft>
                <a:spcPts val="0"/>
              </a:spcAft>
              <a:buClr>
                <a:schemeClr val="dk1"/>
              </a:buClr>
              <a:buFont typeface="Century Gothic"/>
              <a:buNone/>
            </a:pPr>
            <a:endParaRPr sz="1400"/>
          </a:p>
          <a:p>
            <a:pPr marL="0" marR="0" lvl="0" indent="0" algn="l" rtl="0">
              <a:spcBef>
                <a:spcPts val="0"/>
              </a:spcBef>
              <a:spcAft>
                <a:spcPts val="0"/>
              </a:spcAft>
              <a:buClr>
                <a:schemeClr val="dk1"/>
              </a:buClr>
              <a:buFont typeface="Century Gothic"/>
              <a:buNone/>
            </a:pPr>
            <a:endParaRPr sz="1400"/>
          </a:p>
          <a:p>
            <a:pPr marL="0" marR="0" lvl="0" indent="0" algn="l" rtl="0">
              <a:spcBef>
                <a:spcPts val="0"/>
              </a:spcBef>
              <a:spcAft>
                <a:spcPts val="0"/>
              </a:spcAft>
              <a:buClr>
                <a:schemeClr val="dk1"/>
              </a:buClr>
              <a:buFont typeface="Century Gothic"/>
              <a:buNone/>
            </a:pPr>
            <a:endParaRPr sz="1400"/>
          </a:p>
          <a:p>
            <a:pPr marL="0" marR="0" lvl="0" indent="0" algn="l" rtl="0">
              <a:spcBef>
                <a:spcPts val="0"/>
              </a:spcBef>
              <a:spcAft>
                <a:spcPts val="0"/>
              </a:spcAft>
              <a:buClr>
                <a:schemeClr val="dk1"/>
              </a:buClr>
              <a:buFont typeface="Century Gothic"/>
              <a:buNone/>
            </a:pPr>
            <a:endParaRPr sz="1400"/>
          </a:p>
          <a:p>
            <a:pPr marL="0" marR="0" lvl="0" indent="0" algn="l" rtl="0">
              <a:spcBef>
                <a:spcPts val="0"/>
              </a:spcBef>
              <a:spcAft>
                <a:spcPts val="0"/>
              </a:spcAft>
              <a:buClr>
                <a:schemeClr val="dk1"/>
              </a:buClr>
              <a:buFont typeface="Century Gothic"/>
              <a:buNone/>
            </a:pPr>
            <a:endParaRPr sz="3600"/>
          </a:p>
          <a:p>
            <a:pPr marL="0" marR="0" lvl="0" indent="0" algn="l" rtl="0">
              <a:spcBef>
                <a:spcPts val="0"/>
              </a:spcBef>
              <a:spcAft>
                <a:spcPts val="0"/>
              </a:spcAft>
              <a:buClr>
                <a:schemeClr val="dk1"/>
              </a:buClr>
              <a:buFont typeface="Century Gothic"/>
              <a:buNone/>
            </a:pPr>
            <a:endParaRPr sz="3600"/>
          </a:p>
        </p:txBody>
      </p:sp>
      <p:sp>
        <p:nvSpPr>
          <p:cNvPr id="87" name="Shape 87"/>
          <p:cNvSpPr txBox="1">
            <a:spLocks noGrp="1"/>
          </p:cNvSpPr>
          <p:nvPr>
            <p:ph type="sldNum" idx="12"/>
          </p:nvPr>
        </p:nvSpPr>
        <p:spPr>
          <a:xfrm>
            <a:off x="8708569" y="6529849"/>
            <a:ext cx="370200" cy="2193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000" b="0" i="0" u="none" strike="noStrike" cap="none">
                <a:solidFill>
                  <a:srgbClr val="888888"/>
                </a:solidFill>
                <a:latin typeface="Century Gothic"/>
                <a:ea typeface="Century Gothic"/>
                <a:cs typeface="Century Gothic"/>
                <a:sym typeface="Century Gothic"/>
              </a:rPr>
              <a:t>2</a:t>
            </a:fld>
            <a:endParaRPr sz="1000" b="0" i="0" u="none" strike="noStrike" cap="none">
              <a:solidFill>
                <a:srgbClr val="888888"/>
              </a:solidFill>
              <a:latin typeface="Century Gothic"/>
              <a:ea typeface="Century Gothic"/>
              <a:cs typeface="Century Gothic"/>
              <a:sym typeface="Century Gothic"/>
            </a:endParaRPr>
          </a:p>
        </p:txBody>
      </p:sp>
      <p:pic>
        <p:nvPicPr>
          <p:cNvPr id="2" name="Picture 1">
            <a:extLst>
              <a:ext uri="{FF2B5EF4-FFF2-40B4-BE49-F238E27FC236}">
                <a16:creationId xmlns:a16="http://schemas.microsoft.com/office/drawing/2014/main" id="{A0D5D538-1C6F-4576-AAB8-2EFA1AB38B23}"/>
              </a:ext>
            </a:extLst>
          </p:cNvPr>
          <p:cNvPicPr>
            <a:picLocks noChangeAspect="1"/>
          </p:cNvPicPr>
          <p:nvPr/>
        </p:nvPicPr>
        <p:blipFill>
          <a:blip r:embed="rId3"/>
          <a:stretch>
            <a:fillRect/>
          </a:stretch>
        </p:blipFill>
        <p:spPr>
          <a:xfrm>
            <a:off x="0" y="3329177"/>
            <a:ext cx="9144000" cy="254769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63500" y="46050"/>
            <a:ext cx="9080400" cy="1143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Demographics showing areas with maximum sales for Absolut</a:t>
            </a:r>
            <a:endParaRPr/>
          </a:p>
        </p:txBody>
      </p:sp>
      <p:sp>
        <p:nvSpPr>
          <p:cNvPr id="238" name="Shape 238"/>
          <p:cNvSpPr txBox="1">
            <a:spLocks noGrp="1"/>
          </p:cNvSpPr>
          <p:nvPr>
            <p:ph type="sldNum" idx="12"/>
          </p:nvPr>
        </p:nvSpPr>
        <p:spPr>
          <a:xfrm>
            <a:off x="8708569" y="6529849"/>
            <a:ext cx="370200" cy="219300"/>
          </a:xfrm>
          <a:prstGeom prst="rect">
            <a:avLst/>
          </a:prstGeom>
        </p:spPr>
        <p:txBody>
          <a:bodyPr spcFirstLastPara="1" wrap="square" lIns="91425" tIns="45700" rIns="91425" bIns="45700" anchor="ctr" anchorCtr="0">
            <a:noAutofit/>
          </a:bodyPr>
          <a:lstStyle/>
          <a:p>
            <a:pPr marL="0" lvl="0" indent="0" rtl="0">
              <a:spcBef>
                <a:spcPts val="0"/>
              </a:spcBef>
              <a:spcAft>
                <a:spcPts val="0"/>
              </a:spcAft>
              <a:buClr>
                <a:srgbClr val="000000"/>
              </a:buClr>
              <a:buFont typeface="Arial"/>
              <a:buNone/>
            </a:pPr>
            <a:fld id="{00000000-1234-1234-1234-123412341234}" type="slidenum">
              <a:rPr lang="en-US"/>
              <a:t>20</a:t>
            </a:fld>
            <a:endParaRPr/>
          </a:p>
        </p:txBody>
      </p:sp>
      <p:pic>
        <p:nvPicPr>
          <p:cNvPr id="239" name="Shape 239"/>
          <p:cNvPicPr preferRelativeResize="0"/>
          <p:nvPr/>
        </p:nvPicPr>
        <p:blipFill>
          <a:blip r:embed="rId3">
            <a:alphaModFix/>
          </a:blip>
          <a:stretch>
            <a:fillRect/>
          </a:stretch>
        </p:blipFill>
        <p:spPr>
          <a:xfrm>
            <a:off x="177825" y="1367000"/>
            <a:ext cx="8851751" cy="4795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227013" y="274638"/>
            <a:ext cx="7923600" cy="1143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entury Gothic"/>
              <a:buNone/>
            </a:pPr>
            <a:r>
              <a:rPr lang="en-US" sz="3600"/>
              <a:t>Marketing Strategy</a:t>
            </a:r>
            <a:endParaRPr sz="3600" b="1" i="0" u="none" strike="noStrike" cap="none">
              <a:solidFill>
                <a:schemeClr val="dk1"/>
              </a:solidFill>
              <a:latin typeface="Century Gothic"/>
              <a:ea typeface="Century Gothic"/>
              <a:cs typeface="Century Gothic"/>
              <a:sym typeface="Century Gothic"/>
            </a:endParaRPr>
          </a:p>
        </p:txBody>
      </p:sp>
      <p:sp>
        <p:nvSpPr>
          <p:cNvPr id="245" name="Shape 245"/>
          <p:cNvSpPr txBox="1">
            <a:spLocks noGrp="1"/>
          </p:cNvSpPr>
          <p:nvPr>
            <p:ph type="body" idx="1"/>
          </p:nvPr>
        </p:nvSpPr>
        <p:spPr>
          <a:xfrm>
            <a:off x="227025" y="1082975"/>
            <a:ext cx="8691600" cy="5010900"/>
          </a:xfrm>
          <a:prstGeom prst="rect">
            <a:avLst/>
          </a:prstGeom>
          <a:noFill/>
          <a:ln>
            <a:noFill/>
          </a:ln>
        </p:spPr>
        <p:txBody>
          <a:bodyPr spcFirstLastPara="1" wrap="square" lIns="91425" tIns="45700" rIns="91425" bIns="45700" anchor="t" anchorCtr="0">
            <a:noAutofit/>
          </a:bodyPr>
          <a:lstStyle/>
          <a:p>
            <a:pPr marL="285750" marR="0" lvl="0" indent="-171450" algn="l" rtl="0">
              <a:spcBef>
                <a:spcPts val="0"/>
              </a:spcBef>
              <a:spcAft>
                <a:spcPts val="0"/>
              </a:spcAft>
              <a:buClr>
                <a:schemeClr val="dk1"/>
              </a:buClr>
              <a:buSzPts val="1800"/>
              <a:buFont typeface="Arial"/>
              <a:buNone/>
            </a:pPr>
            <a:r>
              <a:rPr lang="en-US"/>
              <a:t>Our main strategy for marketing is based on factors like :</a:t>
            </a:r>
            <a:endParaRPr/>
          </a:p>
          <a:p>
            <a:pPr marL="457200" marR="0" lvl="0" indent="-342900" algn="l" rtl="0">
              <a:spcBef>
                <a:spcPts val="0"/>
              </a:spcBef>
              <a:spcAft>
                <a:spcPts val="0"/>
              </a:spcAft>
              <a:buSzPts val="1800"/>
              <a:buChar char="-"/>
            </a:pPr>
            <a:r>
              <a:rPr lang="en-US"/>
              <a:t>Age Group</a:t>
            </a:r>
            <a:endParaRPr/>
          </a:p>
          <a:p>
            <a:pPr marL="457200" marR="0" lvl="0" indent="-342900" algn="l" rtl="0">
              <a:spcBef>
                <a:spcPts val="0"/>
              </a:spcBef>
              <a:spcAft>
                <a:spcPts val="0"/>
              </a:spcAft>
              <a:buSzPts val="1800"/>
              <a:buChar char="-"/>
            </a:pPr>
            <a:r>
              <a:rPr lang="en-US"/>
              <a:t>Income</a:t>
            </a:r>
            <a:endParaRPr/>
          </a:p>
          <a:p>
            <a:pPr marL="457200" marR="0" lvl="0" indent="-342900" algn="l" rtl="0">
              <a:spcBef>
                <a:spcPts val="0"/>
              </a:spcBef>
              <a:spcAft>
                <a:spcPts val="0"/>
              </a:spcAft>
              <a:buSzPts val="1800"/>
              <a:buChar char="-"/>
            </a:pPr>
            <a:r>
              <a:rPr lang="en-US"/>
              <a:t>Zip Code</a:t>
            </a:r>
            <a:endParaRPr/>
          </a:p>
          <a:p>
            <a:pPr marL="0" marR="0" lvl="0" indent="0" algn="l" rtl="0">
              <a:spcBef>
                <a:spcPts val="0"/>
              </a:spcBef>
              <a:spcAft>
                <a:spcPts val="0"/>
              </a:spcAft>
              <a:buNone/>
            </a:pPr>
            <a:endParaRPr/>
          </a:p>
          <a:p>
            <a:pPr marL="0" marR="0" lvl="0" indent="0" algn="l" rtl="0">
              <a:spcBef>
                <a:spcPts val="0"/>
              </a:spcBef>
              <a:spcAft>
                <a:spcPts val="0"/>
              </a:spcAft>
              <a:buNone/>
            </a:pPr>
            <a:r>
              <a:rPr lang="en-US"/>
              <a:t>Our plan is to target a certain age group in a specific </a:t>
            </a:r>
            <a:r>
              <a:rPr lang="en-US" b="1"/>
              <a:t>zip code</a:t>
            </a:r>
            <a:r>
              <a:rPr lang="en-US"/>
              <a:t> to increase the vodka sales for a new or existing vodka retail store that wants to :</a:t>
            </a:r>
            <a:endParaRPr/>
          </a:p>
          <a:p>
            <a:pPr marL="457200" marR="0" lvl="0" indent="-342900" algn="l" rtl="0">
              <a:spcBef>
                <a:spcPts val="0"/>
              </a:spcBef>
              <a:spcAft>
                <a:spcPts val="0"/>
              </a:spcAft>
              <a:buSzPts val="1800"/>
              <a:buChar char="-"/>
            </a:pPr>
            <a:r>
              <a:rPr lang="en-US"/>
              <a:t>Decide on the inventory of vodka that the stores should keep in order to serve maximum customers </a:t>
            </a:r>
            <a:endParaRPr/>
          </a:p>
          <a:p>
            <a:pPr marL="457200" marR="0" lvl="0" indent="-342900" algn="l" rtl="0">
              <a:spcBef>
                <a:spcPts val="0"/>
              </a:spcBef>
              <a:spcAft>
                <a:spcPts val="0"/>
              </a:spcAft>
              <a:buSzPts val="1800"/>
              <a:buChar char="-"/>
            </a:pPr>
            <a:r>
              <a:rPr lang="en-US"/>
              <a:t>Keep holding costs in check while maintaining sufficient stock </a:t>
            </a:r>
            <a:endParaRPr/>
          </a:p>
          <a:p>
            <a:pPr marL="0" marR="0" lvl="0" indent="0" algn="l" rtl="0">
              <a:spcBef>
                <a:spcPts val="0"/>
              </a:spcBef>
              <a:spcAft>
                <a:spcPts val="0"/>
              </a:spcAft>
              <a:buNone/>
            </a:pPr>
            <a:endParaRPr/>
          </a:p>
          <a:p>
            <a:pPr marL="0" marR="0" lvl="0" indent="0" algn="l" rtl="0">
              <a:spcBef>
                <a:spcPts val="0"/>
              </a:spcBef>
              <a:spcAft>
                <a:spcPts val="0"/>
              </a:spcAft>
              <a:buNone/>
            </a:pPr>
            <a:r>
              <a:rPr lang="en-US"/>
              <a:t>Example: For the zip code 50002 in the state of Iowa,</a:t>
            </a:r>
            <a:endParaRPr/>
          </a:p>
          <a:p>
            <a:pPr marL="0" marR="0" lvl="0" indent="0" algn="l" rtl="0">
              <a:spcBef>
                <a:spcPts val="0"/>
              </a:spcBef>
              <a:spcAft>
                <a:spcPts val="0"/>
              </a:spcAft>
              <a:buNone/>
            </a:pPr>
            <a:r>
              <a:rPr lang="en-US"/>
              <a:t> Age group 21-34  prefer brands like Absolut and Greygoose with income above 50k compared to income below 50k as they prefer Svedka and Absolut</a:t>
            </a:r>
            <a:endParaRPr/>
          </a:p>
        </p:txBody>
      </p:sp>
      <p:sp>
        <p:nvSpPr>
          <p:cNvPr id="246" name="Shape 246"/>
          <p:cNvSpPr txBox="1">
            <a:spLocks noGrp="1"/>
          </p:cNvSpPr>
          <p:nvPr>
            <p:ph type="sldNum" idx="12"/>
          </p:nvPr>
        </p:nvSpPr>
        <p:spPr>
          <a:xfrm>
            <a:off x="8708569" y="6529849"/>
            <a:ext cx="370200" cy="2193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000" b="0" i="0" u="none" strike="noStrike" cap="none">
                <a:solidFill>
                  <a:srgbClr val="888888"/>
                </a:solidFill>
                <a:latin typeface="Century Gothic"/>
                <a:ea typeface="Century Gothic"/>
                <a:cs typeface="Century Gothic"/>
                <a:sym typeface="Century Gothic"/>
              </a:rPr>
              <a:t>21</a:t>
            </a:fld>
            <a:endParaRPr sz="1000" b="0" i="0" u="none" strike="noStrike" cap="none">
              <a:solidFill>
                <a:srgbClr val="888888"/>
              </a:solidFill>
              <a:latin typeface="Century Gothic"/>
              <a:ea typeface="Century Gothic"/>
              <a:cs typeface="Century Gothic"/>
              <a:sym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227013" y="274638"/>
            <a:ext cx="7923600" cy="1143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References:</a:t>
            </a:r>
            <a:endParaRPr/>
          </a:p>
        </p:txBody>
      </p:sp>
      <p:sp>
        <p:nvSpPr>
          <p:cNvPr id="253" name="Shape 253"/>
          <p:cNvSpPr txBox="1">
            <a:spLocks noGrp="1"/>
          </p:cNvSpPr>
          <p:nvPr>
            <p:ph type="body" idx="1"/>
          </p:nvPr>
        </p:nvSpPr>
        <p:spPr>
          <a:xfrm>
            <a:off x="227025" y="1019125"/>
            <a:ext cx="8604000" cy="50745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US"/>
              <a:t>Kaggle</a:t>
            </a:r>
            <a:endParaRPr/>
          </a:p>
          <a:p>
            <a:pPr marL="457200" lvl="0" indent="-342900" rtl="0">
              <a:spcBef>
                <a:spcPts val="0"/>
              </a:spcBef>
              <a:spcAft>
                <a:spcPts val="0"/>
              </a:spcAft>
              <a:buSzPts val="1800"/>
              <a:buAutoNum type="arabicPeriod"/>
            </a:pPr>
            <a:r>
              <a:rPr lang="en-US"/>
              <a:t>Claritas</a:t>
            </a:r>
            <a:endParaRPr/>
          </a:p>
        </p:txBody>
      </p:sp>
      <p:sp>
        <p:nvSpPr>
          <p:cNvPr id="254" name="Shape 254"/>
          <p:cNvSpPr txBox="1">
            <a:spLocks noGrp="1"/>
          </p:cNvSpPr>
          <p:nvPr>
            <p:ph type="sldNum" idx="12"/>
          </p:nvPr>
        </p:nvSpPr>
        <p:spPr>
          <a:xfrm>
            <a:off x="8708569" y="6529849"/>
            <a:ext cx="370200" cy="2193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517538" y="259363"/>
            <a:ext cx="79236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Font typeface="Century Gothic"/>
              <a:buNone/>
            </a:pPr>
            <a:r>
              <a:rPr lang="en-US" sz="3600"/>
              <a:t>THANK YOU!!</a:t>
            </a:r>
            <a:endParaRPr sz="3600" b="1" i="0" u="none" strike="noStrike" cap="none">
              <a:solidFill>
                <a:schemeClr val="dk1"/>
              </a:solidFill>
              <a:latin typeface="Century Gothic"/>
              <a:ea typeface="Century Gothic"/>
              <a:cs typeface="Century Gothic"/>
              <a:sym typeface="Century Gothic"/>
            </a:endParaRPr>
          </a:p>
        </p:txBody>
      </p:sp>
      <p:sp>
        <p:nvSpPr>
          <p:cNvPr id="260" name="Shape 260"/>
          <p:cNvSpPr txBox="1">
            <a:spLocks noGrp="1"/>
          </p:cNvSpPr>
          <p:nvPr>
            <p:ph type="sldNum" idx="12"/>
          </p:nvPr>
        </p:nvSpPr>
        <p:spPr>
          <a:xfrm>
            <a:off x="8708569" y="6529849"/>
            <a:ext cx="370200" cy="2193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000" b="0" i="0" u="none" strike="noStrike" cap="none">
                <a:solidFill>
                  <a:srgbClr val="888888"/>
                </a:solidFill>
                <a:latin typeface="Century Gothic"/>
                <a:ea typeface="Century Gothic"/>
                <a:cs typeface="Century Gothic"/>
                <a:sym typeface="Century Gothic"/>
              </a:rPr>
              <a:t>23</a:t>
            </a:fld>
            <a:endParaRPr sz="1000" b="0" i="0" u="none" strike="noStrike" cap="none">
              <a:solidFill>
                <a:srgbClr val="888888"/>
              </a:solidFill>
              <a:latin typeface="Century Gothic"/>
              <a:ea typeface="Century Gothic"/>
              <a:cs typeface="Century Gothic"/>
              <a:sym typeface="Century Gothic"/>
            </a:endParaRPr>
          </a:p>
        </p:txBody>
      </p:sp>
      <p:pic>
        <p:nvPicPr>
          <p:cNvPr id="261" name="Shape 261"/>
          <p:cNvPicPr preferRelativeResize="0"/>
          <p:nvPr/>
        </p:nvPicPr>
        <p:blipFill>
          <a:blip r:embed="rId3">
            <a:alphaModFix/>
          </a:blip>
          <a:stretch>
            <a:fillRect/>
          </a:stretch>
        </p:blipFill>
        <p:spPr>
          <a:xfrm>
            <a:off x="2805326" y="2545325"/>
            <a:ext cx="3348050" cy="3348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227025" y="274646"/>
            <a:ext cx="7923600" cy="749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entury Gothic"/>
              <a:buNone/>
            </a:pPr>
            <a:r>
              <a:rPr lang="en-US" sz="3600"/>
              <a:t>Objectives/Business needs</a:t>
            </a:r>
            <a:endParaRPr sz="3600" b="1" i="0" u="none" strike="noStrike" cap="none">
              <a:solidFill>
                <a:schemeClr val="dk1"/>
              </a:solidFill>
              <a:latin typeface="Century Gothic"/>
              <a:ea typeface="Century Gothic"/>
              <a:cs typeface="Century Gothic"/>
              <a:sym typeface="Century Gothic"/>
            </a:endParaRPr>
          </a:p>
        </p:txBody>
      </p:sp>
      <p:sp>
        <p:nvSpPr>
          <p:cNvPr id="98" name="Shape 98"/>
          <p:cNvSpPr txBox="1">
            <a:spLocks noGrp="1"/>
          </p:cNvSpPr>
          <p:nvPr>
            <p:ph type="body" idx="1"/>
          </p:nvPr>
        </p:nvSpPr>
        <p:spPr>
          <a:xfrm>
            <a:off x="226200" y="911900"/>
            <a:ext cx="8691600" cy="53064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a:t>Use robust marketing analytic strategies like Clustering, Segmentation, Forecasting, Price elasticity, etc. to:</a:t>
            </a:r>
            <a:endParaRPr/>
          </a:p>
          <a:p>
            <a:pPr marL="0" marR="0" lvl="0" indent="0" algn="just" rtl="0">
              <a:spcBef>
                <a:spcPts val="0"/>
              </a:spcBef>
              <a:spcAft>
                <a:spcPts val="0"/>
              </a:spcAft>
              <a:buNone/>
            </a:pPr>
            <a:endParaRPr/>
          </a:p>
          <a:p>
            <a:pPr marL="457200" marR="0" lvl="0" indent="-342900" algn="just" rtl="0">
              <a:spcBef>
                <a:spcPts val="0"/>
              </a:spcBef>
              <a:spcAft>
                <a:spcPts val="0"/>
              </a:spcAft>
              <a:buClr>
                <a:schemeClr val="dk1"/>
              </a:buClr>
              <a:buSzPts val="1800"/>
              <a:buFont typeface="Century Gothic"/>
              <a:buChar char="•"/>
            </a:pPr>
            <a:r>
              <a:rPr lang="en-US"/>
              <a:t>Provide better ways for liquor stores to make significant profits from vodka sales.</a:t>
            </a:r>
            <a:endParaRPr/>
          </a:p>
          <a:p>
            <a:pPr marL="0" marR="0" lvl="0" indent="0" algn="just" rtl="0">
              <a:spcBef>
                <a:spcPts val="0"/>
              </a:spcBef>
              <a:spcAft>
                <a:spcPts val="0"/>
              </a:spcAft>
              <a:buNone/>
            </a:pPr>
            <a:endParaRPr/>
          </a:p>
          <a:p>
            <a:pPr marL="457200" lvl="0" indent="-342900" algn="just" rtl="0">
              <a:spcBef>
                <a:spcPts val="0"/>
              </a:spcBef>
              <a:spcAft>
                <a:spcPts val="0"/>
              </a:spcAft>
              <a:buSzPts val="1800"/>
              <a:buChar char="•"/>
            </a:pPr>
            <a:r>
              <a:rPr lang="en-US"/>
              <a:t>Provide stores entering the liquor market with a platform to compete with existing stores.</a:t>
            </a:r>
            <a:endParaRPr/>
          </a:p>
          <a:p>
            <a:pPr marL="0" marR="0" lvl="0" indent="0" algn="just" rtl="0">
              <a:spcBef>
                <a:spcPts val="0"/>
              </a:spcBef>
              <a:spcAft>
                <a:spcPts val="0"/>
              </a:spcAft>
              <a:buNone/>
            </a:pPr>
            <a:endParaRPr/>
          </a:p>
          <a:p>
            <a:pPr marL="457200" marR="0" lvl="0" indent="-342900" algn="just" rtl="0">
              <a:spcBef>
                <a:spcPts val="0"/>
              </a:spcBef>
              <a:spcAft>
                <a:spcPts val="0"/>
              </a:spcAft>
              <a:buSzPts val="1800"/>
              <a:buChar char="•"/>
            </a:pPr>
            <a:r>
              <a:rPr lang="en-US"/>
              <a:t>Help stores at a nascent stage to concentrate on areas in Iowa where they can boost their sales and branding.</a:t>
            </a:r>
            <a:endParaRPr/>
          </a:p>
          <a:p>
            <a:pPr marL="0" marR="0" lvl="0" indent="0" algn="just" rtl="0">
              <a:spcBef>
                <a:spcPts val="0"/>
              </a:spcBef>
              <a:spcAft>
                <a:spcPts val="0"/>
              </a:spcAft>
              <a:buNone/>
            </a:pPr>
            <a:endParaRPr/>
          </a:p>
          <a:p>
            <a:pPr marL="457200" marR="0" lvl="0" indent="-342900" algn="just" rtl="0">
              <a:spcBef>
                <a:spcPts val="0"/>
              </a:spcBef>
              <a:spcAft>
                <a:spcPts val="0"/>
              </a:spcAft>
              <a:buSzPts val="1800"/>
              <a:buChar char="•"/>
            </a:pPr>
            <a:r>
              <a:rPr lang="en-US"/>
              <a:t>Develop better pricing models for existing and/or new liquor stores.</a:t>
            </a:r>
            <a:endParaRPr/>
          </a:p>
          <a:p>
            <a:pPr marL="0" marR="0" lvl="0" indent="0" algn="just" rtl="0">
              <a:spcBef>
                <a:spcPts val="0"/>
              </a:spcBef>
              <a:spcAft>
                <a:spcPts val="0"/>
              </a:spcAft>
              <a:buNone/>
            </a:pPr>
            <a:endParaRPr/>
          </a:p>
          <a:p>
            <a:pPr marL="457200" marR="0" lvl="0" indent="-342900" algn="just" rtl="0">
              <a:spcBef>
                <a:spcPts val="0"/>
              </a:spcBef>
              <a:spcAft>
                <a:spcPts val="0"/>
              </a:spcAft>
              <a:buSzPts val="1800"/>
              <a:buChar char="•"/>
            </a:pPr>
            <a:r>
              <a:rPr lang="en-US"/>
              <a:t>Help stores target audience with specific demographic attributes and preferences.</a:t>
            </a:r>
            <a:endParaRPr/>
          </a:p>
          <a:p>
            <a:pPr marL="0" marR="0" lvl="0" indent="0" algn="just" rtl="0">
              <a:spcBef>
                <a:spcPts val="0"/>
              </a:spcBef>
              <a:spcAft>
                <a:spcPts val="0"/>
              </a:spcAft>
              <a:buNone/>
            </a:pPr>
            <a:endParaRPr/>
          </a:p>
        </p:txBody>
      </p:sp>
      <p:sp>
        <p:nvSpPr>
          <p:cNvPr id="99" name="Shape 99"/>
          <p:cNvSpPr txBox="1">
            <a:spLocks noGrp="1"/>
          </p:cNvSpPr>
          <p:nvPr>
            <p:ph type="sldNum" idx="12"/>
          </p:nvPr>
        </p:nvSpPr>
        <p:spPr>
          <a:xfrm>
            <a:off x="8708569" y="6529849"/>
            <a:ext cx="370200" cy="2193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000" b="0" i="0" u="none" strike="noStrike" cap="none">
                <a:solidFill>
                  <a:srgbClr val="888888"/>
                </a:solidFill>
                <a:latin typeface="Century Gothic"/>
                <a:ea typeface="Century Gothic"/>
                <a:cs typeface="Century Gothic"/>
                <a:sym typeface="Century Gothic"/>
              </a:rPr>
              <a:t>3</a:t>
            </a:fld>
            <a:endParaRPr sz="1000" b="0" i="0" u="none" strike="noStrike" cap="none">
              <a:solidFill>
                <a:srgbClr val="888888"/>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27025" y="274650"/>
            <a:ext cx="8652300" cy="59097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dk1"/>
              </a:buClr>
              <a:buFont typeface="Century Gothic"/>
              <a:buNone/>
            </a:pPr>
            <a:r>
              <a:rPr lang="en-US" sz="3600"/>
              <a:t>Target Market - State of IOWA</a:t>
            </a:r>
            <a:endParaRPr sz="3600"/>
          </a:p>
          <a:p>
            <a:pPr marL="0" marR="0" lvl="0" indent="0" algn="just" rtl="0">
              <a:spcBef>
                <a:spcPts val="0"/>
              </a:spcBef>
              <a:spcAft>
                <a:spcPts val="0"/>
              </a:spcAft>
              <a:buClr>
                <a:schemeClr val="dk1"/>
              </a:buClr>
              <a:buFont typeface="Century Gothic"/>
              <a:buNone/>
            </a:pPr>
            <a:endParaRPr sz="2100"/>
          </a:p>
          <a:p>
            <a:pPr marL="0" marR="0" lvl="0" indent="0" algn="just" rtl="0">
              <a:spcBef>
                <a:spcPts val="0"/>
              </a:spcBef>
              <a:spcAft>
                <a:spcPts val="0"/>
              </a:spcAft>
              <a:buNone/>
            </a:pPr>
            <a:endParaRPr sz="2100" b="0"/>
          </a:p>
          <a:p>
            <a:pPr marL="457200" marR="0" lvl="0" indent="-355600" algn="just" rtl="0">
              <a:spcBef>
                <a:spcPts val="0"/>
              </a:spcBef>
              <a:spcAft>
                <a:spcPts val="0"/>
              </a:spcAft>
              <a:buSzPts val="2000"/>
              <a:buChar char="●"/>
            </a:pPr>
            <a:r>
              <a:rPr lang="en-US" sz="2000" b="0"/>
              <a:t>Existing retail liquor stores who approach consultants for boosting their sales, profits and customer base</a:t>
            </a:r>
            <a:endParaRPr sz="2000" b="0"/>
          </a:p>
          <a:p>
            <a:pPr marL="0" marR="0" lvl="0" indent="0" algn="just" rtl="0">
              <a:spcBef>
                <a:spcPts val="0"/>
              </a:spcBef>
              <a:spcAft>
                <a:spcPts val="0"/>
              </a:spcAft>
              <a:buNone/>
            </a:pPr>
            <a:endParaRPr sz="2000" b="0"/>
          </a:p>
          <a:p>
            <a:pPr marL="457200" marR="0" lvl="0" indent="-355600" algn="just" rtl="0">
              <a:spcBef>
                <a:spcPts val="0"/>
              </a:spcBef>
              <a:spcAft>
                <a:spcPts val="0"/>
              </a:spcAft>
              <a:buSzPts val="2000"/>
              <a:buChar char="●"/>
            </a:pPr>
            <a:r>
              <a:rPr lang="en-US" sz="2000" b="0"/>
              <a:t>New retail liquor stores who wish to establish a customer base through the opening of a new store</a:t>
            </a:r>
            <a:endParaRPr sz="2000" b="0"/>
          </a:p>
          <a:p>
            <a:pPr marL="0" marR="0" lvl="0" indent="0" algn="just" rtl="0">
              <a:spcBef>
                <a:spcPts val="0"/>
              </a:spcBef>
              <a:spcAft>
                <a:spcPts val="0"/>
              </a:spcAft>
              <a:buClr>
                <a:schemeClr val="dk1"/>
              </a:buClr>
              <a:buFont typeface="Century Gothic"/>
              <a:buNone/>
            </a:pPr>
            <a:endParaRPr sz="2100" b="0"/>
          </a:p>
          <a:p>
            <a:pPr marL="0" marR="0" lvl="0" indent="0" algn="just" rtl="0">
              <a:spcBef>
                <a:spcPts val="0"/>
              </a:spcBef>
              <a:spcAft>
                <a:spcPts val="0"/>
              </a:spcAft>
              <a:buClr>
                <a:schemeClr val="dk1"/>
              </a:buClr>
              <a:buFont typeface="Century Gothic"/>
              <a:buNone/>
            </a:pPr>
            <a:endParaRPr sz="2100" b="0"/>
          </a:p>
          <a:p>
            <a:pPr marL="0" marR="0" lvl="0" indent="0" algn="just" rtl="0">
              <a:spcBef>
                <a:spcPts val="0"/>
              </a:spcBef>
              <a:spcAft>
                <a:spcPts val="0"/>
              </a:spcAft>
              <a:buClr>
                <a:schemeClr val="dk1"/>
              </a:buClr>
              <a:buFont typeface="Century Gothic"/>
              <a:buNone/>
            </a:pPr>
            <a:endParaRPr sz="2100"/>
          </a:p>
          <a:p>
            <a:pPr marL="0" marR="0" lvl="0" indent="0" algn="just" rtl="0">
              <a:spcBef>
                <a:spcPts val="0"/>
              </a:spcBef>
              <a:spcAft>
                <a:spcPts val="0"/>
              </a:spcAft>
              <a:buClr>
                <a:schemeClr val="dk1"/>
              </a:buClr>
              <a:buFont typeface="Century Gothic"/>
              <a:buNone/>
            </a:pPr>
            <a:endParaRPr sz="2100"/>
          </a:p>
          <a:p>
            <a:pPr marL="0" marR="0" lvl="0" indent="0" algn="just" rtl="0">
              <a:spcBef>
                <a:spcPts val="0"/>
              </a:spcBef>
              <a:spcAft>
                <a:spcPts val="0"/>
              </a:spcAft>
              <a:buClr>
                <a:schemeClr val="dk1"/>
              </a:buClr>
              <a:buFont typeface="Century Gothic"/>
              <a:buNone/>
            </a:pPr>
            <a:endParaRPr sz="2100"/>
          </a:p>
          <a:p>
            <a:pPr marL="0" marR="0" lvl="0" indent="0" algn="just" rtl="0">
              <a:spcBef>
                <a:spcPts val="0"/>
              </a:spcBef>
              <a:spcAft>
                <a:spcPts val="0"/>
              </a:spcAft>
              <a:buClr>
                <a:schemeClr val="dk1"/>
              </a:buClr>
              <a:buFont typeface="Century Gothic"/>
              <a:buNone/>
            </a:pPr>
            <a:endParaRPr sz="2100"/>
          </a:p>
          <a:p>
            <a:pPr marL="0" marR="0" lvl="0" indent="0" algn="just" rtl="0">
              <a:spcBef>
                <a:spcPts val="0"/>
              </a:spcBef>
              <a:spcAft>
                <a:spcPts val="0"/>
              </a:spcAft>
              <a:buClr>
                <a:schemeClr val="dk1"/>
              </a:buClr>
              <a:buFont typeface="Century Gothic"/>
              <a:buNone/>
            </a:pPr>
            <a:endParaRPr sz="2100"/>
          </a:p>
          <a:p>
            <a:pPr marL="0" marR="0" lvl="0" indent="0" algn="just" rtl="0">
              <a:spcBef>
                <a:spcPts val="0"/>
              </a:spcBef>
              <a:spcAft>
                <a:spcPts val="0"/>
              </a:spcAft>
              <a:buClr>
                <a:schemeClr val="dk1"/>
              </a:buClr>
              <a:buFont typeface="Century Gothic"/>
              <a:buNone/>
            </a:pPr>
            <a:endParaRPr sz="2100"/>
          </a:p>
          <a:p>
            <a:pPr marL="0" marR="0" lvl="0" indent="0" algn="just" rtl="0">
              <a:spcBef>
                <a:spcPts val="0"/>
              </a:spcBef>
              <a:spcAft>
                <a:spcPts val="0"/>
              </a:spcAft>
              <a:buClr>
                <a:schemeClr val="dk1"/>
              </a:buClr>
              <a:buFont typeface="Century Gothic"/>
              <a:buNone/>
            </a:pPr>
            <a:endParaRPr sz="2100"/>
          </a:p>
          <a:p>
            <a:pPr marL="0" marR="0" lvl="0" indent="0" algn="just" rtl="0">
              <a:spcBef>
                <a:spcPts val="0"/>
              </a:spcBef>
              <a:spcAft>
                <a:spcPts val="0"/>
              </a:spcAft>
              <a:buClr>
                <a:schemeClr val="dk1"/>
              </a:buClr>
              <a:buFont typeface="Century Gothic"/>
              <a:buNone/>
            </a:pPr>
            <a:endParaRPr sz="2100" b="0"/>
          </a:p>
        </p:txBody>
      </p:sp>
      <p:sp>
        <p:nvSpPr>
          <p:cNvPr id="105" name="Shape 105"/>
          <p:cNvSpPr txBox="1">
            <a:spLocks noGrp="1"/>
          </p:cNvSpPr>
          <p:nvPr>
            <p:ph type="sldNum" idx="12"/>
          </p:nvPr>
        </p:nvSpPr>
        <p:spPr>
          <a:xfrm>
            <a:off x="8708569" y="6529849"/>
            <a:ext cx="370200" cy="2193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000" b="0" i="0" u="none" strike="noStrike" cap="none">
                <a:solidFill>
                  <a:srgbClr val="888888"/>
                </a:solidFill>
                <a:latin typeface="Century Gothic"/>
                <a:ea typeface="Century Gothic"/>
                <a:cs typeface="Century Gothic"/>
                <a:sym typeface="Century Gothic"/>
              </a:rPr>
              <a:t>4</a:t>
            </a:fld>
            <a:endParaRPr sz="1000" b="0" i="0" u="none" strike="noStrike" cap="none">
              <a:solidFill>
                <a:srgbClr val="888888"/>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227013" y="274638"/>
            <a:ext cx="7923600" cy="1143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entury Gothic"/>
              <a:buNone/>
            </a:pPr>
            <a:r>
              <a:rPr lang="en-US" sz="3600"/>
              <a:t>Data Source</a:t>
            </a:r>
            <a:endParaRPr sz="3600" b="1" i="0" u="none" strike="noStrike" cap="none">
              <a:solidFill>
                <a:schemeClr val="dk1"/>
              </a:solidFill>
              <a:latin typeface="Century Gothic"/>
              <a:ea typeface="Century Gothic"/>
              <a:cs typeface="Century Gothic"/>
              <a:sym typeface="Century Gothic"/>
            </a:endParaRPr>
          </a:p>
        </p:txBody>
      </p:sp>
      <p:sp>
        <p:nvSpPr>
          <p:cNvPr id="111" name="Shape 111"/>
          <p:cNvSpPr txBox="1">
            <a:spLocks noGrp="1"/>
          </p:cNvSpPr>
          <p:nvPr>
            <p:ph type="body" idx="1"/>
          </p:nvPr>
        </p:nvSpPr>
        <p:spPr>
          <a:xfrm>
            <a:off x="227025" y="906375"/>
            <a:ext cx="8634300" cy="51435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2000"/>
          </a:p>
          <a:p>
            <a:pPr marL="457200" marR="0" lvl="0" indent="-355600" algn="just" rtl="0">
              <a:spcBef>
                <a:spcPts val="0"/>
              </a:spcBef>
              <a:spcAft>
                <a:spcPts val="0"/>
              </a:spcAft>
              <a:buClr>
                <a:schemeClr val="dk1"/>
              </a:buClr>
              <a:buSzPts val="2000"/>
              <a:buFont typeface="Century Gothic"/>
              <a:buChar char="•"/>
            </a:pPr>
            <a:r>
              <a:rPr lang="en-US" sz="2000"/>
              <a:t>The Iowa Department of Commerce requires that every store that sells alcohol in bottled form is required to log every sale of alcohol</a:t>
            </a:r>
            <a:endParaRPr sz="2000"/>
          </a:p>
          <a:p>
            <a:pPr marL="0" marR="0" lvl="0" indent="0" algn="just" rtl="0">
              <a:spcBef>
                <a:spcPts val="0"/>
              </a:spcBef>
              <a:spcAft>
                <a:spcPts val="0"/>
              </a:spcAft>
              <a:buNone/>
            </a:pPr>
            <a:endParaRPr sz="2000"/>
          </a:p>
          <a:p>
            <a:pPr marL="457200" marR="0" lvl="0" indent="-355600" algn="just" rtl="0">
              <a:spcBef>
                <a:spcPts val="0"/>
              </a:spcBef>
              <a:spcAft>
                <a:spcPts val="0"/>
              </a:spcAft>
              <a:buSzPts val="2000"/>
              <a:buChar char="•"/>
            </a:pPr>
            <a:r>
              <a:rPr lang="en-US" sz="2000"/>
              <a:t>This data is published as open data by the State of Iowa and has been republished as-is on Kaggle</a:t>
            </a:r>
            <a:endParaRPr sz="2000"/>
          </a:p>
          <a:p>
            <a:pPr marL="0" marR="0" lvl="0" indent="0" algn="just" rtl="0">
              <a:spcBef>
                <a:spcPts val="0"/>
              </a:spcBef>
              <a:spcAft>
                <a:spcPts val="0"/>
              </a:spcAft>
              <a:buNone/>
            </a:pPr>
            <a:endParaRPr sz="2000"/>
          </a:p>
          <a:p>
            <a:pPr marL="457200" marR="0" lvl="0" indent="-355600" algn="just" rtl="0">
              <a:spcBef>
                <a:spcPts val="0"/>
              </a:spcBef>
              <a:spcAft>
                <a:spcPts val="0"/>
              </a:spcAft>
              <a:buSzPts val="2000"/>
              <a:buChar char="•"/>
            </a:pPr>
            <a:r>
              <a:rPr lang="en-US" sz="2000"/>
              <a:t>The analysis is performed on 414193 rows of data for the period of 2014 to 2017</a:t>
            </a:r>
            <a:endParaRPr sz="2000"/>
          </a:p>
          <a:p>
            <a:pPr marL="0" marR="0" lvl="0" indent="0" algn="just" rtl="0">
              <a:spcBef>
                <a:spcPts val="0"/>
              </a:spcBef>
              <a:spcAft>
                <a:spcPts val="0"/>
              </a:spcAft>
              <a:buNone/>
            </a:pPr>
            <a:endParaRPr sz="2000"/>
          </a:p>
          <a:p>
            <a:pPr marL="457200" marR="0" lvl="0" indent="-355600" algn="just" rtl="0">
              <a:spcBef>
                <a:spcPts val="0"/>
              </a:spcBef>
              <a:spcAft>
                <a:spcPts val="0"/>
              </a:spcAft>
              <a:buSzPts val="2000"/>
              <a:buChar char="•"/>
            </a:pPr>
            <a:r>
              <a:rPr lang="en-US" sz="2000"/>
              <a:t>The dataset contains information on the date of sale, name of the brand, price, quantity, city, number of bottles sold and volume of liquor sold in gallons</a:t>
            </a:r>
            <a:endParaRPr sz="2000"/>
          </a:p>
        </p:txBody>
      </p:sp>
      <p:sp>
        <p:nvSpPr>
          <p:cNvPr id="112" name="Shape 112"/>
          <p:cNvSpPr txBox="1">
            <a:spLocks noGrp="1"/>
          </p:cNvSpPr>
          <p:nvPr>
            <p:ph type="sldNum" idx="12"/>
          </p:nvPr>
        </p:nvSpPr>
        <p:spPr>
          <a:xfrm>
            <a:off x="8708569" y="6529849"/>
            <a:ext cx="370200" cy="2193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000" b="0" i="0" u="none" strike="noStrike" cap="none">
                <a:solidFill>
                  <a:srgbClr val="888888"/>
                </a:solidFill>
                <a:latin typeface="Century Gothic"/>
                <a:ea typeface="Century Gothic"/>
                <a:cs typeface="Century Gothic"/>
                <a:sym typeface="Century Gothic"/>
              </a:rPr>
              <a:t>5</a:t>
            </a:fld>
            <a:endParaRPr sz="1000" b="0" i="0" u="none" strike="noStrike" cap="none">
              <a:solidFill>
                <a:srgbClr val="888888"/>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227013" y="274638"/>
            <a:ext cx="7923600" cy="1143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entury Gothic"/>
              <a:buNone/>
            </a:pPr>
            <a:r>
              <a:rPr lang="en-US" sz="3600"/>
              <a:t>Dataset Variables</a:t>
            </a:r>
            <a:endParaRPr sz="3600" b="1" i="0" u="none" strike="noStrike" cap="none">
              <a:solidFill>
                <a:schemeClr val="dk1"/>
              </a:solidFill>
              <a:latin typeface="Century Gothic"/>
              <a:ea typeface="Century Gothic"/>
              <a:cs typeface="Century Gothic"/>
              <a:sym typeface="Century Gothic"/>
            </a:endParaRPr>
          </a:p>
        </p:txBody>
      </p:sp>
      <p:sp>
        <p:nvSpPr>
          <p:cNvPr id="118" name="Shape 118"/>
          <p:cNvSpPr txBox="1">
            <a:spLocks noGrp="1"/>
          </p:cNvSpPr>
          <p:nvPr>
            <p:ph type="body" idx="1"/>
          </p:nvPr>
        </p:nvSpPr>
        <p:spPr>
          <a:xfrm>
            <a:off x="227025" y="1058775"/>
            <a:ext cx="8634300" cy="51435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000"/>
              <a:t>Below is a list of all 13 variables in the dataset that we have used for our analysis:</a:t>
            </a:r>
            <a:endParaRPr sz="2000"/>
          </a:p>
          <a:p>
            <a:pPr marL="0" marR="0" lvl="0" indent="0" algn="just" rtl="0">
              <a:spcBef>
                <a:spcPts val="0"/>
              </a:spcBef>
              <a:spcAft>
                <a:spcPts val="0"/>
              </a:spcAft>
              <a:buNone/>
            </a:pPr>
            <a:endParaRPr/>
          </a:p>
          <a:p>
            <a:pPr marL="0" marR="0" lvl="0" indent="0" algn="just" rtl="0">
              <a:spcBef>
                <a:spcPts val="0"/>
              </a:spcBef>
              <a:spcAft>
                <a:spcPts val="0"/>
              </a:spcAft>
              <a:buNone/>
            </a:pPr>
            <a:endParaRPr/>
          </a:p>
          <a:p>
            <a:pPr marL="0" marR="0" lvl="0" indent="0" algn="just" rtl="0">
              <a:spcBef>
                <a:spcPts val="0"/>
              </a:spcBef>
              <a:spcAft>
                <a:spcPts val="0"/>
              </a:spcAft>
              <a:buNone/>
            </a:pPr>
            <a:endParaRPr/>
          </a:p>
          <a:p>
            <a:pPr marL="0" marR="0" lvl="0" indent="0" algn="just" rtl="0">
              <a:spcBef>
                <a:spcPts val="0"/>
              </a:spcBef>
              <a:spcAft>
                <a:spcPts val="0"/>
              </a:spcAft>
              <a:buNone/>
            </a:pPr>
            <a:endParaRPr/>
          </a:p>
          <a:p>
            <a:pPr marL="0" marR="0" lvl="0" indent="0" algn="just" rtl="0">
              <a:spcBef>
                <a:spcPts val="0"/>
              </a:spcBef>
              <a:spcAft>
                <a:spcPts val="0"/>
              </a:spcAft>
              <a:buNone/>
            </a:pPr>
            <a:endParaRPr/>
          </a:p>
          <a:p>
            <a:pPr marL="0" marR="0" lvl="0" indent="0" algn="just" rtl="0">
              <a:spcBef>
                <a:spcPts val="0"/>
              </a:spcBef>
              <a:spcAft>
                <a:spcPts val="0"/>
              </a:spcAft>
              <a:buNone/>
            </a:pPr>
            <a:endParaRPr/>
          </a:p>
          <a:p>
            <a:pPr marL="0" marR="0" lvl="0" indent="0" algn="just" rtl="0">
              <a:spcBef>
                <a:spcPts val="0"/>
              </a:spcBef>
              <a:spcAft>
                <a:spcPts val="0"/>
              </a:spcAft>
              <a:buNone/>
            </a:pPr>
            <a:endParaRPr/>
          </a:p>
          <a:p>
            <a:pPr marL="0" marR="0" lvl="0" indent="0" algn="just" rtl="0">
              <a:spcBef>
                <a:spcPts val="0"/>
              </a:spcBef>
              <a:spcAft>
                <a:spcPts val="0"/>
              </a:spcAft>
              <a:buNone/>
            </a:pPr>
            <a:endParaRPr/>
          </a:p>
          <a:p>
            <a:pPr marL="0" marR="0" lvl="0" indent="0" algn="just" rtl="0">
              <a:spcBef>
                <a:spcPts val="0"/>
              </a:spcBef>
              <a:spcAft>
                <a:spcPts val="0"/>
              </a:spcAft>
              <a:buNone/>
            </a:pPr>
            <a:endParaRPr/>
          </a:p>
          <a:p>
            <a:pPr marL="0" marR="0" lvl="0" indent="0" algn="just" rtl="0">
              <a:spcBef>
                <a:spcPts val="0"/>
              </a:spcBef>
              <a:spcAft>
                <a:spcPts val="0"/>
              </a:spcAft>
              <a:buNone/>
            </a:pPr>
            <a:endParaRPr/>
          </a:p>
          <a:p>
            <a:pPr marL="0" marR="0" lvl="0" indent="0" algn="just" rtl="0">
              <a:spcBef>
                <a:spcPts val="0"/>
              </a:spcBef>
              <a:spcAft>
                <a:spcPts val="0"/>
              </a:spcAft>
              <a:buNone/>
            </a:pPr>
            <a:endParaRPr/>
          </a:p>
        </p:txBody>
      </p:sp>
      <p:sp>
        <p:nvSpPr>
          <p:cNvPr id="119" name="Shape 119"/>
          <p:cNvSpPr txBox="1">
            <a:spLocks noGrp="1"/>
          </p:cNvSpPr>
          <p:nvPr>
            <p:ph type="sldNum" idx="12"/>
          </p:nvPr>
        </p:nvSpPr>
        <p:spPr>
          <a:xfrm>
            <a:off x="8708569" y="6529849"/>
            <a:ext cx="370200" cy="2193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000" b="0" i="0" u="none" strike="noStrike" cap="none">
                <a:solidFill>
                  <a:srgbClr val="888888"/>
                </a:solidFill>
                <a:latin typeface="Century Gothic"/>
                <a:ea typeface="Century Gothic"/>
                <a:cs typeface="Century Gothic"/>
                <a:sym typeface="Century Gothic"/>
              </a:rPr>
              <a:t>6</a:t>
            </a:fld>
            <a:endParaRPr sz="1000" b="0" i="0" u="none" strike="noStrike" cap="none">
              <a:solidFill>
                <a:srgbClr val="888888"/>
              </a:solidFill>
              <a:latin typeface="Century Gothic"/>
              <a:ea typeface="Century Gothic"/>
              <a:cs typeface="Century Gothic"/>
              <a:sym typeface="Century Gothic"/>
            </a:endParaRPr>
          </a:p>
        </p:txBody>
      </p:sp>
      <p:pic>
        <p:nvPicPr>
          <p:cNvPr id="120" name="Shape 120"/>
          <p:cNvPicPr preferRelativeResize="0"/>
          <p:nvPr/>
        </p:nvPicPr>
        <p:blipFill>
          <a:blip r:embed="rId3">
            <a:alphaModFix/>
          </a:blip>
          <a:stretch>
            <a:fillRect/>
          </a:stretch>
        </p:blipFill>
        <p:spPr>
          <a:xfrm>
            <a:off x="1167925" y="2098850"/>
            <a:ext cx="6720650" cy="36927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sldNum" idx="12"/>
          </p:nvPr>
        </p:nvSpPr>
        <p:spPr>
          <a:xfrm>
            <a:off x="8708569" y="6529849"/>
            <a:ext cx="370200" cy="2193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7</a:t>
            </a:fld>
            <a:endParaRPr/>
          </a:p>
        </p:txBody>
      </p:sp>
      <p:sp>
        <p:nvSpPr>
          <p:cNvPr id="127" name="Shape 127"/>
          <p:cNvSpPr txBox="1">
            <a:spLocks noGrp="1"/>
          </p:cNvSpPr>
          <p:nvPr>
            <p:ph type="title"/>
          </p:nvPr>
        </p:nvSpPr>
        <p:spPr>
          <a:xfrm>
            <a:off x="126738" y="194438"/>
            <a:ext cx="7923600" cy="1143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entury Gothic"/>
              <a:buNone/>
            </a:pPr>
            <a:r>
              <a:rPr lang="en-US" sz="3600"/>
              <a:t>Visualizations</a:t>
            </a:r>
            <a:endParaRPr sz="3600" b="1" i="0" u="none" strike="noStrike" cap="none">
              <a:solidFill>
                <a:schemeClr val="dk1"/>
              </a:solidFill>
              <a:latin typeface="Century Gothic"/>
              <a:ea typeface="Century Gothic"/>
              <a:cs typeface="Century Gothic"/>
              <a:sym typeface="Century Gothic"/>
            </a:endParaRPr>
          </a:p>
        </p:txBody>
      </p:sp>
      <p:sp>
        <p:nvSpPr>
          <p:cNvPr id="128" name="Shape 128"/>
          <p:cNvSpPr txBox="1"/>
          <p:nvPr/>
        </p:nvSpPr>
        <p:spPr>
          <a:xfrm>
            <a:off x="234000" y="1947050"/>
            <a:ext cx="8676000" cy="3000000"/>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US" sz="2100">
                <a:solidFill>
                  <a:schemeClr val="dk1"/>
                </a:solidFill>
                <a:latin typeface="Century Gothic"/>
                <a:ea typeface="Century Gothic"/>
                <a:cs typeface="Century Gothic"/>
                <a:sym typeface="Century Gothic"/>
              </a:rPr>
              <a:t>Based on the variables and data described, we have performed marketing analysis on the existing trends of vodka sales of </a:t>
            </a:r>
            <a:r>
              <a:rPr lang="en-US" sz="2100" b="1">
                <a:solidFill>
                  <a:schemeClr val="dk1"/>
                </a:solidFill>
                <a:latin typeface="Century Gothic"/>
                <a:ea typeface="Century Gothic"/>
                <a:cs typeface="Century Gothic"/>
                <a:sym typeface="Century Gothic"/>
              </a:rPr>
              <a:t>6 specific brands </a:t>
            </a:r>
            <a:r>
              <a:rPr lang="en-US" sz="2100">
                <a:solidFill>
                  <a:schemeClr val="dk1"/>
                </a:solidFill>
                <a:latin typeface="Century Gothic"/>
                <a:ea typeface="Century Gothic"/>
                <a:cs typeface="Century Gothic"/>
                <a:sym typeface="Century Gothic"/>
              </a:rPr>
              <a:t>viz:</a:t>
            </a:r>
            <a:endParaRPr sz="2100">
              <a:solidFill>
                <a:schemeClr val="dk1"/>
              </a:solidFill>
              <a:latin typeface="Century Gothic"/>
              <a:ea typeface="Century Gothic"/>
              <a:cs typeface="Century Gothic"/>
              <a:sym typeface="Century Gothic"/>
            </a:endParaRPr>
          </a:p>
          <a:p>
            <a:pPr marL="0" lvl="0" indent="0" algn="just" rtl="0">
              <a:lnSpc>
                <a:spcPct val="115000"/>
              </a:lnSpc>
              <a:spcBef>
                <a:spcPts val="0"/>
              </a:spcBef>
              <a:spcAft>
                <a:spcPts val="0"/>
              </a:spcAft>
              <a:buNone/>
            </a:pPr>
            <a:endParaRPr sz="2100">
              <a:solidFill>
                <a:schemeClr val="dk1"/>
              </a:solidFill>
              <a:latin typeface="Century Gothic"/>
              <a:ea typeface="Century Gothic"/>
              <a:cs typeface="Century Gothic"/>
              <a:sym typeface="Century Gothic"/>
            </a:endParaRPr>
          </a:p>
          <a:p>
            <a:pPr marL="457200" lvl="0" indent="-361950" algn="just" rtl="0">
              <a:lnSpc>
                <a:spcPct val="115000"/>
              </a:lnSpc>
              <a:spcBef>
                <a:spcPts val="0"/>
              </a:spcBef>
              <a:spcAft>
                <a:spcPts val="0"/>
              </a:spcAft>
              <a:buClr>
                <a:schemeClr val="dk1"/>
              </a:buClr>
              <a:buSzPts val="2100"/>
              <a:buFont typeface="Century Gothic"/>
              <a:buAutoNum type="arabicPeriod"/>
            </a:pPr>
            <a:r>
              <a:rPr lang="en-US" sz="2100">
                <a:solidFill>
                  <a:schemeClr val="dk1"/>
                </a:solidFill>
                <a:latin typeface="Century Gothic"/>
                <a:ea typeface="Century Gothic"/>
                <a:cs typeface="Century Gothic"/>
                <a:sym typeface="Century Gothic"/>
              </a:rPr>
              <a:t>Absolut, </a:t>
            </a:r>
            <a:endParaRPr sz="2100">
              <a:solidFill>
                <a:schemeClr val="dk1"/>
              </a:solidFill>
              <a:latin typeface="Century Gothic"/>
              <a:ea typeface="Century Gothic"/>
              <a:cs typeface="Century Gothic"/>
              <a:sym typeface="Century Gothic"/>
            </a:endParaRPr>
          </a:p>
          <a:p>
            <a:pPr marL="457200" lvl="0" indent="-361950" algn="just" rtl="0">
              <a:lnSpc>
                <a:spcPct val="115000"/>
              </a:lnSpc>
              <a:spcBef>
                <a:spcPts val="0"/>
              </a:spcBef>
              <a:spcAft>
                <a:spcPts val="0"/>
              </a:spcAft>
              <a:buClr>
                <a:schemeClr val="dk1"/>
              </a:buClr>
              <a:buSzPts val="2100"/>
              <a:buFont typeface="Century Gothic"/>
              <a:buAutoNum type="arabicPeriod"/>
            </a:pPr>
            <a:r>
              <a:rPr lang="en-US" sz="2100">
                <a:solidFill>
                  <a:schemeClr val="dk1"/>
                </a:solidFill>
                <a:latin typeface="Century Gothic"/>
                <a:ea typeface="Century Gothic"/>
                <a:cs typeface="Century Gothic"/>
                <a:sym typeface="Century Gothic"/>
              </a:rPr>
              <a:t>Svedka, </a:t>
            </a:r>
            <a:endParaRPr sz="2100">
              <a:solidFill>
                <a:schemeClr val="dk1"/>
              </a:solidFill>
              <a:latin typeface="Century Gothic"/>
              <a:ea typeface="Century Gothic"/>
              <a:cs typeface="Century Gothic"/>
              <a:sym typeface="Century Gothic"/>
            </a:endParaRPr>
          </a:p>
          <a:p>
            <a:pPr marL="457200" lvl="0" indent="-361950" algn="just" rtl="0">
              <a:lnSpc>
                <a:spcPct val="115000"/>
              </a:lnSpc>
              <a:spcBef>
                <a:spcPts val="0"/>
              </a:spcBef>
              <a:spcAft>
                <a:spcPts val="0"/>
              </a:spcAft>
              <a:buClr>
                <a:schemeClr val="dk1"/>
              </a:buClr>
              <a:buSzPts val="2100"/>
              <a:buFont typeface="Century Gothic"/>
              <a:buAutoNum type="arabicPeriod"/>
            </a:pPr>
            <a:r>
              <a:rPr lang="en-US" sz="2100">
                <a:solidFill>
                  <a:schemeClr val="dk1"/>
                </a:solidFill>
                <a:latin typeface="Century Gothic"/>
                <a:ea typeface="Century Gothic"/>
                <a:cs typeface="Century Gothic"/>
                <a:sym typeface="Century Gothic"/>
              </a:rPr>
              <a:t>Smirnoff, </a:t>
            </a:r>
            <a:endParaRPr sz="2100">
              <a:solidFill>
                <a:schemeClr val="dk1"/>
              </a:solidFill>
              <a:latin typeface="Century Gothic"/>
              <a:ea typeface="Century Gothic"/>
              <a:cs typeface="Century Gothic"/>
              <a:sym typeface="Century Gothic"/>
            </a:endParaRPr>
          </a:p>
          <a:p>
            <a:pPr marL="457200" lvl="0" indent="-361950" algn="just" rtl="0">
              <a:lnSpc>
                <a:spcPct val="115000"/>
              </a:lnSpc>
              <a:spcBef>
                <a:spcPts val="0"/>
              </a:spcBef>
              <a:spcAft>
                <a:spcPts val="0"/>
              </a:spcAft>
              <a:buClr>
                <a:schemeClr val="dk1"/>
              </a:buClr>
              <a:buSzPts val="2100"/>
              <a:buFont typeface="Century Gothic"/>
              <a:buAutoNum type="arabicPeriod"/>
            </a:pPr>
            <a:r>
              <a:rPr lang="en-US" sz="2100">
                <a:solidFill>
                  <a:schemeClr val="dk1"/>
                </a:solidFill>
                <a:latin typeface="Century Gothic"/>
                <a:ea typeface="Century Gothic"/>
                <a:cs typeface="Century Gothic"/>
                <a:sym typeface="Century Gothic"/>
              </a:rPr>
              <a:t>GreyGoose, </a:t>
            </a:r>
            <a:endParaRPr sz="2100">
              <a:solidFill>
                <a:schemeClr val="dk1"/>
              </a:solidFill>
              <a:latin typeface="Century Gothic"/>
              <a:ea typeface="Century Gothic"/>
              <a:cs typeface="Century Gothic"/>
              <a:sym typeface="Century Gothic"/>
            </a:endParaRPr>
          </a:p>
          <a:p>
            <a:pPr marL="457200" lvl="0" indent="-361950" algn="just" rtl="0">
              <a:lnSpc>
                <a:spcPct val="115000"/>
              </a:lnSpc>
              <a:spcBef>
                <a:spcPts val="0"/>
              </a:spcBef>
              <a:spcAft>
                <a:spcPts val="0"/>
              </a:spcAft>
              <a:buClr>
                <a:schemeClr val="dk1"/>
              </a:buClr>
              <a:buSzPts val="2100"/>
              <a:buFont typeface="Century Gothic"/>
              <a:buAutoNum type="arabicPeriod"/>
            </a:pPr>
            <a:r>
              <a:rPr lang="en-US" sz="2100">
                <a:solidFill>
                  <a:schemeClr val="dk1"/>
                </a:solidFill>
                <a:latin typeface="Century Gothic"/>
                <a:ea typeface="Century Gothic"/>
                <a:cs typeface="Century Gothic"/>
                <a:sym typeface="Century Gothic"/>
              </a:rPr>
              <a:t>New Amsterdam and </a:t>
            </a:r>
            <a:endParaRPr sz="2100">
              <a:solidFill>
                <a:schemeClr val="dk1"/>
              </a:solidFill>
              <a:latin typeface="Century Gothic"/>
              <a:ea typeface="Century Gothic"/>
              <a:cs typeface="Century Gothic"/>
              <a:sym typeface="Century Gothic"/>
            </a:endParaRPr>
          </a:p>
          <a:p>
            <a:pPr marL="457200" lvl="0" indent="-361950" algn="just" rtl="0">
              <a:lnSpc>
                <a:spcPct val="115000"/>
              </a:lnSpc>
              <a:spcBef>
                <a:spcPts val="0"/>
              </a:spcBef>
              <a:spcAft>
                <a:spcPts val="0"/>
              </a:spcAft>
              <a:buClr>
                <a:schemeClr val="dk1"/>
              </a:buClr>
              <a:buSzPts val="2100"/>
              <a:buFont typeface="Century Gothic"/>
              <a:buAutoNum type="arabicPeriod"/>
            </a:pPr>
            <a:r>
              <a:rPr lang="en-US" sz="2100">
                <a:solidFill>
                  <a:schemeClr val="dk1"/>
                </a:solidFill>
                <a:latin typeface="Century Gothic"/>
                <a:ea typeface="Century Gothic"/>
                <a:cs typeface="Century Gothic"/>
                <a:sym typeface="Century Gothic"/>
              </a:rPr>
              <a:t>Five O’Clock </a:t>
            </a:r>
            <a:endParaRPr sz="2100">
              <a:solidFill>
                <a:schemeClr val="dk1"/>
              </a:solidFill>
              <a:latin typeface="Century Gothic"/>
              <a:ea typeface="Century Gothic"/>
              <a:cs typeface="Century Gothic"/>
              <a:sym typeface="Century Gothic"/>
            </a:endParaRPr>
          </a:p>
          <a:p>
            <a:pPr marL="0" lvl="0" indent="0" algn="just" rtl="0">
              <a:lnSpc>
                <a:spcPct val="115000"/>
              </a:lnSpc>
              <a:spcBef>
                <a:spcPts val="0"/>
              </a:spcBef>
              <a:spcAft>
                <a:spcPts val="0"/>
              </a:spcAft>
              <a:buNone/>
            </a:pPr>
            <a:endParaRPr sz="2100">
              <a:solidFill>
                <a:schemeClr val="dk1"/>
              </a:solidFill>
              <a:latin typeface="Century Gothic"/>
              <a:ea typeface="Century Gothic"/>
              <a:cs typeface="Century Gothic"/>
              <a:sym typeface="Century Gothic"/>
            </a:endParaRPr>
          </a:p>
          <a:p>
            <a:pPr marL="0" lvl="0" indent="0" algn="just" rtl="0">
              <a:lnSpc>
                <a:spcPct val="115000"/>
              </a:lnSpc>
              <a:spcBef>
                <a:spcPts val="0"/>
              </a:spcBef>
              <a:spcAft>
                <a:spcPts val="0"/>
              </a:spcAft>
              <a:buNone/>
            </a:pPr>
            <a:r>
              <a:rPr lang="en-US" sz="2100">
                <a:solidFill>
                  <a:schemeClr val="dk1"/>
                </a:solidFill>
                <a:latin typeface="Century Gothic"/>
                <a:ea typeface="Century Gothic"/>
                <a:cs typeface="Century Gothic"/>
                <a:sym typeface="Century Gothic"/>
              </a:rPr>
              <a:t>in Iowa and provided a few visualizations </a:t>
            </a:r>
            <a:r>
              <a:rPr lang="en-US" sz="2100" b="1">
                <a:solidFill>
                  <a:schemeClr val="dk1"/>
                </a:solidFill>
                <a:latin typeface="Century Gothic"/>
                <a:ea typeface="Century Gothic"/>
                <a:cs typeface="Century Gothic"/>
                <a:sym typeface="Century Gothic"/>
              </a:rPr>
              <a:t>for the period 2014 to 2017</a:t>
            </a:r>
            <a:endParaRPr sz="2100">
              <a:solidFill>
                <a:schemeClr val="dk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227013" y="2558866"/>
            <a:ext cx="5649000" cy="3534900"/>
          </a:xfrm>
          <a:prstGeom prst="rect">
            <a:avLst/>
          </a:prstGeom>
          <a:noFill/>
          <a:ln>
            <a:noFill/>
          </a:ln>
        </p:spPr>
        <p:txBody>
          <a:bodyPr spcFirstLastPara="1" wrap="square" lIns="91425" tIns="45700" rIns="91425" bIns="45700" anchor="t" anchorCtr="0">
            <a:noAutofit/>
          </a:bodyPr>
          <a:lstStyle/>
          <a:p>
            <a:pPr marL="285750" marR="0" lvl="0" indent="-171450" algn="l" rtl="0">
              <a:spcBef>
                <a:spcPts val="0"/>
              </a:spcBef>
              <a:spcAft>
                <a:spcPts val="0"/>
              </a:spcAft>
              <a:buClr>
                <a:schemeClr val="dk1"/>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4" name="Shape 134"/>
          <p:cNvSpPr txBox="1">
            <a:spLocks noGrp="1"/>
          </p:cNvSpPr>
          <p:nvPr>
            <p:ph type="sldNum" idx="12"/>
          </p:nvPr>
        </p:nvSpPr>
        <p:spPr>
          <a:xfrm>
            <a:off x="8708569" y="6529849"/>
            <a:ext cx="370200" cy="2193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000" b="0" i="0" u="none" strike="noStrike" cap="none">
                <a:solidFill>
                  <a:srgbClr val="888888"/>
                </a:solidFill>
                <a:latin typeface="Century Gothic"/>
                <a:ea typeface="Century Gothic"/>
                <a:cs typeface="Century Gothic"/>
                <a:sym typeface="Century Gothic"/>
              </a:rPr>
              <a:t>8</a:t>
            </a:fld>
            <a:endParaRPr sz="1000" b="0" i="0" u="none" strike="noStrike" cap="none">
              <a:solidFill>
                <a:srgbClr val="888888"/>
              </a:solidFill>
              <a:latin typeface="Century Gothic"/>
              <a:ea typeface="Century Gothic"/>
              <a:cs typeface="Century Gothic"/>
              <a:sym typeface="Century Gothic"/>
            </a:endParaRPr>
          </a:p>
        </p:txBody>
      </p:sp>
      <p:pic>
        <p:nvPicPr>
          <p:cNvPr id="135" name="Shape 135"/>
          <p:cNvPicPr preferRelativeResize="0"/>
          <p:nvPr/>
        </p:nvPicPr>
        <p:blipFill>
          <a:blip r:embed="rId3">
            <a:alphaModFix/>
          </a:blip>
          <a:stretch>
            <a:fillRect/>
          </a:stretch>
        </p:blipFill>
        <p:spPr>
          <a:xfrm>
            <a:off x="126750" y="817700"/>
            <a:ext cx="8899801" cy="4478825"/>
          </a:xfrm>
          <a:prstGeom prst="rect">
            <a:avLst/>
          </a:prstGeom>
          <a:noFill/>
          <a:ln>
            <a:noFill/>
          </a:ln>
        </p:spPr>
      </p:pic>
      <p:sp>
        <p:nvSpPr>
          <p:cNvPr id="136" name="Shape 136"/>
          <p:cNvSpPr txBox="1">
            <a:spLocks noGrp="1"/>
          </p:cNvSpPr>
          <p:nvPr>
            <p:ph type="title"/>
          </p:nvPr>
        </p:nvSpPr>
        <p:spPr>
          <a:xfrm>
            <a:off x="126751" y="131175"/>
            <a:ext cx="8475900" cy="1143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entury Gothic"/>
              <a:buNone/>
            </a:pPr>
            <a:r>
              <a:rPr lang="en-US" sz="3600"/>
              <a:t>Average sales per year </a:t>
            </a:r>
            <a:endParaRPr sz="3600" b="1" i="0" u="none" strike="noStrike" cap="none">
              <a:solidFill>
                <a:schemeClr val="dk1"/>
              </a:solidFill>
              <a:latin typeface="Century Gothic"/>
              <a:ea typeface="Century Gothic"/>
              <a:cs typeface="Century Gothic"/>
              <a:sym typeface="Century Gothic"/>
            </a:endParaRPr>
          </a:p>
        </p:txBody>
      </p:sp>
      <p:sp>
        <p:nvSpPr>
          <p:cNvPr id="137" name="Shape 137"/>
          <p:cNvSpPr txBox="1">
            <a:spLocks noGrp="1"/>
          </p:cNvSpPr>
          <p:nvPr>
            <p:ph type="title"/>
          </p:nvPr>
        </p:nvSpPr>
        <p:spPr>
          <a:xfrm>
            <a:off x="126750" y="5296525"/>
            <a:ext cx="8899800" cy="11430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dk1"/>
              </a:buClr>
              <a:buFont typeface="Century Gothic"/>
              <a:buNone/>
            </a:pPr>
            <a:r>
              <a:rPr lang="en-US" sz="2000"/>
              <a:t>Key takeaway: </a:t>
            </a:r>
            <a:r>
              <a:rPr lang="en-US" sz="1800" b="0"/>
              <a:t>This graph shows that Grey Goose has the maximum average sale for each of the years in Iowa followed by Absolut. This shows that Grey Goose is a very popular brand in the state even with it’s high price</a:t>
            </a:r>
            <a:endParaRPr sz="1800" b="0"/>
          </a:p>
          <a:p>
            <a:pPr marL="0" marR="0" lvl="0" indent="0" algn="just" rtl="0">
              <a:spcBef>
                <a:spcPts val="0"/>
              </a:spcBef>
              <a:spcAft>
                <a:spcPts val="0"/>
              </a:spcAft>
              <a:buClr>
                <a:schemeClr val="dk1"/>
              </a:buClr>
              <a:buFont typeface="Century Gothic"/>
              <a:buNone/>
            </a:pPr>
            <a:r>
              <a:rPr lang="en-US" sz="3600"/>
              <a:t> </a:t>
            </a:r>
            <a:endParaRPr sz="3600" b="1" i="0" u="none" strike="noStrike" cap="none">
              <a:solidFill>
                <a:schemeClr val="dk1"/>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152412" y="168650"/>
            <a:ext cx="8624100" cy="1342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entury Gothic"/>
              <a:buNone/>
            </a:pPr>
            <a:r>
              <a:rPr lang="en-US" sz="3600"/>
              <a:t>Average sales per month </a:t>
            </a:r>
            <a:endParaRPr sz="3600" b="1" i="0" u="none" strike="noStrike" cap="none">
              <a:solidFill>
                <a:schemeClr val="dk1"/>
              </a:solidFill>
              <a:latin typeface="Century Gothic"/>
              <a:ea typeface="Century Gothic"/>
              <a:cs typeface="Century Gothic"/>
              <a:sym typeface="Century Gothic"/>
            </a:endParaRPr>
          </a:p>
        </p:txBody>
      </p:sp>
      <p:sp>
        <p:nvSpPr>
          <p:cNvPr id="143" name="Shape 143"/>
          <p:cNvSpPr txBox="1">
            <a:spLocks noGrp="1"/>
          </p:cNvSpPr>
          <p:nvPr>
            <p:ph type="sldNum" idx="12"/>
          </p:nvPr>
        </p:nvSpPr>
        <p:spPr>
          <a:xfrm>
            <a:off x="8708569" y="6529849"/>
            <a:ext cx="370200" cy="2193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000" b="0" i="0" u="none" strike="noStrike" cap="none">
                <a:solidFill>
                  <a:srgbClr val="888888"/>
                </a:solidFill>
                <a:latin typeface="Century Gothic"/>
                <a:ea typeface="Century Gothic"/>
                <a:cs typeface="Century Gothic"/>
                <a:sym typeface="Century Gothic"/>
              </a:rPr>
              <a:t>9</a:t>
            </a:fld>
            <a:endParaRPr sz="1000" b="0" i="0" u="none" strike="noStrike" cap="none">
              <a:solidFill>
                <a:srgbClr val="888888"/>
              </a:solidFill>
              <a:latin typeface="Century Gothic"/>
              <a:ea typeface="Century Gothic"/>
              <a:cs typeface="Century Gothic"/>
              <a:sym typeface="Century Gothic"/>
            </a:endParaRPr>
          </a:p>
        </p:txBody>
      </p:sp>
      <p:pic>
        <p:nvPicPr>
          <p:cNvPr id="144" name="Shape 144"/>
          <p:cNvPicPr preferRelativeResize="0"/>
          <p:nvPr/>
        </p:nvPicPr>
        <p:blipFill>
          <a:blip r:embed="rId3">
            <a:alphaModFix/>
          </a:blip>
          <a:stretch>
            <a:fillRect/>
          </a:stretch>
        </p:blipFill>
        <p:spPr>
          <a:xfrm>
            <a:off x="152400" y="930650"/>
            <a:ext cx="8791075" cy="4328399"/>
          </a:xfrm>
          <a:prstGeom prst="rect">
            <a:avLst/>
          </a:prstGeom>
          <a:noFill/>
          <a:ln>
            <a:noFill/>
          </a:ln>
        </p:spPr>
      </p:pic>
      <p:sp>
        <p:nvSpPr>
          <p:cNvPr id="145" name="Shape 145"/>
          <p:cNvSpPr txBox="1">
            <a:spLocks noGrp="1"/>
          </p:cNvSpPr>
          <p:nvPr>
            <p:ph type="title"/>
          </p:nvPr>
        </p:nvSpPr>
        <p:spPr>
          <a:xfrm>
            <a:off x="122100" y="5322950"/>
            <a:ext cx="8899800" cy="11430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dk1"/>
              </a:buClr>
              <a:buFont typeface="Century Gothic"/>
              <a:buNone/>
            </a:pPr>
            <a:r>
              <a:rPr lang="en-US" sz="2000"/>
              <a:t>Key takeaway: </a:t>
            </a:r>
            <a:r>
              <a:rPr lang="en-US" sz="2000" b="0"/>
              <a:t>In this graph,</a:t>
            </a:r>
            <a:r>
              <a:rPr lang="en-US" sz="2000"/>
              <a:t> </a:t>
            </a:r>
            <a:r>
              <a:rPr lang="en-US" sz="1800" b="0"/>
              <a:t>we see that the sales of brands increase dramatically in the summer with Grey Goose the leader in sales followed by Absolut and Svedka</a:t>
            </a:r>
            <a:endParaRPr sz="1800" b="0"/>
          </a:p>
          <a:p>
            <a:pPr marL="0" marR="0" lvl="0" indent="0" algn="just" rtl="0">
              <a:spcBef>
                <a:spcPts val="0"/>
              </a:spcBef>
              <a:spcAft>
                <a:spcPts val="0"/>
              </a:spcAft>
              <a:buClr>
                <a:schemeClr val="dk1"/>
              </a:buClr>
              <a:buFont typeface="Century Gothic"/>
              <a:buNone/>
            </a:pPr>
            <a:endParaRPr sz="1800" b="0"/>
          </a:p>
          <a:p>
            <a:pPr marL="0" marR="0" lvl="0" indent="0" algn="just" rtl="0">
              <a:spcBef>
                <a:spcPts val="0"/>
              </a:spcBef>
              <a:spcAft>
                <a:spcPts val="0"/>
              </a:spcAft>
              <a:buClr>
                <a:schemeClr val="dk1"/>
              </a:buClr>
              <a:buFont typeface="Century Gothic"/>
              <a:buNone/>
            </a:pPr>
            <a:r>
              <a:rPr lang="en-US" sz="3600"/>
              <a:t> </a:t>
            </a:r>
            <a:endParaRPr sz="3600" b="1" i="0" u="none" strike="noStrike" cap="none">
              <a:solidFill>
                <a:schemeClr val="dk1"/>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902</Words>
  <Application>Microsoft Office PowerPoint</Application>
  <PresentationFormat>On-screen Show (4:3)</PresentationFormat>
  <Paragraphs>202</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Century Gothic</vt:lpstr>
      <vt:lpstr>Arial</vt:lpstr>
      <vt:lpstr>Calibri</vt:lpstr>
      <vt:lpstr>Simple Light</vt:lpstr>
      <vt:lpstr>PowerPoint Presentation</vt:lpstr>
      <vt:lpstr>Final project presentation BIA 672-A (MARKETING ANALYTICS) Under the guidance of Prof. Khasha Dehnad Presented By:                                    Devika Swaroop          Neha Sharma           Rushabh Vakharia      Vipul Gajbhiye                  </vt:lpstr>
      <vt:lpstr>Objectives/Business needs</vt:lpstr>
      <vt:lpstr>Target Market - State of IOWA   Existing retail liquor stores who approach consultants for boosting their sales, profits and customer base  New retail liquor stores who wish to establish a customer base through the opening of a new store          </vt:lpstr>
      <vt:lpstr>Data Source</vt:lpstr>
      <vt:lpstr>Dataset Variables</vt:lpstr>
      <vt:lpstr>Visualizations</vt:lpstr>
      <vt:lpstr>Average sales per year </vt:lpstr>
      <vt:lpstr>Average sales per month </vt:lpstr>
      <vt:lpstr>Average number of bottles sold per year per brand </vt:lpstr>
      <vt:lpstr>Average bottle retail price per brand per year</vt:lpstr>
      <vt:lpstr>Price elasticity model </vt:lpstr>
      <vt:lpstr>Price Elasticity for Svedka vodka</vt:lpstr>
      <vt:lpstr>Price Elasticity for GreyGoose vodka</vt:lpstr>
      <vt:lpstr>Forecasting</vt:lpstr>
      <vt:lpstr>Seasonal Exponential Smoothing for Absolut and Smirnoff</vt:lpstr>
      <vt:lpstr>Clustering/Segmentation</vt:lpstr>
      <vt:lpstr>Customer preference of vodka on the basis of demographics </vt:lpstr>
      <vt:lpstr>Market segmentation based on 5 clusters for each vodka brand  Absolut:         Smirnoff: </vt:lpstr>
      <vt:lpstr>Demographics showing areas with maximum sales for Absolut</vt:lpstr>
      <vt:lpstr>Marketing Strategy</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Rushabh Vakharia</cp:lastModifiedBy>
  <cp:revision>1</cp:revision>
  <dcterms:modified xsi:type="dcterms:W3CDTF">2018-05-02T20:33:07Z</dcterms:modified>
</cp:coreProperties>
</file>