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28"/>
  </p:notesMasterIdLst>
  <p:sldIdLst>
    <p:sldId id="256" r:id="rId2"/>
    <p:sldId id="281" r:id="rId3"/>
    <p:sldId id="284" r:id="rId4"/>
    <p:sldId id="285" r:id="rId5"/>
    <p:sldId id="286" r:id="rId6"/>
    <p:sldId id="287" r:id="rId7"/>
    <p:sldId id="288" r:id="rId8"/>
    <p:sldId id="291" r:id="rId9"/>
    <p:sldId id="290" r:id="rId10"/>
    <p:sldId id="292" r:id="rId11"/>
    <p:sldId id="260" r:id="rId12"/>
    <p:sldId id="261" r:id="rId13"/>
    <p:sldId id="265" r:id="rId14"/>
    <p:sldId id="266" r:id="rId15"/>
    <p:sldId id="267" r:id="rId16"/>
    <p:sldId id="270" r:id="rId17"/>
    <p:sldId id="271" r:id="rId18"/>
    <p:sldId id="273" r:id="rId19"/>
    <p:sldId id="293" r:id="rId20"/>
    <p:sldId id="294" r:id="rId21"/>
    <p:sldId id="274" r:id="rId22"/>
    <p:sldId id="275" r:id="rId23"/>
    <p:sldId id="295" r:id="rId24"/>
    <p:sldId id="278" r:id="rId25"/>
    <p:sldId id="277" r:id="rId26"/>
    <p:sldId id="289" r:id="rId27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74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shabh%20Vakharia\Desktop\2nd%20Semester\Web%20Analytics\Final%20Project\Actual_Predicted_3day_5clust_btc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shabh%20Vakharia\Desktop\2nd%20Semester\Web%20Analytics\Final%20Project\Actual_Predicted_3day_5clust_ltc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shabh%20Vakharia\Desktop\2nd%20Semester\Web%20Analytics\Final%20Project\Actual_Predicted_3day_5clust_eth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Actual vs Predicted (Bitcoin)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Actual_Predicted_3day_5clust_bt!$B$1</c:f>
              <c:strCache>
                <c:ptCount val="1"/>
                <c:pt idx="0">
                  <c:v>Actual Return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Actual_Predicted_3day_5clust_bt!$B$2:$B$36</c:f>
              <c:numCache>
                <c:formatCode>General</c:formatCode>
                <c:ptCount val="35"/>
                <c:pt idx="0">
                  <c:v>-0.48</c:v>
                </c:pt>
                <c:pt idx="1">
                  <c:v>-17.989999999999998</c:v>
                </c:pt>
                <c:pt idx="2">
                  <c:v>17.27</c:v>
                </c:pt>
                <c:pt idx="3">
                  <c:v>-8.7799999999999994</c:v>
                </c:pt>
                <c:pt idx="4">
                  <c:v>8.6199999999999992</c:v>
                </c:pt>
                <c:pt idx="5">
                  <c:v>3.05</c:v>
                </c:pt>
                <c:pt idx="6">
                  <c:v>-2.52</c:v>
                </c:pt>
                <c:pt idx="7">
                  <c:v>9.4499999999999993</c:v>
                </c:pt>
                <c:pt idx="8">
                  <c:v>-2.0499999999999998</c:v>
                </c:pt>
                <c:pt idx="9">
                  <c:v>-2.1</c:v>
                </c:pt>
                <c:pt idx="10">
                  <c:v>7.33</c:v>
                </c:pt>
                <c:pt idx="11">
                  <c:v>0.32</c:v>
                </c:pt>
                <c:pt idx="12">
                  <c:v>5.53</c:v>
                </c:pt>
                <c:pt idx="13">
                  <c:v>-0.32</c:v>
                </c:pt>
                <c:pt idx="14">
                  <c:v>-21.86</c:v>
                </c:pt>
                <c:pt idx="15">
                  <c:v>12.85</c:v>
                </c:pt>
                <c:pt idx="16">
                  <c:v>6.18</c:v>
                </c:pt>
                <c:pt idx="17">
                  <c:v>-5.0599999999999996</c:v>
                </c:pt>
                <c:pt idx="18">
                  <c:v>3.55</c:v>
                </c:pt>
                <c:pt idx="19">
                  <c:v>7.24</c:v>
                </c:pt>
                <c:pt idx="20">
                  <c:v>4.6100000000000003</c:v>
                </c:pt>
                <c:pt idx="21">
                  <c:v>19.09</c:v>
                </c:pt>
                <c:pt idx="22">
                  <c:v>-2.36</c:v>
                </c:pt>
                <c:pt idx="23">
                  <c:v>6.71</c:v>
                </c:pt>
                <c:pt idx="24">
                  <c:v>-1.73</c:v>
                </c:pt>
                <c:pt idx="25">
                  <c:v>0.28999999999999998</c:v>
                </c:pt>
                <c:pt idx="26">
                  <c:v>4.45</c:v>
                </c:pt>
                <c:pt idx="27">
                  <c:v>8.2799999999999994</c:v>
                </c:pt>
                <c:pt idx="28">
                  <c:v>-2.52</c:v>
                </c:pt>
                <c:pt idx="29">
                  <c:v>19.309999999999999</c:v>
                </c:pt>
                <c:pt idx="30">
                  <c:v>2.46</c:v>
                </c:pt>
                <c:pt idx="31">
                  <c:v>3.25</c:v>
                </c:pt>
                <c:pt idx="32">
                  <c:v>5.31</c:v>
                </c:pt>
                <c:pt idx="33">
                  <c:v>14.3</c:v>
                </c:pt>
                <c:pt idx="3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94-4EBB-8765-57AE0CD9A441}"/>
            </c:ext>
          </c:extLst>
        </c:ser>
        <c:ser>
          <c:idx val="1"/>
          <c:order val="1"/>
          <c:tx>
            <c:strRef>
              <c:f>Actual_Predicted_3day_5clust_bt!$C$1</c:f>
              <c:strCache>
                <c:ptCount val="1"/>
                <c:pt idx="0">
                  <c:v>Predicted Return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Actual_Predicted_3day_5clust_bt!$C$2:$C$36</c:f>
              <c:numCache>
                <c:formatCode>General</c:formatCode>
                <c:ptCount val="35"/>
                <c:pt idx="0">
                  <c:v>8.0709305892711498</c:v>
                </c:pt>
                <c:pt idx="1">
                  <c:v>2.1908886211230101</c:v>
                </c:pt>
                <c:pt idx="2">
                  <c:v>5.5107688771548897</c:v>
                </c:pt>
                <c:pt idx="3">
                  <c:v>3.6128573595818101</c:v>
                </c:pt>
                <c:pt idx="4">
                  <c:v>4.9241725967082397</c:v>
                </c:pt>
                <c:pt idx="5">
                  <c:v>3.8113573252077</c:v>
                </c:pt>
                <c:pt idx="6">
                  <c:v>-2.6544731518623101</c:v>
                </c:pt>
                <c:pt idx="7">
                  <c:v>2.7434880990434301</c:v>
                </c:pt>
                <c:pt idx="8">
                  <c:v>3.3470513963270001</c:v>
                </c:pt>
                <c:pt idx="9">
                  <c:v>2.9139470952687399</c:v>
                </c:pt>
                <c:pt idx="10">
                  <c:v>5.5088119302285303</c:v>
                </c:pt>
                <c:pt idx="11">
                  <c:v>5.4732465162387696</c:v>
                </c:pt>
                <c:pt idx="12">
                  <c:v>2.0173996018373401</c:v>
                </c:pt>
                <c:pt idx="13">
                  <c:v>-0.96646331318904499</c:v>
                </c:pt>
                <c:pt idx="14">
                  <c:v>3.3470513963270001</c:v>
                </c:pt>
                <c:pt idx="15">
                  <c:v>4.0163436531701402</c:v>
                </c:pt>
                <c:pt idx="16">
                  <c:v>1.5582556657767399</c:v>
                </c:pt>
                <c:pt idx="17">
                  <c:v>1.3209783459526101</c:v>
                </c:pt>
                <c:pt idx="18">
                  <c:v>3.3470513963270001</c:v>
                </c:pt>
                <c:pt idx="19">
                  <c:v>3.0670820439488198</c:v>
                </c:pt>
                <c:pt idx="20">
                  <c:v>4.6685754940670998</c:v>
                </c:pt>
                <c:pt idx="21">
                  <c:v>9.1386538688066405</c:v>
                </c:pt>
                <c:pt idx="22">
                  <c:v>3.7886519634899098</c:v>
                </c:pt>
                <c:pt idx="23">
                  <c:v>3.0311239954524001</c:v>
                </c:pt>
                <c:pt idx="24">
                  <c:v>-1.81122033563927</c:v>
                </c:pt>
                <c:pt idx="25">
                  <c:v>3.1927851574770298</c:v>
                </c:pt>
                <c:pt idx="26">
                  <c:v>1.8900256429225499</c:v>
                </c:pt>
                <c:pt idx="27">
                  <c:v>5.4569758680060696</c:v>
                </c:pt>
                <c:pt idx="28">
                  <c:v>-2.0382271605751701</c:v>
                </c:pt>
                <c:pt idx="29">
                  <c:v>6.9868589837614996</c:v>
                </c:pt>
                <c:pt idx="30">
                  <c:v>-3.2881067655883598</c:v>
                </c:pt>
                <c:pt idx="31">
                  <c:v>4.2789980442598301</c:v>
                </c:pt>
                <c:pt idx="32">
                  <c:v>6.54899823888959</c:v>
                </c:pt>
                <c:pt idx="33">
                  <c:v>2.35627902495759</c:v>
                </c:pt>
                <c:pt idx="34">
                  <c:v>-5.6811180647289703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94-4EBB-8765-57AE0CD9A4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3433888"/>
        <c:axId val="513425360"/>
      </c:lineChart>
      <c:catAx>
        <c:axId val="513433888"/>
        <c:scaling>
          <c:orientation val="minMax"/>
        </c:scaling>
        <c:delete val="1"/>
        <c:axPos val="b"/>
        <c:majorTickMark val="none"/>
        <c:minorTickMark val="none"/>
        <c:tickLblPos val="nextTo"/>
        <c:crossAx val="513425360"/>
        <c:crosses val="autoZero"/>
        <c:auto val="1"/>
        <c:lblAlgn val="ctr"/>
        <c:lblOffset val="100"/>
        <c:noMultiLvlLbl val="0"/>
      </c:catAx>
      <c:valAx>
        <c:axId val="513425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43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Actual vs Predicted Return (Litecoin)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Actual_Predicted_3day_5clust_lt!$B$1</c:f>
              <c:strCache>
                <c:ptCount val="1"/>
                <c:pt idx="0">
                  <c:v>Actual Return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Actual_Predicted_3day_5clust_lt!$B$2:$B$34</c:f>
              <c:numCache>
                <c:formatCode>General</c:formatCode>
                <c:ptCount val="33"/>
                <c:pt idx="0">
                  <c:v>1.472959428</c:v>
                </c:pt>
                <c:pt idx="1">
                  <c:v>7.5506186729999998</c:v>
                </c:pt>
                <c:pt idx="2">
                  <c:v>39.524664229999999</c:v>
                </c:pt>
                <c:pt idx="3">
                  <c:v>43.2042419</c:v>
                </c:pt>
                <c:pt idx="4">
                  <c:v>19.261150560000001</c:v>
                </c:pt>
                <c:pt idx="5">
                  <c:v>-20.5106486</c:v>
                </c:pt>
                <c:pt idx="6">
                  <c:v>-15.742507870000001</c:v>
                </c:pt>
                <c:pt idx="7">
                  <c:v>-0.60738991099999995</c:v>
                </c:pt>
                <c:pt idx="8">
                  <c:v>-15.737844750000001</c:v>
                </c:pt>
                <c:pt idx="9">
                  <c:v>-1.2549263639999999</c:v>
                </c:pt>
                <c:pt idx="10">
                  <c:v>-19.55028107</c:v>
                </c:pt>
                <c:pt idx="11">
                  <c:v>-11.408159850000001</c:v>
                </c:pt>
                <c:pt idx="12">
                  <c:v>-1.2863955819999999</c:v>
                </c:pt>
                <c:pt idx="13">
                  <c:v>-5.1809210529999996</c:v>
                </c:pt>
                <c:pt idx="14">
                  <c:v>30.406162460000001</c:v>
                </c:pt>
                <c:pt idx="15">
                  <c:v>103.55172880000001</c:v>
                </c:pt>
                <c:pt idx="16">
                  <c:v>103.6588508</c:v>
                </c:pt>
                <c:pt idx="17">
                  <c:v>71.565879050000007</c:v>
                </c:pt>
                <c:pt idx="18">
                  <c:v>-0.89867667399999995</c:v>
                </c:pt>
                <c:pt idx="19">
                  <c:v>-3.5698689959999998</c:v>
                </c:pt>
                <c:pt idx="20">
                  <c:v>0.56002297499999998</c:v>
                </c:pt>
                <c:pt idx="21">
                  <c:v>9.1193983079999992</c:v>
                </c:pt>
                <c:pt idx="22">
                  <c:v>4.6275624110000004</c:v>
                </c:pt>
                <c:pt idx="23">
                  <c:v>-16.06338916</c:v>
                </c:pt>
                <c:pt idx="24">
                  <c:v>-2.5815016960000001</c:v>
                </c:pt>
                <c:pt idx="25">
                  <c:v>20.349639629999999</c:v>
                </c:pt>
                <c:pt idx="26">
                  <c:v>4.2555960439999998</c:v>
                </c:pt>
                <c:pt idx="27">
                  <c:v>1.3959390860000001</c:v>
                </c:pt>
                <c:pt idx="28">
                  <c:v>-4.1266375550000003</c:v>
                </c:pt>
                <c:pt idx="29">
                  <c:v>-3.623662956</c:v>
                </c:pt>
                <c:pt idx="30">
                  <c:v>-2.7600849260000002</c:v>
                </c:pt>
                <c:pt idx="31">
                  <c:v>5.2263182449999999</c:v>
                </c:pt>
                <c:pt idx="32">
                  <c:v>-4.0816326529999998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E3-40B4-9156-7CA4A234B104}"/>
            </c:ext>
          </c:extLst>
        </c:ser>
        <c:ser>
          <c:idx val="1"/>
          <c:order val="1"/>
          <c:tx>
            <c:strRef>
              <c:f>Actual_Predicted_3day_5clust_lt!$C$1</c:f>
              <c:strCache>
                <c:ptCount val="1"/>
                <c:pt idx="0">
                  <c:v>Predicted Return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Actual_Predicted_3day_5clust_lt!$C$2:$C$34</c:f>
              <c:numCache>
                <c:formatCode>General</c:formatCode>
                <c:ptCount val="33"/>
                <c:pt idx="0">
                  <c:v>8.0863125409461407</c:v>
                </c:pt>
                <c:pt idx="1">
                  <c:v>8.0863125409461407</c:v>
                </c:pt>
                <c:pt idx="2">
                  <c:v>25.5947766918319</c:v>
                </c:pt>
                <c:pt idx="3">
                  <c:v>15.5352343027215</c:v>
                </c:pt>
                <c:pt idx="4">
                  <c:v>8.0863125409461407</c:v>
                </c:pt>
                <c:pt idx="5">
                  <c:v>-9.4663370084277503</c:v>
                </c:pt>
                <c:pt idx="6">
                  <c:v>8.0863125409461407</c:v>
                </c:pt>
                <c:pt idx="7">
                  <c:v>8.0863125409461407</c:v>
                </c:pt>
                <c:pt idx="8">
                  <c:v>-16.2378543925591</c:v>
                </c:pt>
                <c:pt idx="9">
                  <c:v>-16.2378543925591</c:v>
                </c:pt>
                <c:pt idx="10">
                  <c:v>25.718678090997901</c:v>
                </c:pt>
                <c:pt idx="11">
                  <c:v>-13.422145259054499</c:v>
                </c:pt>
                <c:pt idx="12">
                  <c:v>8.0863125409461407</c:v>
                </c:pt>
                <c:pt idx="13">
                  <c:v>0.62374964885130002</c:v>
                </c:pt>
                <c:pt idx="14">
                  <c:v>47.261500620405897</c:v>
                </c:pt>
                <c:pt idx="15">
                  <c:v>23.788261956916799</c:v>
                </c:pt>
                <c:pt idx="16">
                  <c:v>44.962181718732197</c:v>
                </c:pt>
                <c:pt idx="17">
                  <c:v>8.0863125409461407</c:v>
                </c:pt>
                <c:pt idx="18">
                  <c:v>8.0863125409461407</c:v>
                </c:pt>
                <c:pt idx="19">
                  <c:v>8.0863125409461407</c:v>
                </c:pt>
                <c:pt idx="20">
                  <c:v>8.0863125409461407</c:v>
                </c:pt>
                <c:pt idx="21">
                  <c:v>17.4289724434487</c:v>
                </c:pt>
                <c:pt idx="22">
                  <c:v>8.0863125409461407</c:v>
                </c:pt>
                <c:pt idx="23">
                  <c:v>8.0863125409461407</c:v>
                </c:pt>
                <c:pt idx="24">
                  <c:v>8.0863125409461407</c:v>
                </c:pt>
                <c:pt idx="25">
                  <c:v>8.0863125409461407</c:v>
                </c:pt>
                <c:pt idx="26">
                  <c:v>8.0863125409461407</c:v>
                </c:pt>
                <c:pt idx="27">
                  <c:v>8.0863125409461407</c:v>
                </c:pt>
                <c:pt idx="28">
                  <c:v>8.0863125409461407</c:v>
                </c:pt>
                <c:pt idx="29">
                  <c:v>-3.6236629560001501</c:v>
                </c:pt>
                <c:pt idx="30">
                  <c:v>28.610430138640702</c:v>
                </c:pt>
                <c:pt idx="31">
                  <c:v>42.597787753803601</c:v>
                </c:pt>
                <c:pt idx="32">
                  <c:v>-13.854829619836501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E3-40B4-9156-7CA4A234B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7872712"/>
        <c:axId val="617873040"/>
      </c:lineChart>
      <c:catAx>
        <c:axId val="617872712"/>
        <c:scaling>
          <c:orientation val="minMax"/>
        </c:scaling>
        <c:delete val="1"/>
        <c:axPos val="b"/>
        <c:majorTickMark val="none"/>
        <c:minorTickMark val="none"/>
        <c:tickLblPos val="nextTo"/>
        <c:crossAx val="617873040"/>
        <c:crosses val="autoZero"/>
        <c:auto val="1"/>
        <c:lblAlgn val="ctr"/>
        <c:lblOffset val="100"/>
        <c:noMultiLvlLbl val="0"/>
      </c:catAx>
      <c:valAx>
        <c:axId val="617873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872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Actual vs</a:t>
            </a:r>
            <a:r>
              <a:rPr lang="en-US" baseline="0"/>
              <a:t> Predicted Return (Ethereum)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Actual_Predicted_3day_5clust_et!$B$1</c:f>
              <c:strCache>
                <c:ptCount val="1"/>
                <c:pt idx="0">
                  <c:v>Actual Return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Actual_Predicted_3day_5clust_et!$B$2:$B$23</c:f>
              <c:numCache>
                <c:formatCode>General</c:formatCode>
                <c:ptCount val="22"/>
                <c:pt idx="0">
                  <c:v>-8.0842196029999993</c:v>
                </c:pt>
                <c:pt idx="1">
                  <c:v>-1.393839783</c:v>
                </c:pt>
                <c:pt idx="2">
                  <c:v>5.4744683619999996</c:v>
                </c:pt>
                <c:pt idx="3">
                  <c:v>11.706457179999999</c:v>
                </c:pt>
                <c:pt idx="4">
                  <c:v>7.8587791090000003</c:v>
                </c:pt>
                <c:pt idx="5">
                  <c:v>12.053981820000001</c:v>
                </c:pt>
                <c:pt idx="6">
                  <c:v>17.990019220000001</c:v>
                </c:pt>
                <c:pt idx="7">
                  <c:v>6.990255823</c:v>
                </c:pt>
                <c:pt idx="8">
                  <c:v>5.2598528800000004</c:v>
                </c:pt>
                <c:pt idx="9">
                  <c:v>0.87654109300000005</c:v>
                </c:pt>
                <c:pt idx="10">
                  <c:v>-3.4491386780000002</c:v>
                </c:pt>
                <c:pt idx="11">
                  <c:v>-19.78760295</c:v>
                </c:pt>
                <c:pt idx="12">
                  <c:v>-25.792196199999999</c:v>
                </c:pt>
                <c:pt idx="13">
                  <c:v>0.55723403000000005</c:v>
                </c:pt>
                <c:pt idx="14">
                  <c:v>24.773442899999999</c:v>
                </c:pt>
                <c:pt idx="15">
                  <c:v>8.2017616750000002</c:v>
                </c:pt>
                <c:pt idx="16">
                  <c:v>27.2210696</c:v>
                </c:pt>
                <c:pt idx="17">
                  <c:v>23.30814488</c:v>
                </c:pt>
                <c:pt idx="18">
                  <c:v>2.5278997859999999</c:v>
                </c:pt>
                <c:pt idx="19">
                  <c:v>9.8955557160000005</c:v>
                </c:pt>
                <c:pt idx="20">
                  <c:v>-12.17204459</c:v>
                </c:pt>
                <c:pt idx="21">
                  <c:v>16.099057640000002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DF-4C7A-B71E-998142EAD226}"/>
            </c:ext>
          </c:extLst>
        </c:ser>
        <c:ser>
          <c:idx val="1"/>
          <c:order val="1"/>
          <c:tx>
            <c:strRef>
              <c:f>Actual_Predicted_3day_5clust_et!$C$1</c:f>
              <c:strCache>
                <c:ptCount val="1"/>
                <c:pt idx="0">
                  <c:v>Predicted Return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Actual_Predicted_3day_5clust_et!$C$2:$C$23</c:f>
              <c:numCache>
                <c:formatCode>General</c:formatCode>
                <c:ptCount val="22"/>
                <c:pt idx="0">
                  <c:v>-8.0842196029999993</c:v>
                </c:pt>
                <c:pt idx="1">
                  <c:v>4.0497256298106903</c:v>
                </c:pt>
                <c:pt idx="2">
                  <c:v>10.3269628070023</c:v>
                </c:pt>
                <c:pt idx="3">
                  <c:v>7.0416509472426103</c:v>
                </c:pt>
                <c:pt idx="4">
                  <c:v>9.2115858699748703</c:v>
                </c:pt>
                <c:pt idx="5">
                  <c:v>13.0334455665626</c:v>
                </c:pt>
                <c:pt idx="6">
                  <c:v>8.0745060796161301</c:v>
                </c:pt>
                <c:pt idx="7">
                  <c:v>5.2117568648358699</c:v>
                </c:pt>
                <c:pt idx="8">
                  <c:v>-1.9938971957356599</c:v>
                </c:pt>
                <c:pt idx="9">
                  <c:v>5.2117568648358699</c:v>
                </c:pt>
                <c:pt idx="10">
                  <c:v>2.3490076500556101</c:v>
                </c:pt>
                <c:pt idx="11">
                  <c:v>-20.115078460828499</c:v>
                </c:pt>
                <c:pt idx="12">
                  <c:v>0.87163950610864405</c:v>
                </c:pt>
                <c:pt idx="13">
                  <c:v>8.0745060796161301</c:v>
                </c:pt>
                <c:pt idx="14">
                  <c:v>18.1384123483049</c:v>
                </c:pt>
                <c:pt idx="15">
                  <c:v>8.0745060796161301</c:v>
                </c:pt>
                <c:pt idx="16">
                  <c:v>8.0745060796161301</c:v>
                </c:pt>
                <c:pt idx="17">
                  <c:v>8.0745060796161301</c:v>
                </c:pt>
                <c:pt idx="18">
                  <c:v>-7.8671324396908702</c:v>
                </c:pt>
                <c:pt idx="19">
                  <c:v>19.0710702119882</c:v>
                </c:pt>
                <c:pt idx="20">
                  <c:v>5.2117568648358699</c:v>
                </c:pt>
                <c:pt idx="21">
                  <c:v>8.0745060796161301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DF-4C7A-B71E-998142EAD2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917048"/>
        <c:axId val="528476168"/>
      </c:lineChart>
      <c:catAx>
        <c:axId val="604917048"/>
        <c:scaling>
          <c:orientation val="minMax"/>
        </c:scaling>
        <c:delete val="1"/>
        <c:axPos val="b"/>
        <c:majorTickMark val="none"/>
        <c:minorTickMark val="none"/>
        <c:tickLblPos val="nextTo"/>
        <c:crossAx val="528476168"/>
        <c:crosses val="autoZero"/>
        <c:auto val="1"/>
        <c:lblAlgn val="ctr"/>
        <c:lblOffset val="100"/>
        <c:noMultiLvlLbl val="0"/>
      </c:catAx>
      <c:valAx>
        <c:axId val="528476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917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9293F-673D-4B93-91A8-20A969B1C66C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C7A9D74-B818-4352-9710-4AB11A745E50}">
      <dgm:prSet phldrT="[Text]"/>
      <dgm:spPr/>
      <dgm:t>
        <a:bodyPr/>
        <a:lstStyle/>
        <a:p>
          <a:r>
            <a:rPr lang="en-US" dirty="0"/>
            <a:t>Scrape news headlines and tweets for Bitcoin, Litecoin and Ethereum</a:t>
          </a:r>
        </a:p>
      </dgm:t>
    </dgm:pt>
    <dgm:pt modelId="{366A5B51-F793-4927-9839-42AFCFA37F88}" type="parTrans" cxnId="{CD63474A-863B-4D60-B371-53E1E5444BD2}">
      <dgm:prSet/>
      <dgm:spPr/>
      <dgm:t>
        <a:bodyPr/>
        <a:lstStyle/>
        <a:p>
          <a:endParaRPr lang="en-US"/>
        </a:p>
      </dgm:t>
    </dgm:pt>
    <dgm:pt modelId="{5D7D254B-FBEF-49D1-A36A-ADBC2C5D3057}" type="sibTrans" cxnId="{CD63474A-863B-4D60-B371-53E1E5444BD2}">
      <dgm:prSet/>
      <dgm:spPr/>
      <dgm:t>
        <a:bodyPr/>
        <a:lstStyle/>
        <a:p>
          <a:endParaRPr lang="en-US"/>
        </a:p>
      </dgm:t>
    </dgm:pt>
    <dgm:pt modelId="{0314FD31-706E-4A6E-A9ED-BD165F739380}">
      <dgm:prSet phldrT="[Text]"/>
      <dgm:spPr/>
      <dgm:t>
        <a:bodyPr/>
        <a:lstStyle/>
        <a:p>
          <a:r>
            <a:rPr lang="en-US" dirty="0"/>
            <a:t>Use VADER’s in-built lexicon file to classify the headlines or tweets as positive, negative or neutral.</a:t>
          </a:r>
        </a:p>
      </dgm:t>
    </dgm:pt>
    <dgm:pt modelId="{5E90AFBC-E54B-406C-A711-56AE6412A6B0}" type="parTrans" cxnId="{A5509EA6-57D8-40E2-98E6-61EB10DB188A}">
      <dgm:prSet/>
      <dgm:spPr/>
      <dgm:t>
        <a:bodyPr/>
        <a:lstStyle/>
        <a:p>
          <a:endParaRPr lang="en-US"/>
        </a:p>
      </dgm:t>
    </dgm:pt>
    <dgm:pt modelId="{51E435C9-F673-43FA-98FC-B77F9DD38765}" type="sibTrans" cxnId="{A5509EA6-57D8-40E2-98E6-61EB10DB188A}">
      <dgm:prSet/>
      <dgm:spPr/>
      <dgm:t>
        <a:bodyPr/>
        <a:lstStyle/>
        <a:p>
          <a:endParaRPr lang="en-US"/>
        </a:p>
      </dgm:t>
    </dgm:pt>
    <dgm:pt modelId="{854B5BDF-37FE-4A54-BE46-1093F540D702}">
      <dgm:prSet phldrT="[Text]"/>
      <dgm:spPr/>
      <dgm:t>
        <a:bodyPr/>
        <a:lstStyle/>
        <a:p>
          <a:r>
            <a:rPr lang="en-US" dirty="0"/>
            <a:t>Cluster the headlines and tweets using LDA (Latent Dirichlet Allocation) </a:t>
          </a:r>
        </a:p>
      </dgm:t>
    </dgm:pt>
    <dgm:pt modelId="{F707CE9F-9B14-4AFA-BAEB-22AAD30B958C}" type="parTrans" cxnId="{0C953E9B-D9B0-4AE8-B157-DF735EB45476}">
      <dgm:prSet/>
      <dgm:spPr/>
      <dgm:t>
        <a:bodyPr/>
        <a:lstStyle/>
        <a:p>
          <a:endParaRPr lang="en-US"/>
        </a:p>
      </dgm:t>
    </dgm:pt>
    <dgm:pt modelId="{59F5AAF6-EE32-4AA9-B687-2ED3175FF30D}" type="sibTrans" cxnId="{0C953E9B-D9B0-4AE8-B157-DF735EB45476}">
      <dgm:prSet/>
      <dgm:spPr/>
      <dgm:t>
        <a:bodyPr/>
        <a:lstStyle/>
        <a:p>
          <a:endParaRPr lang="en-US"/>
        </a:p>
      </dgm:t>
    </dgm:pt>
    <dgm:pt modelId="{4BFAA30D-CE1B-47FC-B682-271836CDA38E}">
      <dgm:prSet phldrT="[Text]"/>
      <dgm:spPr/>
      <dgm:t>
        <a:bodyPr/>
        <a:lstStyle/>
        <a:p>
          <a:r>
            <a:rPr lang="en-US" dirty="0"/>
            <a:t>Perform linear/logistic regression on the clustered data to predict the prices</a:t>
          </a:r>
        </a:p>
      </dgm:t>
    </dgm:pt>
    <dgm:pt modelId="{22213E4D-AD6F-4260-BB68-253073857E11}" type="parTrans" cxnId="{8C74E232-E449-4300-A726-88E4FB8A7D3A}">
      <dgm:prSet/>
      <dgm:spPr/>
      <dgm:t>
        <a:bodyPr/>
        <a:lstStyle/>
        <a:p>
          <a:endParaRPr lang="en-US"/>
        </a:p>
      </dgm:t>
    </dgm:pt>
    <dgm:pt modelId="{B657A518-B110-4C66-B1BB-488535DA007C}" type="sibTrans" cxnId="{8C74E232-E449-4300-A726-88E4FB8A7D3A}">
      <dgm:prSet/>
      <dgm:spPr/>
      <dgm:t>
        <a:bodyPr/>
        <a:lstStyle/>
        <a:p>
          <a:endParaRPr lang="en-US"/>
        </a:p>
      </dgm:t>
    </dgm:pt>
    <dgm:pt modelId="{62ECFA59-E978-4BFB-83AD-89AAC6284161}">
      <dgm:prSet phldrT="[Text]"/>
      <dgm:spPr/>
      <dgm:t>
        <a:bodyPr/>
        <a:lstStyle/>
        <a:p>
          <a:r>
            <a:rPr lang="en-US" dirty="0"/>
            <a:t>Cleaning and preprocessing of data for clustering purpose</a:t>
          </a:r>
        </a:p>
      </dgm:t>
    </dgm:pt>
    <dgm:pt modelId="{221FF3AA-64C7-49FB-B9CD-EA6E1C26FE37}" type="parTrans" cxnId="{19EC6D4B-B780-46E2-8533-024BB3DCCC27}">
      <dgm:prSet/>
      <dgm:spPr/>
      <dgm:t>
        <a:bodyPr/>
        <a:lstStyle/>
        <a:p>
          <a:endParaRPr lang="en-US"/>
        </a:p>
      </dgm:t>
    </dgm:pt>
    <dgm:pt modelId="{E8CB8551-382E-4874-9837-1C22886C030B}" type="sibTrans" cxnId="{19EC6D4B-B780-46E2-8533-024BB3DCCC27}">
      <dgm:prSet/>
      <dgm:spPr/>
      <dgm:t>
        <a:bodyPr/>
        <a:lstStyle/>
        <a:p>
          <a:endParaRPr lang="en-US"/>
        </a:p>
      </dgm:t>
    </dgm:pt>
    <dgm:pt modelId="{8598A3F3-6E81-4C32-881B-83CF98FAE5F7}">
      <dgm:prSet phldrT="[Text]"/>
      <dgm:spPr/>
      <dgm:t>
        <a:bodyPr/>
        <a:lstStyle/>
        <a:p>
          <a:r>
            <a:rPr lang="en-US" dirty="0"/>
            <a:t>Sources: Twitter, Kaggle, litecoinnews.io, news.bitcoin.com, cryptocurrencynews.com, bloomberg.com</a:t>
          </a:r>
        </a:p>
      </dgm:t>
    </dgm:pt>
    <dgm:pt modelId="{11432F52-D5B7-4D73-A8CD-C17221D675D1}" type="parTrans" cxnId="{97852836-DF42-4C63-9FFB-CDADC0D3275B}">
      <dgm:prSet/>
      <dgm:spPr/>
      <dgm:t>
        <a:bodyPr/>
        <a:lstStyle/>
        <a:p>
          <a:endParaRPr lang="en-US"/>
        </a:p>
      </dgm:t>
    </dgm:pt>
    <dgm:pt modelId="{418695DB-8EE2-4AEA-A0A0-893B2287FB2C}" type="sibTrans" cxnId="{97852836-DF42-4C63-9FFB-CDADC0D3275B}">
      <dgm:prSet/>
      <dgm:spPr/>
      <dgm:t>
        <a:bodyPr/>
        <a:lstStyle/>
        <a:p>
          <a:endParaRPr lang="en-US"/>
        </a:p>
      </dgm:t>
    </dgm:pt>
    <dgm:pt modelId="{4B471F2D-B06A-4AC1-A79C-802C302BD820}" type="pres">
      <dgm:prSet presAssocID="{3B09293F-673D-4B93-91A8-20A969B1C66C}" presName="outerComposite" presStyleCnt="0">
        <dgm:presLayoutVars>
          <dgm:chMax val="5"/>
          <dgm:dir/>
          <dgm:resizeHandles val="exact"/>
        </dgm:presLayoutVars>
      </dgm:prSet>
      <dgm:spPr/>
    </dgm:pt>
    <dgm:pt modelId="{9BA3F21C-BA0E-4E49-9AD9-C3D7931B4D05}" type="pres">
      <dgm:prSet presAssocID="{3B09293F-673D-4B93-91A8-20A969B1C66C}" presName="dummyMaxCanvas" presStyleCnt="0">
        <dgm:presLayoutVars/>
      </dgm:prSet>
      <dgm:spPr/>
    </dgm:pt>
    <dgm:pt modelId="{AF6A3A2A-DF99-4E89-9D25-EBDCB2145449}" type="pres">
      <dgm:prSet presAssocID="{3B09293F-673D-4B93-91A8-20A969B1C66C}" presName="FiveNodes_1" presStyleLbl="node1" presStyleIdx="0" presStyleCnt="5">
        <dgm:presLayoutVars>
          <dgm:bulletEnabled val="1"/>
        </dgm:presLayoutVars>
      </dgm:prSet>
      <dgm:spPr/>
    </dgm:pt>
    <dgm:pt modelId="{64E6C3E5-0DC6-4976-A3AC-1A13334BE502}" type="pres">
      <dgm:prSet presAssocID="{3B09293F-673D-4B93-91A8-20A969B1C66C}" presName="FiveNodes_2" presStyleLbl="node1" presStyleIdx="1" presStyleCnt="5">
        <dgm:presLayoutVars>
          <dgm:bulletEnabled val="1"/>
        </dgm:presLayoutVars>
      </dgm:prSet>
      <dgm:spPr/>
    </dgm:pt>
    <dgm:pt modelId="{07CA9325-EEE0-451C-B835-7D377E4B627D}" type="pres">
      <dgm:prSet presAssocID="{3B09293F-673D-4B93-91A8-20A969B1C66C}" presName="FiveNodes_3" presStyleLbl="node1" presStyleIdx="2" presStyleCnt="5">
        <dgm:presLayoutVars>
          <dgm:bulletEnabled val="1"/>
        </dgm:presLayoutVars>
      </dgm:prSet>
      <dgm:spPr/>
    </dgm:pt>
    <dgm:pt modelId="{47958217-56E2-49BC-AB79-9201AA5925EE}" type="pres">
      <dgm:prSet presAssocID="{3B09293F-673D-4B93-91A8-20A969B1C66C}" presName="FiveNodes_4" presStyleLbl="node1" presStyleIdx="3" presStyleCnt="5">
        <dgm:presLayoutVars>
          <dgm:bulletEnabled val="1"/>
        </dgm:presLayoutVars>
      </dgm:prSet>
      <dgm:spPr/>
    </dgm:pt>
    <dgm:pt modelId="{A2BE7C8E-E496-4797-BBA1-0A759FE0B8ED}" type="pres">
      <dgm:prSet presAssocID="{3B09293F-673D-4B93-91A8-20A969B1C66C}" presName="FiveNodes_5" presStyleLbl="node1" presStyleIdx="4" presStyleCnt="5">
        <dgm:presLayoutVars>
          <dgm:bulletEnabled val="1"/>
        </dgm:presLayoutVars>
      </dgm:prSet>
      <dgm:spPr/>
    </dgm:pt>
    <dgm:pt modelId="{95A7BE77-80DA-4B7D-8077-D1A145397906}" type="pres">
      <dgm:prSet presAssocID="{3B09293F-673D-4B93-91A8-20A969B1C66C}" presName="FiveConn_1-2" presStyleLbl="fgAccFollowNode1" presStyleIdx="0" presStyleCnt="4">
        <dgm:presLayoutVars>
          <dgm:bulletEnabled val="1"/>
        </dgm:presLayoutVars>
      </dgm:prSet>
      <dgm:spPr/>
    </dgm:pt>
    <dgm:pt modelId="{24FE4322-B5E1-4B84-B2DA-FFD7781F003B}" type="pres">
      <dgm:prSet presAssocID="{3B09293F-673D-4B93-91A8-20A969B1C66C}" presName="FiveConn_2-3" presStyleLbl="fgAccFollowNode1" presStyleIdx="1" presStyleCnt="4">
        <dgm:presLayoutVars>
          <dgm:bulletEnabled val="1"/>
        </dgm:presLayoutVars>
      </dgm:prSet>
      <dgm:spPr/>
    </dgm:pt>
    <dgm:pt modelId="{B8AAEF29-05F5-4F80-ACDC-6F05312005F1}" type="pres">
      <dgm:prSet presAssocID="{3B09293F-673D-4B93-91A8-20A969B1C66C}" presName="FiveConn_3-4" presStyleLbl="fgAccFollowNode1" presStyleIdx="2" presStyleCnt="4">
        <dgm:presLayoutVars>
          <dgm:bulletEnabled val="1"/>
        </dgm:presLayoutVars>
      </dgm:prSet>
      <dgm:spPr/>
    </dgm:pt>
    <dgm:pt modelId="{DED00EE8-7ADE-4D26-93F7-7B7493ECD4F6}" type="pres">
      <dgm:prSet presAssocID="{3B09293F-673D-4B93-91A8-20A969B1C66C}" presName="FiveConn_4-5" presStyleLbl="fgAccFollowNode1" presStyleIdx="3" presStyleCnt="4">
        <dgm:presLayoutVars>
          <dgm:bulletEnabled val="1"/>
        </dgm:presLayoutVars>
      </dgm:prSet>
      <dgm:spPr/>
    </dgm:pt>
    <dgm:pt modelId="{41FC3178-9795-4158-907C-D76525A9E502}" type="pres">
      <dgm:prSet presAssocID="{3B09293F-673D-4B93-91A8-20A969B1C66C}" presName="FiveNodes_1_text" presStyleLbl="node1" presStyleIdx="4" presStyleCnt="5">
        <dgm:presLayoutVars>
          <dgm:bulletEnabled val="1"/>
        </dgm:presLayoutVars>
      </dgm:prSet>
      <dgm:spPr/>
    </dgm:pt>
    <dgm:pt modelId="{66317215-755F-4E9B-A9DB-3B0737410142}" type="pres">
      <dgm:prSet presAssocID="{3B09293F-673D-4B93-91A8-20A969B1C66C}" presName="FiveNodes_2_text" presStyleLbl="node1" presStyleIdx="4" presStyleCnt="5">
        <dgm:presLayoutVars>
          <dgm:bulletEnabled val="1"/>
        </dgm:presLayoutVars>
      </dgm:prSet>
      <dgm:spPr/>
    </dgm:pt>
    <dgm:pt modelId="{3F7B3DDD-B60F-463D-9973-30ACD29AD29F}" type="pres">
      <dgm:prSet presAssocID="{3B09293F-673D-4B93-91A8-20A969B1C66C}" presName="FiveNodes_3_text" presStyleLbl="node1" presStyleIdx="4" presStyleCnt="5">
        <dgm:presLayoutVars>
          <dgm:bulletEnabled val="1"/>
        </dgm:presLayoutVars>
      </dgm:prSet>
      <dgm:spPr/>
    </dgm:pt>
    <dgm:pt modelId="{E30CCCA5-F22D-488B-A450-1F2E3E42CEBD}" type="pres">
      <dgm:prSet presAssocID="{3B09293F-673D-4B93-91A8-20A969B1C66C}" presName="FiveNodes_4_text" presStyleLbl="node1" presStyleIdx="4" presStyleCnt="5">
        <dgm:presLayoutVars>
          <dgm:bulletEnabled val="1"/>
        </dgm:presLayoutVars>
      </dgm:prSet>
      <dgm:spPr/>
    </dgm:pt>
    <dgm:pt modelId="{1BA0F57D-45D5-4FAB-B042-7C18D557449E}" type="pres">
      <dgm:prSet presAssocID="{3B09293F-673D-4B93-91A8-20A969B1C66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1A9E718-3C1F-44E5-BE94-D3AB6A038E7B}" type="presOf" srcId="{8598A3F3-6E81-4C32-881B-83CF98FAE5F7}" destId="{AF6A3A2A-DF99-4E89-9D25-EBDCB2145449}" srcOrd="0" destOrd="1" presId="urn:microsoft.com/office/officeart/2005/8/layout/vProcess5"/>
    <dgm:cxn modelId="{4C510D1B-26D6-4C86-96BE-94D179816CFD}" type="presOf" srcId="{0314FD31-706E-4A6E-A9ED-BD165F739380}" destId="{64E6C3E5-0DC6-4976-A3AC-1A13334BE502}" srcOrd="0" destOrd="0" presId="urn:microsoft.com/office/officeart/2005/8/layout/vProcess5"/>
    <dgm:cxn modelId="{44FEE422-06F7-49A1-A19B-4F381867B422}" type="presOf" srcId="{59F5AAF6-EE32-4AA9-B687-2ED3175FF30D}" destId="{DED00EE8-7ADE-4D26-93F7-7B7493ECD4F6}" srcOrd="0" destOrd="0" presId="urn:microsoft.com/office/officeart/2005/8/layout/vProcess5"/>
    <dgm:cxn modelId="{09ABBD26-34F3-45E6-82AA-5912D4E24F2A}" type="presOf" srcId="{E8CB8551-382E-4874-9837-1C22886C030B}" destId="{B8AAEF29-05F5-4F80-ACDC-6F05312005F1}" srcOrd="0" destOrd="0" presId="urn:microsoft.com/office/officeart/2005/8/layout/vProcess5"/>
    <dgm:cxn modelId="{8C74E232-E449-4300-A726-88E4FB8A7D3A}" srcId="{3B09293F-673D-4B93-91A8-20A969B1C66C}" destId="{4BFAA30D-CE1B-47FC-B682-271836CDA38E}" srcOrd="4" destOrd="0" parTransId="{22213E4D-AD6F-4260-BB68-253073857E11}" sibTransId="{B657A518-B110-4C66-B1BB-488535DA007C}"/>
    <dgm:cxn modelId="{E53B9B33-FF23-4091-91C0-BF58E5EE20D4}" type="presOf" srcId="{4BFAA30D-CE1B-47FC-B682-271836CDA38E}" destId="{1BA0F57D-45D5-4FAB-B042-7C18D557449E}" srcOrd="1" destOrd="0" presId="urn:microsoft.com/office/officeart/2005/8/layout/vProcess5"/>
    <dgm:cxn modelId="{97852836-DF42-4C63-9FFB-CDADC0D3275B}" srcId="{2C7A9D74-B818-4352-9710-4AB11A745E50}" destId="{8598A3F3-6E81-4C32-881B-83CF98FAE5F7}" srcOrd="0" destOrd="0" parTransId="{11432F52-D5B7-4D73-A8CD-C17221D675D1}" sibTransId="{418695DB-8EE2-4AEA-A0A0-893B2287FB2C}"/>
    <dgm:cxn modelId="{CD63474A-863B-4D60-B371-53E1E5444BD2}" srcId="{3B09293F-673D-4B93-91A8-20A969B1C66C}" destId="{2C7A9D74-B818-4352-9710-4AB11A745E50}" srcOrd="0" destOrd="0" parTransId="{366A5B51-F793-4927-9839-42AFCFA37F88}" sibTransId="{5D7D254B-FBEF-49D1-A36A-ADBC2C5D3057}"/>
    <dgm:cxn modelId="{19EC6D4B-B780-46E2-8533-024BB3DCCC27}" srcId="{3B09293F-673D-4B93-91A8-20A969B1C66C}" destId="{62ECFA59-E978-4BFB-83AD-89AAC6284161}" srcOrd="2" destOrd="0" parTransId="{221FF3AA-64C7-49FB-B9CD-EA6E1C26FE37}" sibTransId="{E8CB8551-382E-4874-9837-1C22886C030B}"/>
    <dgm:cxn modelId="{44337A74-1A93-4B06-8EE1-E23519BF75FA}" type="presOf" srcId="{5D7D254B-FBEF-49D1-A36A-ADBC2C5D3057}" destId="{95A7BE77-80DA-4B7D-8077-D1A145397906}" srcOrd="0" destOrd="0" presId="urn:microsoft.com/office/officeart/2005/8/layout/vProcess5"/>
    <dgm:cxn modelId="{A004067D-06FC-4583-93BF-FE04A5428D7A}" type="presOf" srcId="{8598A3F3-6E81-4C32-881B-83CF98FAE5F7}" destId="{41FC3178-9795-4158-907C-D76525A9E502}" srcOrd="1" destOrd="1" presId="urn:microsoft.com/office/officeart/2005/8/layout/vProcess5"/>
    <dgm:cxn modelId="{E803C37D-8BD2-4366-87A9-6ADFC7B00490}" type="presOf" srcId="{62ECFA59-E978-4BFB-83AD-89AAC6284161}" destId="{07CA9325-EEE0-451C-B835-7D377E4B627D}" srcOrd="0" destOrd="0" presId="urn:microsoft.com/office/officeart/2005/8/layout/vProcess5"/>
    <dgm:cxn modelId="{C656AF8B-897B-4841-A9CB-9A3E0BCC178E}" type="presOf" srcId="{51E435C9-F673-43FA-98FC-B77F9DD38765}" destId="{24FE4322-B5E1-4B84-B2DA-FFD7781F003B}" srcOrd="0" destOrd="0" presId="urn:microsoft.com/office/officeart/2005/8/layout/vProcess5"/>
    <dgm:cxn modelId="{C00C4198-F65D-4500-B3B7-A96D8E60A51F}" type="presOf" srcId="{2C7A9D74-B818-4352-9710-4AB11A745E50}" destId="{41FC3178-9795-4158-907C-D76525A9E502}" srcOrd="1" destOrd="0" presId="urn:microsoft.com/office/officeart/2005/8/layout/vProcess5"/>
    <dgm:cxn modelId="{0C953E9B-D9B0-4AE8-B157-DF735EB45476}" srcId="{3B09293F-673D-4B93-91A8-20A969B1C66C}" destId="{854B5BDF-37FE-4A54-BE46-1093F540D702}" srcOrd="3" destOrd="0" parTransId="{F707CE9F-9B14-4AFA-BAEB-22AAD30B958C}" sibTransId="{59F5AAF6-EE32-4AA9-B687-2ED3175FF30D}"/>
    <dgm:cxn modelId="{A5509EA6-57D8-40E2-98E6-61EB10DB188A}" srcId="{3B09293F-673D-4B93-91A8-20A969B1C66C}" destId="{0314FD31-706E-4A6E-A9ED-BD165F739380}" srcOrd="1" destOrd="0" parTransId="{5E90AFBC-E54B-406C-A711-56AE6412A6B0}" sibTransId="{51E435C9-F673-43FA-98FC-B77F9DD38765}"/>
    <dgm:cxn modelId="{C4A4B8A6-F2A7-4905-895E-E7051A4F6ACF}" type="presOf" srcId="{0314FD31-706E-4A6E-A9ED-BD165F739380}" destId="{66317215-755F-4E9B-A9DB-3B0737410142}" srcOrd="1" destOrd="0" presId="urn:microsoft.com/office/officeart/2005/8/layout/vProcess5"/>
    <dgm:cxn modelId="{AEFF69AE-B34C-46A3-8EBE-CF979CB1AB89}" type="presOf" srcId="{854B5BDF-37FE-4A54-BE46-1093F540D702}" destId="{47958217-56E2-49BC-AB79-9201AA5925EE}" srcOrd="0" destOrd="0" presId="urn:microsoft.com/office/officeart/2005/8/layout/vProcess5"/>
    <dgm:cxn modelId="{9F6F75B3-6345-4BDB-83B1-D01AE7CBE244}" type="presOf" srcId="{854B5BDF-37FE-4A54-BE46-1093F540D702}" destId="{E30CCCA5-F22D-488B-A450-1F2E3E42CEBD}" srcOrd="1" destOrd="0" presId="urn:microsoft.com/office/officeart/2005/8/layout/vProcess5"/>
    <dgm:cxn modelId="{0ACC3BB5-C2D2-4E3C-919A-4B8B2786609A}" type="presOf" srcId="{2C7A9D74-B818-4352-9710-4AB11A745E50}" destId="{AF6A3A2A-DF99-4E89-9D25-EBDCB2145449}" srcOrd="0" destOrd="0" presId="urn:microsoft.com/office/officeart/2005/8/layout/vProcess5"/>
    <dgm:cxn modelId="{794E01D2-48D9-4D58-99A3-ED078F0A5195}" type="presOf" srcId="{4BFAA30D-CE1B-47FC-B682-271836CDA38E}" destId="{A2BE7C8E-E496-4797-BBA1-0A759FE0B8ED}" srcOrd="0" destOrd="0" presId="urn:microsoft.com/office/officeart/2005/8/layout/vProcess5"/>
    <dgm:cxn modelId="{80D581E4-A0DD-45FB-86B2-32ED43036F56}" type="presOf" srcId="{3B09293F-673D-4B93-91A8-20A969B1C66C}" destId="{4B471F2D-B06A-4AC1-A79C-802C302BD820}" srcOrd="0" destOrd="0" presId="urn:microsoft.com/office/officeart/2005/8/layout/vProcess5"/>
    <dgm:cxn modelId="{9FDBC9FF-2B23-4333-A417-1EE60F24BAED}" type="presOf" srcId="{62ECFA59-E978-4BFB-83AD-89AAC6284161}" destId="{3F7B3DDD-B60F-463D-9973-30ACD29AD29F}" srcOrd="1" destOrd="0" presId="urn:microsoft.com/office/officeart/2005/8/layout/vProcess5"/>
    <dgm:cxn modelId="{B096AF52-5252-493D-AD43-81C5988E27B9}" type="presParOf" srcId="{4B471F2D-B06A-4AC1-A79C-802C302BD820}" destId="{9BA3F21C-BA0E-4E49-9AD9-C3D7931B4D05}" srcOrd="0" destOrd="0" presId="urn:microsoft.com/office/officeart/2005/8/layout/vProcess5"/>
    <dgm:cxn modelId="{AD846979-2A90-43A2-B193-4B133C1186BB}" type="presParOf" srcId="{4B471F2D-B06A-4AC1-A79C-802C302BD820}" destId="{AF6A3A2A-DF99-4E89-9D25-EBDCB2145449}" srcOrd="1" destOrd="0" presId="urn:microsoft.com/office/officeart/2005/8/layout/vProcess5"/>
    <dgm:cxn modelId="{00B78F2F-24D4-4117-800D-F11C9C3FDB82}" type="presParOf" srcId="{4B471F2D-B06A-4AC1-A79C-802C302BD820}" destId="{64E6C3E5-0DC6-4976-A3AC-1A13334BE502}" srcOrd="2" destOrd="0" presId="urn:microsoft.com/office/officeart/2005/8/layout/vProcess5"/>
    <dgm:cxn modelId="{7D6D5CF5-1EF0-42E8-84DF-6BBD4EC513E7}" type="presParOf" srcId="{4B471F2D-B06A-4AC1-A79C-802C302BD820}" destId="{07CA9325-EEE0-451C-B835-7D377E4B627D}" srcOrd="3" destOrd="0" presId="urn:microsoft.com/office/officeart/2005/8/layout/vProcess5"/>
    <dgm:cxn modelId="{0D5293B8-75E1-47BD-8D79-19D8CA2FE660}" type="presParOf" srcId="{4B471F2D-B06A-4AC1-A79C-802C302BD820}" destId="{47958217-56E2-49BC-AB79-9201AA5925EE}" srcOrd="4" destOrd="0" presId="urn:microsoft.com/office/officeart/2005/8/layout/vProcess5"/>
    <dgm:cxn modelId="{443BCC51-8C4D-4290-9EFD-53CE9FCCC9CE}" type="presParOf" srcId="{4B471F2D-B06A-4AC1-A79C-802C302BD820}" destId="{A2BE7C8E-E496-4797-BBA1-0A759FE0B8ED}" srcOrd="5" destOrd="0" presId="urn:microsoft.com/office/officeart/2005/8/layout/vProcess5"/>
    <dgm:cxn modelId="{4EA2448A-DA1B-4F1A-BBD2-083DBDB44FA4}" type="presParOf" srcId="{4B471F2D-B06A-4AC1-A79C-802C302BD820}" destId="{95A7BE77-80DA-4B7D-8077-D1A145397906}" srcOrd="6" destOrd="0" presId="urn:microsoft.com/office/officeart/2005/8/layout/vProcess5"/>
    <dgm:cxn modelId="{A6DBC96C-FF44-4AA6-AC3B-C784C9EA3731}" type="presParOf" srcId="{4B471F2D-B06A-4AC1-A79C-802C302BD820}" destId="{24FE4322-B5E1-4B84-B2DA-FFD7781F003B}" srcOrd="7" destOrd="0" presId="urn:microsoft.com/office/officeart/2005/8/layout/vProcess5"/>
    <dgm:cxn modelId="{770E64BE-5936-4E8E-AD30-D673FC84BB03}" type="presParOf" srcId="{4B471F2D-B06A-4AC1-A79C-802C302BD820}" destId="{B8AAEF29-05F5-4F80-ACDC-6F05312005F1}" srcOrd="8" destOrd="0" presId="urn:microsoft.com/office/officeart/2005/8/layout/vProcess5"/>
    <dgm:cxn modelId="{F789F4D7-E88E-491C-84AD-3045A321C3F1}" type="presParOf" srcId="{4B471F2D-B06A-4AC1-A79C-802C302BD820}" destId="{DED00EE8-7ADE-4D26-93F7-7B7493ECD4F6}" srcOrd="9" destOrd="0" presId="urn:microsoft.com/office/officeart/2005/8/layout/vProcess5"/>
    <dgm:cxn modelId="{B84E1255-8ABD-4643-B757-2643F46E4A54}" type="presParOf" srcId="{4B471F2D-B06A-4AC1-A79C-802C302BD820}" destId="{41FC3178-9795-4158-907C-D76525A9E502}" srcOrd="10" destOrd="0" presId="urn:microsoft.com/office/officeart/2005/8/layout/vProcess5"/>
    <dgm:cxn modelId="{D724B6C0-E36A-4B37-B0D0-C275F1784CBA}" type="presParOf" srcId="{4B471F2D-B06A-4AC1-A79C-802C302BD820}" destId="{66317215-755F-4E9B-A9DB-3B0737410142}" srcOrd="11" destOrd="0" presId="urn:microsoft.com/office/officeart/2005/8/layout/vProcess5"/>
    <dgm:cxn modelId="{DB552592-C6BF-4065-B864-30B453CB019F}" type="presParOf" srcId="{4B471F2D-B06A-4AC1-A79C-802C302BD820}" destId="{3F7B3DDD-B60F-463D-9973-30ACD29AD29F}" srcOrd="12" destOrd="0" presId="urn:microsoft.com/office/officeart/2005/8/layout/vProcess5"/>
    <dgm:cxn modelId="{15D07494-E4F5-47EE-A829-A01F3C3BA68F}" type="presParOf" srcId="{4B471F2D-B06A-4AC1-A79C-802C302BD820}" destId="{E30CCCA5-F22D-488B-A450-1F2E3E42CEBD}" srcOrd="13" destOrd="0" presId="urn:microsoft.com/office/officeart/2005/8/layout/vProcess5"/>
    <dgm:cxn modelId="{BDD119B3-0D7D-4AC6-B940-09D0432B173E}" type="presParOf" srcId="{4B471F2D-B06A-4AC1-A79C-802C302BD820}" destId="{1BA0F57D-45D5-4FAB-B042-7C18D557449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A3A2A-DF99-4E89-9D25-EBDCB2145449}">
      <dsp:nvSpPr>
        <dsp:cNvPr id="0" name=""/>
        <dsp:cNvSpPr/>
      </dsp:nvSpPr>
      <dsp:spPr>
        <a:xfrm>
          <a:off x="0" y="0"/>
          <a:ext cx="5977888" cy="740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Scrape news headlines and tweets for Bitcoin, Litecoin and Ethereum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Sources: Twitter, Kaggle, litecoinnews.io, news.bitcoin.com, cryptocurrencynews.com, bloomberg.com</a:t>
          </a:r>
        </a:p>
      </dsp:txBody>
      <dsp:txXfrm>
        <a:off x="21693" y="21693"/>
        <a:ext cx="5091997" cy="697278"/>
      </dsp:txXfrm>
    </dsp:sp>
    <dsp:sp modelId="{64E6C3E5-0DC6-4976-A3AC-1A13334BE502}">
      <dsp:nvSpPr>
        <dsp:cNvPr id="0" name=""/>
        <dsp:cNvSpPr/>
      </dsp:nvSpPr>
      <dsp:spPr>
        <a:xfrm>
          <a:off x="446400" y="843534"/>
          <a:ext cx="5977888" cy="740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 VADER’s in-built lexicon file to classify the headlines or tweets as positive, negative or neutral.</a:t>
          </a:r>
        </a:p>
      </dsp:txBody>
      <dsp:txXfrm>
        <a:off x="468093" y="865227"/>
        <a:ext cx="5006670" cy="697277"/>
      </dsp:txXfrm>
    </dsp:sp>
    <dsp:sp modelId="{07CA9325-EEE0-451C-B835-7D377E4B627D}">
      <dsp:nvSpPr>
        <dsp:cNvPr id="0" name=""/>
        <dsp:cNvSpPr/>
      </dsp:nvSpPr>
      <dsp:spPr>
        <a:xfrm>
          <a:off x="892801" y="1687068"/>
          <a:ext cx="5977888" cy="740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Cleaning and preprocessing of data for clustering purpose</a:t>
          </a:r>
        </a:p>
      </dsp:txBody>
      <dsp:txXfrm>
        <a:off x="914494" y="1708761"/>
        <a:ext cx="5006670" cy="697277"/>
      </dsp:txXfrm>
    </dsp:sp>
    <dsp:sp modelId="{47958217-56E2-49BC-AB79-9201AA5925EE}">
      <dsp:nvSpPr>
        <dsp:cNvPr id="0" name=""/>
        <dsp:cNvSpPr/>
      </dsp:nvSpPr>
      <dsp:spPr>
        <a:xfrm>
          <a:off x="1339202" y="2530602"/>
          <a:ext cx="5977888" cy="740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Cluster the headlines and tweets using LDA (Latent Dirichlet Allocation) </a:t>
          </a:r>
        </a:p>
      </dsp:txBody>
      <dsp:txXfrm>
        <a:off x="1360895" y="2552295"/>
        <a:ext cx="5006670" cy="697278"/>
      </dsp:txXfrm>
    </dsp:sp>
    <dsp:sp modelId="{A2BE7C8E-E496-4797-BBA1-0A759FE0B8ED}">
      <dsp:nvSpPr>
        <dsp:cNvPr id="0" name=""/>
        <dsp:cNvSpPr/>
      </dsp:nvSpPr>
      <dsp:spPr>
        <a:xfrm>
          <a:off x="1785603" y="3374136"/>
          <a:ext cx="5977888" cy="740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Perform linear/logistic regression on the clustered data to predict the prices</a:t>
          </a:r>
        </a:p>
      </dsp:txBody>
      <dsp:txXfrm>
        <a:off x="1807296" y="3395829"/>
        <a:ext cx="5006670" cy="697277"/>
      </dsp:txXfrm>
    </dsp:sp>
    <dsp:sp modelId="{95A7BE77-80DA-4B7D-8077-D1A145397906}">
      <dsp:nvSpPr>
        <dsp:cNvPr id="0" name=""/>
        <dsp:cNvSpPr/>
      </dsp:nvSpPr>
      <dsp:spPr>
        <a:xfrm>
          <a:off x="5496457" y="541096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604779" y="541096"/>
        <a:ext cx="264787" cy="362277"/>
      </dsp:txXfrm>
    </dsp:sp>
    <dsp:sp modelId="{24FE4322-B5E1-4B84-B2DA-FFD7781F003B}">
      <dsp:nvSpPr>
        <dsp:cNvPr id="0" name=""/>
        <dsp:cNvSpPr/>
      </dsp:nvSpPr>
      <dsp:spPr>
        <a:xfrm>
          <a:off x="5942858" y="1384630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051180" y="1384630"/>
        <a:ext cx="264787" cy="362277"/>
      </dsp:txXfrm>
    </dsp:sp>
    <dsp:sp modelId="{B8AAEF29-05F5-4F80-ACDC-6F05312005F1}">
      <dsp:nvSpPr>
        <dsp:cNvPr id="0" name=""/>
        <dsp:cNvSpPr/>
      </dsp:nvSpPr>
      <dsp:spPr>
        <a:xfrm>
          <a:off x="6389258" y="2215819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497580" y="2215819"/>
        <a:ext cx="264787" cy="362277"/>
      </dsp:txXfrm>
    </dsp:sp>
    <dsp:sp modelId="{DED00EE8-7ADE-4D26-93F7-7B7493ECD4F6}">
      <dsp:nvSpPr>
        <dsp:cNvPr id="0" name=""/>
        <dsp:cNvSpPr/>
      </dsp:nvSpPr>
      <dsp:spPr>
        <a:xfrm>
          <a:off x="6835659" y="3067583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943981" y="3067583"/>
        <a:ext cx="264787" cy="362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48E93-CACB-4F3E-9260-596086A77EAB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0D6C0-66C7-4F32-8CFB-9E961C53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0D6C0-66C7-4F32-8CFB-9E961C532D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0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8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4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7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29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4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8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32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7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43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0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8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5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7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9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BD707-D9CF-40AE-B4C6-C98DA3205C09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22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omberg.com/" TargetMode="External"/><Relationship Id="rId7" Type="http://schemas.openxmlformats.org/officeDocument/2006/relationships/hyperlink" Target="coindesk.com" TargetMode="External"/><Relationship Id="rId2" Type="http://schemas.openxmlformats.org/officeDocument/2006/relationships/hyperlink" Target="https://news.bitcoi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indesk.com/" TargetMode="External"/><Relationship Id="rId5" Type="http://schemas.openxmlformats.org/officeDocument/2006/relationships/hyperlink" Target="https://cryptocurrencynews.com/" TargetMode="External"/><Relationship Id="rId4" Type="http://schemas.openxmlformats.org/officeDocument/2006/relationships/hyperlink" Target="https://www.litecoinnews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60307" y="361950"/>
            <a:ext cx="7192913" cy="1371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200" b="1" spc="459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Sentiment analysis of web data to predict price fluctuation of cryptocurrencies</a:t>
            </a:r>
            <a:endParaRPr sz="3200" b="1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DA9409-85C5-4193-A876-7E8261E0E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37" y="3714750"/>
            <a:ext cx="1565341" cy="137161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Group 4:</a:t>
            </a:r>
          </a:p>
          <a:p>
            <a:pPr algn="l"/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Jainam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Jhaveri</a:t>
            </a:r>
            <a:endParaRPr lang="en-US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Neha Sharma</a:t>
            </a:r>
          </a:p>
          <a:p>
            <a:pPr algn="l"/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Rushabh Vakharia</a:t>
            </a:r>
          </a:p>
          <a:p>
            <a:pPr algn="l"/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Sumesh Vijayan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63D26-479A-4CCD-8EA8-798B2B573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79" y="2133600"/>
            <a:ext cx="1565340" cy="1581150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113924B-75F0-4123-B4CD-3D1B047425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133600"/>
            <a:ext cx="1565340" cy="1581150"/>
          </a:xfrm>
          <a:prstGeom prst="rect">
            <a:avLst/>
          </a:prstGeom>
        </p:spPr>
      </p:pic>
      <p:pic>
        <p:nvPicPr>
          <p:cNvPr id="18" name="Picture 1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9CFC0D44-80C0-4267-A29D-3B54493BC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133600"/>
            <a:ext cx="1752600" cy="15811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4CF9-C2B8-494B-A33E-FF54BF769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54" y="200856"/>
            <a:ext cx="7192913" cy="571543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Twitter Drawbacks: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48678D-3FB4-485D-8567-37B198E92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54" y="792074"/>
            <a:ext cx="8540645" cy="3872664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data from twitter is extremely unorganized and unstructured and using it for analysis won’t give us accurate results.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makes analyzing twitter data very difficult.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Having said that, the results still won’t help investors make profitable investing decisions.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1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285750"/>
            <a:ext cx="60496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200" b="1" spc="265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Sentiment Analysis:</a:t>
            </a:r>
            <a:endParaRPr sz="3200" spc="22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998360"/>
            <a:ext cx="8105931" cy="3030958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r>
              <a:rPr sz="1600" spc="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VADER </a:t>
            </a:r>
            <a:r>
              <a:rPr lang="en-US" sz="1600" spc="1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our </a:t>
            </a:r>
            <a:r>
              <a:rPr sz="1600" spc="1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analyzer</a:t>
            </a:r>
            <a:r>
              <a:rPr lang="en-US"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using its </a:t>
            </a:r>
            <a:r>
              <a:rPr lang="en-US" sz="1600" spc="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in-built lexicon file for the analysis.</a:t>
            </a:r>
          </a:p>
          <a:p>
            <a:pPr marL="298450" indent="-285750" algn="just">
              <a:lnSpc>
                <a:spcPct val="100000"/>
              </a:lnSpc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endParaRPr lang="en-US" sz="1600" spc="65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r>
              <a:rPr lang="en-US" sz="1600" spc="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analyzer yielded a pretty informative output classifying headlines and tweets into following categories:</a:t>
            </a:r>
          </a:p>
          <a:p>
            <a:pPr marL="755650" lvl="1" indent="-285750" algn="just"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r>
              <a:rPr lang="en-US" sz="1400" spc="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positive</a:t>
            </a:r>
          </a:p>
          <a:p>
            <a:pPr marL="755650" lvl="1" indent="-285750" algn="just"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r>
              <a:rPr lang="en-US" sz="1400" spc="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Somewhat positive</a:t>
            </a:r>
          </a:p>
          <a:p>
            <a:pPr marL="755650" lvl="1" indent="-285750" algn="just"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r>
              <a:rPr lang="en-US" sz="1400" spc="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negative</a:t>
            </a:r>
          </a:p>
          <a:p>
            <a:pPr marL="755650" lvl="1" indent="-285750" algn="just"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r>
              <a:rPr lang="en-US" sz="1400" spc="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Somewhat negative</a:t>
            </a:r>
          </a:p>
          <a:p>
            <a:pPr marL="755650" lvl="1" indent="-285750" algn="just"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r>
              <a:rPr lang="en-US" sz="1400" spc="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Neutral</a:t>
            </a:r>
          </a:p>
          <a:p>
            <a:pPr marL="469900" lvl="1" algn="just">
              <a:spcBef>
                <a:spcPts val="355"/>
              </a:spcBef>
              <a:tabLst>
                <a:tab pos="363855" algn="l"/>
                <a:tab pos="364490" algn="l"/>
              </a:tabLst>
            </a:pPr>
            <a:endParaRPr lang="en-US" sz="1400" spc="65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r>
              <a:rPr lang="en-US" sz="1600" spc="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VADER</a:t>
            </a:r>
            <a:r>
              <a:rPr lang="en-US"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classifies</a:t>
            </a:r>
            <a:r>
              <a:rPr lang="en-US"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</a:t>
            </a:r>
            <a:r>
              <a:rPr lang="en-US"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intensity</a:t>
            </a:r>
            <a:r>
              <a:rPr lang="en-US"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sentences</a:t>
            </a:r>
            <a:r>
              <a:rPr lang="en-US"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3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12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902" y="285750"/>
            <a:ext cx="7765322" cy="727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200" b="1" spc="29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Sentiment </a:t>
            </a:r>
            <a:r>
              <a:rPr sz="3200" b="1" spc="225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sz="3200" b="1" spc="-14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n-US"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3200" b="1" spc="25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653" y="1123950"/>
            <a:ext cx="3051747" cy="31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Bitcoin:</a:t>
            </a:r>
          </a:p>
          <a:p>
            <a:pPr marL="289560" indent="-1714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200" spc="12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1166</a:t>
            </a:r>
            <a:r>
              <a:rPr lang="en-US" sz="1200" spc="-1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neutral</a:t>
            </a:r>
            <a:r>
              <a:rPr lang="en-US" sz="1200" spc="-1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headlines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9560" indent="-1714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200" spc="12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252 </a:t>
            </a:r>
            <a:r>
              <a:rPr lang="en-US" sz="1200" spc="6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somewhat </a:t>
            </a:r>
            <a:r>
              <a:rPr lang="en-US" sz="1200" spc="8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en-US" sz="1200" spc="-2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7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headlines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9560" indent="-1714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200" spc="12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sz="1200" spc="-18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7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en-US" sz="1200" spc="-18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8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 </a:t>
            </a:r>
            <a:r>
              <a:rPr lang="en-US" sz="1200" spc="7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headlines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9560" indent="-1714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200" spc="1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328 </a:t>
            </a:r>
            <a:r>
              <a:rPr lang="en-US" sz="1200" spc="6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somewhat </a:t>
            </a:r>
            <a:r>
              <a:rPr lang="en-US" sz="1200" spc="6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sz="1200" spc="-2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7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headlines</a:t>
            </a:r>
            <a:endParaRPr lang="en-US" sz="1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9560" indent="-1714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200" spc="1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52</a:t>
            </a:r>
            <a:r>
              <a:rPr lang="en-US" sz="1200" spc="-17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7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en-US" sz="1200" spc="-17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6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</a:t>
            </a:r>
            <a:r>
              <a:rPr lang="en-US" sz="1200" spc="7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headlines</a:t>
            </a:r>
            <a:endParaRPr lang="en-US" sz="1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9560" indent="-1714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200" spc="12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1848</a:t>
            </a:r>
            <a:r>
              <a:rPr lang="en-US" sz="1200" spc="-17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lang="en-US" sz="1200" spc="-17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headlines</a:t>
            </a:r>
            <a:endParaRPr lang="en-US" sz="1600" spc="75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v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Litecoin:</a:t>
            </a:r>
          </a:p>
          <a:p>
            <a:pPr marL="289560" indent="-1714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200" spc="12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 </a:t>
            </a:r>
            <a:r>
              <a:rPr lang="en-US" sz="12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neutral</a:t>
            </a:r>
            <a:r>
              <a:rPr lang="en-US" sz="1200" spc="-1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headlines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9560" indent="-1714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200" spc="12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 </a:t>
            </a:r>
            <a:r>
              <a:rPr lang="en-US" sz="1200" spc="6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somewhat </a:t>
            </a:r>
            <a:r>
              <a:rPr lang="en-US" sz="1200" spc="8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en-US" sz="1200" spc="-2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7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headlines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9560" indent="-1714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200" spc="12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200" spc="-18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7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en-US" sz="1200" spc="-18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8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 </a:t>
            </a:r>
            <a:r>
              <a:rPr lang="en-US" sz="1200" spc="7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headlines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9560" indent="-1714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200" spc="1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lang="en-US" sz="1200" spc="6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somewhat </a:t>
            </a:r>
            <a:r>
              <a:rPr lang="en-US" sz="1200" spc="6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sz="1200" spc="-2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7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headlines</a:t>
            </a:r>
            <a:endParaRPr lang="en-US" sz="1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9560" indent="-1714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200" spc="1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200" spc="-17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7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en-US" sz="1200" spc="-17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6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</a:t>
            </a:r>
            <a:r>
              <a:rPr lang="en-US" sz="1200" spc="7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headlines</a:t>
            </a:r>
            <a:endParaRPr lang="en-US" sz="1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9560" indent="-1714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200" spc="12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56 </a:t>
            </a:r>
            <a:r>
              <a:rPr lang="en-US" sz="1200" spc="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lang="en-US" sz="1200" spc="-17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headlines</a:t>
            </a:r>
          </a:p>
          <a:p>
            <a:pPr marL="289560" indent="-17145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469265" algn="l"/>
                <a:tab pos="469900" algn="l"/>
              </a:tabLst>
            </a:pP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F6DB64F-64DC-4F28-BFF6-69E6950634B1}"/>
              </a:ext>
            </a:extLst>
          </p:cNvPr>
          <p:cNvSpPr txBox="1"/>
          <p:nvPr/>
        </p:nvSpPr>
        <p:spPr>
          <a:xfrm>
            <a:off x="4413563" y="1123949"/>
            <a:ext cx="3051747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Ethereum:</a:t>
            </a:r>
          </a:p>
          <a:p>
            <a:pPr marL="289560" indent="-1714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200" spc="12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235</a:t>
            </a:r>
            <a:r>
              <a:rPr lang="en-US" sz="1200" spc="-1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neutral</a:t>
            </a:r>
            <a:r>
              <a:rPr lang="en-US" sz="1200" spc="-1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headlines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9560" indent="-1714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200" spc="12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46 </a:t>
            </a:r>
            <a:r>
              <a:rPr lang="en-US" sz="1200" spc="6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somewhat </a:t>
            </a:r>
            <a:r>
              <a:rPr lang="en-US" sz="1200" spc="8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en-US" sz="1200" spc="-2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7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headlines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9560" indent="-1714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200" spc="12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n-US" sz="1200" spc="-18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7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en-US" sz="1200" spc="-18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8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 </a:t>
            </a:r>
            <a:r>
              <a:rPr lang="en-US" sz="1200" spc="7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headlines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9560" indent="-1714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200" spc="1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71 </a:t>
            </a:r>
            <a:r>
              <a:rPr lang="en-US" sz="1200" spc="6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somewhat </a:t>
            </a:r>
            <a:r>
              <a:rPr lang="en-US" sz="1200" spc="6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sz="1200" spc="-21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7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headlines</a:t>
            </a:r>
            <a:endParaRPr lang="en-US" sz="1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9560" indent="-1714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200" spc="12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en-US" sz="1200" spc="-17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7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en-US" sz="1200" spc="-17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6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</a:t>
            </a:r>
            <a:r>
              <a:rPr lang="en-US" sz="1200" spc="75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headlines</a:t>
            </a:r>
            <a:endParaRPr lang="en-US" sz="1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9560" indent="-1714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469265" algn="l"/>
                <a:tab pos="469900" algn="l"/>
              </a:tabLst>
            </a:pPr>
            <a:r>
              <a:rPr lang="en-US" sz="1200" spc="12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369</a:t>
            </a:r>
            <a:r>
              <a:rPr lang="en-US" sz="1200" spc="-17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lang="en-US" sz="1200" spc="-17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headlines</a:t>
            </a:r>
            <a:endParaRPr lang="en-US" sz="1600" spc="75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438150"/>
            <a:ext cx="78485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200" b="1" spc="3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r>
              <a:rPr sz="3200" b="1" spc="-4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spc="-35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sz="3200" b="1" spc="275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en-US" sz="3200" b="1" spc="275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3200" b="1" spc="275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700" y="1276350"/>
            <a:ext cx="8039100" cy="381065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r>
              <a:rPr lang="en-US" sz="1600" spc="65" dirty="0">
                <a:solidFill>
                  <a:srgbClr val="FFFFFF"/>
                </a:solidFill>
                <a:latin typeface="Gill Sans MT"/>
                <a:cs typeface="Gill Sans MT"/>
              </a:rPr>
              <a:t>Tokenized the headlines and tweets.</a:t>
            </a:r>
          </a:p>
          <a:p>
            <a:pPr marL="298450" indent="-285750" algn="just">
              <a:lnSpc>
                <a:spcPct val="100000"/>
              </a:lnSpc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endParaRPr lang="en-US" sz="1600" spc="65" dirty="0">
              <a:solidFill>
                <a:srgbClr val="FFFFFF"/>
              </a:solidFill>
              <a:latin typeface="Gill Sans MT"/>
              <a:cs typeface="Gill Sans MT"/>
            </a:endParaRPr>
          </a:p>
          <a:p>
            <a:pPr marL="298450" indent="-285750" algn="just">
              <a:lnSpc>
                <a:spcPct val="100000"/>
              </a:lnSpc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r>
              <a:rPr sz="1600" spc="65" dirty="0">
                <a:solidFill>
                  <a:srgbClr val="FFFFFF"/>
                </a:solidFill>
                <a:latin typeface="Gill Sans MT"/>
                <a:cs typeface="Gill Sans MT"/>
              </a:rPr>
              <a:t>Removed</a:t>
            </a:r>
            <a:r>
              <a:rPr sz="1600" spc="-1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Gill Sans MT"/>
                <a:cs typeface="Gill Sans MT"/>
              </a:rPr>
              <a:t>stop</a:t>
            </a:r>
            <a:r>
              <a:rPr lang="en-US" sz="1600" spc="5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spc="50" dirty="0">
                <a:solidFill>
                  <a:srgbClr val="FFFFFF"/>
                </a:solidFill>
                <a:latin typeface="Gill Sans MT"/>
                <a:cs typeface="Gill Sans MT"/>
              </a:rPr>
              <a:t>words</a:t>
            </a:r>
            <a:r>
              <a:rPr lang="en-US" sz="1600" spc="50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</a:p>
          <a:p>
            <a:pPr marL="298450" indent="-285750" algn="just">
              <a:lnSpc>
                <a:spcPct val="100000"/>
              </a:lnSpc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endParaRPr lang="en-US" sz="1600" spc="50" dirty="0">
              <a:solidFill>
                <a:srgbClr val="FFFFFF"/>
              </a:solidFill>
              <a:latin typeface="Gill Sans MT"/>
              <a:cs typeface="Gill Sans MT"/>
            </a:endParaRPr>
          </a:p>
          <a:p>
            <a:pPr marL="298450" indent="-285750" algn="just">
              <a:lnSpc>
                <a:spcPct val="100000"/>
              </a:lnSpc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r>
              <a:rPr lang="en-US" sz="1600" spc="50" dirty="0">
                <a:solidFill>
                  <a:srgbClr val="FFFFFF"/>
                </a:solidFill>
                <a:latin typeface="Gill Sans MT"/>
                <a:cs typeface="Gill Sans MT"/>
              </a:rPr>
              <a:t>Removed punctuations.</a:t>
            </a:r>
          </a:p>
          <a:p>
            <a:pPr marL="298450" indent="-285750" algn="just">
              <a:lnSpc>
                <a:spcPct val="100000"/>
              </a:lnSpc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endParaRPr lang="en-US" sz="1600" dirty="0">
              <a:latin typeface="Gill Sans MT"/>
              <a:cs typeface="Gill Sans MT"/>
            </a:endParaRPr>
          </a:p>
          <a:p>
            <a:pPr marL="298450" indent="-285750" algn="just">
              <a:lnSpc>
                <a:spcPct val="100000"/>
              </a:lnSpc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r>
              <a:rPr lang="en-US" sz="1600" spc="65" dirty="0">
                <a:solidFill>
                  <a:srgbClr val="FFFFFF"/>
                </a:solidFill>
                <a:latin typeface="Gill Sans MT"/>
                <a:cs typeface="Gill Sans MT"/>
              </a:rPr>
              <a:t>Performed l</a:t>
            </a:r>
            <a:r>
              <a:rPr sz="1600" spc="65" dirty="0">
                <a:solidFill>
                  <a:srgbClr val="FFFFFF"/>
                </a:solidFill>
                <a:latin typeface="Gill Sans MT"/>
                <a:cs typeface="Gill Sans MT"/>
              </a:rPr>
              <a:t>emmatiz</a:t>
            </a:r>
            <a:r>
              <a:rPr lang="en-US" sz="1600" spc="65" dirty="0">
                <a:solidFill>
                  <a:srgbClr val="FFFFFF"/>
                </a:solidFill>
                <a:latin typeface="Gill Sans MT"/>
                <a:cs typeface="Gill Sans MT"/>
              </a:rPr>
              <a:t>ation of</a:t>
            </a:r>
            <a:r>
              <a:rPr sz="1600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Gill Sans MT"/>
                <a:cs typeface="Gill Sans MT"/>
              </a:rPr>
              <a:t>uniqu</a:t>
            </a:r>
            <a:r>
              <a:rPr lang="en-US" sz="1600" spc="75" dirty="0">
                <a:solidFill>
                  <a:srgbClr val="FFFFFF"/>
                </a:solidFill>
                <a:latin typeface="Gill Sans MT"/>
                <a:cs typeface="Gill Sans MT"/>
              </a:rPr>
              <a:t>e </a:t>
            </a:r>
            <a:r>
              <a:rPr sz="1600" spc="-3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Gill Sans MT"/>
                <a:cs typeface="Gill Sans MT"/>
              </a:rPr>
              <a:t>words</a:t>
            </a:r>
            <a:r>
              <a:rPr lang="en-US" sz="1600" spc="50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</a:p>
          <a:p>
            <a:pPr marL="298450" indent="-285750" algn="just">
              <a:lnSpc>
                <a:spcPct val="100000"/>
              </a:lnSpc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endParaRPr lang="en-US" sz="1600" spc="50" dirty="0">
              <a:solidFill>
                <a:srgbClr val="FFFFFF"/>
              </a:solidFill>
              <a:latin typeface="Gill Sans MT"/>
              <a:cs typeface="Gill Sans MT"/>
            </a:endParaRPr>
          </a:p>
          <a:p>
            <a:pPr marL="298450" indent="-285750" algn="just">
              <a:lnSpc>
                <a:spcPct val="100000"/>
              </a:lnSpc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r>
              <a:rPr lang="en-US" sz="1600" spc="50" dirty="0">
                <a:solidFill>
                  <a:srgbClr val="FFFFFF"/>
                </a:solidFill>
                <a:latin typeface="Gill Sans MT"/>
                <a:cs typeface="Gill Sans MT"/>
              </a:rPr>
              <a:t>Removed frequent keywords from lemmatized headline tokens to improve clustering performance.</a:t>
            </a:r>
          </a:p>
          <a:p>
            <a:pPr marL="298450" indent="-285750" algn="just">
              <a:lnSpc>
                <a:spcPct val="100000"/>
              </a:lnSpc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endParaRPr lang="en-US" sz="1600" spc="50" dirty="0">
              <a:solidFill>
                <a:srgbClr val="FFFFFF"/>
              </a:solidFill>
              <a:latin typeface="Gill Sans MT"/>
              <a:cs typeface="Gill Sans MT"/>
            </a:endParaRPr>
          </a:p>
          <a:p>
            <a:pPr marL="298450" indent="-285750" algn="just">
              <a:lnSpc>
                <a:spcPct val="100000"/>
              </a:lnSpc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endParaRPr lang="en-US" sz="1600" spc="50" dirty="0">
              <a:solidFill>
                <a:srgbClr val="FFFFFF"/>
              </a:solidFill>
              <a:latin typeface="Gill Sans MT"/>
              <a:cs typeface="Gill Sans MT"/>
            </a:endParaRPr>
          </a:p>
          <a:p>
            <a:pPr marL="12700" algn="just">
              <a:lnSpc>
                <a:spcPct val="100000"/>
              </a:lnSpc>
              <a:spcBef>
                <a:spcPts val="355"/>
              </a:spcBef>
              <a:tabLst>
                <a:tab pos="363855" algn="l"/>
                <a:tab pos="364490" algn="l"/>
              </a:tabLst>
            </a:pPr>
            <a:endParaRPr lang="en-US" sz="1600" spc="50" dirty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61950"/>
            <a:ext cx="5334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200" b="1" spc="21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sz="3200" b="1" spc="1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spc="26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r>
              <a:rPr lang="en-US" sz="3200" b="1" spc="26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3200" b="1" spc="26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151777"/>
            <a:ext cx="8001000" cy="2294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133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Implemented</a:t>
            </a:r>
            <a:r>
              <a:rPr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Latent</a:t>
            </a:r>
            <a:r>
              <a:rPr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Dirichlet</a:t>
            </a:r>
            <a:r>
              <a:rPr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r>
              <a:rPr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(LDA)</a:t>
            </a:r>
            <a:r>
              <a:rPr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unsupervised</a:t>
            </a:r>
            <a:r>
              <a:rPr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algorithm.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5650" marR="5080" lvl="1" indent="-285750" algn="just">
              <a:lnSpc>
                <a:spcPct val="1133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r>
              <a:rPr lang="en-US" sz="16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 5-clustered and 4-cl</a:t>
            </a:r>
            <a:r>
              <a:rPr sz="16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uster</a:t>
            </a:r>
            <a:r>
              <a:rPr lang="en-US" sz="16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sz="1600" spc="-14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documents</a:t>
            </a:r>
            <a:r>
              <a:rPr sz="1600" spc="-14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sz="1600" spc="-14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  <a:r>
              <a:rPr sz="1600" spc="-14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sz="1600" spc="-14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</a:t>
            </a:r>
            <a:r>
              <a:rPr sz="1600" spc="-14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similarity</a:t>
            </a:r>
            <a:r>
              <a:rPr lang="en-US" sz="1600" spc="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700" marR="5080" algn="just">
              <a:lnSpc>
                <a:spcPct val="1133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 algn="just">
              <a:lnSpc>
                <a:spcPct val="1133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</a:t>
            </a:r>
            <a:r>
              <a:rPr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</a:t>
            </a:r>
            <a:r>
              <a:rPr sz="16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utilizing</a:t>
            </a:r>
            <a:r>
              <a:rPr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</a:t>
            </a:r>
            <a:r>
              <a:rPr lang="en-US" sz="1600" spc="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 algn="just">
              <a:lnSpc>
                <a:spcPct val="1133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endParaRPr lang="en-US" sz="1600" spc="5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 algn="just">
              <a:lnSpc>
                <a:spcPct val="1133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r>
              <a:rPr sz="16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Clusters</a:t>
            </a:r>
            <a:r>
              <a:rPr sz="1600" spc="-14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sz="1600" spc="-14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predictive</a:t>
            </a:r>
            <a:r>
              <a:rPr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sz="1600" spc="-1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n-US" sz="1600" spc="55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5650" marR="5080" lvl="1" indent="-285750" algn="just">
              <a:lnSpc>
                <a:spcPct val="1133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363855" algn="l"/>
                <a:tab pos="364490" algn="l"/>
              </a:tabLst>
            </a:pPr>
            <a:r>
              <a:rPr lang="en-US" sz="1600" spc="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 improved the results of linear and logistic regression model which was insignificant otherwise.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38150"/>
            <a:ext cx="58684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sz="3200" b="1" spc="35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en-US"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3200" b="1" spc="25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200150"/>
            <a:ext cx="7848599" cy="2621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43180" indent="-285750" algn="just">
              <a:lnSpc>
                <a:spcPct val="114599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sz="1600" spc="65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65" dirty="0">
                <a:latin typeface="Calibri" panose="020F0502020204030204" pitchFamily="34" charset="0"/>
                <a:cs typeface="Calibri" panose="020F0502020204030204" pitchFamily="34" charset="0"/>
              </a:rPr>
              <a:t>re </a:t>
            </a:r>
            <a:r>
              <a:rPr sz="1600" spc="65" dirty="0">
                <a:latin typeface="Calibri" panose="020F0502020204030204" pitchFamily="34" charset="0"/>
                <a:cs typeface="Calibri" panose="020F0502020204030204" pitchFamily="34" charset="0"/>
              </a:rPr>
              <a:t>was no significant correlation between the overall daily sentiment and the price movement</a:t>
            </a:r>
            <a:r>
              <a:rPr lang="en-US" sz="1600" spc="65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98450" marR="43180" indent="-285750" algn="just">
              <a:lnSpc>
                <a:spcPct val="114599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endParaRPr lang="en-US" sz="1600" spc="6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43180" indent="-285750" algn="just">
              <a:lnSpc>
                <a:spcPct val="114599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lang="en-US" sz="1600" spc="50" dirty="0">
                <a:latin typeface="Calibri" panose="020F0502020204030204" pitchFamily="34" charset="0"/>
                <a:cs typeface="Calibri" panose="020F0502020204030204" pitchFamily="34" charset="0"/>
              </a:rPr>
              <a:t>But a </a:t>
            </a:r>
            <a:r>
              <a:rPr sz="1600" spc="75" dirty="0">
                <a:latin typeface="Calibri" panose="020F0502020204030204" pitchFamily="34" charset="0"/>
                <a:cs typeface="Calibri" panose="020F0502020204030204" pitchFamily="34" charset="0"/>
              </a:rPr>
              <a:t>specific</a:t>
            </a:r>
            <a:r>
              <a:rPr sz="1600" spc="-1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65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sz="1600" spc="-1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65" dirty="0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sz="1600" spc="-1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5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1600" spc="-1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3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-1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lang="en-US" sz="1600" spc="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80" dirty="0">
                <a:latin typeface="Calibri" panose="020F0502020204030204" pitchFamily="34" charset="0"/>
                <a:cs typeface="Calibri" panose="020F0502020204030204" pitchFamily="34" charset="0"/>
              </a:rPr>
              <a:t>impact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90" dirty="0">
                <a:latin typeface="Calibri" panose="020F0502020204030204" pitchFamily="34" charset="0"/>
                <a:cs typeface="Calibri" panose="020F0502020204030204" pitchFamily="34" charset="0"/>
              </a:rPr>
              <a:t>daily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5" dirty="0"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latin typeface="Calibri" panose="020F0502020204030204" pitchFamily="34" charset="0"/>
                <a:cs typeface="Calibri" panose="020F0502020204030204" pitchFamily="34" charset="0"/>
              </a:rPr>
              <a:t>movements</a:t>
            </a:r>
            <a:r>
              <a:rPr lang="en-US" sz="1600" spc="75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98450" marR="43180" indent="-285750" algn="just">
              <a:lnSpc>
                <a:spcPct val="114599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43180" indent="-285750" algn="just">
              <a:lnSpc>
                <a:spcPct val="114599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sz="1600" spc="65" dirty="0">
                <a:latin typeface="Calibri" panose="020F0502020204030204" pitchFamily="34" charset="0"/>
                <a:cs typeface="Calibri" panose="020F0502020204030204" pitchFamily="34" charset="0"/>
              </a:rPr>
              <a:t>Hence</a:t>
            </a:r>
            <a:r>
              <a:rPr lang="en-US" sz="1600" spc="65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600" spc="-1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75" dirty="0">
                <a:latin typeface="Calibri" panose="020F0502020204030204" pitchFamily="34" charset="0"/>
                <a:cs typeface="Calibri" panose="020F0502020204030204" pitchFamily="34" charset="0"/>
              </a:rPr>
              <a:t>it was necessary </a:t>
            </a:r>
            <a:r>
              <a:rPr sz="1600" spc="3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-1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65" dirty="0">
                <a:latin typeface="Calibri" panose="020F0502020204030204" pitchFamily="34" charset="0"/>
                <a:cs typeface="Calibri" panose="020F0502020204030204" pitchFamily="34" charset="0"/>
              </a:rPr>
              <a:t>determine</a:t>
            </a:r>
            <a:r>
              <a:rPr sz="1600" spc="-1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latin typeface="Calibri" panose="020F0502020204030204" pitchFamily="34" charset="0"/>
                <a:cs typeface="Calibri" panose="020F0502020204030204" pitchFamily="34" charset="0"/>
              </a:rPr>
              <a:t>specific</a:t>
            </a:r>
            <a:r>
              <a:rPr sz="1600" spc="-1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latin typeface="Calibri" panose="020F0502020204030204" pitchFamily="34" charset="0"/>
                <a:cs typeface="Calibri" panose="020F0502020204030204" pitchFamily="34" charset="0"/>
              </a:rPr>
              <a:t>sentiment</a:t>
            </a:r>
            <a:r>
              <a:rPr sz="1600" spc="-1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0" dirty="0">
                <a:latin typeface="Calibri" panose="020F0502020204030204" pitchFamily="34" charset="0"/>
                <a:cs typeface="Calibri" panose="020F0502020204030204" pitchFamily="34" charset="0"/>
              </a:rPr>
              <a:t>scores</a:t>
            </a:r>
            <a:r>
              <a:rPr sz="1600" spc="-1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600" spc="85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6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3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0" dirty="0"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14" dirty="0">
                <a:latin typeface="Calibri" panose="020F0502020204030204" pitchFamily="34" charset="0"/>
                <a:cs typeface="Calibri" panose="020F0502020204030204" pitchFamily="34" charset="0"/>
              </a:rPr>
              <a:t>day</a:t>
            </a:r>
            <a:r>
              <a:rPr lang="en-US" sz="1600" spc="114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98450" marR="43180" indent="-285750" algn="just">
              <a:lnSpc>
                <a:spcPct val="114599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endParaRPr lang="en-US" sz="1600" spc="11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43180" indent="-285750" algn="just">
              <a:lnSpc>
                <a:spcPct val="114599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lang="en-US" sz="1600" spc="114" dirty="0">
                <a:latin typeface="Calibri" panose="020F0502020204030204" pitchFamily="34" charset="0"/>
                <a:cs typeface="Calibri" panose="020F0502020204030204" pitchFamily="34" charset="0"/>
              </a:rPr>
              <a:t>We used days 1 and 3 in our case.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14350"/>
            <a:ext cx="8153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sz="3200" b="1" spc="35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rediction</a:t>
            </a:r>
            <a:r>
              <a:rPr lang="en-US"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using Linear Regression:</a:t>
            </a:r>
            <a:endParaRPr sz="3200" b="1" spc="25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352550"/>
            <a:ext cx="7543800" cy="2679579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sz="1600" spc="50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0" dirty="0">
                <a:latin typeface="Calibri" panose="020F0502020204030204" pitchFamily="34" charset="0"/>
                <a:cs typeface="Calibri" panose="020F0502020204030204" pitchFamily="34" charset="0"/>
              </a:rPr>
              <a:t>1: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65" dirty="0"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en-US" sz="1600" spc="7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lang="en-US" sz="1600" spc="9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spc="90" dirty="0">
                <a:latin typeface="Calibri" panose="020F0502020204030204" pitchFamily="34" charset="0"/>
                <a:cs typeface="Calibri" panose="020F0502020204030204" pitchFamily="34" charset="0"/>
              </a:rPr>
              <a:t>order to predict the exact price value </a:t>
            </a:r>
            <a:r>
              <a:rPr lang="en-US"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used linear regression.</a:t>
            </a:r>
          </a:p>
          <a:p>
            <a:pPr marL="298450" indent="-285750" algn="just"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endParaRPr lang="en-US" sz="1600" spc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sz="1600" spc="100" dirty="0">
                <a:latin typeface="Calibri" panose="020F0502020204030204" pitchFamily="34" charset="0"/>
                <a:cs typeface="Calibri" panose="020F0502020204030204" pitchFamily="34" charset="0"/>
              </a:rPr>
              <a:t>Ran</a:t>
            </a:r>
            <a:r>
              <a:rPr sz="1600" spc="-1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13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600" spc="-1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9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600" spc="90" dirty="0">
                <a:latin typeface="Calibri" panose="020F0502020204030204" pitchFamily="34" charset="0"/>
                <a:cs typeface="Calibri" panose="020F0502020204030204" pitchFamily="34" charset="0"/>
              </a:rPr>
              <a:t>ultiple</a:t>
            </a:r>
            <a:r>
              <a:rPr sz="1600" spc="-1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6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1600" spc="65" dirty="0">
                <a:latin typeface="Calibri" panose="020F0502020204030204" pitchFamily="34" charset="0"/>
                <a:cs typeface="Calibri" panose="020F0502020204030204" pitchFamily="34" charset="0"/>
              </a:rPr>
              <a:t>inear</a:t>
            </a:r>
            <a:r>
              <a:rPr sz="1600" spc="-1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7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600" spc="75" dirty="0">
                <a:latin typeface="Calibri" panose="020F0502020204030204" pitchFamily="34" charset="0"/>
                <a:cs typeface="Calibri" panose="020F0502020204030204" pitchFamily="34" charset="0"/>
              </a:rPr>
              <a:t>egression</a:t>
            </a:r>
            <a:r>
              <a:rPr sz="1600" spc="-1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9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600" spc="90" dirty="0">
                <a:latin typeface="Calibri" panose="020F0502020204030204" pitchFamily="34" charset="0"/>
                <a:cs typeface="Calibri" panose="020F0502020204030204" pitchFamily="34" charset="0"/>
              </a:rPr>
              <a:t>odels</a:t>
            </a:r>
            <a:r>
              <a:rPr sz="1600" spc="-1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1600" spc="-1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5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600" spc="50" dirty="0">
                <a:latin typeface="Calibri" panose="020F0502020204030204" pitchFamily="34" charset="0"/>
                <a:cs typeface="Calibri" panose="020F0502020204030204" pitchFamily="34" charset="0"/>
              </a:rPr>
              <a:t>otal</a:t>
            </a:r>
            <a:r>
              <a:rPr lang="en-US" sz="1600" spc="5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5650" lvl="1" indent="-285750" algn="just"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sz="1600" spc="13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5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600" spc="50" dirty="0">
                <a:latin typeface="Calibri" panose="020F0502020204030204" pitchFamily="34" charset="0"/>
                <a:cs typeface="Calibri" panose="020F0502020204030204" pitchFamily="34" charset="0"/>
              </a:rPr>
              <a:t>lusters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3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8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1600" spc="85" dirty="0">
                <a:latin typeface="Calibri" panose="020F0502020204030204" pitchFamily="34" charset="0"/>
                <a:cs typeface="Calibri" panose="020F0502020204030204" pitchFamily="34" charset="0"/>
              </a:rPr>
              <a:t>ay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75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600" spc="75" dirty="0">
                <a:latin typeface="Calibri" panose="020F0502020204030204" pitchFamily="34" charset="0"/>
                <a:cs typeface="Calibri" panose="020F0502020204030204" pitchFamily="34" charset="0"/>
              </a:rPr>
              <a:t>rice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1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600" spc="100" dirty="0">
                <a:latin typeface="Calibri" panose="020F0502020204030204" pitchFamily="34" charset="0"/>
                <a:cs typeface="Calibri" panose="020F0502020204030204" pitchFamily="34" charset="0"/>
              </a:rPr>
              <a:t>ovement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5650" lvl="1" indent="-285750" algn="just"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sz="1600" spc="13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5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600" spc="50" dirty="0">
                <a:latin typeface="Calibri" panose="020F0502020204030204" pitchFamily="34" charset="0"/>
                <a:cs typeface="Calibri" panose="020F0502020204030204" pitchFamily="34" charset="0"/>
              </a:rPr>
              <a:t>lusters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3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8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1600" spc="85" dirty="0">
                <a:latin typeface="Calibri" panose="020F0502020204030204" pitchFamily="34" charset="0"/>
                <a:cs typeface="Calibri" panose="020F0502020204030204" pitchFamily="34" charset="0"/>
              </a:rPr>
              <a:t>ay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75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600" spc="75" dirty="0">
                <a:latin typeface="Calibri" panose="020F0502020204030204" pitchFamily="34" charset="0"/>
                <a:cs typeface="Calibri" panose="020F0502020204030204" pitchFamily="34" charset="0"/>
              </a:rPr>
              <a:t>rice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1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600" spc="100" dirty="0">
                <a:latin typeface="Calibri" panose="020F0502020204030204" pitchFamily="34" charset="0"/>
                <a:cs typeface="Calibri" panose="020F0502020204030204" pitchFamily="34" charset="0"/>
              </a:rPr>
              <a:t>ovement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5650" lvl="1" indent="-285750" algn="just"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sz="1600" spc="13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5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600" spc="50" dirty="0">
                <a:latin typeface="Calibri" panose="020F0502020204030204" pitchFamily="34" charset="0"/>
                <a:cs typeface="Calibri" panose="020F0502020204030204" pitchFamily="34" charset="0"/>
              </a:rPr>
              <a:t>lusters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3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8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1600" spc="85" dirty="0">
                <a:latin typeface="Calibri" panose="020F0502020204030204" pitchFamily="34" charset="0"/>
                <a:cs typeface="Calibri" panose="020F0502020204030204" pitchFamily="34" charset="0"/>
              </a:rPr>
              <a:t>ay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75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600" spc="75" dirty="0">
                <a:latin typeface="Calibri" panose="020F0502020204030204" pitchFamily="34" charset="0"/>
                <a:cs typeface="Calibri" panose="020F0502020204030204" pitchFamily="34" charset="0"/>
              </a:rPr>
              <a:t>rice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1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600" spc="100" dirty="0">
                <a:latin typeface="Calibri" panose="020F0502020204030204" pitchFamily="34" charset="0"/>
                <a:cs typeface="Calibri" panose="020F0502020204030204" pitchFamily="34" charset="0"/>
              </a:rPr>
              <a:t>ovement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5650" lvl="1" indent="-285750" algn="just"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sz="1600" spc="13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5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600" spc="50" dirty="0">
                <a:latin typeface="Calibri" panose="020F0502020204030204" pitchFamily="34" charset="0"/>
                <a:cs typeface="Calibri" panose="020F0502020204030204" pitchFamily="34" charset="0"/>
              </a:rPr>
              <a:t>lusters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3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8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1600" spc="85" dirty="0">
                <a:latin typeface="Calibri" panose="020F0502020204030204" pitchFamily="34" charset="0"/>
                <a:cs typeface="Calibri" panose="020F0502020204030204" pitchFamily="34" charset="0"/>
              </a:rPr>
              <a:t>ay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75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600" spc="75" dirty="0">
                <a:latin typeface="Calibri" panose="020F0502020204030204" pitchFamily="34" charset="0"/>
                <a:cs typeface="Calibri" panose="020F0502020204030204" pitchFamily="34" charset="0"/>
              </a:rPr>
              <a:t>rice</a:t>
            </a:r>
            <a:r>
              <a:rPr sz="16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1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600" spc="100" dirty="0">
                <a:latin typeface="Calibri" panose="020F0502020204030204" pitchFamily="34" charset="0"/>
                <a:cs typeface="Calibri" panose="020F0502020204030204" pitchFamily="34" charset="0"/>
              </a:rPr>
              <a:t>ovement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572125" y="278254"/>
            <a:ext cx="826707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sz="3200" b="1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spc="275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sz="3200" b="1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n-US"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3200" b="1" spc="25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4D5E468-13AC-4571-B9BB-EE3BFDFB0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495550"/>
            <a:ext cx="8001000" cy="1973705"/>
          </a:xfrm>
        </p:spPr>
        <p:txBody>
          <a:bodyPr>
            <a:noAutofit/>
          </a:bodyPr>
          <a:lstStyle/>
          <a:p>
            <a:pPr algn="just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analyzing the R-squared values for linear regression performed on Bitcoin for all 4 model types, we found that model 3 worked the best with value 0.063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analyzing the R-squared values for linear regression performed on Litecoin for all 4 model types, we found that model 1 worked the best with value 0.151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analyzing the R-squared values for linear regression performed on Ethereum for all 4 model types, we found that model 3 worked the best with value 0.413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567E1967-B45A-4C6D-BF89-0428FEFE78B6}"/>
              </a:ext>
            </a:extLst>
          </p:cNvPr>
          <p:cNvSpPr txBox="1">
            <a:spLocks/>
          </p:cNvSpPr>
          <p:nvPr/>
        </p:nvSpPr>
        <p:spPr>
          <a:xfrm>
            <a:off x="540895" y="361950"/>
            <a:ext cx="7391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l">
              <a:spcBef>
                <a:spcPts val="100"/>
              </a:spcBef>
            </a:pPr>
            <a:r>
              <a:rPr lang="en-US"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Actual vs Predicted Returns(Bitcoin):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45321A0-3F70-4D25-8139-B86F5B05B5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33846"/>
              </p:ext>
            </p:extLst>
          </p:nvPr>
        </p:nvGraphicFramePr>
        <p:xfrm>
          <a:off x="540895" y="1200150"/>
          <a:ext cx="7841105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BD6702B6-D6DE-462F-A2A1-24D1D1C5563E}"/>
              </a:ext>
            </a:extLst>
          </p:cNvPr>
          <p:cNvSpPr txBox="1">
            <a:spLocks/>
          </p:cNvSpPr>
          <p:nvPr/>
        </p:nvSpPr>
        <p:spPr>
          <a:xfrm>
            <a:off x="533400" y="361950"/>
            <a:ext cx="7772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l">
              <a:spcBef>
                <a:spcPts val="100"/>
              </a:spcBef>
            </a:pPr>
            <a:r>
              <a:rPr lang="en-US"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Actual vs Predicted Returns(Litecoin):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829D923-4469-46E3-90A5-3022ED63B6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272438"/>
              </p:ext>
            </p:extLst>
          </p:nvPr>
        </p:nvGraphicFramePr>
        <p:xfrm>
          <a:off x="533400" y="1200150"/>
          <a:ext cx="78486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655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1199-1EC0-4D3A-B818-B25A49F0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081" y="125855"/>
            <a:ext cx="7765322" cy="72783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B1FD-93C1-4982-9F01-5171ED49D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29649"/>
            <a:ext cx="7765322" cy="331850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the world’s first completely decentralized digital payment system, Bitcoin represents a revolutionary phenomenon in financial markets.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Following the path of Bitcoin, other cryptocurrencies like Litecoin and Ethereum also gave customers the option to divulge in the digital currency market.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Though existing only in digital form, the rise of these currencies is unstoppable.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Amidst this entire hype, there is growing concern focused on cryptocurrencies’ considerable price volatility and associated risks.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exists a significant impact of social media on future cryptocurrency returns.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web offers substantial information about bitcoin’s acceptance among the general public, as well as daily fluctuations in its market sentiments.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helps investors gain insights into cryptocurrencies’ value from this information-rich environment.</a:t>
            </a:r>
            <a:b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971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BD6702B6-D6DE-462F-A2A1-24D1D1C5563E}"/>
              </a:ext>
            </a:extLst>
          </p:cNvPr>
          <p:cNvSpPr txBox="1">
            <a:spLocks/>
          </p:cNvSpPr>
          <p:nvPr/>
        </p:nvSpPr>
        <p:spPr>
          <a:xfrm>
            <a:off x="533400" y="361950"/>
            <a:ext cx="8153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l">
              <a:spcBef>
                <a:spcPts val="100"/>
              </a:spcBef>
            </a:pPr>
            <a:r>
              <a:rPr lang="en-US"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Actual vs Predicted Returns(Ethereum):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FEBAB2-37EC-42C6-9B2A-AEBFC9CEC8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730055"/>
              </p:ext>
            </p:extLst>
          </p:nvPr>
        </p:nvGraphicFramePr>
        <p:xfrm>
          <a:off x="533400" y="1355090"/>
          <a:ext cx="7772400" cy="3197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3430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1379758"/>
            <a:ext cx="8229600" cy="2956578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sz="16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sz="1600" spc="-1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2:</a:t>
            </a:r>
            <a:r>
              <a:rPr sz="1600" spc="-1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sz="1600" spc="-1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en-US" sz="1600" spc="75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414"/>
              </a:spcBef>
              <a:tabLst>
                <a:tab pos="379095" algn="l"/>
                <a:tab pos="37973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sz="1600" spc="9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Instead</a:t>
            </a:r>
            <a:r>
              <a:rPr sz="1600" spc="-1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</a:t>
            </a:r>
            <a:r>
              <a:rPr sz="1600" spc="-1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exact</a:t>
            </a:r>
            <a:r>
              <a:rPr sz="1600" spc="-1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1600" spc="1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sz="1600" spc="-1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</a:t>
            </a:r>
            <a:r>
              <a:rPr sz="1600" spc="-1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-1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 if </a:t>
            </a:r>
            <a:r>
              <a:rPr lang="en-US" sz="1600" spc="1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1600" spc="1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lang="en-US" sz="1600" spc="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1600" spc="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sz="1600" spc="-1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rise</a:t>
            </a:r>
            <a:r>
              <a:rPr sz="1600" spc="-1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1600" spc="-1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</a:t>
            </a:r>
            <a:r>
              <a:rPr lang="en-US" sz="1600" spc="1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98450" indent="-285750" algn="just"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sz="16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1600" spc="-1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600" spc="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sometimes </a:t>
            </a:r>
            <a:r>
              <a:rPr sz="1600" spc="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to investors</a:t>
            </a:r>
            <a:r>
              <a:rPr lang="en-US" sz="1600" spc="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55650" lvl="1" indent="-285750" algn="just"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endParaRPr lang="en-US" sz="1600" spc="6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lang="en-US" sz="1600" spc="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 investors take a long or short positions in stock market, they can decide to buy or sell the cryptocurrencies in the same manner.</a:t>
            </a:r>
          </a:p>
          <a:p>
            <a:pPr marL="755650" lvl="1" indent="-285750" algn="just"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endParaRPr lang="en-US" sz="1600" spc="6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sz="1600" spc="1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</a:t>
            </a:r>
            <a:r>
              <a:rPr sz="1600" spc="-1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13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600" spc="-1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9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600" spc="9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ultiple</a:t>
            </a:r>
            <a:r>
              <a:rPr sz="1600" spc="-1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1600" spc="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ogistic</a:t>
            </a:r>
            <a:r>
              <a:rPr sz="1600" spc="-1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egression</a:t>
            </a:r>
            <a:r>
              <a:rPr sz="1600" spc="-1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9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600" spc="9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odels</a:t>
            </a:r>
            <a:r>
              <a:rPr sz="1600" spc="-1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1600" spc="-1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6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otal</a:t>
            </a:r>
            <a:r>
              <a:rPr sz="1600" spc="-1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(same</a:t>
            </a:r>
            <a:r>
              <a:rPr sz="1600" spc="-1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sz="16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before)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12FD1E4-1194-4D83-8277-B4656480CC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534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sz="3200" b="1" spc="35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rediction</a:t>
            </a:r>
            <a:r>
              <a:rPr lang="en-US"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using Logistic Regression:</a:t>
            </a:r>
            <a:endParaRPr sz="3200" b="1" spc="25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>
            <a:extLst>
              <a:ext uri="{FF2B5EF4-FFF2-40B4-BE49-F238E27FC236}">
                <a16:creationId xmlns:a16="http://schemas.microsoft.com/office/drawing/2014/main" id="{46D9CB1E-16EB-4630-9F68-F5ACA263988E}"/>
              </a:ext>
            </a:extLst>
          </p:cNvPr>
          <p:cNvSpPr txBox="1">
            <a:spLocks/>
          </p:cNvSpPr>
          <p:nvPr/>
        </p:nvSpPr>
        <p:spPr>
          <a:xfrm>
            <a:off x="575872" y="446842"/>
            <a:ext cx="7391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l">
              <a:spcBef>
                <a:spcPts val="100"/>
              </a:spcBef>
            </a:pPr>
            <a:r>
              <a:rPr lang="en-US"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en-US" sz="3200" b="1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pc="275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en-US" sz="3200" b="1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Results: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1167041C-E85F-42CA-ACBA-FCA1EEE67524}"/>
              </a:ext>
            </a:extLst>
          </p:cNvPr>
          <p:cNvSpPr txBox="1">
            <a:spLocks/>
          </p:cNvSpPr>
          <p:nvPr/>
        </p:nvSpPr>
        <p:spPr>
          <a:xfrm>
            <a:off x="533400" y="1200150"/>
            <a:ext cx="8077200" cy="3810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None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None/>
              <a:defRPr sz="13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None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None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None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None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None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None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None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 performing logistic regression for Bitcoin and Ethereum, we found out that the model type with 5 clusters and 3 day price movement was still better than other models. </a:t>
            </a:r>
          </a:p>
          <a:p>
            <a:pPr marL="971550" lvl="2" indent="-285750" algn="l">
              <a:buFont typeface="Wingdings" panose="05000000000000000000" pitchFamily="2" charset="2"/>
              <a:buChar char="v"/>
            </a:pPr>
            <a:r>
              <a:rPr lang="en-US" sz="1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Bitcoin                                                                                                                   Ethereum</a:t>
            </a:r>
          </a:p>
          <a:p>
            <a:pPr marL="3028950" lvl="8" indent="-285750" algn="l">
              <a:buFont typeface="Wingdings" panose="05000000000000000000" pitchFamily="2" charset="2"/>
              <a:buChar char="v"/>
            </a:pPr>
            <a:endParaRPr lang="en-US" sz="115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28950" lvl="8" indent="-285750" algn="l">
              <a:buFont typeface="Wingdings" panose="05000000000000000000" pitchFamily="2" charset="2"/>
              <a:buChar char="v"/>
            </a:pPr>
            <a:r>
              <a:rPr lang="en-US" sz="115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 day 5 clusters result</a:t>
            </a:r>
          </a:p>
          <a:p>
            <a:pPr lvl="8" algn="l"/>
            <a:endParaRPr lang="en-US" sz="115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28950" lvl="8" indent="-285750" algn="l">
              <a:buFont typeface="Wingdings" panose="05000000000000000000" pitchFamily="2" charset="2"/>
              <a:buChar char="v"/>
            </a:pPr>
            <a:r>
              <a:rPr lang="en-US" sz="115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 day 4 clusters result</a:t>
            </a:r>
          </a:p>
          <a:p>
            <a:pPr lvl="8" algn="l"/>
            <a:endParaRPr lang="en-US" sz="115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l"/>
            <a:endParaRPr lang="en-US" sz="115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28950" lvl="8" indent="-285750" algn="l">
              <a:buFont typeface="Wingdings" panose="05000000000000000000" pitchFamily="2" charset="2"/>
              <a:buChar char="v"/>
            </a:pPr>
            <a:r>
              <a:rPr lang="en-US" sz="115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 day 5 clusters result</a:t>
            </a:r>
          </a:p>
          <a:p>
            <a:pPr marL="3028950" lvl="8" indent="-285750" algn="l">
              <a:buFont typeface="Wingdings" panose="05000000000000000000" pitchFamily="2" charset="2"/>
              <a:buChar char="v"/>
            </a:pPr>
            <a:endParaRPr lang="en-US" sz="115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28950" lvl="8" indent="-285750" algn="l">
              <a:buFont typeface="Wingdings" panose="05000000000000000000" pitchFamily="2" charset="2"/>
              <a:buChar char="v"/>
            </a:pPr>
            <a:r>
              <a:rPr lang="en-US" sz="115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 day 4 clusters result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3" indent="-285750" algn="l">
              <a:buFont typeface="Wingdings" panose="05000000000000000000" pitchFamily="2" charset="2"/>
              <a:buChar char="v"/>
            </a:pPr>
            <a:endParaRPr lang="en-US" sz="115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ADA1D-54C1-4E70-A480-2621E3F95A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8154" y="2190750"/>
            <a:ext cx="2018665" cy="2707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EA76C7-A45F-48AE-8F3C-C9BBCC4C19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92675" y="2190750"/>
            <a:ext cx="2039620" cy="27076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>
            <a:extLst>
              <a:ext uri="{FF2B5EF4-FFF2-40B4-BE49-F238E27FC236}">
                <a16:creationId xmlns:a16="http://schemas.microsoft.com/office/drawing/2014/main" id="{46D9CB1E-16EB-4630-9F68-F5ACA263988E}"/>
              </a:ext>
            </a:extLst>
          </p:cNvPr>
          <p:cNvSpPr txBox="1">
            <a:spLocks/>
          </p:cNvSpPr>
          <p:nvPr/>
        </p:nvSpPr>
        <p:spPr>
          <a:xfrm>
            <a:off x="575872" y="446842"/>
            <a:ext cx="7391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l">
              <a:spcBef>
                <a:spcPts val="100"/>
              </a:spcBef>
            </a:pPr>
            <a:r>
              <a:rPr lang="en-US"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en-US" sz="3200" b="1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pc="275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en-US" sz="3200" b="1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pc="25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Results: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1167041C-E85F-42CA-ACBA-FCA1EEE67524}"/>
              </a:ext>
            </a:extLst>
          </p:cNvPr>
          <p:cNvSpPr txBox="1">
            <a:spLocks/>
          </p:cNvSpPr>
          <p:nvPr/>
        </p:nvSpPr>
        <p:spPr>
          <a:xfrm>
            <a:off x="533400" y="1200150"/>
            <a:ext cx="8077200" cy="3810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None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None/>
              <a:defRPr sz="13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None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None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None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None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None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None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2"/>
              </a:buClr>
              <a:buSzPct val="70000"/>
              <a:buFont typeface="Wingdings 2" charset="2"/>
              <a:buNone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pitchFamily="2" charset="2"/>
              <a:buChar char="v"/>
            </a:pP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Litecoin, model 1 (1 day 5 clusters) gives better results.</a:t>
            </a:r>
          </a:p>
          <a:p>
            <a:pPr marL="285750" lvl="0" indent="-285750" algn="l">
              <a:buFont typeface="Wingdings" panose="05000000000000000000" pitchFamily="2" charset="2"/>
              <a:buChar char="v"/>
            </a:pPr>
            <a:endParaRPr lang="en-US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28950" lvl="8" indent="-285750" algn="l">
              <a:buFont typeface="Wingdings" panose="05000000000000000000" pitchFamily="2" charset="2"/>
              <a:buChar char="v"/>
            </a:pPr>
            <a:r>
              <a:rPr lang="en-US" sz="115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 day 5 clusters result</a:t>
            </a:r>
          </a:p>
          <a:p>
            <a:pPr lvl="8" algn="l"/>
            <a:endParaRPr lang="en-US" sz="115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28950" lvl="8" indent="-285750" algn="l">
              <a:buFont typeface="Wingdings" panose="05000000000000000000" pitchFamily="2" charset="2"/>
              <a:buChar char="v"/>
            </a:pPr>
            <a:r>
              <a:rPr lang="en-US" sz="115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 day 4 clusters result</a:t>
            </a:r>
          </a:p>
          <a:p>
            <a:pPr lvl="8" algn="l"/>
            <a:endParaRPr lang="en-US" sz="115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28950" lvl="8" indent="-285750" algn="l">
              <a:buFont typeface="Wingdings" panose="05000000000000000000" pitchFamily="2" charset="2"/>
              <a:buChar char="v"/>
            </a:pPr>
            <a:r>
              <a:rPr lang="en-US" sz="115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 day 5 clusters result</a:t>
            </a:r>
          </a:p>
          <a:p>
            <a:pPr lvl="8" algn="l"/>
            <a:endParaRPr lang="en-US" sz="115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28950" lvl="8" indent="-285750" algn="l">
              <a:buFont typeface="Wingdings" panose="05000000000000000000" pitchFamily="2" charset="2"/>
              <a:buChar char="v"/>
            </a:pPr>
            <a:r>
              <a:rPr lang="en-US" sz="115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 day 4 clusters result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3" indent="-285750" algn="l">
              <a:buFont typeface="Wingdings" panose="05000000000000000000" pitchFamily="2" charset="2"/>
              <a:buChar char="v"/>
            </a:pPr>
            <a:endParaRPr lang="en-US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46DC5-9D77-436F-A665-1A1987F723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733550"/>
            <a:ext cx="2074545" cy="232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15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50302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200" b="1" spc="225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Drawbacks:</a:t>
            </a:r>
            <a:endParaRPr sz="3200" b="1" spc="185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352550"/>
            <a:ext cx="7772400" cy="2228173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lang="en-US" sz="1600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tweets or news headlines are not classified correctly which makes sentiments imperfect.</a:t>
            </a:r>
          </a:p>
          <a:p>
            <a:pPr marL="298450" indent="-285750" algn="just">
              <a:lnSpc>
                <a:spcPct val="100000"/>
              </a:lnSpc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sz="1600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 </a:t>
            </a:r>
            <a:r>
              <a:rPr lang="en-US" sz="1600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 </a:t>
            </a:r>
            <a:r>
              <a:rPr sz="1600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600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really </a:t>
            </a:r>
            <a:r>
              <a:rPr sz="1600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 </a:t>
            </a:r>
            <a:r>
              <a:rPr sz="1600" spc="10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1600" spc="114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</a:t>
            </a:r>
            <a:r>
              <a:rPr sz="1600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</a:t>
            </a:r>
            <a:r>
              <a:rPr lang="en-US" sz="1600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lots of more tweets and headlines to fo</a:t>
            </a:r>
            <a:r>
              <a:rPr sz="1600" spc="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 </a:t>
            </a:r>
            <a:r>
              <a:rPr sz="1600" spc="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diverse</a:t>
            </a:r>
            <a:r>
              <a:rPr sz="1600" spc="-1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groupings</a:t>
            </a:r>
            <a:r>
              <a:rPr lang="en-US" sz="1600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98450" indent="-285750" algn="just">
              <a:lnSpc>
                <a:spcPct val="100000"/>
              </a:lnSpc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414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lang="en-US" sz="1600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something like cryptocurrency trading using simple modeling techniques is a really complex task.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592" y="438150"/>
            <a:ext cx="70114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200" b="1" spc="265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US" sz="3200" b="1" spc="265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3200" b="1" spc="265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592" y="1200150"/>
            <a:ext cx="7518816" cy="23126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69850" indent="-285750" algn="just">
              <a:lnSpc>
                <a:spcPct val="114599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lang="en-US"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sz="1600" spc="-1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sz="1600" spc="-1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</a:t>
            </a:r>
            <a:r>
              <a:rPr sz="1600" spc="-1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actually</a:t>
            </a:r>
            <a:r>
              <a:rPr sz="1600" spc="-1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yielded</a:t>
            </a:r>
            <a:r>
              <a:rPr lang="en-US" sz="1600" spc="-1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600" spc="1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imilar</a:t>
            </a:r>
            <a:r>
              <a:rPr sz="1600" spc="-1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sz="1600" spc="-1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1600" spc="-1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10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five</a:t>
            </a:r>
            <a:r>
              <a:rPr sz="1600" spc="10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6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luster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9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600" spc="9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odel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looking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6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hree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days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</a:t>
            </a:r>
            <a:r>
              <a:rPr lang="en-US" sz="1600" spc="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1600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en-US" sz="1600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Bitcoin and Ethereum.</a:t>
            </a:r>
          </a:p>
          <a:p>
            <a:pPr marL="298450" marR="69850" indent="-285750" algn="just">
              <a:lnSpc>
                <a:spcPct val="114599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endParaRPr lang="en-US" sz="1600" spc="8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69850" indent="-285750" algn="just">
              <a:lnSpc>
                <a:spcPct val="114599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lang="en-US" sz="1600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Litecoin, the five cluster model looking at the price in 1 day performs the best.</a:t>
            </a:r>
          </a:p>
          <a:p>
            <a:pPr marL="298450" marR="69850" indent="-285750" algn="just">
              <a:lnSpc>
                <a:spcPct val="114599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69850" indent="-285750" algn="just">
              <a:lnSpc>
                <a:spcPct val="114599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379095" algn="l"/>
                <a:tab pos="379730" algn="l"/>
              </a:tabLst>
            </a:pP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Proves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cryptocurrencies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tied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coverage</a:t>
            </a:r>
            <a:r>
              <a:rPr sz="1600" spc="-1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sz="1600" spc="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currency </a:t>
            </a:r>
            <a:r>
              <a:rPr sz="1600" spc="-39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itself</a:t>
            </a:r>
            <a:r>
              <a:rPr lang="en-US" sz="1600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E1454-8527-4A9C-BE94-AE2C68E7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39" y="1049718"/>
            <a:ext cx="7765322" cy="3044063"/>
          </a:xfrm>
        </p:spPr>
        <p:txBody>
          <a:bodyPr>
            <a:normAutofit/>
          </a:bodyPr>
          <a:lstStyle/>
          <a:p>
            <a:pPr marL="27675" indent="0" algn="ctr">
              <a:buNone/>
            </a:pP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675" indent="0" algn="ctr">
              <a:buNone/>
            </a:pP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675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723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1199-1EC0-4D3A-B818-B25A49F0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081" y="125855"/>
            <a:ext cx="7765322" cy="72783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B1FD-93C1-4982-9F01-5171ED49D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29649"/>
            <a:ext cx="7765322" cy="4117230"/>
          </a:xfrm>
        </p:spPr>
        <p:txBody>
          <a:bodyPr>
            <a:noAutofit/>
          </a:bodyPr>
          <a:lstStyle/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cryptocurrency market is pretty unregulated which is driven by demand and supply.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highly based on the sentiments of the people.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order to help people make calculated and profitable decisions, we are planning to perform analysis on tweets and news headlines from the web for Bitcoin, Litecoin and Ethereum.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People usually say, write or tweet things which they are interested or disinterested in.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 the central idea of our analysis and will help us to make the correct decisions.</a:t>
            </a:r>
          </a:p>
        </p:txBody>
      </p:sp>
    </p:spTree>
    <p:extLst>
      <p:ext uri="{BB962C8B-B14F-4D97-AF65-F5344CB8AC3E}">
        <p14:creationId xmlns:p14="http://schemas.microsoft.com/office/powerpoint/2010/main" val="346850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1199-1EC0-4D3A-B818-B25A49F0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081" y="125855"/>
            <a:ext cx="7765322" cy="72783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Price Trends: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B1FD-93C1-4982-9F01-5171ED49D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42950"/>
            <a:ext cx="7765322" cy="4117230"/>
          </a:xfrm>
        </p:spPr>
        <p:txBody>
          <a:bodyPr>
            <a:noAutofit/>
          </a:bodyPr>
          <a:lstStyle/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the three cryptocurrencies mentioned previously, the price trend from 2014 to 2018 is as seen here: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prices are fetched from exchanges like COINBASE, KRAKEN, OKCOIN and a few more.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can be seen, there is a lot of fluctuation in the prices and its reasons are what we are trying to understand.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FECF1-4913-4C02-A50A-78B53A075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61" y="1395022"/>
            <a:ext cx="7162800" cy="23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1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1199-1EC0-4D3A-B818-B25A49F0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9550"/>
            <a:ext cx="7765322" cy="72783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B1FD-93C1-4982-9F01-5171ED49D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00608"/>
            <a:ext cx="7765322" cy="4117230"/>
          </a:xfrm>
        </p:spPr>
        <p:txBody>
          <a:bodyPr>
            <a:noAutofit/>
          </a:bodyPr>
          <a:lstStyle/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our analysis, we will be scraping and extracting data from Twitter and Kaggle along with following websites. 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Below is the list of data sources for each of the three cryptocurrencies: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Bitcoin:</a:t>
            </a:r>
          </a:p>
          <a:p>
            <a:pPr marL="581275" lvl="1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https://news.bitcoin.com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1275" lvl="1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https://www.bloomberg.com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Litecoin:</a:t>
            </a:r>
          </a:p>
          <a:p>
            <a:pPr marL="581275" lvl="1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https://www.litecoinnews.io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Ethereum:</a:t>
            </a:r>
          </a:p>
          <a:p>
            <a:pPr marL="581275" lvl="1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</a:t>
            </a: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www.</a:t>
            </a: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 action="ppaction://hlinkfile"/>
              </a:rPr>
              <a:t>coindesk.com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6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1199-1EC0-4D3A-B818-B25A49F0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6045"/>
            <a:ext cx="7765322" cy="72783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B1FD-93C1-4982-9F01-5171ED49D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00225"/>
            <a:ext cx="7765322" cy="4117230"/>
          </a:xfrm>
        </p:spPr>
        <p:txBody>
          <a:bodyPr>
            <a:noAutofit/>
          </a:bodyPr>
          <a:lstStyle/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each of the currencies, we will be scraping news headlines from the sites mentioned along with the date of its publication.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Similarly, tweets regarding the currencies too will be fetched using the Twitter API.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Once the data is scraped and extracted, we will filter out irrelevant data and use VADER to classify the tweets or headlines as positive, negative or neutral.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Once this is done, we will be cleaning and clustering the data using the LDA (Latent Dirichlet Allocation) algorithm.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Finally, we will be predicting the prices using logistic and linear regression.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9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41910E69-5FDD-422B-897B-B711A21D0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61970"/>
              </p:ext>
            </p:extLst>
          </p:nvPr>
        </p:nvGraphicFramePr>
        <p:xfrm>
          <a:off x="694708" y="814757"/>
          <a:ext cx="7763492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" name="object 2">
            <a:extLst>
              <a:ext uri="{FF2B5EF4-FFF2-40B4-BE49-F238E27FC236}">
                <a16:creationId xmlns:a16="http://schemas.microsoft.com/office/drawing/2014/main" id="{79AEA033-3698-40EC-B396-843D57CA11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4708" y="213943"/>
            <a:ext cx="480785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200" b="1" spc="265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 Diagram:</a:t>
            </a:r>
            <a:endParaRPr sz="3200" b="1" spc="28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9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A22C-526F-47FB-9276-ECC7EF09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9550"/>
            <a:ext cx="7765322" cy="72783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Twitter: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E032C-4E16-4863-9C6C-40001D56A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937388"/>
            <a:ext cx="8069668" cy="3844162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extract tweets from Twitter, we will be using the </a:t>
            </a:r>
            <a:r>
              <a:rPr lang="en-US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package.</a:t>
            </a:r>
          </a:p>
          <a:p>
            <a:pPr algn="just"/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class created for the analysis, we will first be fetching tweets based on the specific keywords like ‘bitcoin’, ‘litecoin’, ‘ethereum’, ‘cryptocurrency’, ‘blockchain’.</a:t>
            </a:r>
          </a:p>
          <a:p>
            <a:pPr algn="just"/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Once these tweets are fetched, we will be cleaning them by removing the unnecessary hyperlinks, words and characters using regular expressions.</a:t>
            </a:r>
          </a:p>
          <a:p>
            <a:pPr algn="just"/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Finally, the sentiment for each of these tweets will be calculated using the </a:t>
            </a:r>
            <a:r>
              <a:rPr lang="en-US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Textblob</a:t>
            </a: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package in Python and stored in a dictionary.</a:t>
            </a:r>
          </a:p>
          <a:p>
            <a:pPr algn="just"/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8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4CF9-C2B8-494B-A33E-FF54BF769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54" y="206840"/>
            <a:ext cx="7192913" cy="571543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Twitter Sentiment Results: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48678D-3FB4-485D-8567-37B198E92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54" y="543275"/>
            <a:ext cx="8405734" cy="1761294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screenshots attached herewith show how tweets contribute to price fluctuations in cryptocurrencies.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Positive and negative tweets can be seen.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Also, percentage of the three types of tweets is shown.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5511C-E08B-4D3C-978F-431B8AB05C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9712" y="2114550"/>
            <a:ext cx="8094688" cy="282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1210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649</TotalTime>
  <Words>1566</Words>
  <Application>Microsoft Office PowerPoint</Application>
  <PresentationFormat>On-screen Show (16:9)</PresentationFormat>
  <Paragraphs>213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Corbel</vt:lpstr>
      <vt:lpstr>Gill Sans MT</vt:lpstr>
      <vt:lpstr>Wingdings</vt:lpstr>
      <vt:lpstr>Wingdings 2</vt:lpstr>
      <vt:lpstr>Depth</vt:lpstr>
      <vt:lpstr>Sentiment analysis of web data to predict price fluctuation of cryptocurrencies</vt:lpstr>
      <vt:lpstr>Overview:</vt:lpstr>
      <vt:lpstr>Motivation:</vt:lpstr>
      <vt:lpstr>Price Trends:</vt:lpstr>
      <vt:lpstr>Data Sources:</vt:lpstr>
      <vt:lpstr>Working:</vt:lpstr>
      <vt:lpstr>Process Diagram:</vt:lpstr>
      <vt:lpstr>Twitter:</vt:lpstr>
      <vt:lpstr>Twitter Sentiment Results:</vt:lpstr>
      <vt:lpstr>Twitter Drawbacks:</vt:lpstr>
      <vt:lpstr>Sentiment Analysis:</vt:lpstr>
      <vt:lpstr>Sentiment Analysis Results:</vt:lpstr>
      <vt:lpstr>Data Cleaning &amp; Preprocessing:</vt:lpstr>
      <vt:lpstr>Text Clustering:</vt:lpstr>
      <vt:lpstr>Price Prediction:</vt:lpstr>
      <vt:lpstr>Price prediction using Linear Regression:</vt:lpstr>
      <vt:lpstr>Linear Regression Results:</vt:lpstr>
      <vt:lpstr>PowerPoint Presentation</vt:lpstr>
      <vt:lpstr>PowerPoint Presentation</vt:lpstr>
      <vt:lpstr>PowerPoint Presentation</vt:lpstr>
      <vt:lpstr>Price prediction using Logistic Regression:</vt:lpstr>
      <vt:lpstr>PowerPoint Presentation</vt:lpstr>
      <vt:lpstr>PowerPoint Presentation</vt:lpstr>
      <vt:lpstr>Drawbacks: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Bitcoin  Prices with  Sentiment  Analysis</dc:title>
  <cp:lastModifiedBy>Rushabh Vakharia</cp:lastModifiedBy>
  <cp:revision>693</cp:revision>
  <dcterms:created xsi:type="dcterms:W3CDTF">2018-04-24T23:42:08Z</dcterms:created>
  <dcterms:modified xsi:type="dcterms:W3CDTF">2018-04-27T04:37:11Z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2017-12-07T00:00:00Z</vt:filetime>
  </property>
  <property fmtid="{D5CDD505-2E9C-101B-9397-08002B2CF9AE}" pid="3" name="Creator">
    <vt:lpwstr>Google</vt:lpwstr>
  </property>
  <property fmtid="{D5CDD505-2E9C-101B-9397-08002B2CF9AE}" pid="4" name="LastSaved">
    <vt:filetime>2018-04-24T00:00:00Z</vt:filetime>
  </property>
</Properties>
</file>