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2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8" r:id="rId8"/>
    <p:sldId id="274" r:id="rId9"/>
    <p:sldId id="262" r:id="rId10"/>
    <p:sldId id="263" r:id="rId11"/>
    <p:sldId id="273" r:id="rId12"/>
    <p:sldId id="264" r:id="rId13"/>
    <p:sldId id="265" r:id="rId14"/>
    <p:sldId id="266" r:id="rId15"/>
    <p:sldId id="267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ADD8AD-1D12-4C93-9AEE-812A6CC84FCF}" v="1" dt="2021-08-07T03:33:27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694"/>
  </p:normalViewPr>
  <p:slideViewPr>
    <p:cSldViewPr snapToGrid="0" snapToObjects="1">
      <p:cViewPr>
        <p:scale>
          <a:sx n="75" d="100"/>
          <a:sy n="75" d="100"/>
        </p:scale>
        <p:origin x="-380" y="-3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jakta Sawant" userId="cc384e1e92292e82" providerId="LiveId" clId="{E9ADD8AD-1D12-4C93-9AEE-812A6CC84FCF}"/>
    <pc:docChg chg="modSld">
      <pc:chgData name="Prajakta Sawant" userId="cc384e1e92292e82" providerId="LiveId" clId="{E9ADD8AD-1D12-4C93-9AEE-812A6CC84FCF}" dt="2021-08-07T03:33:27.617" v="0"/>
      <pc:docMkLst>
        <pc:docMk/>
      </pc:docMkLst>
      <pc:sldChg chg="modAnim">
        <pc:chgData name="Prajakta Sawant" userId="cc384e1e92292e82" providerId="LiveId" clId="{E9ADD8AD-1D12-4C93-9AEE-812A6CC84FCF}" dt="2021-08-07T03:33:27.617" v="0"/>
        <pc:sldMkLst>
          <pc:docMk/>
          <pc:sldMk cId="2604280981" sldId="26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9F5711-8802-F94C-B942-77899F2E44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3DA89-770E-EE46-93D3-2573D811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320E2-C13F-2142-8E15-E785B09A30E1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4F40D-14C4-314E-8897-90E8EF8B0A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DMDD Summer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16083-5F7F-3043-B532-3CEA2810F2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8FE7D-7434-AB49-A909-40BBD584F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3187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33D6F-8AC8-E64F-AFF4-33C82798FD75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DMDD Summer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8DC16-45BA-A24E-B96F-017926942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5289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</p:spTree>
    <p:extLst>
      <p:ext uri="{BB962C8B-B14F-4D97-AF65-F5344CB8AC3E}">
        <p14:creationId xmlns:p14="http://schemas.microsoft.com/office/powerpoint/2010/main" val="414238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D9EBA-3289-3E48-BAC2-84DEBC9876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</p:spTree>
    <p:extLst>
      <p:ext uri="{BB962C8B-B14F-4D97-AF65-F5344CB8AC3E}">
        <p14:creationId xmlns:p14="http://schemas.microsoft.com/office/powerpoint/2010/main" val="3859973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</p:spTree>
    <p:extLst>
      <p:ext uri="{BB962C8B-B14F-4D97-AF65-F5344CB8AC3E}">
        <p14:creationId xmlns:p14="http://schemas.microsoft.com/office/powerpoint/2010/main" val="1019701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</p:spTree>
    <p:extLst>
      <p:ext uri="{BB962C8B-B14F-4D97-AF65-F5344CB8AC3E}">
        <p14:creationId xmlns:p14="http://schemas.microsoft.com/office/powerpoint/2010/main" val="952028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EE74-BA62-B248-8658-202BA95995FC}" type="datetime1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0F2F-CDA4-104B-BB65-30D23ED8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9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3A64-9BF7-584B-9D0F-2C7880A1D90F}" type="datetime1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0F2F-CDA4-104B-BB65-30D23ED8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E2AA-6E51-4B44-80C3-AD66BC7C2301}" type="datetime1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0F2F-CDA4-104B-BB65-30D23ED8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1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0807-0C05-A44C-9263-4CF79E858176}" type="datetime1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0F2F-CDA4-104B-BB65-30D23ED8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6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D11B-AE10-DF40-A828-9B591A655611}" type="datetime1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0F2F-CDA4-104B-BB65-30D23ED8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CCE3-CD68-4D49-8D3D-25406D2D4143}" type="datetime1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0F2F-CDA4-104B-BB65-30D23ED8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6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87D8-EBC3-C146-AA63-2A7ED83B1ACE}" type="datetime1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0F2F-CDA4-104B-BB65-30D23ED8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8159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44C3-D007-824B-8B66-F81E51E52C33}" type="datetime1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0F2F-CDA4-104B-BB65-30D23ED8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2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B97A-1677-6144-ADD7-43E13D92DED1}" type="datetime1">
              <a:rPr lang="en-US" smtClean="0"/>
              <a:t>8/7/2021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0F2F-CDA4-104B-BB65-30D23ED8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2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BA61-4E79-BB45-AE63-98D7CB0ECBDD}" type="datetime1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0F2F-CDA4-104B-BB65-30D23ED8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501F-0542-094F-9D4E-FC0EC6206628}" type="datetime1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0F2F-CDA4-104B-BB65-30D23ED8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A87D8-EBC3-C146-AA63-2A7ED83B1ACE}" type="datetime1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DMDD Summer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90F2F-CDA4-104B-BB65-30D23ED8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1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comprasporinternet.uy/instructivos/productos-prohibidos-comprar-internet/" TargetMode="External"/><Relationship Id="rId7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34E6729-9218-4FA3-9A19-66878988B259}"/>
              </a:ext>
            </a:extLst>
          </p:cNvPr>
          <p:cNvSpPr/>
          <p:nvPr/>
        </p:nvSpPr>
        <p:spPr>
          <a:xfrm>
            <a:off x="0" y="1"/>
            <a:ext cx="5106256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C5EE5-5CB5-B642-8F66-604B958A13F8}"/>
              </a:ext>
            </a:extLst>
          </p:cNvPr>
          <p:cNvSpPr txBox="1"/>
          <p:nvPr/>
        </p:nvSpPr>
        <p:spPr>
          <a:xfrm>
            <a:off x="9277381" y="3864768"/>
            <a:ext cx="2994728" cy="2786063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Agency FB" panose="020B0503020202020204" pitchFamily="34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Agency FB" panose="020B0503020202020204" pitchFamily="34" charset="0"/>
              </a:rPr>
              <a:t>Adarsh </a:t>
            </a:r>
            <a:r>
              <a:rPr lang="en-US" sz="2000" dirty="0" err="1">
                <a:solidFill>
                  <a:srgbClr val="0070C0"/>
                </a:solidFill>
                <a:latin typeface="Agency FB" panose="020B0503020202020204" pitchFamily="34" charset="0"/>
              </a:rPr>
              <a:t>Havalad</a:t>
            </a:r>
            <a:endParaRPr lang="en-US" sz="2000" dirty="0">
              <a:solidFill>
                <a:srgbClr val="0070C0"/>
              </a:solidFill>
              <a:latin typeface="Agency FB" panose="020B0503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70C0"/>
                </a:solidFill>
                <a:latin typeface="Agency FB" panose="020B0503020202020204" pitchFamily="34" charset="0"/>
              </a:rPr>
              <a:t>	Hardik </a:t>
            </a:r>
            <a:r>
              <a:rPr lang="en-US" sz="2000" dirty="0" err="1">
                <a:solidFill>
                  <a:srgbClr val="0070C0"/>
                </a:solidFill>
                <a:latin typeface="Agency FB" panose="020B0503020202020204" pitchFamily="34" charset="0"/>
              </a:rPr>
              <a:t>Radadiya</a:t>
            </a:r>
            <a:endParaRPr lang="en-US" sz="2000" dirty="0">
              <a:solidFill>
                <a:srgbClr val="0070C0"/>
              </a:solidFill>
              <a:latin typeface="Agency FB" panose="020B0503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70C0"/>
                </a:solidFill>
                <a:latin typeface="Agency FB" panose="020B0503020202020204" pitchFamily="34" charset="0"/>
              </a:rPr>
              <a:t>	Prajakta Sawant 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70C0"/>
                </a:solidFill>
                <a:latin typeface="Agency FB" panose="020B0503020202020204" pitchFamily="34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Agency FB" panose="020B0503020202020204" pitchFamily="34" charset="0"/>
              </a:rPr>
              <a:t>Rutuja</a:t>
            </a:r>
            <a:r>
              <a:rPr lang="en-US" sz="2000" dirty="0">
                <a:solidFill>
                  <a:srgbClr val="0070C0"/>
                </a:solidFill>
                <a:latin typeface="Agency FB" panose="020B0503020202020204" pitchFamily="34" charset="0"/>
              </a:rPr>
              <a:t> Kale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70C0"/>
                </a:solidFill>
                <a:latin typeface="Agency FB" panose="020B0503020202020204" pitchFamily="34" charset="0"/>
              </a:rPr>
              <a:t>	Rushabh Patel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E61E16-725F-4647-95CC-B72989410101}"/>
              </a:ext>
            </a:extLst>
          </p:cNvPr>
          <p:cNvSpPr/>
          <p:nvPr/>
        </p:nvSpPr>
        <p:spPr>
          <a:xfrm>
            <a:off x="5319713" y="996593"/>
            <a:ext cx="6273800" cy="1638658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4000" b="1" i="1" dirty="0">
                <a:solidFill>
                  <a:srgbClr val="0070C0"/>
                </a:solidFill>
                <a:effectLst/>
                <a:latin typeface="Agency FB" panose="020B0503020202020204" pitchFamily="34" charset="0"/>
              </a:rPr>
              <a:t>Database Management and Database Design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E0C10-1172-0F48-A55F-F890706F5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122363"/>
            <a:ext cx="3696307" cy="23876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4000" b="1" dirty="0">
                <a:solidFill>
                  <a:srgbClr val="FFFFFF"/>
                </a:solidFill>
                <a:latin typeface="Agency FB" panose="020B0503020202020204" pitchFamily="34" charset="0"/>
              </a:rPr>
              <a:t>“E-commerce And Inventory Management”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0635D0-67BB-4577-A163-1478A7AFAB6A}"/>
              </a:ext>
            </a:extLst>
          </p:cNvPr>
          <p:cNvSpPr txBox="1"/>
          <p:nvPr/>
        </p:nvSpPr>
        <p:spPr>
          <a:xfrm>
            <a:off x="9721386" y="3520162"/>
            <a:ext cx="1390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u="sng" dirty="0">
                <a:solidFill>
                  <a:srgbClr val="002060"/>
                </a:solidFill>
              </a:rPr>
              <a:t>Team 12</a:t>
            </a:r>
          </a:p>
        </p:txBody>
      </p:sp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4204955-6097-4E4D-A802-4A1E7A95A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09963"/>
            <a:ext cx="5106256" cy="2459948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56277C81-50BA-441C-991A-3EC960C0E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6719" y="1632948"/>
            <a:ext cx="1400682" cy="126127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C0E835-9FE8-42F1-8762-98EFAAE40FED}"/>
              </a:ext>
            </a:extLst>
          </p:cNvPr>
          <p:cNvCxnSpPr>
            <a:cxnSpLocks/>
          </p:cNvCxnSpPr>
          <p:nvPr/>
        </p:nvCxnSpPr>
        <p:spPr>
          <a:xfrm>
            <a:off x="5246703" y="3098307"/>
            <a:ext cx="67825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553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4C2602-F544-0345-9616-615DC967EC70}"/>
              </a:ext>
            </a:extLst>
          </p:cNvPr>
          <p:cNvSpPr txBox="1"/>
          <p:nvPr/>
        </p:nvSpPr>
        <p:spPr>
          <a:xfrm>
            <a:off x="2875154" y="314062"/>
            <a:ext cx="6116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gency FB" panose="020B0503020202020204" pitchFamily="34" charset="0"/>
              </a:rPr>
              <a:t>Views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279A2-A962-2E4D-942D-04FE65C2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DMDD Summer 2021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7BB740D6-A2BE-CC4D-A900-13285E8D1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792" y="1818466"/>
            <a:ext cx="5548184" cy="42080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72041D-EB47-694A-9786-E47ECA4DB1FD}"/>
              </a:ext>
            </a:extLst>
          </p:cNvPr>
          <p:cNvSpPr txBox="1"/>
          <p:nvPr/>
        </p:nvSpPr>
        <p:spPr>
          <a:xfrm>
            <a:off x="416011" y="1258397"/>
            <a:ext cx="1154532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  <a:latin typeface="Agency FB" panose="020B0503020202020204" pitchFamily="34" charset="0"/>
              </a:rPr>
              <a:t>ProductDivision</a:t>
            </a:r>
            <a:r>
              <a:rPr lang="en-US" sz="2800" dirty="0">
                <a:solidFill>
                  <a:srgbClr val="002060"/>
                </a:solidFill>
                <a:latin typeface="Agency FB" panose="020B0503020202020204" pitchFamily="34" charset="0"/>
              </a:rPr>
              <a:t> view assigns product division based on their unit price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21F5A7-6B06-4540-87CF-9336A79D70A6}"/>
              </a:ext>
            </a:extLst>
          </p:cNvPr>
          <p:cNvSpPr txBox="1"/>
          <p:nvPr/>
        </p:nvSpPr>
        <p:spPr>
          <a:xfrm>
            <a:off x="461967" y="2154357"/>
            <a:ext cx="515646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Product_Division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ProductName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25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'Cheap'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50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'Exorbitant'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'Affordable'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Product_Division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Product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  <p:pic>
        <p:nvPicPr>
          <p:cNvPr id="7" name="Graphic 6" descr="Telescope with solid fill">
            <a:extLst>
              <a:ext uri="{FF2B5EF4-FFF2-40B4-BE49-F238E27FC236}">
                <a16:creationId xmlns:a16="http://schemas.microsoft.com/office/drawing/2014/main" id="{C44ED00B-5953-4B5C-AA91-637B99FDF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599" y="64820"/>
            <a:ext cx="914400" cy="11381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8284CD-57F0-47F8-9261-F4BA9762CC9F}"/>
              </a:ext>
            </a:extLst>
          </p:cNvPr>
          <p:cNvSpPr txBox="1"/>
          <p:nvPr/>
        </p:nvSpPr>
        <p:spPr>
          <a:xfrm>
            <a:off x="416011" y="2160440"/>
            <a:ext cx="5202418" cy="353626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2" name="Graphic 11" descr="Telescope with solid fill">
            <a:extLst>
              <a:ext uri="{FF2B5EF4-FFF2-40B4-BE49-F238E27FC236}">
                <a16:creationId xmlns:a16="http://schemas.microsoft.com/office/drawing/2014/main" id="{8647DC10-D425-4137-B7FD-609148813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599" y="36539"/>
            <a:ext cx="914400" cy="1138161"/>
          </a:xfrm>
          <a:prstGeom prst="rect">
            <a:avLst/>
          </a:prstGeom>
        </p:spPr>
      </p:pic>
      <p:pic>
        <p:nvPicPr>
          <p:cNvPr id="13" name="Graphic 12" descr="Telescope with solid fill">
            <a:extLst>
              <a:ext uri="{FF2B5EF4-FFF2-40B4-BE49-F238E27FC236}">
                <a16:creationId xmlns:a16="http://schemas.microsoft.com/office/drawing/2014/main" id="{EF9AF551-5834-46F2-87A2-52F1BDA3B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599" y="-105504"/>
            <a:ext cx="914400" cy="113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92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A944E7-4753-234F-BC2B-15E74260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97F307AB-C42B-7A4B-B893-D9B5704A2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59099"/>
            <a:ext cx="4663736" cy="439117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5A68DD-AC3B-B74B-8137-089AFEEE1391}"/>
              </a:ext>
            </a:extLst>
          </p:cNvPr>
          <p:cNvSpPr txBox="1"/>
          <p:nvPr/>
        </p:nvSpPr>
        <p:spPr>
          <a:xfrm>
            <a:off x="698157" y="1023329"/>
            <a:ext cx="11359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Agency FB" panose="020B0503020202020204" pitchFamily="34" charset="0"/>
              </a:rPr>
              <a:t>The Seller Rating view assigns rating to seller based on their performance</a:t>
            </a:r>
            <a:r>
              <a:rPr lang="en-US" sz="2000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DCDBA6-8D97-49FC-8C4B-022624AD9AF2}"/>
              </a:ext>
            </a:extLst>
          </p:cNvPr>
          <p:cNvSpPr/>
          <p:nvPr/>
        </p:nvSpPr>
        <p:spPr>
          <a:xfrm>
            <a:off x="459200" y="2419475"/>
            <a:ext cx="5355674" cy="296813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73907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SellerRating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SellerID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rating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Seller s </a:t>
            </a:r>
          </a:p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Feedback f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SellerID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SellerID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rating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11254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9F93B46-A557-4A05-B60D-95C226D214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00" r="5353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199AA3-2F87-7C45-831C-73022B9AB436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rgbClr val="0070C0"/>
                </a:solidFill>
                <a:latin typeface="Agency FB" panose="020B0503020202020204" pitchFamily="34" charset="0"/>
                <a:ea typeface="+mj-ea"/>
                <a:cs typeface="+mj-cs"/>
              </a:rPr>
              <a:t>Data Reports in Tableau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729D3-8D87-A14A-937D-5028DC8E5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2321" y="6356350"/>
            <a:ext cx="28090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DMDD Summer 2021</a:t>
            </a:r>
          </a:p>
        </p:txBody>
      </p:sp>
    </p:spTree>
    <p:extLst>
      <p:ext uri="{BB962C8B-B14F-4D97-AF65-F5344CB8AC3E}">
        <p14:creationId xmlns:p14="http://schemas.microsoft.com/office/powerpoint/2010/main" val="803241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38B4DD59-3655-8F43-8912-D998051A767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7092" y="1005875"/>
            <a:ext cx="6447820" cy="53504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044DDD7-57F3-344E-BCEA-C2A3251444E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89208" y="1005876"/>
            <a:ext cx="5295700" cy="53504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6EFF98-1F29-D742-BDCB-CE08EE0CBE16}"/>
              </a:ext>
            </a:extLst>
          </p:cNvPr>
          <p:cNvSpPr txBox="1"/>
          <p:nvPr/>
        </p:nvSpPr>
        <p:spPr>
          <a:xfrm>
            <a:off x="2879124" y="136525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Agency FB" panose="020B0503020202020204" pitchFamily="34" charset="0"/>
              </a:rPr>
              <a:t>Report For Region wise Sales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F8E47-8211-7C47-A738-4EDDB374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5462993-E1A4-4197-A4F0-B67C059CBF2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7092" y="977595"/>
            <a:ext cx="6447820" cy="53504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A253AE-AA26-41DF-86C6-692346FAD4C4}"/>
              </a:ext>
            </a:extLst>
          </p:cNvPr>
          <p:cNvSpPr txBox="1"/>
          <p:nvPr/>
        </p:nvSpPr>
        <p:spPr>
          <a:xfrm>
            <a:off x="2879124" y="108245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Agency FB" panose="020B0503020202020204" pitchFamily="34" charset="0"/>
              </a:rPr>
              <a:t>Report For Region wise Sales</a:t>
            </a:r>
          </a:p>
        </p:txBody>
      </p:sp>
    </p:spTree>
    <p:extLst>
      <p:ext uri="{BB962C8B-B14F-4D97-AF65-F5344CB8AC3E}">
        <p14:creationId xmlns:p14="http://schemas.microsoft.com/office/powerpoint/2010/main" val="2508742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&#10;&#10;Description automatically generated">
            <a:extLst>
              <a:ext uri="{FF2B5EF4-FFF2-40B4-BE49-F238E27FC236}">
                <a16:creationId xmlns:a16="http://schemas.microsoft.com/office/drawing/2014/main" id="{A7C0F942-79B0-7E4D-8AA5-0FF5D1C895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51005" y="939113"/>
            <a:ext cx="9489989" cy="53281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5EFB71-1175-CF4B-B717-C73A4DE734B9}"/>
              </a:ext>
            </a:extLst>
          </p:cNvPr>
          <p:cNvSpPr txBox="1"/>
          <p:nvPr/>
        </p:nvSpPr>
        <p:spPr>
          <a:xfrm>
            <a:off x="2697892" y="160638"/>
            <a:ext cx="6796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Agency FB" panose="020B0503020202020204" pitchFamily="34" charset="0"/>
              </a:rPr>
              <a:t>Report for Orders By Order dates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5BAD6-3920-3947-A420-43BC9830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19D0E-F333-49A1-AE2C-07F118B6FC0A}"/>
              </a:ext>
            </a:extLst>
          </p:cNvPr>
          <p:cNvSpPr txBox="1"/>
          <p:nvPr/>
        </p:nvSpPr>
        <p:spPr>
          <a:xfrm rot="16200000" flipH="1">
            <a:off x="579975" y="3102749"/>
            <a:ext cx="200911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 of orders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A9E7DA-B4D9-49FF-B5C9-BD6C311F1907}"/>
              </a:ext>
            </a:extLst>
          </p:cNvPr>
          <p:cNvSpPr txBox="1"/>
          <p:nvPr/>
        </p:nvSpPr>
        <p:spPr>
          <a:xfrm>
            <a:off x="2697892" y="132358"/>
            <a:ext cx="6796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Agency FB" panose="020B0503020202020204" pitchFamily="34" charset="0"/>
              </a:rPr>
              <a:t>Report for Orders By Order dates</a:t>
            </a:r>
          </a:p>
        </p:txBody>
      </p:sp>
    </p:spTree>
    <p:extLst>
      <p:ext uri="{BB962C8B-B14F-4D97-AF65-F5344CB8AC3E}">
        <p14:creationId xmlns:p14="http://schemas.microsoft.com/office/powerpoint/2010/main" val="4145266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p&#10;&#10;Description automatically generated">
            <a:extLst>
              <a:ext uri="{FF2B5EF4-FFF2-40B4-BE49-F238E27FC236}">
                <a16:creationId xmlns:a16="http://schemas.microsoft.com/office/drawing/2014/main" id="{8BEDD7B2-192C-354F-9464-AEE00964B4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2086" y="1336718"/>
            <a:ext cx="10153136" cy="48688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EF29A7-AEE4-9C4A-87CE-8A347C73F74B}"/>
              </a:ext>
            </a:extLst>
          </p:cNvPr>
          <p:cNvSpPr txBox="1"/>
          <p:nvPr/>
        </p:nvSpPr>
        <p:spPr>
          <a:xfrm>
            <a:off x="3138615" y="171408"/>
            <a:ext cx="5622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Agency FB" panose="020B0503020202020204" pitchFamily="34" charset="0"/>
              </a:rPr>
              <a:t>Report For State wise Orders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4E7CE-674B-6A46-A17D-16A8E503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34927ADD-2D89-4ACF-B5EB-3F94B5E3CF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2086" y="1308437"/>
            <a:ext cx="10153136" cy="48688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212A4B-12D0-44BE-AF03-3DE67391BAA6}"/>
              </a:ext>
            </a:extLst>
          </p:cNvPr>
          <p:cNvSpPr txBox="1"/>
          <p:nvPr/>
        </p:nvSpPr>
        <p:spPr>
          <a:xfrm>
            <a:off x="3138615" y="143127"/>
            <a:ext cx="5622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Agency FB" panose="020B0503020202020204" pitchFamily="34" charset="0"/>
              </a:rPr>
              <a:t>Report For State wise Orders</a:t>
            </a:r>
          </a:p>
        </p:txBody>
      </p:sp>
    </p:spTree>
    <p:extLst>
      <p:ext uri="{BB962C8B-B14F-4D97-AF65-F5344CB8AC3E}">
        <p14:creationId xmlns:p14="http://schemas.microsoft.com/office/powerpoint/2010/main" val="2818239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DF9390BA-AF41-CC40-9A6D-F3B5A985FB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50324" y="958207"/>
            <a:ext cx="10091351" cy="526397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3EBDA6-1602-E148-BA1C-4C9105087F23}"/>
              </a:ext>
            </a:extLst>
          </p:cNvPr>
          <p:cNvSpPr txBox="1"/>
          <p:nvPr/>
        </p:nvSpPr>
        <p:spPr>
          <a:xfrm>
            <a:off x="3371335" y="78299"/>
            <a:ext cx="4782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  <a:latin typeface="Agency FB" panose="020B0503020202020204" pitchFamily="34" charset="0"/>
              </a:rPr>
              <a:t>Report for Product Rating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C6A97-EE33-3A4A-B9FF-BCDCF8B5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  <p:pic>
        <p:nvPicPr>
          <p:cNvPr id="6" name="Picture 5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31978821-87E6-4159-851C-C48CF4CD8F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50324" y="929927"/>
            <a:ext cx="10091351" cy="526397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7DE4AF-FA2F-4402-8882-610C3EB29CDC}"/>
              </a:ext>
            </a:extLst>
          </p:cNvPr>
          <p:cNvSpPr txBox="1"/>
          <p:nvPr/>
        </p:nvSpPr>
        <p:spPr>
          <a:xfrm>
            <a:off x="3371335" y="50019"/>
            <a:ext cx="4782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  <a:latin typeface="Agency FB" panose="020B0503020202020204" pitchFamily="34" charset="0"/>
              </a:rPr>
              <a:t>Report for Product Rating</a:t>
            </a:r>
          </a:p>
        </p:txBody>
      </p:sp>
    </p:spTree>
    <p:extLst>
      <p:ext uri="{BB962C8B-B14F-4D97-AF65-F5344CB8AC3E}">
        <p14:creationId xmlns:p14="http://schemas.microsoft.com/office/powerpoint/2010/main" val="3944837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8387EAE-BD1A-A34A-9FD8-F12F862BB9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1627" y="1104243"/>
            <a:ext cx="5640806" cy="49550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83AAAC9D-ADAB-3D45-A9C3-9592C31D62D4}"/>
              </a:ext>
            </a:extLst>
          </p:cNvPr>
          <p:cNvPicPr/>
          <p:nvPr/>
        </p:nvPicPr>
        <p:blipFill rotWithShape="1">
          <a:blip r:embed="rId3"/>
          <a:srcRect l="46454" t="32947" r="30072" b="26296"/>
          <a:stretch/>
        </p:blipFill>
        <p:spPr bwMode="auto">
          <a:xfrm>
            <a:off x="6573795" y="1104243"/>
            <a:ext cx="5187724" cy="49550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A31632-59B2-544B-A1F8-77D7B777ED70}"/>
              </a:ext>
            </a:extLst>
          </p:cNvPr>
          <p:cNvSpPr txBox="1"/>
          <p:nvPr/>
        </p:nvSpPr>
        <p:spPr>
          <a:xfrm>
            <a:off x="951470" y="222422"/>
            <a:ext cx="10649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Agency FB" panose="020B0503020202020204" pitchFamily="34" charset="0"/>
              </a:rPr>
              <a:t>Report for Product Performance and Membership chart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24F4C8D-0AB8-824C-870B-DB5843EF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F4427D07-26E8-419D-9C95-D75C4DAEC1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1627" y="1075963"/>
            <a:ext cx="5640806" cy="49550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E621AE15-171E-4A4B-ACA6-A0FCA0086F87}"/>
              </a:ext>
            </a:extLst>
          </p:cNvPr>
          <p:cNvPicPr/>
          <p:nvPr/>
        </p:nvPicPr>
        <p:blipFill rotWithShape="1">
          <a:blip r:embed="rId3"/>
          <a:srcRect l="46454" t="32947" r="30072" b="26296"/>
          <a:stretch/>
        </p:blipFill>
        <p:spPr bwMode="auto">
          <a:xfrm>
            <a:off x="6573795" y="1075963"/>
            <a:ext cx="5187724" cy="49550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E79F59-94B6-4F47-8DEA-7371087F48E3}"/>
              </a:ext>
            </a:extLst>
          </p:cNvPr>
          <p:cNvSpPr txBox="1"/>
          <p:nvPr/>
        </p:nvSpPr>
        <p:spPr>
          <a:xfrm>
            <a:off x="951470" y="194142"/>
            <a:ext cx="10649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Agency FB" panose="020B0503020202020204" pitchFamily="34" charset="0"/>
              </a:rPr>
              <a:t>Report for Product Performance and Membership chart</a:t>
            </a:r>
          </a:p>
        </p:txBody>
      </p:sp>
    </p:spTree>
    <p:extLst>
      <p:ext uri="{BB962C8B-B14F-4D97-AF65-F5344CB8AC3E}">
        <p14:creationId xmlns:p14="http://schemas.microsoft.com/office/powerpoint/2010/main" val="2361603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2C7B7E99-DF97-274D-BC1B-6067928468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5458" y="902301"/>
            <a:ext cx="11121081" cy="53875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9A2B92-394F-3045-A76F-A508394E75A1}"/>
              </a:ext>
            </a:extLst>
          </p:cNvPr>
          <p:cNvSpPr txBox="1"/>
          <p:nvPr/>
        </p:nvSpPr>
        <p:spPr>
          <a:xfrm>
            <a:off x="3173625" y="35350"/>
            <a:ext cx="5844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Agency FB" panose="020B0503020202020204" pitchFamily="34" charset="0"/>
              </a:rPr>
              <a:t>Report for Seller </a:t>
            </a:r>
            <a:r>
              <a:rPr lang="en-US" sz="3200" b="1" dirty="0">
                <a:solidFill>
                  <a:srgbClr val="0070C0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D</a:t>
            </a:r>
            <a:r>
              <a:rPr lang="en-US" sz="3200" b="1" dirty="0">
                <a:solidFill>
                  <a:srgbClr val="0070C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isbursement</a:t>
            </a:r>
            <a:endParaRPr lang="en-US" sz="32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DA5B3-539F-3F4B-98AC-FE980C06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D131F5D6-C273-47CB-86BB-E9EDC495D9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5458" y="892874"/>
            <a:ext cx="11121081" cy="53875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282BC9-3E8A-45C6-8F7C-7C97EDDAA52B}"/>
              </a:ext>
            </a:extLst>
          </p:cNvPr>
          <p:cNvSpPr txBox="1"/>
          <p:nvPr/>
        </p:nvSpPr>
        <p:spPr>
          <a:xfrm>
            <a:off x="3173625" y="25923"/>
            <a:ext cx="5844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Agency FB" panose="020B0503020202020204" pitchFamily="34" charset="0"/>
              </a:rPr>
              <a:t>Report for Seller </a:t>
            </a:r>
            <a:r>
              <a:rPr lang="en-US" sz="3200" b="1" dirty="0">
                <a:solidFill>
                  <a:srgbClr val="0070C0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D</a:t>
            </a:r>
            <a:r>
              <a:rPr lang="en-US" sz="3200" b="1" dirty="0">
                <a:solidFill>
                  <a:srgbClr val="0070C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isbursement</a:t>
            </a:r>
            <a:endParaRPr lang="en-US" sz="32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0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5BD6AC-2A2B-5242-A59D-ACE76CC52CA1}"/>
              </a:ext>
            </a:extLst>
          </p:cNvPr>
          <p:cNvSpPr txBox="1"/>
          <p:nvPr/>
        </p:nvSpPr>
        <p:spPr>
          <a:xfrm>
            <a:off x="2877065" y="3142624"/>
            <a:ext cx="6437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rgbClr val="0070C0"/>
                </a:solidFill>
                <a:latin typeface="Agency FB" panose="020B0503020202020204" pitchFamily="34" charset="0"/>
              </a:rPr>
              <a:t>Thank You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A03B0-0C94-B045-A8F1-6D10C2BE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</p:spTree>
    <p:extLst>
      <p:ext uri="{BB962C8B-B14F-4D97-AF65-F5344CB8AC3E}">
        <p14:creationId xmlns:p14="http://schemas.microsoft.com/office/powerpoint/2010/main" val="93003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6CDF5B-DA5A-5447-BD3E-E4D2971C8911}"/>
              </a:ext>
            </a:extLst>
          </p:cNvPr>
          <p:cNvSpPr txBox="1"/>
          <p:nvPr/>
        </p:nvSpPr>
        <p:spPr>
          <a:xfrm>
            <a:off x="2846079" y="68026"/>
            <a:ext cx="6845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gency FB" panose="020B0503020202020204" pitchFamily="34" charset="0"/>
              </a:rPr>
              <a:t>DB Objectives </a:t>
            </a:r>
          </a:p>
          <a:p>
            <a:pPr algn="ctr"/>
            <a:r>
              <a:rPr lang="en-US" sz="4000" b="1" dirty="0">
                <a:solidFill>
                  <a:srgbClr val="0070C0"/>
                </a:solidFill>
                <a:latin typeface="Agency FB" panose="020B0503020202020204" pitchFamily="34" charset="0"/>
              </a:rPr>
              <a:t>&amp; Design rules</a:t>
            </a: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280A3FB6-4C3C-DB4D-9BCE-00D4781F0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85667" y="2095409"/>
            <a:ext cx="2620665" cy="2620665"/>
          </a:xfrm>
          <a:prstGeom prst="rect">
            <a:avLst/>
          </a:prstGeom>
          <a:effectLst>
            <a:glow rad="228599">
              <a:schemeClr val="accent1">
                <a:satMod val="175000"/>
                <a:alpha val="63041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F5122C9-A1F6-F340-BA90-2EA1F55FAB4E}"/>
              </a:ext>
            </a:extLst>
          </p:cNvPr>
          <p:cNvCxnSpPr>
            <a:cxnSpLocks/>
          </p:cNvCxnSpPr>
          <p:nvPr/>
        </p:nvCxnSpPr>
        <p:spPr>
          <a:xfrm flipV="1">
            <a:off x="7585507" y="2049216"/>
            <a:ext cx="409490" cy="633971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A57CED6-71CC-5E44-BD0F-C7B168F2A0A7}"/>
              </a:ext>
            </a:extLst>
          </p:cNvPr>
          <p:cNvCxnSpPr/>
          <p:nvPr/>
        </p:nvCxnSpPr>
        <p:spPr>
          <a:xfrm>
            <a:off x="7994997" y="2010202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5B8683-FD5E-0A41-8CF4-2F127379190F}"/>
              </a:ext>
            </a:extLst>
          </p:cNvPr>
          <p:cNvCxnSpPr>
            <a:cxnSpLocks/>
          </p:cNvCxnSpPr>
          <p:nvPr/>
        </p:nvCxnSpPr>
        <p:spPr>
          <a:xfrm>
            <a:off x="7517200" y="4448258"/>
            <a:ext cx="477797" cy="535632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CB4D4B7-2990-DB4A-895D-083A18A12022}"/>
              </a:ext>
            </a:extLst>
          </p:cNvPr>
          <p:cNvCxnSpPr>
            <a:cxnSpLocks/>
          </p:cNvCxnSpPr>
          <p:nvPr/>
        </p:nvCxnSpPr>
        <p:spPr>
          <a:xfrm>
            <a:off x="7994997" y="4983890"/>
            <a:ext cx="10420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7301E88-5014-E640-8F5D-8D126886AE9A}"/>
              </a:ext>
            </a:extLst>
          </p:cNvPr>
          <p:cNvCxnSpPr>
            <a:cxnSpLocks/>
          </p:cNvCxnSpPr>
          <p:nvPr/>
        </p:nvCxnSpPr>
        <p:spPr>
          <a:xfrm flipH="1">
            <a:off x="4303497" y="4499629"/>
            <a:ext cx="416009" cy="672588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44E81BA-4F01-674B-8151-1A4D2BF0D30C}"/>
              </a:ext>
            </a:extLst>
          </p:cNvPr>
          <p:cNvCxnSpPr>
            <a:cxnSpLocks/>
          </p:cNvCxnSpPr>
          <p:nvPr/>
        </p:nvCxnSpPr>
        <p:spPr>
          <a:xfrm>
            <a:off x="3239356" y="5120846"/>
            <a:ext cx="10641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EF06DE-09DA-5B44-82F0-C21FDF9D66B1}"/>
              </a:ext>
            </a:extLst>
          </p:cNvPr>
          <p:cNvCxnSpPr>
            <a:cxnSpLocks/>
          </p:cNvCxnSpPr>
          <p:nvPr/>
        </p:nvCxnSpPr>
        <p:spPr>
          <a:xfrm flipH="1" flipV="1">
            <a:off x="4145090" y="2011430"/>
            <a:ext cx="574416" cy="640080"/>
          </a:xfrm>
          <a:prstGeom prst="line">
            <a:avLst/>
          </a:prstGeom>
          <a:ln cap="rnd">
            <a:solidFill>
              <a:schemeClr val="tx1"/>
            </a:solidFill>
            <a:headEnd type="none"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0FD94AF-9DD6-F24B-B96E-227D8A34AC12}"/>
              </a:ext>
            </a:extLst>
          </p:cNvPr>
          <p:cNvCxnSpPr>
            <a:cxnSpLocks/>
          </p:cNvCxnSpPr>
          <p:nvPr/>
        </p:nvCxnSpPr>
        <p:spPr>
          <a:xfrm flipV="1">
            <a:off x="3239356" y="2010202"/>
            <a:ext cx="905734" cy="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5DD9A5A-9123-4C4B-8A15-F0A309C7F947}"/>
              </a:ext>
            </a:extLst>
          </p:cNvPr>
          <p:cNvSpPr txBox="1"/>
          <p:nvPr/>
        </p:nvSpPr>
        <p:spPr>
          <a:xfrm>
            <a:off x="753419" y="2165940"/>
            <a:ext cx="310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Inventory Management</a:t>
            </a:r>
          </a:p>
        </p:txBody>
      </p:sp>
      <p:pic>
        <p:nvPicPr>
          <p:cNvPr id="77" name="Graphic 76" descr="Clipboard Checked outline">
            <a:extLst>
              <a:ext uri="{FF2B5EF4-FFF2-40B4-BE49-F238E27FC236}">
                <a16:creationId xmlns:a16="http://schemas.microsoft.com/office/drawing/2014/main" id="{7C4225BA-EBBE-1F47-A71A-8544375BA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31679" y="1199032"/>
            <a:ext cx="914400" cy="9144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DA861000-ED40-E74E-99C8-65E812274385}"/>
              </a:ext>
            </a:extLst>
          </p:cNvPr>
          <p:cNvSpPr txBox="1"/>
          <p:nvPr/>
        </p:nvSpPr>
        <p:spPr>
          <a:xfrm>
            <a:off x="8303741" y="2153897"/>
            <a:ext cx="384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Customer Service Experience</a:t>
            </a:r>
          </a:p>
        </p:txBody>
      </p:sp>
      <p:pic>
        <p:nvPicPr>
          <p:cNvPr id="80" name="Graphic 79" descr="Customer review outline">
            <a:extLst>
              <a:ext uri="{FF2B5EF4-FFF2-40B4-BE49-F238E27FC236}">
                <a16:creationId xmlns:a16="http://schemas.microsoft.com/office/drawing/2014/main" id="{A88D3C54-DADD-D645-ACC9-6171CE8703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37081" y="1134637"/>
            <a:ext cx="914400" cy="9144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5B443C5-895C-554E-97E9-B7199816860D}"/>
              </a:ext>
            </a:extLst>
          </p:cNvPr>
          <p:cNvSpPr txBox="1"/>
          <p:nvPr/>
        </p:nvSpPr>
        <p:spPr>
          <a:xfrm>
            <a:off x="8452197" y="5120846"/>
            <a:ext cx="3582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Product Return and Refund</a:t>
            </a:r>
          </a:p>
        </p:txBody>
      </p:sp>
      <p:pic>
        <p:nvPicPr>
          <p:cNvPr id="83" name="Graphic 82" descr="Continuous Improvement outline">
            <a:extLst>
              <a:ext uri="{FF2B5EF4-FFF2-40B4-BE49-F238E27FC236}">
                <a16:creationId xmlns:a16="http://schemas.microsoft.com/office/drawing/2014/main" id="{ABB6B701-00B1-8547-836B-31CEEF8D2E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61036" y="3934724"/>
            <a:ext cx="1042084" cy="1042084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6D28DB87-EAA5-5042-AF8F-F1058C110C02}"/>
              </a:ext>
            </a:extLst>
          </p:cNvPr>
          <p:cNvSpPr txBox="1"/>
          <p:nvPr/>
        </p:nvSpPr>
        <p:spPr>
          <a:xfrm>
            <a:off x="942737" y="5220246"/>
            <a:ext cx="3111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Customer Order Details</a:t>
            </a:r>
          </a:p>
        </p:txBody>
      </p:sp>
      <p:pic>
        <p:nvPicPr>
          <p:cNvPr id="86" name="Graphic 85" descr="Shopping cart outline">
            <a:extLst>
              <a:ext uri="{FF2B5EF4-FFF2-40B4-BE49-F238E27FC236}">
                <a16:creationId xmlns:a16="http://schemas.microsoft.com/office/drawing/2014/main" id="{A69D70CF-3F35-9C45-BE9D-D465E64C06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31679" y="4190928"/>
            <a:ext cx="914400" cy="914400"/>
          </a:xfrm>
          <a:prstGeom prst="rect">
            <a:avLst/>
          </a:prstGeom>
        </p:spPr>
      </p:pic>
      <p:sp>
        <p:nvSpPr>
          <p:cNvPr id="94" name="Oval 93">
            <a:extLst>
              <a:ext uri="{FF2B5EF4-FFF2-40B4-BE49-F238E27FC236}">
                <a16:creationId xmlns:a16="http://schemas.microsoft.com/office/drawing/2014/main" id="{455792AD-0245-974A-95C9-EF0B35AB2EBF}"/>
              </a:ext>
            </a:extLst>
          </p:cNvPr>
          <p:cNvSpPr/>
          <p:nvPr/>
        </p:nvSpPr>
        <p:spPr>
          <a:xfrm>
            <a:off x="7556076" y="2537229"/>
            <a:ext cx="110868" cy="136956"/>
          </a:xfrm>
          <a:prstGeom prst="ellipse">
            <a:avLst/>
          </a:prstGeom>
          <a:solidFill>
            <a:schemeClr val="bg1"/>
          </a:solidFill>
          <a:ln>
            <a:solidFill>
              <a:srgbClr val="0096FF"/>
            </a:solidFill>
          </a:ln>
          <a:effectLst>
            <a:glow rad="199388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49605C17-7368-8D4C-B2BC-58FFA779F38F}"/>
              </a:ext>
            </a:extLst>
          </p:cNvPr>
          <p:cNvSpPr/>
          <p:nvPr/>
        </p:nvSpPr>
        <p:spPr>
          <a:xfrm>
            <a:off x="7506740" y="4435726"/>
            <a:ext cx="110868" cy="136956"/>
          </a:xfrm>
          <a:prstGeom prst="ellipse">
            <a:avLst/>
          </a:prstGeom>
          <a:solidFill>
            <a:schemeClr val="bg1"/>
          </a:solidFill>
          <a:ln>
            <a:solidFill>
              <a:srgbClr val="0096FF"/>
            </a:solidFill>
          </a:ln>
          <a:effectLst>
            <a:glow rad="199388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B141EED-498A-514A-94D2-F2B415A89502}"/>
              </a:ext>
            </a:extLst>
          </p:cNvPr>
          <p:cNvSpPr/>
          <p:nvPr/>
        </p:nvSpPr>
        <p:spPr>
          <a:xfrm>
            <a:off x="4655361" y="2565934"/>
            <a:ext cx="110868" cy="13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199388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2F62380-0106-814E-9D47-4C2D051239CC}"/>
              </a:ext>
            </a:extLst>
          </p:cNvPr>
          <p:cNvSpPr/>
          <p:nvPr/>
        </p:nvSpPr>
        <p:spPr>
          <a:xfrm>
            <a:off x="4655361" y="4396280"/>
            <a:ext cx="110868" cy="136956"/>
          </a:xfrm>
          <a:prstGeom prst="ellipse">
            <a:avLst/>
          </a:prstGeom>
          <a:solidFill>
            <a:schemeClr val="bg1"/>
          </a:solidFill>
          <a:ln>
            <a:solidFill>
              <a:srgbClr val="0096FF"/>
            </a:solidFill>
          </a:ln>
          <a:effectLst>
            <a:glow rad="199388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31AB74-05F1-AD49-938E-7FD8F20A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</p:spTree>
    <p:extLst>
      <p:ext uri="{BB962C8B-B14F-4D97-AF65-F5344CB8AC3E}">
        <p14:creationId xmlns:p14="http://schemas.microsoft.com/office/powerpoint/2010/main" val="82883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DCD378-5C44-4A48-B7E3-C7B6A709D8CF}"/>
              </a:ext>
            </a:extLst>
          </p:cNvPr>
          <p:cNvSpPr txBox="1"/>
          <p:nvPr/>
        </p:nvSpPr>
        <p:spPr>
          <a:xfrm>
            <a:off x="2586681" y="9427"/>
            <a:ext cx="7018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gency FB" panose="020B0503020202020204" pitchFamily="34" charset="0"/>
              </a:rPr>
              <a:t>Entity Relationship 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DA41A-166A-5E48-BD5A-2EF833A1F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DMDD Summer 2021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29BE5-0928-8C44-BA95-80168BCF5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20" y="835926"/>
            <a:ext cx="10474411" cy="54877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6461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BAB411-55D6-674A-A1F5-DD4FCDD6BC18}"/>
              </a:ext>
            </a:extLst>
          </p:cNvPr>
          <p:cNvSpPr txBox="1"/>
          <p:nvPr/>
        </p:nvSpPr>
        <p:spPr>
          <a:xfrm>
            <a:off x="2854410" y="106933"/>
            <a:ext cx="6116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gency FB" panose="020B0503020202020204" pitchFamily="34" charset="0"/>
              </a:rPr>
              <a:t>DDL – Create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7D867-D39B-D24E-B024-D885F12FB3D9}"/>
              </a:ext>
            </a:extLst>
          </p:cNvPr>
          <p:cNvSpPr txBox="1"/>
          <p:nvPr/>
        </p:nvSpPr>
        <p:spPr>
          <a:xfrm>
            <a:off x="128165" y="3116530"/>
            <a:ext cx="3910435" cy="2708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Seller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SellerId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OrganizationName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255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Email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255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PhoneNumber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BIGINT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SellerAddressId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SellerAddress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3FE5FD-62A9-E44D-B336-FD5744A48964}"/>
              </a:ext>
            </a:extLst>
          </p:cNvPr>
          <p:cNvSpPr txBox="1"/>
          <p:nvPr/>
        </p:nvSpPr>
        <p:spPr>
          <a:xfrm>
            <a:off x="8271269" y="3147307"/>
            <a:ext cx="3792566" cy="246221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80000"/>
              </a:prstClr>
            </a:innerShdw>
          </a:effectLst>
        </p:spPr>
        <p:txBody>
          <a:bodyPr wrap="square" rtlCol="0">
            <a:spAutoFit/>
          </a:bodyPr>
          <a:lstStyle/>
          <a:p>
            <a:endParaRPr lang="en-US" sz="14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SellerProduct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SellerID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ProductID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SellerID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ProductID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SellerID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Seller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SellerID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Product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sz="140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CFE06C-C47A-2640-A57E-C120C4467F81}"/>
              </a:ext>
            </a:extLst>
          </p:cNvPr>
          <p:cNvSpPr txBox="1"/>
          <p:nvPr/>
        </p:nvSpPr>
        <p:spPr>
          <a:xfrm>
            <a:off x="4258651" y="3130557"/>
            <a:ext cx="3792566" cy="269304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endParaRPr lang="en-US" sz="14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Product(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ProductID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ProductName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(255) 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UnitPrice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Quantity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NULL 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ProductCategoryID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FOREIGN KEY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(ProductCategoryId) </a:t>
            </a: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ProductCategory 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ProductCategoryID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76851C29-5898-2B44-AAD2-CAEFC9F2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4B2237-41E1-4F9B-8967-D0C6E98BB15D}"/>
              </a:ext>
            </a:extLst>
          </p:cNvPr>
          <p:cNvSpPr txBox="1"/>
          <p:nvPr/>
        </p:nvSpPr>
        <p:spPr>
          <a:xfrm>
            <a:off x="279085" y="1248480"/>
            <a:ext cx="996574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Agency FB" panose="020B0503020202020204" pitchFamily="34" charset="0"/>
              </a:rPr>
              <a:t>Total 18 DB Entities created and 3 Associative entities.</a:t>
            </a:r>
          </a:p>
          <a:p>
            <a:endParaRPr lang="en-US" sz="2000" dirty="0">
              <a:solidFill>
                <a:srgbClr val="002060"/>
              </a:solidFill>
              <a:latin typeface="Agency FB" panose="020B05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Agency FB" panose="020B0503020202020204" pitchFamily="34" charset="0"/>
              </a:rPr>
              <a:t>For the below example Seller Product is an Associative table. The Associative Tables are used for Normalizing a many to many relationship between the seller and the Product entity.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84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7A3AAE-7C11-D543-8272-93FC77AF9EF2}"/>
              </a:ext>
            </a:extLst>
          </p:cNvPr>
          <p:cNvSpPr txBox="1"/>
          <p:nvPr/>
        </p:nvSpPr>
        <p:spPr>
          <a:xfrm>
            <a:off x="2755557" y="23905"/>
            <a:ext cx="6116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gency FB" panose="020B0503020202020204" pitchFamily="34" charset="0"/>
              </a:rPr>
              <a:t>DML  – Insert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588D765-017F-6B40-BF05-EF1BFFA7B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1" y="1565146"/>
            <a:ext cx="6096000" cy="39859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D7F5B74A-6E4F-DB46-BB45-8A2D10998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316" y="1565146"/>
            <a:ext cx="5599474" cy="39719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EEFAC4C-CE95-0741-BF89-FB76F3523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</p:spTree>
    <p:extLst>
      <p:ext uri="{BB962C8B-B14F-4D97-AF65-F5344CB8AC3E}">
        <p14:creationId xmlns:p14="http://schemas.microsoft.com/office/powerpoint/2010/main" val="170247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869C83-E9A4-784D-9881-3951C2232642}"/>
              </a:ext>
            </a:extLst>
          </p:cNvPr>
          <p:cNvSpPr txBox="1"/>
          <p:nvPr/>
        </p:nvSpPr>
        <p:spPr>
          <a:xfrm>
            <a:off x="2854411" y="0"/>
            <a:ext cx="6116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gency FB" panose="020B0503020202020204" pitchFamily="34" charset="0"/>
              </a:rPr>
              <a:t>User Defined Function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4769DB-853D-E346-811A-D606BC1A9D49}"/>
              </a:ext>
            </a:extLst>
          </p:cNvPr>
          <p:cNvSpPr/>
          <p:nvPr/>
        </p:nvSpPr>
        <p:spPr>
          <a:xfrm>
            <a:off x="76116" y="2582054"/>
            <a:ext cx="5831524" cy="373450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73907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getOrderAmount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@orderID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QUANTITY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Discount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100.0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[OrderAmount]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ORDERPRODUCT op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Product p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PRODUCTID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Promotion pm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ProductID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ORDERID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@orderID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5F6229-2E1A-BB43-BA2F-53F47D7099E1}"/>
              </a:ext>
            </a:extLst>
          </p:cNvPr>
          <p:cNvSpPr txBox="1"/>
          <p:nvPr/>
        </p:nvSpPr>
        <p:spPr>
          <a:xfrm>
            <a:off x="852616" y="1078589"/>
            <a:ext cx="10486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Agency FB" panose="020B0503020202020204" pitchFamily="34" charset="0"/>
              </a:rPr>
              <a:t>getOrderAmount function calculate the Order Amount using quantity, unit price and Discount.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Agency FB" panose="020B0503020202020204" pitchFamily="34" charset="0"/>
              </a:rPr>
              <a:t>getBillingAmount function calculates total billing amount for the respective </a:t>
            </a:r>
            <a:r>
              <a:rPr lang="en-US" sz="2000" dirty="0"/>
              <a:t>order.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EA2C35-3A6C-C046-A8E3-E42BB619F731}"/>
              </a:ext>
            </a:extLst>
          </p:cNvPr>
          <p:cNvSpPr/>
          <p:nvPr/>
        </p:nvSpPr>
        <p:spPr>
          <a:xfrm>
            <a:off x="6095999" y="2582055"/>
            <a:ext cx="6019884" cy="373450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8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getBillingAmount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@orderID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QUANTITY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Discount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UnitPrice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TaxAmount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)))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[OrderAmount]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ORDERPRODUCT op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Product p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PRODUCTID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Promotion pm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ProductID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ProductTax pt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ProductID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ORDERID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@orderID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FE4C5B5-8D39-764C-A144-DD38E7496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</p:spTree>
    <p:extLst>
      <p:ext uri="{BB962C8B-B14F-4D97-AF65-F5344CB8AC3E}">
        <p14:creationId xmlns:p14="http://schemas.microsoft.com/office/powerpoint/2010/main" val="1732992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6A56A1-7653-5D45-A9EF-BF87111E12E6}"/>
              </a:ext>
            </a:extLst>
          </p:cNvPr>
          <p:cNvSpPr txBox="1"/>
          <p:nvPr/>
        </p:nvSpPr>
        <p:spPr>
          <a:xfrm>
            <a:off x="2755557" y="23905"/>
            <a:ext cx="6116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gency FB" panose="020B0503020202020204" pitchFamily="34" charset="0"/>
              </a:rPr>
              <a:t>Computed Column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69F451-3CC3-1F47-8729-B211C944B15D}"/>
              </a:ext>
            </a:extLst>
          </p:cNvPr>
          <p:cNvSpPr txBox="1"/>
          <p:nvPr/>
        </p:nvSpPr>
        <p:spPr>
          <a:xfrm>
            <a:off x="1666102" y="2333604"/>
            <a:ext cx="8859795" cy="338554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getdisbursementamount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@sellid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unitprice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quantity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0.30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[DisbursementAmount]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ORDERPRODUCT op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Product p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PRODUCTID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SellerProduct sp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ProductID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sellerid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@sellid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SellerID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60319-A552-7747-95B1-00CDC1E8BA6F}"/>
              </a:ext>
            </a:extLst>
          </p:cNvPr>
          <p:cNvSpPr txBox="1"/>
          <p:nvPr/>
        </p:nvSpPr>
        <p:spPr>
          <a:xfrm>
            <a:off x="1324975" y="1307116"/>
            <a:ext cx="9675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  <a:latin typeface="Agency FB" panose="020B0503020202020204" pitchFamily="34" charset="0"/>
              </a:rPr>
              <a:t>Getdisbursementamount</a:t>
            </a:r>
            <a:r>
              <a:rPr lang="en-US" sz="2000" dirty="0">
                <a:solidFill>
                  <a:srgbClr val="002060"/>
                </a:solidFill>
                <a:latin typeface="Agency FB" panose="020B0503020202020204" pitchFamily="34" charset="0"/>
              </a:rPr>
              <a:t> function calculates the Disbursement amount to be transferred to the Seller using </a:t>
            </a:r>
            <a:r>
              <a:rPr lang="en-US" sz="2000" dirty="0" err="1">
                <a:solidFill>
                  <a:srgbClr val="002060"/>
                </a:solidFill>
                <a:latin typeface="Agency FB" panose="020B0503020202020204" pitchFamily="34" charset="0"/>
              </a:rPr>
              <a:t>unitprice</a:t>
            </a:r>
            <a:r>
              <a:rPr lang="en-US" sz="2000" dirty="0">
                <a:solidFill>
                  <a:srgbClr val="002060"/>
                </a:solidFill>
                <a:latin typeface="Agency FB" panose="020B0503020202020204" pitchFamily="34" charset="0"/>
              </a:rPr>
              <a:t> of each product and the product Quantity </a:t>
            </a:r>
            <a:r>
              <a:rPr lang="en-US" sz="2000" dirty="0"/>
              <a:t>.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01B98B0-84E2-D945-B3CE-58EF9416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</p:spTree>
    <p:extLst>
      <p:ext uri="{BB962C8B-B14F-4D97-AF65-F5344CB8AC3E}">
        <p14:creationId xmlns:p14="http://schemas.microsoft.com/office/powerpoint/2010/main" val="3814850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93454B-69D7-4906-A4A0-AF1FD485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DMDD Summer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A64B6-CE1D-4BA4-9012-CA5C745A4A2A}"/>
              </a:ext>
            </a:extLst>
          </p:cNvPr>
          <p:cNvSpPr txBox="1"/>
          <p:nvPr/>
        </p:nvSpPr>
        <p:spPr>
          <a:xfrm>
            <a:off x="4038600" y="136525"/>
            <a:ext cx="4753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gency FB" panose="020B0503020202020204" pitchFamily="34" charset="0"/>
              </a:rPr>
              <a:t>Data Encryption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73352B41-A12F-49C1-A1D0-4D02F3AA3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225" y="0"/>
            <a:ext cx="999375" cy="11048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B6B6AA-343A-42B2-AEBA-3A189FDABC36}"/>
              </a:ext>
            </a:extLst>
          </p:cNvPr>
          <p:cNvSpPr txBox="1"/>
          <p:nvPr/>
        </p:nvSpPr>
        <p:spPr>
          <a:xfrm>
            <a:off x="3971914" y="812165"/>
            <a:ext cx="979656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Master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Encryption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Password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P@ssword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Certificate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ProjectCertificate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Subject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'Project Certificate'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Expiry_Date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'2021-12-31'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Symmetric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ProjectSymmetricKey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Algorithm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AES_128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Encryption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Certificate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ProjectCertificate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'Master key and certificates already exists'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OPEN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SYMMETRIC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ProjectSymmetricKey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DECRYPTION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CERTIFICATE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ProjectCertificate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@cnt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@cnt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&lt;=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Customer c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Customer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PhoneNumber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F00FF"/>
                </a:solidFill>
                <a:latin typeface="Consolas" panose="020B0609020204030204" pitchFamily="49" charset="0"/>
              </a:rPr>
              <a:t>EncryptByKey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F00FF"/>
                </a:solidFill>
                <a:latin typeface="Consolas" panose="020B0609020204030204" pitchFamily="49" charset="0"/>
              </a:rPr>
              <a:t>Key_GUID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N'ProjectSymmetricKey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convert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varbinary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Pass'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 err="1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@cnt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))))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1000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@cnt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6FDEB6-F4C8-4F7D-AA8B-73B8BD07184E}"/>
              </a:ext>
            </a:extLst>
          </p:cNvPr>
          <p:cNvSpPr txBox="1"/>
          <p:nvPr/>
        </p:nvSpPr>
        <p:spPr>
          <a:xfrm>
            <a:off x="203550" y="2843490"/>
            <a:ext cx="3586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Agency FB" panose="020B0503020202020204" pitchFamily="34" charset="0"/>
              </a:rPr>
              <a:t>Data </a:t>
            </a:r>
            <a:r>
              <a:rPr lang="en-US" dirty="0" err="1">
                <a:solidFill>
                  <a:srgbClr val="002060"/>
                </a:solidFill>
                <a:latin typeface="Agency FB" panose="020B0503020202020204" pitchFamily="34" charset="0"/>
              </a:rPr>
              <a:t>Encrption</a:t>
            </a:r>
            <a:r>
              <a:rPr lang="en-US" dirty="0">
                <a:solidFill>
                  <a:srgbClr val="002060"/>
                </a:solidFill>
                <a:latin typeface="Agency FB" panose="020B0503020202020204" pitchFamily="34" charset="0"/>
              </a:rPr>
              <a:t> is done on Customer Phone </a:t>
            </a:r>
            <a:r>
              <a:rPr lang="en-US" sz="2000" dirty="0">
                <a:solidFill>
                  <a:srgbClr val="002060"/>
                </a:solidFill>
                <a:latin typeface="Agency FB" panose="020B0503020202020204" pitchFamily="34" charset="0"/>
              </a:rPr>
              <a:t>numbers</a:t>
            </a:r>
            <a:r>
              <a:rPr lang="en-US" dirty="0">
                <a:solidFill>
                  <a:srgbClr val="002060"/>
                </a:solidFill>
                <a:latin typeface="Agency FB" panose="020B0503020202020204" pitchFamily="34" charset="0"/>
              </a:rPr>
              <a:t> to keep the customer personal details secure.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2598ED-EFB0-4779-9627-46D17BC77D97}"/>
              </a:ext>
            </a:extLst>
          </p:cNvPr>
          <p:cNvSpPr/>
          <p:nvPr/>
        </p:nvSpPr>
        <p:spPr>
          <a:xfrm>
            <a:off x="3971914" y="844411"/>
            <a:ext cx="8016536" cy="58875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03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93B152-94D3-7443-AC6B-569C86C3A406}"/>
              </a:ext>
            </a:extLst>
          </p:cNvPr>
          <p:cNvSpPr txBox="1"/>
          <p:nvPr/>
        </p:nvSpPr>
        <p:spPr>
          <a:xfrm>
            <a:off x="2918105" y="287482"/>
            <a:ext cx="6116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gency FB" panose="020B0503020202020204" pitchFamily="34" charset="0"/>
              </a:rPr>
              <a:t>Stored Procedure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719B53-620D-794F-9031-0D83942B848B}"/>
              </a:ext>
            </a:extLst>
          </p:cNvPr>
          <p:cNvSpPr txBox="1"/>
          <p:nvPr/>
        </p:nvSpPr>
        <p:spPr>
          <a:xfrm>
            <a:off x="1449859" y="1792433"/>
            <a:ext cx="9292281" cy="461664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78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TotalSalesPerDay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TotalSalesPerDay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@OrderDate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@totalSales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@totalSales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pm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BillingAmount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TotalSale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[Order] o</a:t>
            </a:r>
          </a:p>
          <a:p>
            <a:pPr lvl="4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Payment pm</a:t>
            </a:r>
          </a:p>
          <a:p>
            <a:pPr lvl="4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pm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@OrderDate</a:t>
            </a:r>
          </a:p>
          <a:p>
            <a:pPr lvl="4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@date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'2021-07-02'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@totalSales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TotalSalesPerDay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@date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@totalSales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@totalSales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TotalSales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65499A-6EEC-134C-84E1-A234F6FAE172}"/>
              </a:ext>
            </a:extLst>
          </p:cNvPr>
          <p:cNvSpPr txBox="1"/>
          <p:nvPr/>
        </p:nvSpPr>
        <p:spPr>
          <a:xfrm>
            <a:off x="1330262" y="1101430"/>
            <a:ext cx="929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Agency FB" panose="020B0503020202020204" pitchFamily="34" charset="0"/>
              </a:rPr>
              <a:t>TotalSalesPerDay</a:t>
            </a:r>
            <a:r>
              <a:rPr lang="en-US" sz="2400" dirty="0">
                <a:solidFill>
                  <a:srgbClr val="002060"/>
                </a:solidFill>
                <a:latin typeface="Agency FB" panose="020B0503020202020204" pitchFamily="34" charset="0"/>
              </a:rPr>
              <a:t> calculate total revenue for the specific date</a:t>
            </a:r>
            <a:r>
              <a:rPr lang="en-US" sz="2400" dirty="0"/>
              <a:t>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1317B-B62C-6948-BDC1-12E1D2AB8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  <p:pic>
        <p:nvPicPr>
          <p:cNvPr id="7" name="Graphic 6" descr="Database with solid fill">
            <a:extLst>
              <a:ext uri="{FF2B5EF4-FFF2-40B4-BE49-F238E27FC236}">
                <a16:creationId xmlns:a16="http://schemas.microsoft.com/office/drawing/2014/main" id="{278A3AE0-5358-4CB3-8D6C-D2D5106E5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9489" y="1886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8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975</TotalTime>
  <Words>996</Words>
  <Application>Microsoft Office PowerPoint</Application>
  <PresentationFormat>Widescreen</PresentationFormat>
  <Paragraphs>195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Agency FB</vt:lpstr>
      <vt:lpstr>Arial</vt:lpstr>
      <vt:lpstr>Calibri</vt:lpstr>
      <vt:lpstr>Calibri Light</vt:lpstr>
      <vt:lpstr>Consolas</vt:lpstr>
      <vt:lpstr>Wingdings</vt:lpstr>
      <vt:lpstr>Office Theme</vt:lpstr>
      <vt:lpstr>“E-commerce And Inventory Management”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– commerce Database</dc:title>
  <dc:creator>Rahul Shinde</dc:creator>
  <cp:lastModifiedBy>Rushabh Patel</cp:lastModifiedBy>
  <cp:revision>115</cp:revision>
  <dcterms:created xsi:type="dcterms:W3CDTF">2021-08-02T19:54:45Z</dcterms:created>
  <dcterms:modified xsi:type="dcterms:W3CDTF">2021-08-07T15:23:25Z</dcterms:modified>
</cp:coreProperties>
</file>