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5"/>
    <p:restoredTop sz="96928"/>
  </p:normalViewPr>
  <p:slideViewPr>
    <p:cSldViewPr snapToGrid="0" snapToObjects="1">
      <p:cViewPr varScale="1">
        <p:scale>
          <a:sx n="144" d="100"/>
          <a:sy n="144" d="100"/>
        </p:scale>
        <p:origin x="2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8/2/20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92296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8/2/20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7137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8/2/20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397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8/2/20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2021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8/2/20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767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8/2/20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3585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8/2/20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69862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8/2/20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8675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8/2/20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6809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8/2/20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7042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8/2/20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3565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8/2/20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84949100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6" r:id="rId6"/>
    <p:sldLayoutId id="2147483681" r:id="rId7"/>
    <p:sldLayoutId id="2147483682" r:id="rId8"/>
    <p:sldLayoutId id="2147483683" r:id="rId9"/>
    <p:sldLayoutId id="2147483685" r:id="rId10"/>
    <p:sldLayoutId id="2147483684"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4DF6-922E-4843-BE54-060DA84A16C6}"/>
              </a:ext>
            </a:extLst>
          </p:cNvPr>
          <p:cNvSpPr>
            <a:spLocks noGrp="1"/>
          </p:cNvSpPr>
          <p:nvPr>
            <p:ph type="ctrTitle"/>
          </p:nvPr>
        </p:nvSpPr>
        <p:spPr/>
        <p:txBody>
          <a:bodyPr/>
          <a:lstStyle/>
          <a:p>
            <a:r>
              <a:rPr lang="en-US" dirty="0"/>
              <a:t>Performance Testing</a:t>
            </a:r>
          </a:p>
        </p:txBody>
      </p:sp>
      <p:sp>
        <p:nvSpPr>
          <p:cNvPr id="3" name="Subtitle 2">
            <a:extLst>
              <a:ext uri="{FF2B5EF4-FFF2-40B4-BE49-F238E27FC236}">
                <a16:creationId xmlns:a16="http://schemas.microsoft.com/office/drawing/2014/main" id="{98D90B6F-85C7-DE48-B0C1-76B9D3CDDD6B}"/>
              </a:ext>
            </a:extLst>
          </p:cNvPr>
          <p:cNvSpPr>
            <a:spLocks noGrp="1"/>
          </p:cNvSpPr>
          <p:nvPr>
            <p:ph type="subTitle" idx="1"/>
          </p:nvPr>
        </p:nvSpPr>
        <p:spPr/>
        <p:txBody>
          <a:bodyPr/>
          <a:lstStyle/>
          <a:p>
            <a:r>
              <a:rPr lang="en-US" dirty="0"/>
              <a:t>-Cassandra</a:t>
            </a:r>
          </a:p>
        </p:txBody>
      </p:sp>
    </p:spTree>
    <p:extLst>
      <p:ext uri="{BB962C8B-B14F-4D97-AF65-F5344CB8AC3E}">
        <p14:creationId xmlns:p14="http://schemas.microsoft.com/office/powerpoint/2010/main" val="370855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5AE4-7D98-6D4E-B8CA-3E0F695F326E}"/>
              </a:ext>
            </a:extLst>
          </p:cNvPr>
          <p:cNvSpPr>
            <a:spLocks noGrp="1"/>
          </p:cNvSpPr>
          <p:nvPr>
            <p:ph type="title"/>
          </p:nvPr>
        </p:nvSpPr>
        <p:spPr/>
        <p:txBody>
          <a:bodyPr/>
          <a:lstStyle/>
          <a:p>
            <a:r>
              <a:rPr lang="en-IN" dirty="0" err="1"/>
              <a:t>LeveledCompactionStrategy</a:t>
            </a:r>
            <a:br>
              <a:rPr lang="en-IN" dirty="0"/>
            </a:br>
            <a:endParaRPr lang="en-US" dirty="0"/>
          </a:p>
        </p:txBody>
      </p:sp>
      <p:sp>
        <p:nvSpPr>
          <p:cNvPr id="3" name="Content Placeholder 2">
            <a:extLst>
              <a:ext uri="{FF2B5EF4-FFF2-40B4-BE49-F238E27FC236}">
                <a16:creationId xmlns:a16="http://schemas.microsoft.com/office/drawing/2014/main" id="{7487CF12-D743-EA48-89D1-129C1ED3349E}"/>
              </a:ext>
            </a:extLst>
          </p:cNvPr>
          <p:cNvSpPr>
            <a:spLocks noGrp="1"/>
          </p:cNvSpPr>
          <p:nvPr>
            <p:ph idx="1"/>
          </p:nvPr>
        </p:nvSpPr>
        <p:spPr/>
        <p:txBody>
          <a:bodyPr>
            <a:normAutofit lnSpcReduction="10000"/>
          </a:bodyPr>
          <a:lstStyle/>
          <a:p>
            <a:r>
              <a:rPr lang="en-IN" dirty="0"/>
              <a:t>The </a:t>
            </a:r>
            <a:r>
              <a:rPr lang="en-IN" dirty="0" err="1"/>
              <a:t>LeveledCompactionStrategy</a:t>
            </a:r>
            <a:r>
              <a:rPr lang="en-IN" dirty="0"/>
              <a:t> (LCS) creates </a:t>
            </a:r>
            <a:r>
              <a:rPr lang="en-IN" dirty="0" err="1"/>
              <a:t>SSTables</a:t>
            </a:r>
            <a:r>
              <a:rPr lang="en-IN" dirty="0"/>
              <a:t> of a fixed size (5 MB by default) and groups them into levels, with each level holding 10 times as many </a:t>
            </a:r>
            <a:r>
              <a:rPr lang="en-IN" dirty="0" err="1"/>
              <a:t>SSTables</a:t>
            </a:r>
            <a:r>
              <a:rPr lang="en-IN" dirty="0"/>
              <a:t> as the previous level. </a:t>
            </a:r>
          </a:p>
          <a:p>
            <a:r>
              <a:rPr lang="en-IN" dirty="0"/>
              <a:t>LCS guarantees that a given row appears in at most one </a:t>
            </a:r>
            <a:r>
              <a:rPr lang="en-IN" dirty="0" err="1"/>
              <a:t>SSTable</a:t>
            </a:r>
            <a:r>
              <a:rPr lang="en-IN" dirty="0"/>
              <a:t> per level. LCS spends additional effort on I/O to minimize the number of </a:t>
            </a:r>
            <a:r>
              <a:rPr lang="en-IN" dirty="0" err="1"/>
              <a:t>SSTables</a:t>
            </a:r>
            <a:r>
              <a:rPr lang="en-IN" dirty="0"/>
              <a:t> a row appears in; the average number of </a:t>
            </a:r>
            <a:r>
              <a:rPr lang="en-IN" dirty="0" err="1"/>
              <a:t>SSTables</a:t>
            </a:r>
            <a:r>
              <a:rPr lang="en-IN" dirty="0"/>
              <a:t> for a given row is 1.11. </a:t>
            </a:r>
          </a:p>
          <a:p>
            <a:r>
              <a:rPr lang="en-IN" dirty="0"/>
              <a:t>This strategy should be used if there is a high ratio of reads to writes or predictable latency is required. </a:t>
            </a:r>
          </a:p>
          <a:p>
            <a:r>
              <a:rPr lang="en-IN" dirty="0"/>
              <a:t>LCS will tend to not perform as well if a cluster is already I/O bound. If writes dominate reads, Cassandra may struggle to keep up.</a:t>
            </a:r>
          </a:p>
          <a:p>
            <a:endParaRPr lang="en-US" dirty="0"/>
          </a:p>
        </p:txBody>
      </p:sp>
    </p:spTree>
    <p:extLst>
      <p:ext uri="{BB962C8B-B14F-4D97-AF65-F5344CB8AC3E}">
        <p14:creationId xmlns:p14="http://schemas.microsoft.com/office/powerpoint/2010/main" val="212430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3BD5-EFA1-B24B-AFC0-66259D63633E}"/>
              </a:ext>
            </a:extLst>
          </p:cNvPr>
          <p:cNvSpPr>
            <a:spLocks noGrp="1"/>
          </p:cNvSpPr>
          <p:nvPr>
            <p:ph type="title"/>
          </p:nvPr>
        </p:nvSpPr>
        <p:spPr/>
        <p:txBody>
          <a:bodyPr/>
          <a:lstStyle/>
          <a:p>
            <a:r>
              <a:rPr lang="en-IN" dirty="0" err="1"/>
              <a:t>DateTieredCompactionStrategy</a:t>
            </a:r>
            <a:br>
              <a:rPr lang="en-IN" dirty="0"/>
            </a:br>
            <a:endParaRPr lang="en-US" dirty="0"/>
          </a:p>
        </p:txBody>
      </p:sp>
      <p:sp>
        <p:nvSpPr>
          <p:cNvPr id="3" name="Content Placeholder 2">
            <a:extLst>
              <a:ext uri="{FF2B5EF4-FFF2-40B4-BE49-F238E27FC236}">
                <a16:creationId xmlns:a16="http://schemas.microsoft.com/office/drawing/2014/main" id="{B46BA523-B041-6040-A10F-BC7E56404340}"/>
              </a:ext>
            </a:extLst>
          </p:cNvPr>
          <p:cNvSpPr>
            <a:spLocks noGrp="1"/>
          </p:cNvSpPr>
          <p:nvPr>
            <p:ph idx="1"/>
          </p:nvPr>
        </p:nvSpPr>
        <p:spPr/>
        <p:txBody>
          <a:bodyPr>
            <a:normAutofit/>
          </a:bodyPr>
          <a:lstStyle/>
          <a:p>
            <a:r>
              <a:rPr lang="en-IN" dirty="0"/>
              <a:t>The </a:t>
            </a:r>
            <a:r>
              <a:rPr lang="en-IN" dirty="0" err="1"/>
              <a:t>DateTieredCompactionStrategy</a:t>
            </a:r>
            <a:r>
              <a:rPr lang="en-IN" dirty="0"/>
              <a:t> (DTCS) was introduced in the 2.0.11 and 2.1.1 releases. </a:t>
            </a:r>
          </a:p>
          <a:p>
            <a:r>
              <a:rPr lang="en-IN" dirty="0"/>
              <a:t>It is intended to improve read performance for time series data, specifically for access patterns that involve accessing the most recently written data. </a:t>
            </a:r>
          </a:p>
          <a:p>
            <a:r>
              <a:rPr lang="en-IN" dirty="0"/>
              <a:t>It works by grouping </a:t>
            </a:r>
            <a:r>
              <a:rPr lang="en-IN" dirty="0" err="1"/>
              <a:t>SSTables</a:t>
            </a:r>
            <a:r>
              <a:rPr lang="en-IN" dirty="0"/>
              <a:t> in windows organized by the write time of the data. Compaction is only performed within these windows. Because DTCS is relatively new and targeted at a very specific use case, make sure you research carefully before making use of it.</a:t>
            </a:r>
          </a:p>
          <a:p>
            <a:pPr marL="0" indent="0">
              <a:buNone/>
            </a:pPr>
            <a:endParaRPr lang="en-IN" dirty="0"/>
          </a:p>
          <a:p>
            <a:endParaRPr lang="en-US" dirty="0"/>
          </a:p>
        </p:txBody>
      </p:sp>
    </p:spTree>
    <p:extLst>
      <p:ext uri="{BB962C8B-B14F-4D97-AF65-F5344CB8AC3E}">
        <p14:creationId xmlns:p14="http://schemas.microsoft.com/office/powerpoint/2010/main" val="11980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B537-E103-DC48-8FC9-5E65291AECB2}"/>
              </a:ext>
            </a:extLst>
          </p:cNvPr>
          <p:cNvSpPr>
            <a:spLocks noGrp="1"/>
          </p:cNvSpPr>
          <p:nvPr>
            <p:ph type="title"/>
          </p:nvPr>
        </p:nvSpPr>
        <p:spPr/>
        <p:txBody>
          <a:bodyPr/>
          <a:lstStyle/>
          <a:p>
            <a:r>
              <a:rPr lang="en-IN" dirty="0"/>
              <a:t>Concurrency and Threading</a:t>
            </a:r>
            <a:br>
              <a:rPr lang="en-IN" dirty="0"/>
            </a:br>
            <a:endParaRPr lang="en-US" dirty="0"/>
          </a:p>
        </p:txBody>
      </p:sp>
      <p:sp>
        <p:nvSpPr>
          <p:cNvPr id="3" name="Content Placeholder 2">
            <a:extLst>
              <a:ext uri="{FF2B5EF4-FFF2-40B4-BE49-F238E27FC236}">
                <a16:creationId xmlns:a16="http://schemas.microsoft.com/office/drawing/2014/main" id="{E437F75E-DDAB-BE4C-9A37-3D5D27FD5CE7}"/>
              </a:ext>
            </a:extLst>
          </p:cNvPr>
          <p:cNvSpPr>
            <a:spLocks noGrp="1"/>
          </p:cNvSpPr>
          <p:nvPr>
            <p:ph idx="1"/>
          </p:nvPr>
        </p:nvSpPr>
        <p:spPr/>
        <p:txBody>
          <a:bodyPr/>
          <a:lstStyle/>
          <a:p>
            <a:r>
              <a:rPr lang="en-IN" dirty="0"/>
              <a:t>Cassandra differs from many data stores in that it offers much faster write performance than read performance. There are two settings related to how many threads can perform read and write operations: </a:t>
            </a:r>
            <a:r>
              <a:rPr lang="en-IN" dirty="0" err="1"/>
              <a:t>concurrent_reads</a:t>
            </a:r>
            <a:r>
              <a:rPr lang="en-IN" dirty="0"/>
              <a:t> and </a:t>
            </a:r>
            <a:r>
              <a:rPr lang="en-IN" dirty="0" err="1"/>
              <a:t>concurrent_writes</a:t>
            </a:r>
            <a:r>
              <a:rPr lang="en-IN" dirty="0"/>
              <a:t>.</a:t>
            </a:r>
          </a:p>
          <a:p>
            <a:r>
              <a:rPr lang="en-IN" dirty="0"/>
              <a:t>In general, the defaults provided by Cassandra out of the box are very good.</a:t>
            </a:r>
          </a:p>
          <a:p>
            <a:endParaRPr lang="en-US" dirty="0"/>
          </a:p>
        </p:txBody>
      </p:sp>
    </p:spTree>
    <p:extLst>
      <p:ext uri="{BB962C8B-B14F-4D97-AF65-F5344CB8AC3E}">
        <p14:creationId xmlns:p14="http://schemas.microsoft.com/office/powerpoint/2010/main" val="254391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4A13-91A4-A84A-A808-2AC4807226A2}"/>
              </a:ext>
            </a:extLst>
          </p:cNvPr>
          <p:cNvSpPr>
            <a:spLocks noGrp="1"/>
          </p:cNvSpPr>
          <p:nvPr>
            <p:ph type="title"/>
          </p:nvPr>
        </p:nvSpPr>
        <p:spPr/>
        <p:txBody>
          <a:bodyPr/>
          <a:lstStyle/>
          <a:p>
            <a:r>
              <a:rPr lang="en-IN" dirty="0" err="1"/>
              <a:t>concurrent_reads</a:t>
            </a:r>
            <a:br>
              <a:rPr lang="en-IN" dirty="0"/>
            </a:br>
            <a:endParaRPr lang="en-US" dirty="0"/>
          </a:p>
        </p:txBody>
      </p:sp>
      <p:sp>
        <p:nvSpPr>
          <p:cNvPr id="3" name="Content Placeholder 2">
            <a:extLst>
              <a:ext uri="{FF2B5EF4-FFF2-40B4-BE49-F238E27FC236}">
                <a16:creationId xmlns:a16="http://schemas.microsoft.com/office/drawing/2014/main" id="{653526FC-6E32-D74F-9726-3769393948FB}"/>
              </a:ext>
            </a:extLst>
          </p:cNvPr>
          <p:cNvSpPr>
            <a:spLocks noGrp="1"/>
          </p:cNvSpPr>
          <p:nvPr>
            <p:ph idx="1"/>
          </p:nvPr>
        </p:nvSpPr>
        <p:spPr/>
        <p:txBody>
          <a:bodyPr/>
          <a:lstStyle/>
          <a:p>
            <a:r>
              <a:rPr lang="en-IN" dirty="0"/>
              <a:t>The </a:t>
            </a:r>
            <a:r>
              <a:rPr lang="en-IN" dirty="0" err="1"/>
              <a:t>concurrent_reads</a:t>
            </a:r>
            <a:r>
              <a:rPr lang="en-IN" dirty="0"/>
              <a:t> setting determines how many simultaneous read requests the node can service. This defaults to 32, but should be set to the number of drives used for data storage A X 16. </a:t>
            </a:r>
          </a:p>
          <a:p>
            <a:r>
              <a:rPr lang="en-IN" dirty="0"/>
              <a:t>This is because when your data sets are larger than available memory, the read operation is I/O bound.</a:t>
            </a:r>
          </a:p>
          <a:p>
            <a:endParaRPr lang="en-US" dirty="0"/>
          </a:p>
        </p:txBody>
      </p:sp>
    </p:spTree>
    <p:extLst>
      <p:ext uri="{BB962C8B-B14F-4D97-AF65-F5344CB8AC3E}">
        <p14:creationId xmlns:p14="http://schemas.microsoft.com/office/powerpoint/2010/main" val="194839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DED6-E0B4-F946-A384-14A0C3F16DEB}"/>
              </a:ext>
            </a:extLst>
          </p:cNvPr>
          <p:cNvSpPr>
            <a:spLocks noGrp="1"/>
          </p:cNvSpPr>
          <p:nvPr>
            <p:ph type="title"/>
          </p:nvPr>
        </p:nvSpPr>
        <p:spPr/>
        <p:txBody>
          <a:bodyPr/>
          <a:lstStyle/>
          <a:p>
            <a:r>
              <a:rPr lang="en-IN" dirty="0" err="1"/>
              <a:t>concurrent_writes</a:t>
            </a:r>
            <a:br>
              <a:rPr lang="en-IN" dirty="0"/>
            </a:br>
            <a:endParaRPr lang="en-US" dirty="0"/>
          </a:p>
        </p:txBody>
      </p:sp>
      <p:sp>
        <p:nvSpPr>
          <p:cNvPr id="3" name="Content Placeholder 2">
            <a:extLst>
              <a:ext uri="{FF2B5EF4-FFF2-40B4-BE49-F238E27FC236}">
                <a16:creationId xmlns:a16="http://schemas.microsoft.com/office/drawing/2014/main" id="{61557BC4-83E7-6147-A242-A2394882A794}"/>
              </a:ext>
            </a:extLst>
          </p:cNvPr>
          <p:cNvSpPr>
            <a:spLocks noGrp="1"/>
          </p:cNvSpPr>
          <p:nvPr>
            <p:ph idx="1"/>
          </p:nvPr>
        </p:nvSpPr>
        <p:spPr/>
        <p:txBody>
          <a:bodyPr>
            <a:normAutofit/>
          </a:bodyPr>
          <a:lstStyle/>
          <a:p>
            <a:r>
              <a:rPr lang="en-IN" dirty="0"/>
              <a:t>The </a:t>
            </a:r>
            <a:r>
              <a:rPr lang="en-IN" dirty="0" err="1"/>
              <a:t>concurrent_writes</a:t>
            </a:r>
            <a:r>
              <a:rPr lang="en-IN" dirty="0"/>
              <a:t> setting behaves somewhat differently. This should correlate to the number of clients that will write concurrently to the server.</a:t>
            </a:r>
          </a:p>
          <a:p>
            <a:r>
              <a:rPr lang="en-IN" dirty="0"/>
              <a:t> If Cassandra is backing a web application server, you can tune this setting from its default of 32 to match the number of threads the application server has available to connect to Cassandra.</a:t>
            </a:r>
          </a:p>
          <a:p>
            <a:r>
              <a:rPr lang="en-IN" dirty="0"/>
              <a:t>It is common in Java application servers to prefer database connection pools no larger than 20 or 30, but if you’re using several application servers in a cluster, you’ll need to factor that in as well</a:t>
            </a:r>
          </a:p>
          <a:p>
            <a:endParaRPr lang="en-US" dirty="0"/>
          </a:p>
        </p:txBody>
      </p:sp>
    </p:spTree>
    <p:extLst>
      <p:ext uri="{BB962C8B-B14F-4D97-AF65-F5344CB8AC3E}">
        <p14:creationId xmlns:p14="http://schemas.microsoft.com/office/powerpoint/2010/main" val="338722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F736-DD7C-6649-A6E7-82E7B9221207}"/>
              </a:ext>
            </a:extLst>
          </p:cNvPr>
          <p:cNvSpPr>
            <a:spLocks noGrp="1"/>
          </p:cNvSpPr>
          <p:nvPr>
            <p:ph type="title"/>
          </p:nvPr>
        </p:nvSpPr>
        <p:spPr/>
        <p:txBody>
          <a:bodyPr/>
          <a:lstStyle/>
          <a:p>
            <a:r>
              <a:rPr lang="en-IN" dirty="0"/>
              <a:t>Health Check</a:t>
            </a:r>
            <a:br>
              <a:rPr lang="en-IN" dirty="0"/>
            </a:br>
            <a:endParaRPr lang="en-US" dirty="0"/>
          </a:p>
        </p:txBody>
      </p:sp>
      <p:sp>
        <p:nvSpPr>
          <p:cNvPr id="3" name="Content Placeholder 2">
            <a:extLst>
              <a:ext uri="{FF2B5EF4-FFF2-40B4-BE49-F238E27FC236}">
                <a16:creationId xmlns:a16="http://schemas.microsoft.com/office/drawing/2014/main" id="{98107615-3C34-7641-A117-6E8016C62159}"/>
              </a:ext>
            </a:extLst>
          </p:cNvPr>
          <p:cNvSpPr>
            <a:spLocks noGrp="1"/>
          </p:cNvSpPr>
          <p:nvPr>
            <p:ph idx="1"/>
          </p:nvPr>
        </p:nvSpPr>
        <p:spPr/>
        <p:txBody>
          <a:bodyPr/>
          <a:lstStyle/>
          <a:p>
            <a:r>
              <a:rPr lang="en-IN" dirty="0"/>
              <a:t>There are some basic things that you’ll want to look for to ensure that nodes in your cluster are healthy:</a:t>
            </a:r>
          </a:p>
          <a:p>
            <a:r>
              <a:rPr lang="en-IN" dirty="0" err="1"/>
              <a:t>nodetool</a:t>
            </a:r>
            <a:r>
              <a:rPr lang="en-IN" dirty="0"/>
              <a:t> status</a:t>
            </a:r>
          </a:p>
          <a:p>
            <a:r>
              <a:rPr lang="en-IN" dirty="0" err="1"/>
              <a:t>nodetool</a:t>
            </a:r>
            <a:r>
              <a:rPr lang="en-IN" dirty="0"/>
              <a:t> </a:t>
            </a:r>
            <a:r>
              <a:rPr lang="en-IN" dirty="0" err="1"/>
              <a:t>tpstats</a:t>
            </a:r>
            <a:endParaRPr lang="en-IN" dirty="0"/>
          </a:p>
          <a:p>
            <a:endParaRPr lang="en-IN" dirty="0"/>
          </a:p>
          <a:p>
            <a:endParaRPr lang="en-US" dirty="0"/>
          </a:p>
        </p:txBody>
      </p:sp>
    </p:spTree>
    <p:extLst>
      <p:ext uri="{BB962C8B-B14F-4D97-AF65-F5344CB8AC3E}">
        <p14:creationId xmlns:p14="http://schemas.microsoft.com/office/powerpoint/2010/main" val="332281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0B2C-EA93-7B40-B80F-8146F27E6496}"/>
              </a:ext>
            </a:extLst>
          </p:cNvPr>
          <p:cNvSpPr>
            <a:spLocks noGrp="1"/>
          </p:cNvSpPr>
          <p:nvPr>
            <p:ph type="title"/>
          </p:nvPr>
        </p:nvSpPr>
        <p:spPr/>
        <p:txBody>
          <a:bodyPr/>
          <a:lstStyle/>
          <a:p>
            <a:r>
              <a:rPr lang="en-IN" dirty="0"/>
              <a:t>Basic Maintenance</a:t>
            </a:r>
            <a:br>
              <a:rPr lang="en-IN" dirty="0"/>
            </a:br>
            <a:endParaRPr lang="en-US" dirty="0"/>
          </a:p>
        </p:txBody>
      </p:sp>
      <p:sp>
        <p:nvSpPr>
          <p:cNvPr id="3" name="Content Placeholder 2">
            <a:extLst>
              <a:ext uri="{FF2B5EF4-FFF2-40B4-BE49-F238E27FC236}">
                <a16:creationId xmlns:a16="http://schemas.microsoft.com/office/drawing/2014/main" id="{5BB1E35C-2A1B-9741-AF5E-AA0CD7F811B9}"/>
              </a:ext>
            </a:extLst>
          </p:cNvPr>
          <p:cNvSpPr>
            <a:spLocks noGrp="1"/>
          </p:cNvSpPr>
          <p:nvPr>
            <p:ph idx="1"/>
          </p:nvPr>
        </p:nvSpPr>
        <p:spPr/>
        <p:txBody>
          <a:bodyPr/>
          <a:lstStyle/>
          <a:p>
            <a:r>
              <a:rPr lang="en-IN" dirty="0"/>
              <a:t>There are a few tasks that you’ll need to perform before or after more impactful tasks.</a:t>
            </a:r>
          </a:p>
          <a:p>
            <a:r>
              <a:rPr lang="en-IN" dirty="0"/>
              <a:t>For example, it makes sense to take a snapshot only after you’ve performed a flush</a:t>
            </a:r>
          </a:p>
          <a:p>
            <a:endParaRPr lang="en-US" dirty="0"/>
          </a:p>
        </p:txBody>
      </p:sp>
    </p:spTree>
    <p:extLst>
      <p:ext uri="{BB962C8B-B14F-4D97-AF65-F5344CB8AC3E}">
        <p14:creationId xmlns:p14="http://schemas.microsoft.com/office/powerpoint/2010/main" val="145687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B84E-8167-A843-9616-E0A1CCED913A}"/>
              </a:ext>
            </a:extLst>
          </p:cNvPr>
          <p:cNvSpPr>
            <a:spLocks noGrp="1"/>
          </p:cNvSpPr>
          <p:nvPr>
            <p:ph type="title"/>
          </p:nvPr>
        </p:nvSpPr>
        <p:spPr/>
        <p:txBody>
          <a:bodyPr/>
          <a:lstStyle/>
          <a:p>
            <a:r>
              <a:rPr lang="en-IN" dirty="0"/>
              <a:t>Flush</a:t>
            </a:r>
            <a:br>
              <a:rPr lang="en-IN" dirty="0"/>
            </a:br>
            <a:endParaRPr lang="en-US" dirty="0"/>
          </a:p>
        </p:txBody>
      </p:sp>
      <p:sp>
        <p:nvSpPr>
          <p:cNvPr id="3" name="Content Placeholder 2">
            <a:extLst>
              <a:ext uri="{FF2B5EF4-FFF2-40B4-BE49-F238E27FC236}">
                <a16:creationId xmlns:a16="http://schemas.microsoft.com/office/drawing/2014/main" id="{A1D42153-6EDB-B445-BC71-0F622CE4A7D2}"/>
              </a:ext>
            </a:extLst>
          </p:cNvPr>
          <p:cNvSpPr>
            <a:spLocks noGrp="1"/>
          </p:cNvSpPr>
          <p:nvPr>
            <p:ph idx="1"/>
          </p:nvPr>
        </p:nvSpPr>
        <p:spPr/>
        <p:txBody>
          <a:bodyPr/>
          <a:lstStyle/>
          <a:p>
            <a:r>
              <a:rPr lang="en-IN" dirty="0"/>
              <a:t>To force Cassandra to write data from its </a:t>
            </a:r>
            <a:r>
              <a:rPr lang="en-IN" dirty="0" err="1"/>
              <a:t>memtables</a:t>
            </a:r>
            <a:r>
              <a:rPr lang="en-IN" dirty="0"/>
              <a:t> to </a:t>
            </a:r>
            <a:r>
              <a:rPr lang="en-IN" dirty="0" err="1"/>
              <a:t>SSTables</a:t>
            </a:r>
            <a:r>
              <a:rPr lang="en-IN" dirty="0"/>
              <a:t> on the filesystem, you use the flush command on </a:t>
            </a:r>
            <a:r>
              <a:rPr lang="en-IN" dirty="0" err="1"/>
              <a:t>nodetool</a:t>
            </a:r>
            <a:r>
              <a:rPr lang="en-IN" dirty="0"/>
              <a:t>, like this</a:t>
            </a:r>
          </a:p>
          <a:p>
            <a:endParaRPr lang="en-IN" dirty="0"/>
          </a:p>
          <a:p>
            <a:r>
              <a:rPr lang="en-IN" dirty="0" err="1"/>
              <a:t>nodetool</a:t>
            </a:r>
            <a:r>
              <a:rPr lang="en-IN" dirty="0"/>
              <a:t> flush</a:t>
            </a:r>
          </a:p>
          <a:p>
            <a:endParaRPr lang="en-US" dirty="0"/>
          </a:p>
        </p:txBody>
      </p:sp>
    </p:spTree>
    <p:extLst>
      <p:ext uri="{BB962C8B-B14F-4D97-AF65-F5344CB8AC3E}">
        <p14:creationId xmlns:p14="http://schemas.microsoft.com/office/powerpoint/2010/main" val="161023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278C-CB3C-5F44-B15F-A94A608E3E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137C02-FA9C-5F42-8A60-879645245BA0}"/>
              </a:ext>
            </a:extLst>
          </p:cNvPr>
          <p:cNvSpPr>
            <a:spLocks noGrp="1"/>
          </p:cNvSpPr>
          <p:nvPr>
            <p:ph idx="1"/>
          </p:nvPr>
        </p:nvSpPr>
        <p:spPr/>
        <p:txBody>
          <a:bodyPr/>
          <a:lstStyle/>
          <a:p>
            <a:r>
              <a:rPr lang="en-IN" dirty="0"/>
              <a:t>You can selectively flush specific </a:t>
            </a:r>
            <a:r>
              <a:rPr lang="en-IN" dirty="0" err="1"/>
              <a:t>keyspaces</a:t>
            </a:r>
            <a:r>
              <a:rPr lang="en-IN" dirty="0"/>
              <a:t> or even specific tables within a </a:t>
            </a:r>
            <a:r>
              <a:rPr lang="en-IN" dirty="0" err="1"/>
              <a:t>keyspace</a:t>
            </a:r>
            <a:r>
              <a:rPr lang="en-IN" dirty="0"/>
              <a:t> by naming them on the command line:</a:t>
            </a:r>
          </a:p>
          <a:p>
            <a:r>
              <a:rPr lang="en-IN" dirty="0"/>
              <a:t>$ </a:t>
            </a:r>
            <a:r>
              <a:rPr lang="en-IN" dirty="0" err="1"/>
              <a:t>nodetool</a:t>
            </a:r>
            <a:r>
              <a:rPr lang="en-IN" dirty="0"/>
              <a:t> flush hotel</a:t>
            </a:r>
          </a:p>
          <a:p>
            <a:r>
              <a:rPr lang="en-IN" dirty="0"/>
              <a:t>$ </a:t>
            </a:r>
            <a:r>
              <a:rPr lang="en-IN" dirty="0" err="1"/>
              <a:t>nodetool</a:t>
            </a:r>
            <a:r>
              <a:rPr lang="en-IN" dirty="0"/>
              <a:t> flush hotel </a:t>
            </a:r>
            <a:r>
              <a:rPr lang="en-IN" dirty="0" err="1"/>
              <a:t>reservations_by_hotel_date</a:t>
            </a:r>
            <a:r>
              <a:rPr lang="en-IN" dirty="0"/>
              <a:t> </a:t>
            </a:r>
            <a:r>
              <a:rPr lang="en-IN" dirty="0" err="1"/>
              <a:t>hotels_by_poi</a:t>
            </a:r>
            <a:endParaRPr lang="en-IN" dirty="0"/>
          </a:p>
          <a:p>
            <a:r>
              <a:rPr lang="en-IN" dirty="0"/>
              <a:t>Running flush also allows Cassandra to clear </a:t>
            </a:r>
            <a:r>
              <a:rPr lang="en-IN" dirty="0" err="1"/>
              <a:t>commitlog</a:t>
            </a:r>
            <a:r>
              <a:rPr lang="en-IN" dirty="0"/>
              <a:t> segments, as the data has been written to </a:t>
            </a:r>
            <a:r>
              <a:rPr lang="en-IN" dirty="0" err="1"/>
              <a:t>SSTables</a:t>
            </a:r>
            <a:r>
              <a:rPr lang="en-IN" dirty="0"/>
              <a:t>.</a:t>
            </a:r>
          </a:p>
          <a:p>
            <a:endParaRPr lang="en-US" dirty="0"/>
          </a:p>
        </p:txBody>
      </p:sp>
    </p:spTree>
    <p:extLst>
      <p:ext uri="{BB962C8B-B14F-4D97-AF65-F5344CB8AC3E}">
        <p14:creationId xmlns:p14="http://schemas.microsoft.com/office/powerpoint/2010/main" val="18335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9BA8-4658-914B-B922-D934A07CFED3}"/>
              </a:ext>
            </a:extLst>
          </p:cNvPr>
          <p:cNvSpPr>
            <a:spLocks noGrp="1"/>
          </p:cNvSpPr>
          <p:nvPr>
            <p:ph type="title"/>
          </p:nvPr>
        </p:nvSpPr>
        <p:spPr/>
        <p:txBody>
          <a:bodyPr/>
          <a:lstStyle/>
          <a:p>
            <a:r>
              <a:rPr lang="en-IN" dirty="0" err="1"/>
              <a:t>Cleanup</a:t>
            </a:r>
            <a:br>
              <a:rPr lang="en-IN" dirty="0"/>
            </a:br>
            <a:endParaRPr lang="en-US" dirty="0"/>
          </a:p>
        </p:txBody>
      </p:sp>
      <p:sp>
        <p:nvSpPr>
          <p:cNvPr id="3" name="Content Placeholder 2">
            <a:extLst>
              <a:ext uri="{FF2B5EF4-FFF2-40B4-BE49-F238E27FC236}">
                <a16:creationId xmlns:a16="http://schemas.microsoft.com/office/drawing/2014/main" id="{03BA56AC-31F7-A14E-A785-21BB5A40A2A4}"/>
              </a:ext>
            </a:extLst>
          </p:cNvPr>
          <p:cNvSpPr>
            <a:spLocks noGrp="1"/>
          </p:cNvSpPr>
          <p:nvPr>
            <p:ph idx="1"/>
          </p:nvPr>
        </p:nvSpPr>
        <p:spPr/>
        <p:txBody>
          <a:bodyPr>
            <a:normAutofit lnSpcReduction="10000"/>
          </a:bodyPr>
          <a:lstStyle/>
          <a:p>
            <a:r>
              <a:rPr lang="en-IN" dirty="0"/>
              <a:t>The </a:t>
            </a:r>
            <a:r>
              <a:rPr lang="en-IN" dirty="0" err="1"/>
              <a:t>cleanup</a:t>
            </a:r>
            <a:r>
              <a:rPr lang="en-IN" dirty="0"/>
              <a:t> command scans all of the data on a node and discards any data that is no longer owned by the node. You might ask why a node would have any data that it doesn’t own.</a:t>
            </a:r>
          </a:p>
          <a:p>
            <a:r>
              <a:rPr lang="en-IN" dirty="0"/>
              <a:t>In both of these cases, Cassandra does not immediately delete the excess data, in case a node goes down while you’re in the middle of your maintenance. Instead, the normal compaction processes will eventually discard this data.</a:t>
            </a:r>
          </a:p>
          <a:p>
            <a:r>
              <a:rPr lang="en-IN" dirty="0"/>
              <a:t>However, you may wish to reclaim the disk space used by this excess data more quickly to reduce the strain on your cluster. To do this, you can the </a:t>
            </a:r>
            <a:r>
              <a:rPr lang="en-IN" dirty="0" err="1"/>
              <a:t>nodetool</a:t>
            </a:r>
            <a:r>
              <a:rPr lang="en-IN" dirty="0"/>
              <a:t> </a:t>
            </a:r>
            <a:r>
              <a:rPr lang="en-IN" dirty="0" err="1"/>
              <a:t>cleanup</a:t>
            </a:r>
            <a:r>
              <a:rPr lang="en-IN" dirty="0"/>
              <a:t> command.</a:t>
            </a:r>
          </a:p>
          <a:p>
            <a:endParaRPr lang="en-IN" dirty="0"/>
          </a:p>
          <a:p>
            <a:endParaRPr lang="en-US" dirty="0"/>
          </a:p>
        </p:txBody>
      </p:sp>
    </p:spTree>
    <p:extLst>
      <p:ext uri="{BB962C8B-B14F-4D97-AF65-F5344CB8AC3E}">
        <p14:creationId xmlns:p14="http://schemas.microsoft.com/office/powerpoint/2010/main" val="230806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7CBA-5DA8-7642-BC09-E7F12940BBFD}"/>
              </a:ext>
            </a:extLst>
          </p:cNvPr>
          <p:cNvSpPr>
            <a:spLocks noGrp="1"/>
          </p:cNvSpPr>
          <p:nvPr>
            <p:ph type="title"/>
          </p:nvPr>
        </p:nvSpPr>
        <p:spPr/>
        <p:txBody>
          <a:bodyPr/>
          <a:lstStyle/>
          <a:p>
            <a:r>
              <a:rPr lang="en-IN" dirty="0"/>
              <a:t>Setting Performance Goals</a:t>
            </a:r>
            <a:br>
              <a:rPr lang="en-IN" dirty="0"/>
            </a:br>
            <a:endParaRPr lang="en-US" dirty="0"/>
          </a:p>
        </p:txBody>
      </p:sp>
      <p:sp>
        <p:nvSpPr>
          <p:cNvPr id="3" name="Content Placeholder 2">
            <a:extLst>
              <a:ext uri="{FF2B5EF4-FFF2-40B4-BE49-F238E27FC236}">
                <a16:creationId xmlns:a16="http://schemas.microsoft.com/office/drawing/2014/main" id="{1E47C157-E323-F945-BB12-3F89462C7A98}"/>
              </a:ext>
            </a:extLst>
          </p:cNvPr>
          <p:cNvSpPr>
            <a:spLocks noGrp="1"/>
          </p:cNvSpPr>
          <p:nvPr>
            <p:ph idx="1"/>
          </p:nvPr>
        </p:nvSpPr>
        <p:spPr/>
        <p:txBody>
          <a:bodyPr/>
          <a:lstStyle/>
          <a:p>
            <a:r>
              <a:rPr lang="en-US" dirty="0"/>
              <a:t>Number of Clients</a:t>
            </a:r>
          </a:p>
          <a:p>
            <a:r>
              <a:rPr lang="en-US" dirty="0"/>
              <a:t>Intended Usage Patterns</a:t>
            </a:r>
          </a:p>
          <a:p>
            <a:r>
              <a:rPr lang="en-US" dirty="0"/>
              <a:t>Expected Peak Hours</a:t>
            </a:r>
          </a:p>
          <a:p>
            <a:r>
              <a:rPr lang="en-US" dirty="0"/>
              <a:t>Throughput</a:t>
            </a:r>
          </a:p>
          <a:p>
            <a:r>
              <a:rPr lang="en-US" dirty="0"/>
              <a:t>Latency</a:t>
            </a:r>
          </a:p>
        </p:txBody>
      </p:sp>
    </p:spTree>
    <p:extLst>
      <p:ext uri="{BB962C8B-B14F-4D97-AF65-F5344CB8AC3E}">
        <p14:creationId xmlns:p14="http://schemas.microsoft.com/office/powerpoint/2010/main" val="1190131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AC3E-8632-4A48-8121-98EDC8203F31}"/>
              </a:ext>
            </a:extLst>
          </p:cNvPr>
          <p:cNvSpPr>
            <a:spLocks noGrp="1"/>
          </p:cNvSpPr>
          <p:nvPr>
            <p:ph type="title"/>
          </p:nvPr>
        </p:nvSpPr>
        <p:spPr/>
        <p:txBody>
          <a:bodyPr/>
          <a:lstStyle/>
          <a:p>
            <a:r>
              <a:rPr lang="en-US" dirty="0"/>
              <a:t>Repair</a:t>
            </a:r>
          </a:p>
        </p:txBody>
      </p:sp>
      <p:sp>
        <p:nvSpPr>
          <p:cNvPr id="3" name="Content Placeholder 2">
            <a:extLst>
              <a:ext uri="{FF2B5EF4-FFF2-40B4-BE49-F238E27FC236}">
                <a16:creationId xmlns:a16="http://schemas.microsoft.com/office/drawing/2014/main" id="{8D4F3D49-17B1-1E49-BFFC-922F8D4A83D9}"/>
              </a:ext>
            </a:extLst>
          </p:cNvPr>
          <p:cNvSpPr>
            <a:spLocks noGrp="1"/>
          </p:cNvSpPr>
          <p:nvPr>
            <p:ph idx="1"/>
          </p:nvPr>
        </p:nvSpPr>
        <p:spPr/>
        <p:txBody>
          <a:bodyPr/>
          <a:lstStyle/>
          <a:p>
            <a:r>
              <a:rPr lang="en-IN" dirty="0"/>
              <a:t>Cassandra provides multiple anti-entropy mechanisms to help mitigate against inconsistency. We’ve already discussed how read repair and higher consistency levels on reads can be used to increase consistency. </a:t>
            </a:r>
          </a:p>
          <a:p>
            <a:r>
              <a:rPr lang="en-IN" dirty="0"/>
              <a:t>The final key element of Cassandra’s arsenal is the anti-entropy repair or manual repair, which we perform using the </a:t>
            </a:r>
            <a:r>
              <a:rPr lang="en-IN" dirty="0" err="1"/>
              <a:t>nodetool</a:t>
            </a:r>
            <a:r>
              <a:rPr lang="en-IN" dirty="0"/>
              <a:t> repair command</a:t>
            </a:r>
          </a:p>
          <a:p>
            <a:endParaRPr lang="en-US" dirty="0"/>
          </a:p>
        </p:txBody>
      </p:sp>
    </p:spTree>
    <p:extLst>
      <p:ext uri="{BB962C8B-B14F-4D97-AF65-F5344CB8AC3E}">
        <p14:creationId xmlns:p14="http://schemas.microsoft.com/office/powerpoint/2010/main" val="2083566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9275-C095-7A45-A8C6-C317AF7C4AF1}"/>
              </a:ext>
            </a:extLst>
          </p:cNvPr>
          <p:cNvSpPr>
            <a:spLocks noGrp="1"/>
          </p:cNvSpPr>
          <p:nvPr>
            <p:ph type="title"/>
          </p:nvPr>
        </p:nvSpPr>
        <p:spPr/>
        <p:txBody>
          <a:bodyPr/>
          <a:lstStyle/>
          <a:p>
            <a:r>
              <a:rPr lang="en-IN" dirty="0"/>
              <a:t>Handling Node Failure</a:t>
            </a:r>
            <a:br>
              <a:rPr lang="en-IN" dirty="0"/>
            </a:br>
            <a:endParaRPr lang="en-US" dirty="0"/>
          </a:p>
        </p:txBody>
      </p:sp>
      <p:sp>
        <p:nvSpPr>
          <p:cNvPr id="3" name="Content Placeholder 2">
            <a:extLst>
              <a:ext uri="{FF2B5EF4-FFF2-40B4-BE49-F238E27FC236}">
                <a16:creationId xmlns:a16="http://schemas.microsoft.com/office/drawing/2014/main" id="{052B57CE-CD0B-7549-91F3-B53DC3A38FFF}"/>
              </a:ext>
            </a:extLst>
          </p:cNvPr>
          <p:cNvSpPr>
            <a:spLocks noGrp="1"/>
          </p:cNvSpPr>
          <p:nvPr>
            <p:ph idx="1"/>
          </p:nvPr>
        </p:nvSpPr>
        <p:spPr/>
        <p:txBody>
          <a:bodyPr/>
          <a:lstStyle/>
          <a:p>
            <a:r>
              <a:rPr lang="en-IN" dirty="0"/>
              <a:t>From time to time, a Cassandra node may fail. Failure can occur for a variety of reasons, including: hardware failure, a crashed Cassandra process, or a virtual machine that has been stopped or destroyed. </a:t>
            </a:r>
          </a:p>
          <a:p>
            <a:r>
              <a:rPr lang="en-IN" dirty="0"/>
              <a:t>A node that is experiencing network connectivity issues may be marked as failed in gossip and reported as down in </a:t>
            </a:r>
            <a:r>
              <a:rPr lang="en-IN" dirty="0" err="1"/>
              <a:t>nodetool</a:t>
            </a:r>
            <a:r>
              <a:rPr lang="en-IN" dirty="0"/>
              <a:t> status, although it may come back online if connectivity improves</a:t>
            </a:r>
          </a:p>
          <a:p>
            <a:endParaRPr lang="en-US" dirty="0"/>
          </a:p>
        </p:txBody>
      </p:sp>
    </p:spTree>
    <p:extLst>
      <p:ext uri="{BB962C8B-B14F-4D97-AF65-F5344CB8AC3E}">
        <p14:creationId xmlns:p14="http://schemas.microsoft.com/office/powerpoint/2010/main" val="410846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F4D9-B23D-A747-B3CE-1B29B2E80B7D}"/>
              </a:ext>
            </a:extLst>
          </p:cNvPr>
          <p:cNvSpPr>
            <a:spLocks noGrp="1"/>
          </p:cNvSpPr>
          <p:nvPr>
            <p:ph type="title"/>
          </p:nvPr>
        </p:nvSpPr>
        <p:spPr/>
        <p:txBody>
          <a:bodyPr/>
          <a:lstStyle/>
          <a:p>
            <a:r>
              <a:rPr lang="en-IN" dirty="0"/>
              <a:t>Repairing Nodes</a:t>
            </a:r>
            <a:br>
              <a:rPr lang="en-IN" dirty="0"/>
            </a:br>
            <a:endParaRPr lang="en-US" dirty="0"/>
          </a:p>
        </p:txBody>
      </p:sp>
      <p:sp>
        <p:nvSpPr>
          <p:cNvPr id="3" name="Content Placeholder 2">
            <a:extLst>
              <a:ext uri="{FF2B5EF4-FFF2-40B4-BE49-F238E27FC236}">
                <a16:creationId xmlns:a16="http://schemas.microsoft.com/office/drawing/2014/main" id="{012578D0-A0B2-1749-B8E2-BEB55E2EA7F6}"/>
              </a:ext>
            </a:extLst>
          </p:cNvPr>
          <p:cNvSpPr>
            <a:spLocks noGrp="1"/>
          </p:cNvSpPr>
          <p:nvPr>
            <p:ph idx="1"/>
          </p:nvPr>
        </p:nvSpPr>
        <p:spPr/>
        <p:txBody>
          <a:bodyPr>
            <a:normAutofit lnSpcReduction="10000"/>
          </a:bodyPr>
          <a:lstStyle/>
          <a:p>
            <a:r>
              <a:rPr lang="en-IN" dirty="0"/>
              <a:t>If the node has been down for less than the hints delivery window specified by the </a:t>
            </a:r>
            <a:r>
              <a:rPr lang="en-IN" b="1" dirty="0" err="1"/>
              <a:t>max_hint_window_in_ms</a:t>
            </a:r>
            <a:r>
              <a:rPr lang="en-IN" b="1" dirty="0"/>
              <a:t> </a:t>
            </a:r>
            <a:r>
              <a:rPr lang="en-IN" dirty="0"/>
              <a:t>property, the hinted handoff mechanism should be able to recover the node. Restart the node and see whether it is able to recover. You can watch the node’s logs or track its progress using </a:t>
            </a:r>
            <a:r>
              <a:rPr lang="en-IN" i="1" dirty="0" err="1"/>
              <a:t>nodetool</a:t>
            </a:r>
            <a:r>
              <a:rPr lang="en-IN" i="1" dirty="0"/>
              <a:t> status</a:t>
            </a:r>
          </a:p>
          <a:p>
            <a:r>
              <a:rPr lang="en-IN" dirty="0"/>
              <a:t>If the node has been down for less than the repair window defined lowest value of </a:t>
            </a:r>
            <a:r>
              <a:rPr lang="en-IN" b="1" dirty="0" err="1"/>
              <a:t>gc_grace_seconds</a:t>
            </a:r>
            <a:r>
              <a:rPr lang="en-IN" b="1" dirty="0"/>
              <a:t> </a:t>
            </a:r>
            <a:r>
              <a:rPr lang="en-IN" dirty="0"/>
              <a:t>for any of its contained tables, then restart the node. If it comes up successfully, run a </a:t>
            </a:r>
            <a:r>
              <a:rPr lang="en-IN" i="1" dirty="0" err="1"/>
              <a:t>nodetool</a:t>
            </a:r>
            <a:r>
              <a:rPr lang="en-IN" i="1" dirty="0"/>
              <a:t> repair</a:t>
            </a:r>
          </a:p>
          <a:p>
            <a:r>
              <a:rPr lang="en-IN" dirty="0"/>
              <a:t>If the node has been down for longer than the repair window, it should be replaced, in order to avoid tombstone resurrection</a:t>
            </a:r>
          </a:p>
          <a:p>
            <a:endParaRPr lang="en-IN" dirty="0"/>
          </a:p>
          <a:p>
            <a:endParaRPr lang="en-IN" dirty="0"/>
          </a:p>
          <a:p>
            <a:endParaRPr lang="en-US" dirty="0"/>
          </a:p>
        </p:txBody>
      </p:sp>
    </p:spTree>
    <p:extLst>
      <p:ext uri="{BB962C8B-B14F-4D97-AF65-F5344CB8AC3E}">
        <p14:creationId xmlns:p14="http://schemas.microsoft.com/office/powerpoint/2010/main" val="411519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EB49-F999-8D4F-947F-0E6BCAF1F4CE}"/>
              </a:ext>
            </a:extLst>
          </p:cNvPr>
          <p:cNvSpPr>
            <a:spLocks noGrp="1"/>
          </p:cNvSpPr>
          <p:nvPr>
            <p:ph type="title"/>
          </p:nvPr>
        </p:nvSpPr>
        <p:spPr/>
        <p:txBody>
          <a:bodyPr/>
          <a:lstStyle/>
          <a:p>
            <a:r>
              <a:rPr lang="en-IN" dirty="0"/>
              <a:t>Backup and Recovery</a:t>
            </a:r>
            <a:br>
              <a:rPr lang="en-IN" dirty="0"/>
            </a:br>
            <a:endParaRPr lang="en-US" dirty="0"/>
          </a:p>
        </p:txBody>
      </p:sp>
      <p:sp>
        <p:nvSpPr>
          <p:cNvPr id="3" name="Content Placeholder 2">
            <a:extLst>
              <a:ext uri="{FF2B5EF4-FFF2-40B4-BE49-F238E27FC236}">
                <a16:creationId xmlns:a16="http://schemas.microsoft.com/office/drawing/2014/main" id="{EE82FC0F-D1FB-1A4E-883D-2D84CD5FA9C1}"/>
              </a:ext>
            </a:extLst>
          </p:cNvPr>
          <p:cNvSpPr>
            <a:spLocks noGrp="1"/>
          </p:cNvSpPr>
          <p:nvPr>
            <p:ph idx="1"/>
          </p:nvPr>
        </p:nvSpPr>
        <p:spPr/>
        <p:txBody>
          <a:bodyPr/>
          <a:lstStyle/>
          <a:p>
            <a:r>
              <a:rPr lang="en-IN" dirty="0"/>
              <a:t>Cassandra is built to be highly resilient to failure, with its support for configurable replication and multiple data </a:t>
            </a:r>
            <a:r>
              <a:rPr lang="en-IN" dirty="0" err="1"/>
              <a:t>centers</a:t>
            </a:r>
            <a:r>
              <a:rPr lang="en-IN" dirty="0"/>
              <a:t>. However, there are still a number of good reasons for backing up data</a:t>
            </a:r>
          </a:p>
          <a:p>
            <a:endParaRPr lang="en-US" dirty="0"/>
          </a:p>
        </p:txBody>
      </p:sp>
    </p:spTree>
    <p:extLst>
      <p:ext uri="{BB962C8B-B14F-4D97-AF65-F5344CB8AC3E}">
        <p14:creationId xmlns:p14="http://schemas.microsoft.com/office/powerpoint/2010/main" val="2062779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D5D5-2E5E-194F-8850-519F9B9FBDEB}"/>
              </a:ext>
            </a:extLst>
          </p:cNvPr>
          <p:cNvSpPr>
            <a:spLocks noGrp="1"/>
          </p:cNvSpPr>
          <p:nvPr>
            <p:ph type="title"/>
          </p:nvPr>
        </p:nvSpPr>
        <p:spPr/>
        <p:txBody>
          <a:bodyPr/>
          <a:lstStyle/>
          <a:p>
            <a:r>
              <a:rPr lang="en-US" dirty="0"/>
              <a:t>Reasons</a:t>
            </a:r>
          </a:p>
        </p:txBody>
      </p:sp>
      <p:sp>
        <p:nvSpPr>
          <p:cNvPr id="3" name="Content Placeholder 2">
            <a:extLst>
              <a:ext uri="{FF2B5EF4-FFF2-40B4-BE49-F238E27FC236}">
                <a16:creationId xmlns:a16="http://schemas.microsoft.com/office/drawing/2014/main" id="{939129DD-7D43-4047-ACC2-6B12BC57A42F}"/>
              </a:ext>
            </a:extLst>
          </p:cNvPr>
          <p:cNvSpPr>
            <a:spLocks noGrp="1"/>
          </p:cNvSpPr>
          <p:nvPr>
            <p:ph idx="1"/>
          </p:nvPr>
        </p:nvSpPr>
        <p:spPr/>
        <p:txBody>
          <a:bodyPr/>
          <a:lstStyle/>
          <a:p>
            <a:r>
              <a:rPr lang="en-IN" dirty="0"/>
              <a:t>Defects in application logic could cause good data to be overwritten and replicated to all nodes before the situation becomes known</a:t>
            </a:r>
          </a:p>
          <a:p>
            <a:r>
              <a:rPr lang="en-IN" dirty="0" err="1"/>
              <a:t>SSTables</a:t>
            </a:r>
            <a:r>
              <a:rPr lang="en-IN" dirty="0"/>
              <a:t> can become corrupted</a:t>
            </a:r>
          </a:p>
          <a:p>
            <a:r>
              <a:rPr lang="en-IN" dirty="0"/>
              <a:t>A multi–data </a:t>
            </a:r>
            <a:r>
              <a:rPr lang="en-IN" dirty="0" err="1"/>
              <a:t>center</a:t>
            </a:r>
            <a:r>
              <a:rPr lang="en-IN" dirty="0"/>
              <a:t> failure could wipe out your disaster recovery plan</a:t>
            </a:r>
          </a:p>
          <a:p>
            <a:endParaRPr lang="en-IN" dirty="0"/>
          </a:p>
          <a:p>
            <a:endParaRPr lang="en-US" dirty="0"/>
          </a:p>
        </p:txBody>
      </p:sp>
    </p:spTree>
    <p:extLst>
      <p:ext uri="{BB962C8B-B14F-4D97-AF65-F5344CB8AC3E}">
        <p14:creationId xmlns:p14="http://schemas.microsoft.com/office/powerpoint/2010/main" val="106377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E59C-7379-334B-B85F-EFA1DC9B1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CABD33-BE79-2B4F-9F22-36164683123D}"/>
              </a:ext>
            </a:extLst>
          </p:cNvPr>
          <p:cNvSpPr>
            <a:spLocks noGrp="1"/>
          </p:cNvSpPr>
          <p:nvPr>
            <p:ph idx="1"/>
          </p:nvPr>
        </p:nvSpPr>
        <p:spPr/>
        <p:txBody>
          <a:bodyPr/>
          <a:lstStyle/>
          <a:p>
            <a:r>
              <a:rPr lang="en-IN" dirty="0"/>
              <a:t>Cassandra provides two mechanisms for backing up data: snapshots and incremental backups. Snapshots provide a full backup, while incremental backups provide a way to back up changes a little at a time</a:t>
            </a:r>
          </a:p>
          <a:p>
            <a:endParaRPr lang="en-US" dirty="0"/>
          </a:p>
        </p:txBody>
      </p:sp>
    </p:spTree>
    <p:extLst>
      <p:ext uri="{BB962C8B-B14F-4D97-AF65-F5344CB8AC3E}">
        <p14:creationId xmlns:p14="http://schemas.microsoft.com/office/powerpoint/2010/main" val="2580050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7AF8-FACC-4744-BADD-7E10577148AF}"/>
              </a:ext>
            </a:extLst>
          </p:cNvPr>
          <p:cNvSpPr>
            <a:spLocks noGrp="1"/>
          </p:cNvSpPr>
          <p:nvPr>
            <p:ph type="title"/>
          </p:nvPr>
        </p:nvSpPr>
        <p:spPr/>
        <p:txBody>
          <a:bodyPr/>
          <a:lstStyle/>
          <a:p>
            <a:r>
              <a:rPr lang="en-IN" dirty="0"/>
              <a:t>Taking a Snapshot</a:t>
            </a:r>
            <a:br>
              <a:rPr lang="en-IN" dirty="0"/>
            </a:br>
            <a:endParaRPr lang="en-US" dirty="0"/>
          </a:p>
        </p:txBody>
      </p:sp>
      <p:sp>
        <p:nvSpPr>
          <p:cNvPr id="3" name="Content Placeholder 2">
            <a:extLst>
              <a:ext uri="{FF2B5EF4-FFF2-40B4-BE49-F238E27FC236}">
                <a16:creationId xmlns:a16="http://schemas.microsoft.com/office/drawing/2014/main" id="{B3CB08DA-955A-5E41-B26F-6BC3F2CD6CD7}"/>
              </a:ext>
            </a:extLst>
          </p:cNvPr>
          <p:cNvSpPr>
            <a:spLocks noGrp="1"/>
          </p:cNvSpPr>
          <p:nvPr>
            <p:ph idx="1"/>
          </p:nvPr>
        </p:nvSpPr>
        <p:spPr/>
        <p:txBody>
          <a:bodyPr/>
          <a:lstStyle/>
          <a:p>
            <a:r>
              <a:rPr lang="en-IN" dirty="0"/>
              <a:t>The purpose of a snapshot is to make a copy of some or all of the </a:t>
            </a:r>
            <a:r>
              <a:rPr lang="en-IN" dirty="0" err="1"/>
              <a:t>keyspaces</a:t>
            </a:r>
            <a:r>
              <a:rPr lang="en-IN" dirty="0"/>
              <a:t> and tables in a node and save it to what is essentially a separate database file. This means that you can back up the </a:t>
            </a:r>
            <a:r>
              <a:rPr lang="en-IN" dirty="0" err="1"/>
              <a:t>keyspaces</a:t>
            </a:r>
            <a:r>
              <a:rPr lang="en-IN" dirty="0"/>
              <a:t> elsewhere or leave them where they are in case you need to restore them later. </a:t>
            </a:r>
          </a:p>
          <a:p>
            <a:r>
              <a:rPr lang="en-IN" dirty="0"/>
              <a:t>When you take a snapshot, Cassandra first performs a flush, and then makes a hard link for each </a:t>
            </a:r>
            <a:r>
              <a:rPr lang="en-IN" dirty="0" err="1"/>
              <a:t>SSTable</a:t>
            </a:r>
            <a:r>
              <a:rPr lang="en-IN" dirty="0"/>
              <a:t> file</a:t>
            </a:r>
          </a:p>
          <a:p>
            <a:endParaRPr lang="en-US" dirty="0"/>
          </a:p>
        </p:txBody>
      </p:sp>
    </p:spTree>
    <p:extLst>
      <p:ext uri="{BB962C8B-B14F-4D97-AF65-F5344CB8AC3E}">
        <p14:creationId xmlns:p14="http://schemas.microsoft.com/office/powerpoint/2010/main" val="2549536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BD88-FC10-E647-9D0D-C5B166C1E2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610C3F-96A5-484C-B15E-E81F19E7ECF0}"/>
              </a:ext>
            </a:extLst>
          </p:cNvPr>
          <p:cNvSpPr>
            <a:spLocks noGrp="1"/>
          </p:cNvSpPr>
          <p:nvPr>
            <p:ph idx="1"/>
          </p:nvPr>
        </p:nvSpPr>
        <p:spPr/>
        <p:txBody>
          <a:bodyPr/>
          <a:lstStyle/>
          <a:p>
            <a:r>
              <a:rPr lang="en-IN" dirty="0"/>
              <a:t>Taking a snapshot is straightforward:</a:t>
            </a:r>
          </a:p>
          <a:p>
            <a:r>
              <a:rPr lang="en-IN" dirty="0"/>
              <a:t>$ </a:t>
            </a:r>
            <a:r>
              <a:rPr lang="en-IN" dirty="0" err="1"/>
              <a:t>nodetool</a:t>
            </a:r>
            <a:r>
              <a:rPr lang="en-IN" dirty="0"/>
              <a:t> snapshot</a:t>
            </a:r>
          </a:p>
          <a:p>
            <a:endParaRPr lang="en-US" dirty="0"/>
          </a:p>
        </p:txBody>
      </p:sp>
    </p:spTree>
    <p:extLst>
      <p:ext uri="{BB962C8B-B14F-4D97-AF65-F5344CB8AC3E}">
        <p14:creationId xmlns:p14="http://schemas.microsoft.com/office/powerpoint/2010/main" val="3696087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0065-21D6-2C4C-964F-F860F0B6E88A}"/>
              </a:ext>
            </a:extLst>
          </p:cNvPr>
          <p:cNvSpPr>
            <a:spLocks noGrp="1"/>
          </p:cNvSpPr>
          <p:nvPr>
            <p:ph type="title"/>
          </p:nvPr>
        </p:nvSpPr>
        <p:spPr/>
        <p:txBody>
          <a:bodyPr/>
          <a:lstStyle/>
          <a:p>
            <a:r>
              <a:rPr lang="en-IN" dirty="0"/>
              <a:t>Enabling Incremental Backup</a:t>
            </a:r>
            <a:br>
              <a:rPr lang="en-IN" dirty="0"/>
            </a:br>
            <a:endParaRPr lang="en-US" dirty="0"/>
          </a:p>
        </p:txBody>
      </p:sp>
      <p:sp>
        <p:nvSpPr>
          <p:cNvPr id="3" name="Content Placeholder 2">
            <a:extLst>
              <a:ext uri="{FF2B5EF4-FFF2-40B4-BE49-F238E27FC236}">
                <a16:creationId xmlns:a16="http://schemas.microsoft.com/office/drawing/2014/main" id="{85A9CDBC-960D-2749-BCF9-3822398A288D}"/>
              </a:ext>
            </a:extLst>
          </p:cNvPr>
          <p:cNvSpPr>
            <a:spLocks noGrp="1"/>
          </p:cNvSpPr>
          <p:nvPr>
            <p:ph idx="1"/>
          </p:nvPr>
        </p:nvSpPr>
        <p:spPr/>
        <p:txBody>
          <a:bodyPr>
            <a:normAutofit fontScale="70000" lnSpcReduction="20000"/>
          </a:bodyPr>
          <a:lstStyle/>
          <a:p>
            <a:r>
              <a:rPr lang="en-IN" dirty="0"/>
              <a:t>After you perform a snapshot, you can enable Cassandra’s incremental backup </a:t>
            </a:r>
            <a:r>
              <a:rPr lang="en-IN" dirty="0" err="1"/>
              <a:t>usingthe</a:t>
            </a:r>
            <a:r>
              <a:rPr lang="en-IN" dirty="0"/>
              <a:t> </a:t>
            </a:r>
            <a:r>
              <a:rPr lang="en-IN" dirty="0" err="1"/>
              <a:t>nodetool</a:t>
            </a:r>
            <a:r>
              <a:rPr lang="en-IN" dirty="0"/>
              <a:t> </a:t>
            </a:r>
            <a:r>
              <a:rPr lang="en-IN" dirty="0" err="1"/>
              <a:t>enablebackup</a:t>
            </a:r>
            <a:r>
              <a:rPr lang="en-IN" dirty="0"/>
              <a:t> command. This command applies to all </a:t>
            </a:r>
            <a:r>
              <a:rPr lang="en-IN" dirty="0" err="1"/>
              <a:t>keyspaces</a:t>
            </a:r>
            <a:r>
              <a:rPr lang="en-IN" dirty="0"/>
              <a:t> and tables in the node.</a:t>
            </a:r>
          </a:p>
          <a:p>
            <a:r>
              <a:rPr lang="en-IN" dirty="0"/>
              <a:t>You can also check whether incremental backups are enabled with </a:t>
            </a:r>
            <a:r>
              <a:rPr lang="en-IN" dirty="0" err="1"/>
              <a:t>nodetool</a:t>
            </a:r>
            <a:r>
              <a:rPr lang="en-IN" dirty="0"/>
              <a:t> status backup and disable incremental backups with </a:t>
            </a:r>
            <a:r>
              <a:rPr lang="en-IN" dirty="0" err="1"/>
              <a:t>nodetool</a:t>
            </a:r>
            <a:r>
              <a:rPr lang="en-IN" dirty="0"/>
              <a:t> </a:t>
            </a:r>
            <a:r>
              <a:rPr lang="en-IN" dirty="0" err="1"/>
              <a:t>disablebackup</a:t>
            </a:r>
            <a:r>
              <a:rPr lang="en-IN" dirty="0"/>
              <a:t>.</a:t>
            </a:r>
          </a:p>
          <a:p>
            <a:r>
              <a:rPr lang="en-IN" dirty="0"/>
              <a:t>When incremental backups are enabled, Cassandra creates backups as part of the process of flushing </a:t>
            </a:r>
            <a:r>
              <a:rPr lang="en-IN" dirty="0" err="1"/>
              <a:t>SSTables</a:t>
            </a:r>
            <a:r>
              <a:rPr lang="en-IN" dirty="0"/>
              <a:t> to disk. The backup consists of a hard link to each data file Cassandra writes under a backups directory—for example:</a:t>
            </a:r>
          </a:p>
          <a:p>
            <a:r>
              <a:rPr lang="en-IN" dirty="0"/>
              <a:t>$CASSANDRA_HOME/data/data/hotel/hotels-b9282710a78a11e5a0a5fb1a2fbefd47/</a:t>
            </a:r>
          </a:p>
          <a:p>
            <a:r>
              <a:rPr lang="en-IN" dirty="0"/>
              <a:t>backups/</a:t>
            </a:r>
          </a:p>
          <a:p>
            <a:r>
              <a:rPr lang="en-IN" dirty="0"/>
              <a:t>To enable backups across a restart of the node, set the </a:t>
            </a:r>
            <a:r>
              <a:rPr lang="en-IN" dirty="0" err="1"/>
              <a:t>incremental_backups</a:t>
            </a:r>
            <a:r>
              <a:rPr lang="en-IN" dirty="0"/>
              <a:t> property to true in the </a:t>
            </a:r>
            <a:r>
              <a:rPr lang="en-IN" dirty="0" err="1"/>
              <a:t>cassandra.yaml</a:t>
            </a:r>
            <a:r>
              <a:rPr lang="en-IN" dirty="0"/>
              <a:t> file.</a:t>
            </a:r>
          </a:p>
          <a:p>
            <a:r>
              <a:rPr lang="en-IN" dirty="0"/>
              <a:t>You can safely clear incremental backups after you perform a snapshot and save the snapshot to permanent storage</a:t>
            </a:r>
          </a:p>
          <a:p>
            <a:endParaRPr lang="en-US" dirty="0"/>
          </a:p>
        </p:txBody>
      </p:sp>
    </p:spTree>
    <p:extLst>
      <p:ext uri="{BB962C8B-B14F-4D97-AF65-F5344CB8AC3E}">
        <p14:creationId xmlns:p14="http://schemas.microsoft.com/office/powerpoint/2010/main" val="188279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3FA2-EA5C-FD4E-B735-CA52588791E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4EBE108-C120-B549-B93E-8E2415EB5459}"/>
              </a:ext>
            </a:extLst>
          </p:cNvPr>
          <p:cNvSpPr>
            <a:spLocks noGrp="1"/>
          </p:cNvSpPr>
          <p:nvPr>
            <p:ph idx="1"/>
          </p:nvPr>
        </p:nvSpPr>
        <p:spPr/>
        <p:txBody>
          <a:bodyPr/>
          <a:lstStyle/>
          <a:p>
            <a:r>
              <a:rPr lang="en-IN" dirty="0"/>
              <a:t>The cluster must support 30,000 read operations per second from the </a:t>
            </a:r>
            <a:r>
              <a:rPr lang="en-IN" b="1" dirty="0" err="1"/>
              <a:t>available_rooms_by_hotel_date</a:t>
            </a:r>
            <a:r>
              <a:rPr lang="en-IN" b="1" dirty="0"/>
              <a:t> </a:t>
            </a:r>
            <a:r>
              <a:rPr lang="en-IN" dirty="0"/>
              <a:t>table with a 95th percentile read latency of 3 </a:t>
            </a:r>
            <a:r>
              <a:rPr lang="en-IN" dirty="0" err="1"/>
              <a:t>ms</a:t>
            </a:r>
            <a:r>
              <a:rPr lang="en-IN" dirty="0"/>
              <a:t>.</a:t>
            </a:r>
          </a:p>
          <a:p>
            <a:endParaRPr lang="en-US" dirty="0"/>
          </a:p>
        </p:txBody>
      </p:sp>
    </p:spTree>
    <p:extLst>
      <p:ext uri="{BB962C8B-B14F-4D97-AF65-F5344CB8AC3E}">
        <p14:creationId xmlns:p14="http://schemas.microsoft.com/office/powerpoint/2010/main" val="300811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EE33B-7F9D-1A44-8154-6CF00470DB60}"/>
              </a:ext>
            </a:extLst>
          </p:cNvPr>
          <p:cNvSpPr>
            <a:spLocks noGrp="1"/>
          </p:cNvSpPr>
          <p:nvPr>
            <p:ph type="title"/>
          </p:nvPr>
        </p:nvSpPr>
        <p:spPr/>
        <p:txBody>
          <a:bodyPr/>
          <a:lstStyle/>
          <a:p>
            <a:r>
              <a:rPr lang="en-US" dirty="0"/>
              <a:t>Trade-offs</a:t>
            </a:r>
          </a:p>
        </p:txBody>
      </p:sp>
      <p:sp>
        <p:nvSpPr>
          <p:cNvPr id="3" name="Content Placeholder 2">
            <a:extLst>
              <a:ext uri="{FF2B5EF4-FFF2-40B4-BE49-F238E27FC236}">
                <a16:creationId xmlns:a16="http://schemas.microsoft.com/office/drawing/2014/main" id="{567844DD-8CD7-E345-A881-BE1E1F6DEACE}"/>
              </a:ext>
            </a:extLst>
          </p:cNvPr>
          <p:cNvSpPr>
            <a:spLocks noGrp="1"/>
          </p:cNvSpPr>
          <p:nvPr>
            <p:ph idx="1"/>
          </p:nvPr>
        </p:nvSpPr>
        <p:spPr/>
        <p:txBody>
          <a:bodyPr>
            <a:normAutofit/>
          </a:bodyPr>
          <a:lstStyle/>
          <a:p>
            <a:r>
              <a:rPr lang="en-IN" dirty="0"/>
              <a:t>Enabling </a:t>
            </a:r>
            <a:r>
              <a:rPr lang="en-IN" dirty="0" err="1"/>
              <a:t>SSTable</a:t>
            </a:r>
            <a:r>
              <a:rPr lang="en-IN" dirty="0"/>
              <a:t> compression in order to conserve disk space, at the cost of additional CPU processing</a:t>
            </a:r>
          </a:p>
          <a:p>
            <a:r>
              <a:rPr lang="en-IN" dirty="0"/>
              <a:t>Throttling network usage and threads, which can be used to keep network and CPU utilization under control, at the cost of reduced throughput and increased latency</a:t>
            </a:r>
          </a:p>
          <a:p>
            <a:r>
              <a:rPr lang="en-IN" dirty="0"/>
              <a:t>Increasing or decreasing number of threads allocated to specific tasks such as reads, writes, or compaction in order to affect the priority relative to other tasks or to support additional clients</a:t>
            </a:r>
          </a:p>
          <a:p>
            <a:r>
              <a:rPr lang="en-IN" dirty="0"/>
              <a:t>Increasing heap size in order to decrease query times</a:t>
            </a:r>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345514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15C0-57B2-BC4E-92EE-89C46EA26F50}"/>
              </a:ext>
            </a:extLst>
          </p:cNvPr>
          <p:cNvSpPr>
            <a:spLocks noGrp="1"/>
          </p:cNvSpPr>
          <p:nvPr>
            <p:ph type="title"/>
          </p:nvPr>
        </p:nvSpPr>
        <p:spPr/>
        <p:txBody>
          <a:bodyPr/>
          <a:lstStyle/>
          <a:p>
            <a:r>
              <a:rPr lang="en-IN" dirty="0"/>
              <a:t>$ </a:t>
            </a:r>
            <a:r>
              <a:rPr lang="en-IN" dirty="0" err="1"/>
              <a:t>nodetool</a:t>
            </a:r>
            <a:r>
              <a:rPr lang="en-IN" dirty="0"/>
              <a:t> </a:t>
            </a:r>
            <a:r>
              <a:rPr lang="en-IN" dirty="0" err="1"/>
              <a:t>proxyhistograms</a:t>
            </a:r>
            <a:br>
              <a:rPr lang="en-IN" dirty="0"/>
            </a:b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9549E39F-96A6-C743-89A8-B43A76210DDA}"/>
              </a:ext>
            </a:extLst>
          </p:cNvPr>
          <p:cNvPicPr>
            <a:picLocks noGrp="1" noChangeAspect="1"/>
          </p:cNvPicPr>
          <p:nvPr>
            <p:ph idx="1"/>
          </p:nvPr>
        </p:nvPicPr>
        <p:blipFill>
          <a:blip r:embed="rId2"/>
          <a:stretch>
            <a:fillRect/>
          </a:stretch>
        </p:blipFill>
        <p:spPr>
          <a:xfrm>
            <a:off x="1371600" y="2425682"/>
            <a:ext cx="9486900" cy="3575086"/>
          </a:xfrm>
        </p:spPr>
      </p:pic>
    </p:spTree>
    <p:extLst>
      <p:ext uri="{BB962C8B-B14F-4D97-AF65-F5344CB8AC3E}">
        <p14:creationId xmlns:p14="http://schemas.microsoft.com/office/powerpoint/2010/main" val="84245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40C9-A92C-3744-9B7A-5BC2DDB64A7D}"/>
              </a:ext>
            </a:extLst>
          </p:cNvPr>
          <p:cNvSpPr>
            <a:spLocks noGrp="1"/>
          </p:cNvSpPr>
          <p:nvPr>
            <p:ph type="title"/>
          </p:nvPr>
        </p:nvSpPr>
        <p:spPr/>
        <p:txBody>
          <a:bodyPr/>
          <a:lstStyle/>
          <a:p>
            <a:r>
              <a:rPr lang="en-IN" dirty="0"/>
              <a:t>Tracing</a:t>
            </a:r>
            <a:br>
              <a:rPr lang="en-IN" dirty="0"/>
            </a:br>
            <a:endParaRPr lang="en-US" dirty="0"/>
          </a:p>
        </p:txBody>
      </p:sp>
      <p:sp>
        <p:nvSpPr>
          <p:cNvPr id="3" name="Content Placeholder 2">
            <a:extLst>
              <a:ext uri="{FF2B5EF4-FFF2-40B4-BE49-F238E27FC236}">
                <a16:creationId xmlns:a16="http://schemas.microsoft.com/office/drawing/2014/main" id="{1371F625-0961-DE42-804F-B5E71C64261F}"/>
              </a:ext>
            </a:extLst>
          </p:cNvPr>
          <p:cNvSpPr>
            <a:spLocks noGrp="1"/>
          </p:cNvSpPr>
          <p:nvPr>
            <p:ph idx="1"/>
          </p:nvPr>
        </p:nvSpPr>
        <p:spPr/>
        <p:txBody>
          <a:bodyPr/>
          <a:lstStyle/>
          <a:p>
            <a:r>
              <a:rPr lang="en-IN" dirty="0"/>
              <a:t>TRACING ON</a:t>
            </a:r>
          </a:p>
          <a:p>
            <a:endParaRPr lang="en-US" dirty="0"/>
          </a:p>
        </p:txBody>
      </p:sp>
    </p:spTree>
    <p:extLst>
      <p:ext uri="{BB962C8B-B14F-4D97-AF65-F5344CB8AC3E}">
        <p14:creationId xmlns:p14="http://schemas.microsoft.com/office/powerpoint/2010/main" val="51967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62B4-91F0-674C-9549-D20F2749E58A}"/>
              </a:ext>
            </a:extLst>
          </p:cNvPr>
          <p:cNvSpPr>
            <a:spLocks noGrp="1"/>
          </p:cNvSpPr>
          <p:nvPr>
            <p:ph type="title"/>
          </p:nvPr>
        </p:nvSpPr>
        <p:spPr/>
        <p:txBody>
          <a:bodyPr/>
          <a:lstStyle/>
          <a:p>
            <a:r>
              <a:rPr lang="en-IN" dirty="0"/>
              <a:t>Caching</a:t>
            </a:r>
            <a:br>
              <a:rPr lang="en-IN" dirty="0"/>
            </a:br>
            <a:endParaRPr lang="en-US" dirty="0"/>
          </a:p>
        </p:txBody>
      </p:sp>
      <p:sp>
        <p:nvSpPr>
          <p:cNvPr id="3" name="Content Placeholder 2">
            <a:extLst>
              <a:ext uri="{FF2B5EF4-FFF2-40B4-BE49-F238E27FC236}">
                <a16:creationId xmlns:a16="http://schemas.microsoft.com/office/drawing/2014/main" id="{4E741319-F67B-3347-96BB-B4432A0394EC}"/>
              </a:ext>
            </a:extLst>
          </p:cNvPr>
          <p:cNvSpPr>
            <a:spLocks noGrp="1"/>
          </p:cNvSpPr>
          <p:nvPr>
            <p:ph idx="1"/>
          </p:nvPr>
        </p:nvSpPr>
        <p:spPr/>
        <p:txBody>
          <a:bodyPr/>
          <a:lstStyle/>
          <a:p>
            <a:r>
              <a:rPr lang="en-IN" dirty="0"/>
              <a:t>Key Cache</a:t>
            </a:r>
          </a:p>
          <a:p>
            <a:r>
              <a:rPr lang="en-IN" dirty="0"/>
              <a:t>Row Cache</a:t>
            </a:r>
          </a:p>
          <a:p>
            <a:endParaRPr lang="en-US" dirty="0"/>
          </a:p>
        </p:txBody>
      </p:sp>
    </p:spTree>
    <p:extLst>
      <p:ext uri="{BB962C8B-B14F-4D97-AF65-F5344CB8AC3E}">
        <p14:creationId xmlns:p14="http://schemas.microsoft.com/office/powerpoint/2010/main" val="27809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4BDB-5787-4C47-81CC-DAC93D6B5BEF}"/>
              </a:ext>
            </a:extLst>
          </p:cNvPr>
          <p:cNvSpPr>
            <a:spLocks noGrp="1"/>
          </p:cNvSpPr>
          <p:nvPr>
            <p:ph type="title"/>
          </p:nvPr>
        </p:nvSpPr>
        <p:spPr/>
        <p:txBody>
          <a:bodyPr/>
          <a:lstStyle/>
          <a:p>
            <a:r>
              <a:rPr lang="en-IN" dirty="0"/>
              <a:t>Compaction</a:t>
            </a:r>
            <a:br>
              <a:rPr lang="en-IN" dirty="0"/>
            </a:br>
            <a:endParaRPr lang="en-US" dirty="0"/>
          </a:p>
        </p:txBody>
      </p:sp>
      <p:sp>
        <p:nvSpPr>
          <p:cNvPr id="3" name="Content Placeholder 2">
            <a:extLst>
              <a:ext uri="{FF2B5EF4-FFF2-40B4-BE49-F238E27FC236}">
                <a16:creationId xmlns:a16="http://schemas.microsoft.com/office/drawing/2014/main" id="{1F1F936B-F90C-C04A-8439-097FF48A0D2A}"/>
              </a:ext>
            </a:extLst>
          </p:cNvPr>
          <p:cNvSpPr>
            <a:spLocks noGrp="1"/>
          </p:cNvSpPr>
          <p:nvPr>
            <p:ph idx="1"/>
          </p:nvPr>
        </p:nvSpPr>
        <p:spPr/>
        <p:txBody>
          <a:bodyPr/>
          <a:lstStyle/>
          <a:p>
            <a:r>
              <a:rPr lang="en-IN" dirty="0"/>
              <a:t>Choosing the right compaction strategy for a table can certainly be a factor in improving performance</a:t>
            </a:r>
          </a:p>
          <a:p>
            <a:endParaRPr lang="en-US" dirty="0"/>
          </a:p>
        </p:txBody>
      </p:sp>
    </p:spTree>
    <p:extLst>
      <p:ext uri="{BB962C8B-B14F-4D97-AF65-F5344CB8AC3E}">
        <p14:creationId xmlns:p14="http://schemas.microsoft.com/office/powerpoint/2010/main" val="343193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E5A6-4BB6-E942-A241-EB7D67768791}"/>
              </a:ext>
            </a:extLst>
          </p:cNvPr>
          <p:cNvSpPr>
            <a:spLocks noGrp="1"/>
          </p:cNvSpPr>
          <p:nvPr>
            <p:ph type="title"/>
          </p:nvPr>
        </p:nvSpPr>
        <p:spPr/>
        <p:txBody>
          <a:bodyPr/>
          <a:lstStyle/>
          <a:p>
            <a:r>
              <a:rPr lang="en-IN" dirty="0" err="1"/>
              <a:t>SizeTieredCompactionStrategy</a:t>
            </a:r>
            <a:br>
              <a:rPr lang="en-IN" dirty="0"/>
            </a:br>
            <a:endParaRPr lang="en-US" dirty="0"/>
          </a:p>
        </p:txBody>
      </p:sp>
      <p:sp>
        <p:nvSpPr>
          <p:cNvPr id="3" name="Content Placeholder 2">
            <a:extLst>
              <a:ext uri="{FF2B5EF4-FFF2-40B4-BE49-F238E27FC236}">
                <a16:creationId xmlns:a16="http://schemas.microsoft.com/office/drawing/2014/main" id="{BA502905-C04B-1349-96F1-83FF0600DCE3}"/>
              </a:ext>
            </a:extLst>
          </p:cNvPr>
          <p:cNvSpPr>
            <a:spLocks noGrp="1"/>
          </p:cNvSpPr>
          <p:nvPr>
            <p:ph idx="1"/>
          </p:nvPr>
        </p:nvSpPr>
        <p:spPr/>
        <p:txBody>
          <a:bodyPr>
            <a:normAutofit/>
          </a:bodyPr>
          <a:lstStyle/>
          <a:p>
            <a:r>
              <a:rPr lang="en-IN" dirty="0"/>
              <a:t>The </a:t>
            </a:r>
            <a:r>
              <a:rPr lang="en-IN" dirty="0" err="1"/>
              <a:t>SizeTieredCompactionStrategy</a:t>
            </a:r>
            <a:r>
              <a:rPr lang="en-IN" dirty="0"/>
              <a:t> (STCS) is the default compaction strategy, and it should be used in most cases. </a:t>
            </a:r>
          </a:p>
          <a:p>
            <a:r>
              <a:rPr lang="en-IN" dirty="0"/>
              <a:t>This strategy groups </a:t>
            </a:r>
            <a:r>
              <a:rPr lang="en-IN" dirty="0" err="1"/>
              <a:t>SSTables</a:t>
            </a:r>
            <a:r>
              <a:rPr lang="en-IN" dirty="0"/>
              <a:t> into tiers organized by size. When there are a sufficient number of </a:t>
            </a:r>
            <a:r>
              <a:rPr lang="en-IN" dirty="0" err="1"/>
              <a:t>SSTables</a:t>
            </a:r>
            <a:r>
              <a:rPr lang="en-IN" dirty="0"/>
              <a:t> in a tier (4 or more by default), a compaction is run to combine them into a larger </a:t>
            </a:r>
            <a:r>
              <a:rPr lang="en-IN" dirty="0" err="1"/>
              <a:t>SSTable</a:t>
            </a:r>
            <a:r>
              <a:rPr lang="en-IN" dirty="0"/>
              <a:t>. As the amount of data grows, more and more tiers are created. </a:t>
            </a:r>
          </a:p>
          <a:p>
            <a:r>
              <a:rPr lang="en-IN" dirty="0"/>
              <a:t>STCS performs especially well for write-intensive tables, but less so for read-intensive tables, as the data for a particular row may be spread across an average of 10 or so </a:t>
            </a:r>
            <a:r>
              <a:rPr lang="en-IN" dirty="0" err="1"/>
              <a:t>SSTables</a:t>
            </a:r>
            <a:endParaRPr lang="en-IN" dirty="0"/>
          </a:p>
          <a:p>
            <a:endParaRPr lang="en-US" dirty="0"/>
          </a:p>
        </p:txBody>
      </p:sp>
    </p:spTree>
    <p:extLst>
      <p:ext uri="{BB962C8B-B14F-4D97-AF65-F5344CB8AC3E}">
        <p14:creationId xmlns:p14="http://schemas.microsoft.com/office/powerpoint/2010/main" val="1219319895"/>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413524"/>
      </a:dk2>
      <a:lt2>
        <a:srgbClr val="E2E8E6"/>
      </a:lt2>
      <a:accent1>
        <a:srgbClr val="CC90A0"/>
      </a:accent1>
      <a:accent2>
        <a:srgbClr val="C18377"/>
      </a:accent2>
      <a:accent3>
        <a:srgbClr val="C09F74"/>
      </a:accent3>
      <a:accent4>
        <a:srgbClr val="A8A768"/>
      </a:accent4>
      <a:accent5>
        <a:srgbClr val="96AB78"/>
      </a:accent5>
      <a:accent6>
        <a:srgbClr val="7AB16D"/>
      </a:accent6>
      <a:hlink>
        <a:srgbClr val="568F80"/>
      </a:hlink>
      <a:folHlink>
        <a:srgbClr val="828282"/>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583</TotalTime>
  <Words>1633</Words>
  <Application>Microsoft Macintosh PowerPoint</Application>
  <PresentationFormat>Widescreen</PresentationFormat>
  <Paragraphs>98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Gill Sans MT</vt:lpstr>
      <vt:lpstr>Goudy Old Style</vt:lpstr>
      <vt:lpstr>ClassicFrameVTI</vt:lpstr>
      <vt:lpstr>Performance Testing</vt:lpstr>
      <vt:lpstr>Setting Performance Goals </vt:lpstr>
      <vt:lpstr>EXAMPLE:</vt:lpstr>
      <vt:lpstr>Trade-offs</vt:lpstr>
      <vt:lpstr>$ nodetool proxyhistograms </vt:lpstr>
      <vt:lpstr>Tracing </vt:lpstr>
      <vt:lpstr>Caching </vt:lpstr>
      <vt:lpstr>Compaction </vt:lpstr>
      <vt:lpstr>SizeTieredCompactionStrategy </vt:lpstr>
      <vt:lpstr>LeveledCompactionStrategy </vt:lpstr>
      <vt:lpstr>DateTieredCompactionStrategy </vt:lpstr>
      <vt:lpstr>Concurrency and Threading </vt:lpstr>
      <vt:lpstr>concurrent_reads </vt:lpstr>
      <vt:lpstr>concurrent_writes </vt:lpstr>
      <vt:lpstr>Health Check </vt:lpstr>
      <vt:lpstr>Basic Maintenance </vt:lpstr>
      <vt:lpstr>Flush </vt:lpstr>
      <vt:lpstr>PowerPoint Presentation</vt:lpstr>
      <vt:lpstr>Cleanup </vt:lpstr>
      <vt:lpstr>Repair</vt:lpstr>
      <vt:lpstr>Handling Node Failure </vt:lpstr>
      <vt:lpstr>Repairing Nodes </vt:lpstr>
      <vt:lpstr>Backup and Recovery </vt:lpstr>
      <vt:lpstr>Reasons</vt:lpstr>
      <vt:lpstr>PowerPoint Presentation</vt:lpstr>
      <vt:lpstr>Taking a Snapshot </vt:lpstr>
      <vt:lpstr>PowerPoint Presentation</vt:lpstr>
      <vt:lpstr>Enabling Incremental Backup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Testing</dc:title>
  <dc:creator>Rushabh Doshi</dc:creator>
  <cp:lastModifiedBy>Rushabh Doshi</cp:lastModifiedBy>
  <cp:revision>17</cp:revision>
  <dcterms:created xsi:type="dcterms:W3CDTF">2020-08-02T07:37:07Z</dcterms:created>
  <dcterms:modified xsi:type="dcterms:W3CDTF">2020-08-02T17:20:37Z</dcterms:modified>
</cp:coreProperties>
</file>