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4660"/>
  </p:normalViewPr>
  <p:slideViewPr>
    <p:cSldViewPr snapToGrid="0">
      <p:cViewPr varScale="1">
        <p:scale>
          <a:sx n="66" d="100"/>
          <a:sy n="66" d="100"/>
        </p:scale>
        <p:origin x="53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3/31/2021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3/31/2021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619795"/>
            <a:ext cx="6815669" cy="1766870"/>
          </a:xfrm>
        </p:spPr>
        <p:txBody>
          <a:bodyPr/>
          <a:lstStyle/>
          <a:p>
            <a:r>
              <a:rPr lang="en-IN" sz="2800" b="1" dirty="0"/>
              <a:t>Data Conversion from Traditional </a:t>
            </a:r>
            <a:r>
              <a:rPr lang="en-IN" sz="2800" b="1" dirty="0" smtClean="0"/>
              <a:t>Relational </a:t>
            </a:r>
            <a:r>
              <a:rPr lang="en-US" sz="2800" b="1" dirty="0" smtClean="0"/>
              <a:t>Database </a:t>
            </a:r>
            <a:r>
              <a:rPr lang="en-US" sz="2800" b="1" dirty="0"/>
              <a:t>to MongoDB using XAMPP and NoSQL</a:t>
            </a:r>
            <a:endParaRPr lang="en-IN" sz="2800" b="1" dirty="0"/>
          </a:p>
        </p:txBody>
      </p:sp>
      <p:sp>
        <p:nvSpPr>
          <p:cNvPr id="3" name="Subtitle 2"/>
          <p:cNvSpPr>
            <a:spLocks noGrp="1"/>
          </p:cNvSpPr>
          <p:nvPr>
            <p:ph type="subTitle" idx="1"/>
          </p:nvPr>
        </p:nvSpPr>
        <p:spPr>
          <a:xfrm>
            <a:off x="6831874" y="3657597"/>
            <a:ext cx="2676193" cy="1320802"/>
          </a:xfrm>
        </p:spPr>
        <p:txBody>
          <a:bodyPr>
            <a:normAutofit lnSpcReduction="10000"/>
          </a:bodyPr>
          <a:lstStyle/>
          <a:p>
            <a:pPr algn="r"/>
            <a:r>
              <a:rPr lang="en-IN" dirty="0" smtClean="0"/>
              <a:t>-</a:t>
            </a:r>
            <a:r>
              <a:rPr lang="en-IN" dirty="0" err="1"/>
              <a:t>Piyush</a:t>
            </a:r>
            <a:r>
              <a:rPr lang="en-IN" dirty="0"/>
              <a:t> </a:t>
            </a:r>
            <a:r>
              <a:rPr lang="en-IN" dirty="0" err="1" smtClean="0"/>
              <a:t>Maheshwari</a:t>
            </a:r>
            <a:endParaRPr lang="en-IN" dirty="0" smtClean="0"/>
          </a:p>
          <a:p>
            <a:pPr algn="r"/>
            <a:r>
              <a:rPr lang="en-IN" dirty="0"/>
              <a:t>-</a:t>
            </a:r>
            <a:r>
              <a:rPr lang="en-IN" dirty="0" err="1"/>
              <a:t>Maninder</a:t>
            </a:r>
            <a:r>
              <a:rPr lang="en-IN" dirty="0"/>
              <a:t> </a:t>
            </a:r>
            <a:r>
              <a:rPr lang="en-IN" dirty="0" err="1"/>
              <a:t>Jeet</a:t>
            </a:r>
            <a:r>
              <a:rPr lang="en-IN" dirty="0"/>
              <a:t> </a:t>
            </a:r>
            <a:r>
              <a:rPr lang="en-IN" dirty="0" smtClean="0"/>
              <a:t>Kaur</a:t>
            </a:r>
          </a:p>
          <a:p>
            <a:pPr algn="r"/>
            <a:r>
              <a:rPr lang="en-IN" dirty="0"/>
              <a:t>-</a:t>
            </a:r>
            <a:r>
              <a:rPr lang="en-IN" dirty="0" err="1"/>
              <a:t>Insha</a:t>
            </a:r>
            <a:r>
              <a:rPr lang="en-IN" dirty="0"/>
              <a:t> </a:t>
            </a:r>
            <a:r>
              <a:rPr lang="en-IN" dirty="0" err="1"/>
              <a:t>Mearaj</a:t>
            </a:r>
            <a:endParaRPr lang="en-IN" dirty="0"/>
          </a:p>
        </p:txBody>
      </p:sp>
      <p:sp>
        <p:nvSpPr>
          <p:cNvPr id="4" name="TextBox 3"/>
          <p:cNvSpPr txBox="1"/>
          <p:nvPr/>
        </p:nvSpPr>
        <p:spPr>
          <a:xfrm>
            <a:off x="8020595" y="6152271"/>
            <a:ext cx="3952429" cy="523220"/>
          </a:xfrm>
          <a:prstGeom prst="rect">
            <a:avLst/>
          </a:prstGeom>
          <a:noFill/>
        </p:spPr>
        <p:txBody>
          <a:bodyPr wrap="none" rtlCol="0">
            <a:spAutoFit/>
          </a:bodyPr>
          <a:lstStyle/>
          <a:p>
            <a:r>
              <a:rPr lang="en-IN" sz="2800" b="1" dirty="0" err="1" smtClean="0"/>
              <a:t>Rushabh</a:t>
            </a:r>
            <a:r>
              <a:rPr lang="en-IN" sz="2800" b="1" dirty="0" smtClean="0"/>
              <a:t> Gandhi-1911012</a:t>
            </a:r>
            <a:endParaRPr lang="en-IN" sz="2800" b="1" dirty="0"/>
          </a:p>
        </p:txBody>
      </p:sp>
      <p:sp>
        <p:nvSpPr>
          <p:cNvPr id="5" name="TextBox 4"/>
          <p:cNvSpPr txBox="1"/>
          <p:nvPr/>
        </p:nvSpPr>
        <p:spPr>
          <a:xfrm>
            <a:off x="287383" y="6152271"/>
            <a:ext cx="2350323" cy="523220"/>
          </a:xfrm>
          <a:prstGeom prst="rect">
            <a:avLst/>
          </a:prstGeom>
          <a:noFill/>
        </p:spPr>
        <p:txBody>
          <a:bodyPr wrap="none" rtlCol="0">
            <a:spAutoFit/>
          </a:bodyPr>
          <a:lstStyle/>
          <a:p>
            <a:r>
              <a:rPr lang="en-IN" sz="2800" b="1" dirty="0" smtClean="0"/>
              <a:t>RDBMS – IA1</a:t>
            </a:r>
            <a:endParaRPr lang="en-IN" sz="2800" b="1" dirty="0"/>
          </a:p>
        </p:txBody>
      </p:sp>
    </p:spTree>
    <p:extLst>
      <p:ext uri="{BB962C8B-B14F-4D97-AF65-F5344CB8AC3E}">
        <p14:creationId xmlns:p14="http://schemas.microsoft.com/office/powerpoint/2010/main" val="493316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work</a:t>
            </a:r>
            <a:endParaRPr lang="en-IN" dirty="0"/>
          </a:p>
        </p:txBody>
      </p:sp>
      <p:sp>
        <p:nvSpPr>
          <p:cNvPr id="3" name="Content Placeholder 2"/>
          <p:cNvSpPr>
            <a:spLocks noGrp="1"/>
          </p:cNvSpPr>
          <p:nvPr>
            <p:ph idx="1"/>
          </p:nvPr>
        </p:nvSpPr>
        <p:spPr/>
        <p:txBody>
          <a:bodyPr/>
          <a:lstStyle/>
          <a:p>
            <a:r>
              <a:rPr lang="en-IN" b="1" dirty="0"/>
              <a:t>Defining data </a:t>
            </a:r>
            <a:r>
              <a:rPr lang="en-IN" b="1" dirty="0" smtClean="0"/>
              <a:t>model-Authors have </a:t>
            </a:r>
            <a:r>
              <a:rPr lang="en-US" b="1" dirty="0" smtClean="0"/>
              <a:t>created </a:t>
            </a:r>
            <a:r>
              <a:rPr lang="en-US" b="1" dirty="0"/>
              <a:t>three collections in our </a:t>
            </a:r>
            <a:r>
              <a:rPr lang="en-US" b="1" dirty="0" smtClean="0"/>
              <a:t>projects. They </a:t>
            </a:r>
            <a:r>
              <a:rPr lang="en-US" b="1" dirty="0"/>
              <a:t>are movies, ratings and </a:t>
            </a:r>
            <a:r>
              <a:rPr lang="en-US" b="1" dirty="0" smtClean="0"/>
              <a:t>users</a:t>
            </a:r>
          </a:p>
          <a:p>
            <a:r>
              <a:rPr lang="en-US" b="1" dirty="0"/>
              <a:t>The data model </a:t>
            </a:r>
            <a:r>
              <a:rPr lang="en-US" b="1" dirty="0" smtClean="0"/>
              <a:t>used in Movies </a:t>
            </a:r>
            <a:r>
              <a:rPr lang="en-US" b="1" dirty="0"/>
              <a:t>is as</a:t>
            </a:r>
            <a:endParaRPr lang="en-IN" b="1" dirty="0"/>
          </a:p>
        </p:txBody>
      </p:sp>
      <p:pic>
        <p:nvPicPr>
          <p:cNvPr id="4" name="Picture 3"/>
          <p:cNvPicPr>
            <a:picLocks noChangeAspect="1"/>
          </p:cNvPicPr>
          <p:nvPr/>
        </p:nvPicPr>
        <p:blipFill>
          <a:blip r:embed="rId2"/>
          <a:stretch>
            <a:fillRect/>
          </a:stretch>
        </p:blipFill>
        <p:spPr>
          <a:xfrm>
            <a:off x="2607945" y="3913718"/>
            <a:ext cx="4781550" cy="1962150"/>
          </a:xfrm>
          <a:prstGeom prst="rect">
            <a:avLst/>
          </a:prstGeom>
        </p:spPr>
      </p:pic>
    </p:spTree>
    <p:extLst>
      <p:ext uri="{BB962C8B-B14F-4D97-AF65-F5344CB8AC3E}">
        <p14:creationId xmlns:p14="http://schemas.microsoft.com/office/powerpoint/2010/main" val="1896889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85986" y="943701"/>
            <a:ext cx="4635545" cy="3262539"/>
          </a:xfrm>
          <a:prstGeom prst="rect">
            <a:avLst/>
          </a:prstGeom>
        </p:spPr>
      </p:pic>
      <p:pic>
        <p:nvPicPr>
          <p:cNvPr id="5" name="Picture 4"/>
          <p:cNvPicPr>
            <a:picLocks noChangeAspect="1"/>
          </p:cNvPicPr>
          <p:nvPr/>
        </p:nvPicPr>
        <p:blipFill rotWithShape="1">
          <a:blip r:embed="rId3"/>
          <a:srcRect b="9734"/>
          <a:stretch/>
        </p:blipFill>
        <p:spPr>
          <a:xfrm>
            <a:off x="5981155" y="2008959"/>
            <a:ext cx="5155813" cy="1770966"/>
          </a:xfrm>
          <a:prstGeom prst="rect">
            <a:avLst/>
          </a:prstGeom>
        </p:spPr>
      </p:pic>
      <p:pic>
        <p:nvPicPr>
          <p:cNvPr id="6" name="Picture 5"/>
          <p:cNvPicPr>
            <a:picLocks noChangeAspect="1"/>
          </p:cNvPicPr>
          <p:nvPr/>
        </p:nvPicPr>
        <p:blipFill rotWithShape="1">
          <a:blip r:embed="rId4"/>
          <a:srcRect t="15455"/>
          <a:stretch/>
        </p:blipFill>
        <p:spPr>
          <a:xfrm>
            <a:off x="5721531" y="3779925"/>
            <a:ext cx="5121592" cy="1436914"/>
          </a:xfrm>
          <a:prstGeom prst="rect">
            <a:avLst/>
          </a:prstGeom>
        </p:spPr>
      </p:pic>
    </p:spTree>
    <p:extLst>
      <p:ext uri="{BB962C8B-B14F-4D97-AF65-F5344CB8AC3E}">
        <p14:creationId xmlns:p14="http://schemas.microsoft.com/office/powerpoint/2010/main" val="55855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097280"/>
            <a:ext cx="9601196" cy="4778588"/>
          </a:xfrm>
          <a:solidFill>
            <a:schemeClr val="bg1"/>
          </a:solidFill>
        </p:spPr>
        <p:txBody>
          <a:bodyPr/>
          <a:lstStyle/>
          <a:p>
            <a:r>
              <a:rPr lang="en-US" b="1" dirty="0"/>
              <a:t>Process to be followed for data </a:t>
            </a:r>
            <a:r>
              <a:rPr lang="en-US" b="1" dirty="0" smtClean="0"/>
              <a:t>conversion</a:t>
            </a:r>
          </a:p>
          <a:p>
            <a:r>
              <a:rPr lang="en-US" b="1" dirty="0"/>
              <a:t>INPUT: The input for this project is </a:t>
            </a:r>
            <a:r>
              <a:rPr lang="en-US" b="1" dirty="0" smtClean="0"/>
              <a:t>a </a:t>
            </a:r>
            <a:r>
              <a:rPr lang="en-US" b="1" dirty="0" err="1" smtClean="0"/>
              <a:t>sql</a:t>
            </a:r>
            <a:r>
              <a:rPr lang="en-US" b="1" dirty="0" smtClean="0"/>
              <a:t> </a:t>
            </a:r>
            <a:r>
              <a:rPr lang="en-US" b="1" dirty="0"/>
              <a:t>file, which </a:t>
            </a:r>
            <a:r>
              <a:rPr lang="en-US" b="1" dirty="0" smtClean="0"/>
              <a:t>we extracted </a:t>
            </a:r>
            <a:r>
              <a:rPr lang="en-US" b="1" dirty="0"/>
              <a:t>to zipped form using WinRAR </a:t>
            </a:r>
            <a:r>
              <a:rPr lang="en-US" b="1" dirty="0" smtClean="0"/>
              <a:t>file compressor </a:t>
            </a:r>
            <a:r>
              <a:rPr lang="en-US" b="1" dirty="0"/>
              <a:t>and later imported the same </a:t>
            </a:r>
            <a:r>
              <a:rPr lang="en-US" b="1" dirty="0" smtClean="0"/>
              <a:t>into XAMPP </a:t>
            </a:r>
            <a:r>
              <a:rPr lang="en-US" b="1" dirty="0" err="1"/>
              <a:t>phpMyAdmin</a:t>
            </a:r>
            <a:r>
              <a:rPr lang="en-US" b="1" dirty="0" smtClean="0"/>
              <a:t>.</a:t>
            </a:r>
          </a:p>
          <a:p>
            <a:r>
              <a:rPr lang="en-US" b="1" dirty="0"/>
              <a:t>CONVERSION: The first tool we used </a:t>
            </a:r>
            <a:r>
              <a:rPr lang="en-US" b="1" dirty="0" smtClean="0"/>
              <a:t>was XAMPP.</a:t>
            </a:r>
          </a:p>
          <a:p>
            <a:r>
              <a:rPr lang="en-US" b="1" dirty="0" smtClean="0"/>
              <a:t>Using XAMPP we will </a:t>
            </a:r>
            <a:r>
              <a:rPr lang="en-US" b="1" dirty="0"/>
              <a:t>take the compressed input file movie. </a:t>
            </a:r>
            <a:r>
              <a:rPr lang="en-US" b="1" dirty="0" smtClean="0"/>
              <a:t>Normalized and </a:t>
            </a:r>
            <a:r>
              <a:rPr lang="en-US" b="1" dirty="0"/>
              <a:t>convert it to JSON </a:t>
            </a:r>
            <a:r>
              <a:rPr lang="en-US" b="1" dirty="0" smtClean="0"/>
              <a:t>file</a:t>
            </a:r>
          </a:p>
          <a:p>
            <a:r>
              <a:rPr lang="en-US" b="1" dirty="0" smtClean="0"/>
              <a:t>Before </a:t>
            </a:r>
            <a:r>
              <a:rPr lang="en-US" b="1" dirty="0"/>
              <a:t>it we will create </a:t>
            </a:r>
            <a:r>
              <a:rPr lang="en-US" b="1" dirty="0" smtClean="0"/>
              <a:t>a view </a:t>
            </a:r>
            <a:r>
              <a:rPr lang="en-US" b="1" dirty="0"/>
              <a:t>of genres and movies, the view is named </a:t>
            </a:r>
            <a:r>
              <a:rPr lang="en-US" b="1" dirty="0" smtClean="0"/>
              <a:t>as </a:t>
            </a:r>
            <a:r>
              <a:rPr lang="en-US" b="1" dirty="0" err="1" smtClean="0"/>
              <a:t>moviefile</a:t>
            </a:r>
            <a:r>
              <a:rPr lang="en-US" b="1" dirty="0"/>
              <a:t>.</a:t>
            </a:r>
            <a:endParaRPr lang="en-IN" b="1" dirty="0"/>
          </a:p>
        </p:txBody>
      </p:sp>
    </p:spTree>
    <p:extLst>
      <p:ext uri="{BB962C8B-B14F-4D97-AF65-F5344CB8AC3E}">
        <p14:creationId xmlns:p14="http://schemas.microsoft.com/office/powerpoint/2010/main" val="177295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61531" y="971415"/>
            <a:ext cx="6737440" cy="2072232"/>
          </a:xfrm>
          <a:prstGeom prst="rect">
            <a:avLst/>
          </a:prstGeom>
        </p:spPr>
      </p:pic>
      <p:sp>
        <p:nvSpPr>
          <p:cNvPr id="5" name="Content Placeholder 2"/>
          <p:cNvSpPr txBox="1">
            <a:spLocks/>
          </p:cNvSpPr>
          <p:nvPr/>
        </p:nvSpPr>
        <p:spPr>
          <a:xfrm>
            <a:off x="1295401" y="3161212"/>
            <a:ext cx="9601196" cy="2714656"/>
          </a:xfrm>
          <a:prstGeom prst="rect">
            <a:avLst/>
          </a:prstGeom>
          <a:solidFill>
            <a:schemeClr val="bg1"/>
          </a:solidFill>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b="1" dirty="0"/>
              <a:t>Once the View is created we export this view along </a:t>
            </a:r>
            <a:r>
              <a:rPr lang="en-US" b="1" dirty="0" smtClean="0"/>
              <a:t>with other </a:t>
            </a:r>
            <a:r>
              <a:rPr lang="en-US" b="1" dirty="0"/>
              <a:t>two tables to NoSQL manager for MongoDB </a:t>
            </a:r>
            <a:r>
              <a:rPr lang="en-US" b="1" dirty="0" smtClean="0"/>
              <a:t>hence therefore </a:t>
            </a:r>
            <a:r>
              <a:rPr lang="en-US" b="1" dirty="0"/>
              <a:t>Ratings, users and </a:t>
            </a:r>
            <a:r>
              <a:rPr lang="en-US" b="1" dirty="0" err="1"/>
              <a:t>moviefile</a:t>
            </a:r>
            <a:r>
              <a:rPr lang="en-US" b="1" dirty="0"/>
              <a:t> is exported </a:t>
            </a:r>
            <a:r>
              <a:rPr lang="en-US" b="1" dirty="0" smtClean="0"/>
              <a:t>to NoSQL </a:t>
            </a:r>
            <a:r>
              <a:rPr lang="en-US" b="1" dirty="0"/>
              <a:t>manager for MongoDB</a:t>
            </a:r>
            <a:r>
              <a:rPr lang="en-US" b="1" dirty="0" smtClean="0"/>
              <a:t>.</a:t>
            </a:r>
          </a:p>
          <a:p>
            <a:r>
              <a:rPr lang="en-US" b="1" dirty="0"/>
              <a:t>But before we export </a:t>
            </a:r>
            <a:r>
              <a:rPr lang="en-US" b="1" dirty="0" smtClean="0"/>
              <a:t>the file </a:t>
            </a:r>
            <a:r>
              <a:rPr lang="en-US" b="1" dirty="0"/>
              <a:t>we are supposed to convert the view created and </a:t>
            </a:r>
            <a:r>
              <a:rPr lang="en-US" b="1" dirty="0" smtClean="0"/>
              <a:t>the SQL </a:t>
            </a:r>
            <a:r>
              <a:rPr lang="en-US" b="1" dirty="0"/>
              <a:t>files users and ratings to JSON File which is </a:t>
            </a:r>
            <a:r>
              <a:rPr lang="en-US" b="1" dirty="0" smtClean="0"/>
              <a:t>later imported </a:t>
            </a:r>
            <a:r>
              <a:rPr lang="en-US" b="1" dirty="0"/>
              <a:t>into NoSQL manager for MongoDB.</a:t>
            </a:r>
            <a:endParaRPr lang="en-US" b="1" dirty="0" smtClean="0"/>
          </a:p>
        </p:txBody>
      </p:sp>
    </p:spTree>
    <p:extLst>
      <p:ext uri="{BB962C8B-B14F-4D97-AF65-F5344CB8AC3E}">
        <p14:creationId xmlns:p14="http://schemas.microsoft.com/office/powerpoint/2010/main" val="3419807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steps for exporting the JSON files </a:t>
            </a:r>
            <a:r>
              <a:rPr lang="en-US" dirty="0" smtClean="0"/>
              <a:t>are illustrated as </a:t>
            </a:r>
            <a:r>
              <a:rPr lang="en-US" dirty="0"/>
              <a:t>below:</a:t>
            </a:r>
            <a:endParaRPr lang="en-IN" dirty="0"/>
          </a:p>
        </p:txBody>
      </p:sp>
      <p:sp>
        <p:nvSpPr>
          <p:cNvPr id="3" name="Content Placeholder 2"/>
          <p:cNvSpPr>
            <a:spLocks noGrp="1"/>
          </p:cNvSpPr>
          <p:nvPr>
            <p:ph idx="1"/>
          </p:nvPr>
        </p:nvSpPr>
        <p:spPr/>
        <p:txBody>
          <a:bodyPr>
            <a:normAutofit/>
          </a:bodyPr>
          <a:lstStyle/>
          <a:p>
            <a:r>
              <a:rPr lang="en-US" b="1" dirty="0"/>
              <a:t>Turn on the exe files in </a:t>
            </a:r>
            <a:r>
              <a:rPr lang="en-US" b="1" dirty="0" err="1"/>
              <a:t>MongoDb</a:t>
            </a:r>
            <a:r>
              <a:rPr lang="en-US" b="1" dirty="0"/>
              <a:t> for the </a:t>
            </a:r>
            <a:r>
              <a:rPr lang="en-US" b="1" dirty="0" smtClean="0"/>
              <a:t>NoSQL </a:t>
            </a:r>
            <a:r>
              <a:rPr lang="en-US" b="1" dirty="0" err="1" smtClean="0"/>
              <a:t>ManagerDb</a:t>
            </a:r>
            <a:r>
              <a:rPr lang="en-US" b="1" dirty="0" smtClean="0"/>
              <a:t> </a:t>
            </a:r>
            <a:r>
              <a:rPr lang="en-US" b="1" dirty="0"/>
              <a:t>Professional to work. Once both the </a:t>
            </a:r>
            <a:r>
              <a:rPr lang="en-US" b="1" dirty="0" smtClean="0"/>
              <a:t>exe console </a:t>
            </a:r>
            <a:r>
              <a:rPr lang="en-US" b="1" dirty="0"/>
              <a:t>terminals are open go to NoSQL manager </a:t>
            </a:r>
            <a:r>
              <a:rPr lang="en-US" b="1" dirty="0" smtClean="0"/>
              <a:t>for MongoDB </a:t>
            </a:r>
            <a:r>
              <a:rPr lang="en-US" b="1" dirty="0"/>
              <a:t>and start importing the JSON we got </a:t>
            </a:r>
            <a:r>
              <a:rPr lang="en-US" b="1" dirty="0" smtClean="0"/>
              <a:t>from XAMPP.</a:t>
            </a:r>
          </a:p>
          <a:p>
            <a:r>
              <a:rPr lang="en-US" b="1" dirty="0"/>
              <a:t>Select the JSON file type and enter the file </a:t>
            </a:r>
            <a:r>
              <a:rPr lang="en-US" b="1" dirty="0" smtClean="0"/>
              <a:t>name path</a:t>
            </a:r>
            <a:r>
              <a:rPr lang="en-US" b="1" dirty="0"/>
              <a:t>, will be the first foremost step</a:t>
            </a:r>
            <a:r>
              <a:rPr lang="en-US" b="1" dirty="0" smtClean="0"/>
              <a:t>.</a:t>
            </a:r>
          </a:p>
          <a:p>
            <a:r>
              <a:rPr lang="en-US" b="1" dirty="0"/>
              <a:t>Next to it, we have to select and adjust the </a:t>
            </a:r>
            <a:r>
              <a:rPr lang="en-US" b="1" dirty="0" smtClean="0"/>
              <a:t>JSON option</a:t>
            </a:r>
            <a:r>
              <a:rPr lang="en-US" b="1" dirty="0"/>
              <a:t>, File encoding methodology is to </a:t>
            </a:r>
            <a:r>
              <a:rPr lang="en-US" b="1" dirty="0" smtClean="0"/>
              <a:t>be selected </a:t>
            </a:r>
            <a:r>
              <a:rPr lang="en-US" b="1" dirty="0"/>
              <a:t>in this step.</a:t>
            </a:r>
            <a:endParaRPr lang="en-IN" b="1" dirty="0"/>
          </a:p>
        </p:txBody>
      </p:sp>
    </p:spTree>
    <p:extLst>
      <p:ext uri="{BB962C8B-B14F-4D97-AF65-F5344CB8AC3E}">
        <p14:creationId xmlns:p14="http://schemas.microsoft.com/office/powerpoint/2010/main" val="3507232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705394"/>
            <a:ext cx="9601196" cy="5170474"/>
          </a:xfrm>
          <a:solidFill>
            <a:schemeClr val="bg1"/>
          </a:solidFill>
        </p:spPr>
        <p:txBody>
          <a:bodyPr/>
          <a:lstStyle/>
          <a:p>
            <a:r>
              <a:rPr lang="en-US" b="1" dirty="0"/>
              <a:t>The Third step is to specify the import option, </a:t>
            </a:r>
            <a:r>
              <a:rPr lang="en-US" b="1" dirty="0" smtClean="0"/>
              <a:t>we in </a:t>
            </a:r>
            <a:r>
              <a:rPr lang="en-US" b="1" dirty="0"/>
              <a:t>this step highlight the new collection option and specify the name of </a:t>
            </a:r>
            <a:r>
              <a:rPr lang="en-US" b="1" dirty="0" smtClean="0"/>
              <a:t>the collection </a:t>
            </a:r>
            <a:r>
              <a:rPr lang="en-US" b="1" dirty="0"/>
              <a:t>we want </a:t>
            </a:r>
            <a:r>
              <a:rPr lang="en-US" b="1" dirty="0" smtClean="0"/>
              <a:t>to use</a:t>
            </a:r>
            <a:r>
              <a:rPr lang="en-US" b="1" dirty="0"/>
              <a:t>, so the JSON is imported in the new the </a:t>
            </a:r>
            <a:r>
              <a:rPr lang="en-US" b="1" dirty="0" smtClean="0"/>
              <a:t>new collection.</a:t>
            </a:r>
          </a:p>
          <a:p>
            <a:r>
              <a:rPr lang="en-US" b="1" dirty="0"/>
              <a:t>Once we name the collection click on </a:t>
            </a:r>
            <a:r>
              <a:rPr lang="en-US" b="1" dirty="0" smtClean="0"/>
              <a:t>the Execution </a:t>
            </a:r>
            <a:r>
              <a:rPr lang="en-US" b="1" dirty="0"/>
              <a:t>button to make it run</a:t>
            </a:r>
            <a:r>
              <a:rPr lang="en-US" b="1" dirty="0" smtClean="0"/>
              <a:t>.</a:t>
            </a:r>
          </a:p>
          <a:p>
            <a:r>
              <a:rPr lang="en-US" b="1" dirty="0" smtClean="0"/>
              <a:t>This takes </a:t>
            </a:r>
            <a:r>
              <a:rPr lang="en-US" b="1" dirty="0"/>
              <a:t>the </a:t>
            </a:r>
            <a:r>
              <a:rPr lang="en-US" b="1" dirty="0" smtClean="0"/>
              <a:t>code conversion </a:t>
            </a:r>
            <a:r>
              <a:rPr lang="en-US" b="1" dirty="0"/>
              <a:t>to a different </a:t>
            </a:r>
            <a:r>
              <a:rPr lang="en-US" b="1" dirty="0" smtClean="0"/>
              <a:t>level.</a:t>
            </a:r>
          </a:p>
          <a:p>
            <a:r>
              <a:rPr lang="en-US" b="1" dirty="0"/>
              <a:t>The Fourth step is to check the import </a:t>
            </a:r>
            <a:r>
              <a:rPr lang="en-US" b="1" dirty="0" smtClean="0"/>
              <a:t>process status</a:t>
            </a:r>
            <a:r>
              <a:rPr lang="en-US" b="1" dirty="0"/>
              <a:t>.</a:t>
            </a:r>
            <a:endParaRPr lang="en-IN" b="1" dirty="0"/>
          </a:p>
        </p:txBody>
      </p:sp>
    </p:spTree>
    <p:extLst>
      <p:ext uri="{BB962C8B-B14F-4D97-AF65-F5344CB8AC3E}">
        <p14:creationId xmlns:p14="http://schemas.microsoft.com/office/powerpoint/2010/main" val="3872084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sp>
        <p:nvSpPr>
          <p:cNvPr id="3" name="Content Placeholder 2"/>
          <p:cNvSpPr>
            <a:spLocks noGrp="1"/>
          </p:cNvSpPr>
          <p:nvPr>
            <p:ph idx="1"/>
          </p:nvPr>
        </p:nvSpPr>
        <p:spPr/>
        <p:txBody>
          <a:bodyPr>
            <a:normAutofit/>
          </a:bodyPr>
          <a:lstStyle/>
          <a:p>
            <a:r>
              <a:rPr lang="en-US" sz="2800" b="1" dirty="0"/>
              <a:t>We were successfully able to convert the JSON </a:t>
            </a:r>
            <a:r>
              <a:rPr lang="en-US" sz="2800" b="1" dirty="0" smtClean="0"/>
              <a:t>files to </a:t>
            </a:r>
            <a:r>
              <a:rPr lang="en-US" sz="2800" b="1" dirty="0"/>
              <a:t>MongoDB format and consequently now our database </a:t>
            </a:r>
            <a:r>
              <a:rPr lang="en-US" sz="2800" b="1" dirty="0" smtClean="0"/>
              <a:t>is ready </a:t>
            </a:r>
            <a:r>
              <a:rPr lang="en-US" sz="2800" b="1" dirty="0"/>
              <a:t>for interactions.</a:t>
            </a:r>
            <a:endParaRPr lang="en-IN" sz="2800" b="1" dirty="0"/>
          </a:p>
        </p:txBody>
      </p:sp>
    </p:spTree>
    <p:extLst>
      <p:ext uri="{BB962C8B-B14F-4D97-AF65-F5344CB8AC3E}">
        <p14:creationId xmlns:p14="http://schemas.microsoft.com/office/powerpoint/2010/main" val="4243330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1295401" y="2556932"/>
            <a:ext cx="9601196" cy="3634862"/>
          </a:xfrm>
        </p:spPr>
        <p:txBody>
          <a:bodyPr>
            <a:normAutofit lnSpcReduction="10000"/>
          </a:bodyPr>
          <a:lstStyle/>
          <a:p>
            <a:r>
              <a:rPr lang="en-US" b="1" dirty="0"/>
              <a:t>In this paper JSON enabled the transferring data </a:t>
            </a:r>
            <a:r>
              <a:rPr lang="en-US" b="1" dirty="0" smtClean="0"/>
              <a:t>between the </a:t>
            </a:r>
            <a:r>
              <a:rPr lang="en-US" b="1" dirty="0"/>
              <a:t>master server and the web application in </a:t>
            </a:r>
            <a:r>
              <a:rPr lang="en-US" b="1" dirty="0" smtClean="0"/>
              <a:t>human readable </a:t>
            </a:r>
            <a:r>
              <a:rPr lang="en-US" b="1" dirty="0"/>
              <a:t>form</a:t>
            </a:r>
            <a:r>
              <a:rPr lang="en-US" b="1" dirty="0" smtClean="0"/>
              <a:t>.</a:t>
            </a:r>
          </a:p>
          <a:p>
            <a:r>
              <a:rPr lang="en-US" b="1" dirty="0"/>
              <a:t>It was concluded from the results </a:t>
            </a:r>
            <a:r>
              <a:rPr lang="en-US" b="1" dirty="0" smtClean="0"/>
              <a:t>that MongoDB </a:t>
            </a:r>
            <a:r>
              <a:rPr lang="en-US" b="1" dirty="0"/>
              <a:t>provides high performance on data </a:t>
            </a:r>
            <a:r>
              <a:rPr lang="en-US" b="1" dirty="0" smtClean="0"/>
              <a:t>persistence, support </a:t>
            </a:r>
            <a:r>
              <a:rPr lang="en-US" b="1" dirty="0"/>
              <a:t>for embedded data models reduces I/O activity </a:t>
            </a:r>
            <a:r>
              <a:rPr lang="en-US" b="1" dirty="0" smtClean="0"/>
              <a:t>on database </a:t>
            </a:r>
            <a:r>
              <a:rPr lang="en-US" b="1" dirty="0"/>
              <a:t>high speed interactions can include keys </a:t>
            </a:r>
            <a:r>
              <a:rPr lang="en-US" b="1" dirty="0" smtClean="0"/>
              <a:t>from embedded </a:t>
            </a:r>
            <a:r>
              <a:rPr lang="en-US" b="1" dirty="0"/>
              <a:t>documents and arrays</a:t>
            </a:r>
            <a:r>
              <a:rPr lang="en-US" b="1" dirty="0" smtClean="0"/>
              <a:t>.</a:t>
            </a:r>
          </a:p>
          <a:p>
            <a:r>
              <a:rPr lang="en-US" b="1" dirty="0"/>
              <a:t>The resultant </a:t>
            </a:r>
            <a:r>
              <a:rPr lang="en-US" b="1" dirty="0" smtClean="0"/>
              <a:t>data repository </a:t>
            </a:r>
            <a:r>
              <a:rPr lang="en-US" b="1" dirty="0"/>
              <a:t>will be in document format</a:t>
            </a:r>
            <a:r>
              <a:rPr lang="en-US" b="1" dirty="0" smtClean="0"/>
              <a:t>.</a:t>
            </a:r>
          </a:p>
          <a:p>
            <a:r>
              <a:rPr lang="en-US" b="1" dirty="0"/>
              <a:t>The </a:t>
            </a:r>
            <a:r>
              <a:rPr lang="en-US" b="1" dirty="0" smtClean="0"/>
              <a:t>JSON document </a:t>
            </a:r>
            <a:r>
              <a:rPr lang="en-US" b="1" dirty="0"/>
              <a:t>we have can be very easily parsed with </a:t>
            </a:r>
            <a:r>
              <a:rPr lang="en-US" b="1" dirty="0" smtClean="0"/>
              <a:t>ease directly </a:t>
            </a:r>
            <a:r>
              <a:rPr lang="en-US" b="1" dirty="0"/>
              <a:t>by JavaScript.</a:t>
            </a:r>
            <a:endParaRPr lang="en-US" b="1" dirty="0" smtClean="0"/>
          </a:p>
          <a:p>
            <a:endParaRPr lang="en-IN" b="1" dirty="0"/>
          </a:p>
        </p:txBody>
      </p:sp>
    </p:spTree>
    <p:extLst>
      <p:ext uri="{BB962C8B-B14F-4D97-AF65-F5344CB8AC3E}">
        <p14:creationId xmlns:p14="http://schemas.microsoft.com/office/powerpoint/2010/main" val="1334049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Strategy of implementation</a:t>
            </a:r>
            <a:endParaRPr lang="en-IN" dirty="0"/>
          </a:p>
        </p:txBody>
      </p:sp>
      <p:sp>
        <p:nvSpPr>
          <p:cNvPr id="3" name="Content Placeholder 2"/>
          <p:cNvSpPr>
            <a:spLocks noGrp="1"/>
          </p:cNvSpPr>
          <p:nvPr>
            <p:ph idx="1"/>
          </p:nvPr>
        </p:nvSpPr>
        <p:spPr/>
        <p:txBody>
          <a:bodyPr>
            <a:normAutofit lnSpcReduction="10000"/>
          </a:bodyPr>
          <a:lstStyle/>
          <a:p>
            <a:r>
              <a:rPr lang="en-IN" b="1" dirty="0" smtClean="0"/>
              <a:t>Converting the MySQL query result to JSON.</a:t>
            </a:r>
          </a:p>
          <a:p>
            <a:r>
              <a:rPr lang="en-IN" b="1" dirty="0" smtClean="0"/>
              <a:t>Using Python and </a:t>
            </a:r>
            <a:r>
              <a:rPr lang="en-IN" b="1" dirty="0" err="1" smtClean="0"/>
              <a:t>MySql</a:t>
            </a:r>
            <a:r>
              <a:rPr lang="en-IN" b="1" dirty="0" smtClean="0"/>
              <a:t> connector.</a:t>
            </a:r>
          </a:p>
          <a:p>
            <a:r>
              <a:rPr lang="en-IN" b="1" dirty="0" smtClean="0"/>
              <a:t>Connecting the database to python using the connector.</a:t>
            </a:r>
          </a:p>
          <a:p>
            <a:r>
              <a:rPr lang="en-IN" b="1" dirty="0"/>
              <a:t>Python MySQL Select </a:t>
            </a:r>
            <a:r>
              <a:rPr lang="en-IN" b="1" dirty="0" smtClean="0"/>
              <a:t>Table to fetch a particular table and then fetch the stored data in the form of a dictionary.</a:t>
            </a:r>
          </a:p>
          <a:p>
            <a:r>
              <a:rPr lang="en-IN" b="1" dirty="0" smtClean="0"/>
              <a:t>Using </a:t>
            </a:r>
            <a:r>
              <a:rPr lang="en-IN" b="1" dirty="0" err="1" smtClean="0"/>
              <a:t>json</a:t>
            </a:r>
            <a:r>
              <a:rPr lang="en-IN" b="1" dirty="0" smtClean="0"/>
              <a:t> module to convert the object into the JSON object.</a:t>
            </a:r>
          </a:p>
          <a:p>
            <a:r>
              <a:rPr lang="en-IN" b="1" dirty="0" smtClean="0"/>
              <a:t>JSON object as the output.</a:t>
            </a:r>
          </a:p>
          <a:p>
            <a:endParaRPr lang="en-IN" dirty="0"/>
          </a:p>
        </p:txBody>
      </p:sp>
    </p:spTree>
    <p:extLst>
      <p:ext uri="{BB962C8B-B14F-4D97-AF65-F5344CB8AC3E}">
        <p14:creationId xmlns:p14="http://schemas.microsoft.com/office/powerpoint/2010/main" val="1348995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90246"/>
            <a:ext cx="9601196" cy="1303867"/>
          </a:xfrm>
        </p:spPr>
        <p:txBody>
          <a:bodyPr>
            <a:normAutofit/>
          </a:bodyPr>
          <a:lstStyle/>
          <a:p>
            <a:r>
              <a:rPr lang="en-IN" sz="3600" b="1" dirty="0" smtClean="0"/>
              <a:t>References</a:t>
            </a:r>
            <a:endParaRPr lang="en-IN" sz="3600" b="1" dirty="0"/>
          </a:p>
        </p:txBody>
      </p:sp>
      <p:sp>
        <p:nvSpPr>
          <p:cNvPr id="5" name="Content Placeholder 4"/>
          <p:cNvSpPr>
            <a:spLocks noGrp="1"/>
          </p:cNvSpPr>
          <p:nvPr>
            <p:ph idx="1"/>
          </p:nvPr>
        </p:nvSpPr>
        <p:spPr>
          <a:xfrm>
            <a:off x="1295401" y="1580605"/>
            <a:ext cx="9601196" cy="4428309"/>
          </a:xfrm>
          <a:solidFill>
            <a:schemeClr val="bg1"/>
          </a:solidFill>
        </p:spPr>
        <p:txBody>
          <a:bodyPr>
            <a:normAutofit fontScale="77500" lnSpcReduction="20000"/>
          </a:bodyPr>
          <a:lstStyle/>
          <a:p>
            <a:r>
              <a:rPr lang="en-US" dirty="0" smtClean="0"/>
              <a:t>K</a:t>
            </a:r>
            <a:r>
              <a:rPr lang="en-US" dirty="0"/>
              <a:t>. Berg, T. Seymour and R. </a:t>
            </a:r>
            <a:r>
              <a:rPr lang="en-US" dirty="0" err="1"/>
              <a:t>Coel</a:t>
            </a:r>
            <a:r>
              <a:rPr lang="en-US" dirty="0"/>
              <a:t>, "History of Databases", </a:t>
            </a:r>
            <a:r>
              <a:rPr lang="en-US" i="1" dirty="0"/>
              <a:t>International Journal of Management and Information Services</a:t>
            </a:r>
            <a:r>
              <a:rPr lang="en-US" dirty="0"/>
              <a:t>, pp. 17, 2013</a:t>
            </a:r>
            <a:r>
              <a:rPr lang="en-US" dirty="0" smtClean="0"/>
              <a:t>.</a:t>
            </a:r>
          </a:p>
          <a:p>
            <a:r>
              <a:rPr lang="en-IN" dirty="0"/>
              <a:t>Michael </a:t>
            </a:r>
            <a:r>
              <a:rPr lang="en-IN" dirty="0" err="1"/>
              <a:t>Stonebraker</a:t>
            </a:r>
            <a:r>
              <a:rPr lang="en-IN" dirty="0"/>
              <a:t>, "SQL databases v. NoSQL databases", </a:t>
            </a:r>
            <a:r>
              <a:rPr lang="en-IN" i="1" dirty="0" err="1"/>
              <a:t>Commun</a:t>
            </a:r>
            <a:r>
              <a:rPr lang="en-IN" i="1" dirty="0"/>
              <a:t>. ACM</a:t>
            </a:r>
            <a:r>
              <a:rPr lang="en-IN" dirty="0"/>
              <a:t>, vol. 53, no. 4, pp. 10-11, 2010</a:t>
            </a:r>
            <a:r>
              <a:rPr lang="en-IN" dirty="0" smtClean="0"/>
              <a:t>.</a:t>
            </a:r>
          </a:p>
          <a:p>
            <a:r>
              <a:rPr lang="en-US" dirty="0"/>
              <a:t>Zhu Wei-Ping, Li Ming-Xin and Chen </a:t>
            </a:r>
            <a:r>
              <a:rPr lang="en-US" dirty="0" err="1"/>
              <a:t>Huan</a:t>
            </a:r>
            <a:r>
              <a:rPr lang="en-US" dirty="0"/>
              <a:t>, Using MongoDB to Implement Textbook Management System instead of MySQL, IEEE, 2011</a:t>
            </a:r>
            <a:r>
              <a:rPr lang="en-US" dirty="0" smtClean="0"/>
              <a:t>.</a:t>
            </a:r>
          </a:p>
          <a:p>
            <a:r>
              <a:rPr lang="en-US" dirty="0"/>
              <a:t>W. </a:t>
            </a:r>
            <a:r>
              <a:rPr lang="en-US" dirty="0" err="1"/>
              <a:t>Naheman</a:t>
            </a:r>
            <a:r>
              <a:rPr lang="en-US" dirty="0"/>
              <a:t> and </a:t>
            </a:r>
            <a:r>
              <a:rPr lang="en-US" dirty="0" err="1"/>
              <a:t>Jianxin</a:t>
            </a:r>
            <a:r>
              <a:rPr lang="en-US" dirty="0"/>
              <a:t> Wei, "Review of NoSQL databases and performance testing on </a:t>
            </a:r>
            <a:r>
              <a:rPr lang="en-US" dirty="0" err="1"/>
              <a:t>HBase</a:t>
            </a:r>
            <a:r>
              <a:rPr lang="en-US" dirty="0"/>
              <a:t>", </a:t>
            </a:r>
            <a:r>
              <a:rPr lang="en-US" i="1" dirty="0"/>
              <a:t>Proceedings of International Conference on Mechatronic Sciences Electric Engineering and Computer (MEC)</a:t>
            </a:r>
            <a:r>
              <a:rPr lang="en-US" dirty="0"/>
              <a:t>, pp. 2304-2309, Dec. 2013</a:t>
            </a:r>
            <a:r>
              <a:rPr lang="en-US" dirty="0" smtClean="0"/>
              <a:t>.</a:t>
            </a:r>
          </a:p>
          <a:p>
            <a:r>
              <a:rPr lang="en-US" dirty="0"/>
              <a:t>R. Lawrence, "Integration and Virtualization of Relational SQL and NoSQL Systems Including MySQL and MongoDB", </a:t>
            </a:r>
            <a:r>
              <a:rPr lang="en-US" i="1" dirty="0"/>
              <a:t>Proceedings of International Conference on Computational Science and Computational Intelligence (CSCI)</a:t>
            </a:r>
            <a:r>
              <a:rPr lang="en-US" dirty="0"/>
              <a:t>, pp. 285-290, Mar. 2014</a:t>
            </a:r>
            <a:r>
              <a:rPr lang="en-US" dirty="0" smtClean="0"/>
              <a:t>.</a:t>
            </a:r>
          </a:p>
          <a:p>
            <a:r>
              <a:rPr lang="en-US" dirty="0"/>
              <a:t>H. M. L </a:t>
            </a:r>
            <a:r>
              <a:rPr lang="en-US" dirty="0" err="1"/>
              <a:t>Dharmasiri</a:t>
            </a:r>
            <a:r>
              <a:rPr lang="en-US" dirty="0"/>
              <a:t> and M. D. J. S. </a:t>
            </a:r>
            <a:r>
              <a:rPr lang="en-US" dirty="0" err="1"/>
              <a:t>Goonetillake</a:t>
            </a:r>
            <a:r>
              <a:rPr lang="en-US" dirty="0"/>
              <a:t>, "A federated approach on heterogeneous NoSQL data stores", </a:t>
            </a:r>
            <a:r>
              <a:rPr lang="en-US" i="1" dirty="0"/>
              <a:t>IEEE International Conference on Advances in ICT for Emerging Regions (</a:t>
            </a:r>
            <a:r>
              <a:rPr lang="en-US" i="1" dirty="0" err="1"/>
              <a:t>ICTer</a:t>
            </a:r>
            <a:r>
              <a:rPr lang="en-US" i="1" dirty="0"/>
              <a:t>)</a:t>
            </a:r>
            <a:r>
              <a:rPr lang="en-US" dirty="0"/>
              <a:t>, December 2013.</a:t>
            </a:r>
            <a:endParaRPr lang="en-IN" dirty="0"/>
          </a:p>
        </p:txBody>
      </p:sp>
    </p:spTree>
    <p:extLst>
      <p:ext uri="{BB962C8B-B14F-4D97-AF65-F5344CB8AC3E}">
        <p14:creationId xmlns:p14="http://schemas.microsoft.com/office/powerpoint/2010/main" val="2489139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US" b="1" dirty="0"/>
              <a:t>MongoDB is a NoSQL database written in C++ language</a:t>
            </a:r>
            <a:r>
              <a:rPr lang="en-US" b="1" dirty="0" smtClean="0"/>
              <a:t>.</a:t>
            </a:r>
          </a:p>
          <a:p>
            <a:r>
              <a:rPr lang="en-US" b="1" dirty="0"/>
              <a:t>MongoDB is a document-oriented </a:t>
            </a:r>
            <a:r>
              <a:rPr lang="en-US" b="1" dirty="0" smtClean="0"/>
              <a:t>database which </a:t>
            </a:r>
            <a:r>
              <a:rPr lang="en-US" b="1" dirty="0"/>
              <a:t>helps us group data more logically</a:t>
            </a:r>
            <a:r>
              <a:rPr lang="en-US" b="1" dirty="0" smtClean="0"/>
              <a:t>.</a:t>
            </a:r>
          </a:p>
          <a:p>
            <a:r>
              <a:rPr lang="en-US" b="1" dirty="0"/>
              <a:t>MongoDB has lots </a:t>
            </a:r>
            <a:r>
              <a:rPr lang="en-US" b="1" dirty="0" smtClean="0"/>
              <a:t>of extensive </a:t>
            </a:r>
            <a:r>
              <a:rPr lang="en-US" b="1" dirty="0"/>
              <a:t>built-in-features and is highly compatible with </a:t>
            </a:r>
            <a:r>
              <a:rPr lang="en-US" b="1" dirty="0" smtClean="0"/>
              <a:t>other software systems.</a:t>
            </a:r>
          </a:p>
          <a:p>
            <a:r>
              <a:rPr lang="en-US" b="1" dirty="0"/>
              <a:t>This </a:t>
            </a:r>
            <a:r>
              <a:rPr lang="en-US" b="1" dirty="0" smtClean="0"/>
              <a:t>paper demonstrates </a:t>
            </a:r>
            <a:r>
              <a:rPr lang="en-US" b="1" dirty="0"/>
              <a:t>the conversion of data from a native </a:t>
            </a:r>
            <a:r>
              <a:rPr lang="en-US" b="1" dirty="0" smtClean="0"/>
              <a:t>tabular form </a:t>
            </a:r>
            <a:r>
              <a:rPr lang="en-US" b="1" dirty="0"/>
              <a:t>to unstructured documents.</a:t>
            </a:r>
            <a:endParaRPr lang="en-IN" b="1" dirty="0"/>
          </a:p>
        </p:txBody>
      </p:sp>
    </p:spTree>
    <p:extLst>
      <p:ext uri="{BB962C8B-B14F-4D97-AF65-F5344CB8AC3E}">
        <p14:creationId xmlns:p14="http://schemas.microsoft.com/office/powerpoint/2010/main" val="19781325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1,000+ Best Thank You Photos · 100% Free Download · Pexels Stock Pho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891" y="1052945"/>
            <a:ext cx="9462654" cy="482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49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NoSQL characteristics</a:t>
            </a:r>
          </a:p>
        </p:txBody>
      </p:sp>
      <p:sp>
        <p:nvSpPr>
          <p:cNvPr id="3" name="Content Placeholder 2"/>
          <p:cNvSpPr>
            <a:spLocks noGrp="1"/>
          </p:cNvSpPr>
          <p:nvPr>
            <p:ph idx="1"/>
          </p:nvPr>
        </p:nvSpPr>
        <p:spPr/>
        <p:txBody>
          <a:bodyPr>
            <a:normAutofit/>
          </a:bodyPr>
          <a:lstStyle/>
          <a:p>
            <a:r>
              <a:rPr lang="en-US" b="1" dirty="0"/>
              <a:t>Can handle large data volume</a:t>
            </a:r>
            <a:r>
              <a:rPr lang="en-US" b="1" dirty="0" smtClean="0"/>
              <a:t>.</a:t>
            </a:r>
          </a:p>
          <a:p>
            <a:r>
              <a:rPr lang="en-US" b="1" dirty="0" smtClean="0"/>
              <a:t>Scalable: servers without </a:t>
            </a:r>
            <a:r>
              <a:rPr lang="en-US" b="1" dirty="0"/>
              <a:t>requiring application assistance. </a:t>
            </a:r>
            <a:r>
              <a:rPr lang="en-US" b="1" dirty="0" smtClean="0"/>
              <a:t>Servers can </a:t>
            </a:r>
            <a:r>
              <a:rPr lang="en-US" b="1" dirty="0"/>
              <a:t>be added or removed from the data </a:t>
            </a:r>
            <a:r>
              <a:rPr lang="en-US" b="1" dirty="0" smtClean="0"/>
              <a:t>layer without </a:t>
            </a:r>
            <a:r>
              <a:rPr lang="en-US" b="1" dirty="0"/>
              <a:t>application downtime</a:t>
            </a:r>
            <a:r>
              <a:rPr lang="en-US" b="1" dirty="0" smtClean="0"/>
              <a:t>.</a:t>
            </a:r>
          </a:p>
          <a:p>
            <a:r>
              <a:rPr lang="en-US" b="1" dirty="0"/>
              <a:t>Schema-less : Data can be inserted in a </a:t>
            </a:r>
            <a:r>
              <a:rPr lang="en-US" b="1" dirty="0" smtClean="0"/>
              <a:t>NoSQL database </a:t>
            </a:r>
            <a:r>
              <a:rPr lang="en-US" b="1" dirty="0"/>
              <a:t>without first defining a rigid </a:t>
            </a:r>
            <a:r>
              <a:rPr lang="en-US" b="1" dirty="0" smtClean="0"/>
              <a:t>database schema.</a:t>
            </a:r>
          </a:p>
          <a:p>
            <a:r>
              <a:rPr lang="en-US" b="1" dirty="0"/>
              <a:t>Open Source development</a:t>
            </a:r>
            <a:endParaRPr lang="en-US" b="1" dirty="0" smtClean="0"/>
          </a:p>
        </p:txBody>
      </p:sp>
    </p:spTree>
    <p:extLst>
      <p:ext uri="{BB962C8B-B14F-4D97-AF65-F5344CB8AC3E}">
        <p14:creationId xmlns:p14="http://schemas.microsoft.com/office/powerpoint/2010/main" val="526586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Difference between SQL &amp; NoSQL database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7222095"/>
              </p:ext>
            </p:extLst>
          </p:nvPr>
        </p:nvGraphicFramePr>
        <p:xfrm>
          <a:off x="522514" y="2687191"/>
          <a:ext cx="11116492" cy="3399280"/>
        </p:xfrm>
        <a:graphic>
          <a:graphicData uri="http://schemas.openxmlformats.org/drawingml/2006/table">
            <a:tbl>
              <a:tblPr/>
              <a:tblGrid>
                <a:gridCol w="5558246">
                  <a:extLst>
                    <a:ext uri="{9D8B030D-6E8A-4147-A177-3AD203B41FA5}">
                      <a16:colId xmlns:a16="http://schemas.microsoft.com/office/drawing/2014/main" val="2227703490"/>
                    </a:ext>
                  </a:extLst>
                </a:gridCol>
                <a:gridCol w="5558246">
                  <a:extLst>
                    <a:ext uri="{9D8B030D-6E8A-4147-A177-3AD203B41FA5}">
                      <a16:colId xmlns:a16="http://schemas.microsoft.com/office/drawing/2014/main" val="3229402789"/>
                    </a:ext>
                  </a:extLst>
                </a:gridCol>
              </a:tblGrid>
              <a:tr h="461724">
                <a:tc>
                  <a:txBody>
                    <a:bodyPr/>
                    <a:lstStyle/>
                    <a:p>
                      <a:pPr algn="l" fontAlgn="base"/>
                      <a:r>
                        <a:rPr lang="en-IN" sz="2000" b="0" dirty="0">
                          <a:effectLst/>
                        </a:rPr>
                        <a:t>SQL</a:t>
                      </a:r>
                    </a:p>
                  </a:txBody>
                  <a:tcPr marL="90535" marR="90535" marT="90535" marB="90535" anchor="ctr">
                    <a:lnL>
                      <a:noFill/>
                    </a:lnL>
                    <a:lnR>
                      <a:noFill/>
                    </a:lnR>
                    <a:lnT>
                      <a:noFill/>
                    </a:lnT>
                    <a:lnB>
                      <a:noFill/>
                    </a:lnB>
                    <a:solidFill>
                      <a:schemeClr val="tx2">
                        <a:lumMod val="50000"/>
                        <a:lumOff val="50000"/>
                      </a:schemeClr>
                    </a:solidFill>
                  </a:tcPr>
                </a:tc>
                <a:tc>
                  <a:txBody>
                    <a:bodyPr/>
                    <a:lstStyle/>
                    <a:p>
                      <a:pPr algn="l" fontAlgn="base"/>
                      <a:r>
                        <a:rPr lang="en-IN" sz="2000" b="0" dirty="0">
                          <a:effectLst/>
                        </a:rPr>
                        <a:t>NoSQL</a:t>
                      </a:r>
                    </a:p>
                  </a:txBody>
                  <a:tcPr marL="90535" marR="90535" marT="90535" marB="90535" anchor="ctr">
                    <a:lnL>
                      <a:noFill/>
                    </a:lnL>
                    <a:lnR>
                      <a:noFill/>
                    </a:lnR>
                    <a:lnT>
                      <a:noFill/>
                    </a:lnT>
                    <a:lnB>
                      <a:noFill/>
                    </a:lnB>
                    <a:solidFill>
                      <a:schemeClr val="tx2">
                        <a:lumMod val="50000"/>
                        <a:lumOff val="50000"/>
                      </a:schemeClr>
                    </a:solidFill>
                  </a:tcPr>
                </a:tc>
                <a:extLst>
                  <a:ext uri="{0D108BD9-81ED-4DB2-BD59-A6C34878D82A}">
                    <a16:rowId xmlns:a16="http://schemas.microsoft.com/office/drawing/2014/main" val="2623868340"/>
                  </a:ext>
                </a:extLst>
              </a:tr>
              <a:tr h="519748">
                <a:tc>
                  <a:txBody>
                    <a:bodyPr/>
                    <a:lstStyle/>
                    <a:p>
                      <a:pPr algn="l" fontAlgn="base"/>
                      <a:r>
                        <a:rPr lang="en-IN" sz="1800" b="0">
                          <a:effectLst/>
                        </a:rPr>
                        <a:t>RELATIONAL DATABASE MANAGEMENT SYSTEM (RDBMS)</a:t>
                      </a:r>
                    </a:p>
                  </a:txBody>
                  <a:tcPr marL="90535" marR="90535" marT="126749" marB="126749" anchor="ctr">
                    <a:lnL>
                      <a:noFill/>
                    </a:lnL>
                    <a:lnR>
                      <a:noFill/>
                    </a:lnR>
                    <a:lnT>
                      <a:noFill/>
                    </a:lnT>
                    <a:lnB>
                      <a:noFill/>
                    </a:lnB>
                    <a:solidFill>
                      <a:srgbClr val="FFFFFF"/>
                    </a:solidFill>
                  </a:tcPr>
                </a:tc>
                <a:tc>
                  <a:txBody>
                    <a:bodyPr/>
                    <a:lstStyle/>
                    <a:p>
                      <a:pPr algn="l" fontAlgn="base"/>
                      <a:r>
                        <a:rPr lang="en-IN" sz="1800" b="0">
                          <a:effectLst/>
                        </a:rPr>
                        <a:t>Non-relational or distributed database system.</a:t>
                      </a:r>
                    </a:p>
                  </a:txBody>
                  <a:tcPr marL="90535" marR="90535" marT="126749" marB="126749" anchor="ctr">
                    <a:lnL>
                      <a:noFill/>
                    </a:lnL>
                    <a:lnR>
                      <a:noFill/>
                    </a:lnR>
                    <a:lnT>
                      <a:noFill/>
                    </a:lnT>
                    <a:lnB>
                      <a:noFill/>
                    </a:lnB>
                    <a:solidFill>
                      <a:srgbClr val="FFFFFF"/>
                    </a:solidFill>
                  </a:tcPr>
                </a:tc>
                <a:extLst>
                  <a:ext uri="{0D108BD9-81ED-4DB2-BD59-A6C34878D82A}">
                    <a16:rowId xmlns:a16="http://schemas.microsoft.com/office/drawing/2014/main" val="3948118791"/>
                  </a:ext>
                </a:extLst>
              </a:tr>
              <a:tr h="519748">
                <a:tc>
                  <a:txBody>
                    <a:bodyPr/>
                    <a:lstStyle/>
                    <a:p>
                      <a:pPr algn="l" fontAlgn="base"/>
                      <a:r>
                        <a:rPr lang="en-US" sz="1800" b="0">
                          <a:effectLst/>
                        </a:rPr>
                        <a:t>These databases have fixed or static or predefined schema</a:t>
                      </a:r>
                    </a:p>
                  </a:txBody>
                  <a:tcPr marL="90535" marR="90535" marT="126749" marB="126749" anchor="ctr">
                    <a:lnL>
                      <a:noFill/>
                    </a:lnL>
                    <a:lnR>
                      <a:noFill/>
                    </a:lnR>
                    <a:lnT>
                      <a:noFill/>
                    </a:lnT>
                    <a:lnB>
                      <a:noFill/>
                    </a:lnB>
                    <a:solidFill>
                      <a:srgbClr val="FFFFFF"/>
                    </a:solidFill>
                  </a:tcPr>
                </a:tc>
                <a:tc>
                  <a:txBody>
                    <a:bodyPr/>
                    <a:lstStyle/>
                    <a:p>
                      <a:pPr algn="l" fontAlgn="base"/>
                      <a:r>
                        <a:rPr lang="en-US" sz="1800" b="0" dirty="0">
                          <a:effectLst/>
                        </a:rPr>
                        <a:t>They have </a:t>
                      </a:r>
                      <a:r>
                        <a:rPr lang="en-US" sz="1800" b="0" dirty="0" err="1">
                          <a:effectLst/>
                        </a:rPr>
                        <a:t>have</a:t>
                      </a:r>
                      <a:r>
                        <a:rPr lang="en-US" sz="1800" b="0" dirty="0">
                          <a:effectLst/>
                        </a:rPr>
                        <a:t> dynamic schema</a:t>
                      </a:r>
                    </a:p>
                  </a:txBody>
                  <a:tcPr marL="90535" marR="90535" marT="126749" marB="126749" anchor="ctr">
                    <a:lnL>
                      <a:noFill/>
                    </a:lnL>
                    <a:lnR>
                      <a:noFill/>
                    </a:lnR>
                    <a:lnT>
                      <a:noFill/>
                    </a:lnT>
                    <a:lnB>
                      <a:noFill/>
                    </a:lnB>
                    <a:solidFill>
                      <a:srgbClr val="FFFFFF"/>
                    </a:solidFill>
                  </a:tcPr>
                </a:tc>
                <a:extLst>
                  <a:ext uri="{0D108BD9-81ED-4DB2-BD59-A6C34878D82A}">
                    <a16:rowId xmlns:a16="http://schemas.microsoft.com/office/drawing/2014/main" val="3981372377"/>
                  </a:ext>
                </a:extLst>
              </a:tr>
              <a:tr h="519748">
                <a:tc>
                  <a:txBody>
                    <a:bodyPr/>
                    <a:lstStyle/>
                    <a:p>
                      <a:pPr algn="l" fontAlgn="base"/>
                      <a:r>
                        <a:rPr lang="en-US" sz="1800" b="0">
                          <a:effectLst/>
                        </a:rPr>
                        <a:t>These databases are not suited for hierarchical data storage.</a:t>
                      </a:r>
                    </a:p>
                  </a:txBody>
                  <a:tcPr marL="90535" marR="90535" marT="126749" marB="126749" anchor="ctr">
                    <a:lnL>
                      <a:noFill/>
                    </a:lnL>
                    <a:lnR>
                      <a:noFill/>
                    </a:lnR>
                    <a:lnT>
                      <a:noFill/>
                    </a:lnT>
                    <a:lnB>
                      <a:noFill/>
                    </a:lnB>
                    <a:solidFill>
                      <a:srgbClr val="FFFFFF"/>
                    </a:solidFill>
                  </a:tcPr>
                </a:tc>
                <a:tc>
                  <a:txBody>
                    <a:bodyPr/>
                    <a:lstStyle/>
                    <a:p>
                      <a:pPr algn="l" fontAlgn="base"/>
                      <a:r>
                        <a:rPr lang="en-US" sz="1800" b="0">
                          <a:effectLst/>
                        </a:rPr>
                        <a:t>These databases are best suited for hierarchical data storage.</a:t>
                      </a:r>
                    </a:p>
                  </a:txBody>
                  <a:tcPr marL="90535" marR="90535" marT="126749" marB="126749" anchor="ctr">
                    <a:lnL>
                      <a:noFill/>
                    </a:lnL>
                    <a:lnR>
                      <a:noFill/>
                    </a:lnR>
                    <a:lnT>
                      <a:noFill/>
                    </a:lnT>
                    <a:lnB>
                      <a:noFill/>
                    </a:lnB>
                    <a:solidFill>
                      <a:srgbClr val="FFFFFF"/>
                    </a:solidFill>
                  </a:tcPr>
                </a:tc>
                <a:extLst>
                  <a:ext uri="{0D108BD9-81ED-4DB2-BD59-A6C34878D82A}">
                    <a16:rowId xmlns:a16="http://schemas.microsoft.com/office/drawing/2014/main" val="156876462"/>
                  </a:ext>
                </a:extLst>
              </a:tr>
              <a:tr h="519748">
                <a:tc>
                  <a:txBody>
                    <a:bodyPr/>
                    <a:lstStyle/>
                    <a:p>
                      <a:pPr algn="l" fontAlgn="base"/>
                      <a:r>
                        <a:rPr lang="en-US" sz="1800" b="0" dirty="0">
                          <a:effectLst/>
                        </a:rPr>
                        <a:t>These databases are best suited for complex queries</a:t>
                      </a:r>
                    </a:p>
                  </a:txBody>
                  <a:tcPr marL="90535" marR="90535" marT="126749" marB="126749" anchor="ctr">
                    <a:lnL>
                      <a:noFill/>
                    </a:lnL>
                    <a:lnR>
                      <a:noFill/>
                    </a:lnR>
                    <a:lnT>
                      <a:noFill/>
                    </a:lnT>
                    <a:lnB>
                      <a:noFill/>
                    </a:lnB>
                    <a:solidFill>
                      <a:srgbClr val="FFFFFF"/>
                    </a:solidFill>
                  </a:tcPr>
                </a:tc>
                <a:tc>
                  <a:txBody>
                    <a:bodyPr/>
                    <a:lstStyle/>
                    <a:p>
                      <a:pPr algn="l" fontAlgn="base"/>
                      <a:r>
                        <a:rPr lang="en-US" sz="1800" b="0" dirty="0">
                          <a:effectLst/>
                        </a:rPr>
                        <a:t>These databases are not so good for complex queries</a:t>
                      </a:r>
                    </a:p>
                  </a:txBody>
                  <a:tcPr marL="90535" marR="90535" marT="126749" marB="126749" anchor="ctr">
                    <a:lnL>
                      <a:noFill/>
                    </a:lnL>
                    <a:lnR>
                      <a:noFill/>
                    </a:lnR>
                    <a:lnT>
                      <a:noFill/>
                    </a:lnT>
                    <a:lnB>
                      <a:noFill/>
                    </a:lnB>
                    <a:solidFill>
                      <a:srgbClr val="FFFFFF"/>
                    </a:solidFill>
                  </a:tcPr>
                </a:tc>
                <a:extLst>
                  <a:ext uri="{0D108BD9-81ED-4DB2-BD59-A6C34878D82A}">
                    <a16:rowId xmlns:a16="http://schemas.microsoft.com/office/drawing/2014/main" val="2491141067"/>
                  </a:ext>
                </a:extLst>
              </a:tr>
              <a:tr h="519748">
                <a:tc>
                  <a:txBody>
                    <a:bodyPr/>
                    <a:lstStyle/>
                    <a:p>
                      <a:pPr algn="l" fontAlgn="base"/>
                      <a:r>
                        <a:rPr lang="en-IN" sz="1800" b="0">
                          <a:effectLst/>
                        </a:rPr>
                        <a:t>Vertically Scalable</a:t>
                      </a:r>
                    </a:p>
                  </a:txBody>
                  <a:tcPr marL="90535" marR="90535" marT="126749" marB="126749" anchor="ctr">
                    <a:lnL>
                      <a:noFill/>
                    </a:lnL>
                    <a:lnR>
                      <a:noFill/>
                    </a:lnR>
                    <a:lnT>
                      <a:noFill/>
                    </a:lnT>
                    <a:lnB>
                      <a:noFill/>
                    </a:lnB>
                    <a:solidFill>
                      <a:srgbClr val="FFFFFF"/>
                    </a:solidFill>
                  </a:tcPr>
                </a:tc>
                <a:tc>
                  <a:txBody>
                    <a:bodyPr/>
                    <a:lstStyle/>
                    <a:p>
                      <a:pPr algn="l" fontAlgn="base"/>
                      <a:r>
                        <a:rPr lang="en-IN" sz="1800" b="0" dirty="0">
                          <a:effectLst/>
                        </a:rPr>
                        <a:t>Horizontally scalable</a:t>
                      </a:r>
                    </a:p>
                  </a:txBody>
                  <a:tcPr marL="90535" marR="90535" marT="126749" marB="126749" anchor="ctr">
                    <a:lnL>
                      <a:noFill/>
                    </a:lnL>
                    <a:lnR>
                      <a:noFill/>
                    </a:lnR>
                    <a:lnT>
                      <a:noFill/>
                    </a:lnT>
                    <a:lnB>
                      <a:noFill/>
                    </a:lnB>
                    <a:solidFill>
                      <a:srgbClr val="FFFFFF"/>
                    </a:solidFill>
                  </a:tcPr>
                </a:tc>
                <a:extLst>
                  <a:ext uri="{0D108BD9-81ED-4DB2-BD59-A6C34878D82A}">
                    <a16:rowId xmlns:a16="http://schemas.microsoft.com/office/drawing/2014/main" val="1731865268"/>
                  </a:ext>
                </a:extLst>
              </a:tr>
            </a:tbl>
          </a:graphicData>
        </a:graphic>
      </p:graphicFrame>
    </p:spTree>
    <p:extLst>
      <p:ext uri="{BB962C8B-B14F-4D97-AF65-F5344CB8AC3E}">
        <p14:creationId xmlns:p14="http://schemas.microsoft.com/office/powerpoint/2010/main" val="3504362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Hadoop framework</a:t>
            </a:r>
            <a:endParaRPr lang="en-IN" dirty="0"/>
          </a:p>
        </p:txBody>
      </p:sp>
      <p:sp>
        <p:nvSpPr>
          <p:cNvPr id="3" name="Content Placeholder 2"/>
          <p:cNvSpPr>
            <a:spLocks noGrp="1"/>
          </p:cNvSpPr>
          <p:nvPr>
            <p:ph idx="1"/>
          </p:nvPr>
        </p:nvSpPr>
        <p:spPr/>
        <p:txBody>
          <a:bodyPr/>
          <a:lstStyle/>
          <a:p>
            <a:r>
              <a:rPr lang="en-US" b="1" dirty="0"/>
              <a:t>Hadoop - the main frame technology being a </a:t>
            </a:r>
            <a:r>
              <a:rPr lang="en-US" b="1" dirty="0" smtClean="0"/>
              <a:t>Java based </a:t>
            </a:r>
            <a:r>
              <a:rPr lang="en-US" b="1" dirty="0"/>
              <a:t>framework that supports the processing and </a:t>
            </a:r>
            <a:r>
              <a:rPr lang="en-US" b="1" dirty="0" smtClean="0"/>
              <a:t>storage of </a:t>
            </a:r>
            <a:r>
              <a:rPr lang="en-US" b="1" dirty="0"/>
              <a:t>tremendously large data sets in a distributed </a:t>
            </a:r>
            <a:r>
              <a:rPr lang="en-US" b="1" dirty="0" smtClean="0"/>
              <a:t>computing environment.</a:t>
            </a:r>
          </a:p>
          <a:p>
            <a:r>
              <a:rPr lang="en-US" b="1" dirty="0"/>
              <a:t>Even though as we all know that Hadoop </a:t>
            </a:r>
            <a:r>
              <a:rPr lang="en-US" b="1" dirty="0" smtClean="0"/>
              <a:t>is written </a:t>
            </a:r>
            <a:r>
              <a:rPr lang="en-US" b="1" dirty="0"/>
              <a:t>in Java programming language, programs </a:t>
            </a:r>
            <a:r>
              <a:rPr lang="en-US" b="1" dirty="0" smtClean="0"/>
              <a:t>for Hadoop </a:t>
            </a:r>
            <a:r>
              <a:rPr lang="en-US" b="1" dirty="0"/>
              <a:t>can be written in other languages like Python</a:t>
            </a:r>
            <a:r>
              <a:rPr lang="en-US" b="1" dirty="0" smtClean="0"/>
              <a:t>.</a:t>
            </a:r>
          </a:p>
          <a:p>
            <a:r>
              <a:rPr lang="en-IN" b="1" dirty="0" smtClean="0"/>
              <a:t>Hadoop uses map reduce technology</a:t>
            </a:r>
            <a:endParaRPr lang="en-IN" b="1" dirty="0"/>
          </a:p>
        </p:txBody>
      </p:sp>
    </p:spTree>
    <p:extLst>
      <p:ext uri="{BB962C8B-B14F-4D97-AF65-F5344CB8AC3E}">
        <p14:creationId xmlns:p14="http://schemas.microsoft.com/office/powerpoint/2010/main" val="2439817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What is </a:t>
            </a:r>
            <a:r>
              <a:rPr lang="en-IN" dirty="0" err="1"/>
              <a:t>MapReduce</a:t>
            </a:r>
            <a:r>
              <a:rPr lang="en-IN" dirty="0" smtClean="0"/>
              <a:t>?</a:t>
            </a:r>
            <a:endParaRPr lang="en-IN" dirty="0"/>
          </a:p>
        </p:txBody>
      </p:sp>
      <p:sp>
        <p:nvSpPr>
          <p:cNvPr id="3" name="Content Placeholder 2"/>
          <p:cNvSpPr>
            <a:spLocks noGrp="1"/>
          </p:cNvSpPr>
          <p:nvPr>
            <p:ph idx="1"/>
          </p:nvPr>
        </p:nvSpPr>
        <p:spPr>
          <a:xfrm>
            <a:off x="1295401" y="2556931"/>
            <a:ext cx="9601196" cy="3647925"/>
          </a:xfrm>
        </p:spPr>
        <p:txBody>
          <a:bodyPr>
            <a:normAutofit lnSpcReduction="10000"/>
          </a:bodyPr>
          <a:lstStyle/>
          <a:p>
            <a:r>
              <a:rPr lang="en-US" b="1" dirty="0" err="1"/>
              <a:t>MapReduce</a:t>
            </a:r>
            <a:r>
              <a:rPr lang="en-US" b="1" dirty="0"/>
              <a:t> is a processing technique and a program model for distributed computing based on java. </a:t>
            </a:r>
            <a:endParaRPr lang="en-US" b="1" dirty="0" smtClean="0"/>
          </a:p>
          <a:p>
            <a:r>
              <a:rPr lang="en-US" b="1" dirty="0" err="1"/>
              <a:t>MapReduce</a:t>
            </a:r>
            <a:r>
              <a:rPr lang="en-US" b="1" dirty="0"/>
              <a:t> program executes in three stages, namely map stage, shuffle stage, and reduce stage</a:t>
            </a:r>
            <a:r>
              <a:rPr lang="en-US" b="1" dirty="0" smtClean="0"/>
              <a:t>.</a:t>
            </a:r>
          </a:p>
          <a:p>
            <a:r>
              <a:rPr lang="en-US" b="1" dirty="0"/>
              <a:t>Map stage</a:t>
            </a:r>
            <a:r>
              <a:rPr lang="en-US" dirty="0"/>
              <a:t> − The map or mapper’s job is to process the input data. Generally the input data is in the form of file or directory and is stored in the Hadoop file system (HDFS). The input file is passed to the mapper function line by line. The mapper processes the data and creates several small chunks of data.</a:t>
            </a:r>
            <a:endParaRPr lang="en-IN" b="1" dirty="0"/>
          </a:p>
        </p:txBody>
      </p:sp>
    </p:spTree>
    <p:extLst>
      <p:ext uri="{BB962C8B-B14F-4D97-AF65-F5344CB8AC3E}">
        <p14:creationId xmlns:p14="http://schemas.microsoft.com/office/powerpoint/2010/main" val="2114521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901337"/>
            <a:ext cx="9601196" cy="4974531"/>
          </a:xfrm>
          <a:solidFill>
            <a:schemeClr val="bg1"/>
          </a:solidFill>
        </p:spPr>
        <p:txBody>
          <a:bodyPr/>
          <a:lstStyle/>
          <a:p>
            <a:r>
              <a:rPr lang="en-US" b="1" dirty="0"/>
              <a:t>Reduce stage</a:t>
            </a:r>
            <a:r>
              <a:rPr lang="en-US" dirty="0"/>
              <a:t> − This stage is the combination of the </a:t>
            </a:r>
            <a:r>
              <a:rPr lang="en-US" b="1" dirty="0"/>
              <a:t>Shuffle </a:t>
            </a:r>
            <a:r>
              <a:rPr lang="en-US" dirty="0"/>
              <a:t>stage and the </a:t>
            </a:r>
            <a:r>
              <a:rPr lang="en-US" b="1" dirty="0"/>
              <a:t>Reduce</a:t>
            </a:r>
            <a:r>
              <a:rPr lang="en-US" dirty="0"/>
              <a:t> stage. The Reducer’s job is to process the data that comes from the mapper. After processing, it produces a new set of output, which will be stored in the HDFS</a:t>
            </a:r>
            <a:r>
              <a:rPr lang="en-US" dirty="0" smtClean="0"/>
              <a:t>.</a:t>
            </a:r>
          </a:p>
          <a:p>
            <a:r>
              <a:rPr lang="en-US" dirty="0"/>
              <a:t>During a </a:t>
            </a:r>
            <a:r>
              <a:rPr lang="en-US" dirty="0" err="1"/>
              <a:t>MapReduce</a:t>
            </a:r>
            <a:r>
              <a:rPr lang="en-US" dirty="0"/>
              <a:t> job, Hadoop sends the Map and Reduce tasks to the appropriate servers in the cluster</a:t>
            </a:r>
            <a:r>
              <a:rPr lang="en-US" dirty="0" smtClean="0"/>
              <a:t>.</a:t>
            </a:r>
          </a:p>
          <a:p>
            <a:r>
              <a:rPr lang="en-US" dirty="0"/>
              <a:t>The framework manages all the details of data-passing such as issuing tasks, verifying task completion, and copying data around the cluster between the nodes</a:t>
            </a:r>
            <a:r>
              <a:rPr lang="en-US" dirty="0" smtClean="0"/>
              <a:t>.</a:t>
            </a:r>
          </a:p>
          <a:p>
            <a:r>
              <a:rPr lang="en-US" dirty="0"/>
              <a:t>After completion of the given tasks, the cluster collects and reduces the data to form an appropriate result, and sends it back to the Hadoop server.</a:t>
            </a:r>
            <a:endParaRPr lang="en-IN" dirty="0"/>
          </a:p>
        </p:txBody>
      </p:sp>
    </p:spTree>
    <p:extLst>
      <p:ext uri="{BB962C8B-B14F-4D97-AF65-F5344CB8AC3E}">
        <p14:creationId xmlns:p14="http://schemas.microsoft.com/office/powerpoint/2010/main" val="97972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pReduce Algorith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4560" y="1084217"/>
            <a:ext cx="7354389" cy="4027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560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95401" y="849086"/>
            <a:ext cx="9601196" cy="5026782"/>
          </a:xfrm>
          <a:solidFill>
            <a:schemeClr val="bg1"/>
          </a:solidFill>
        </p:spPr>
        <p:txBody>
          <a:bodyPr/>
          <a:lstStyle/>
          <a:p>
            <a:r>
              <a:rPr lang="en-US" b="1" dirty="0" smtClean="0"/>
              <a:t>Authors have </a:t>
            </a:r>
            <a:r>
              <a:rPr lang="en-US" b="1" dirty="0"/>
              <a:t>used XAMPP which is </a:t>
            </a:r>
            <a:r>
              <a:rPr lang="en-US" b="1" dirty="0" smtClean="0"/>
              <a:t>apache distribution </a:t>
            </a:r>
            <a:r>
              <a:rPr lang="en-US" b="1" dirty="0"/>
              <a:t>web server solution for creating a local </a:t>
            </a:r>
            <a:r>
              <a:rPr lang="en-US" b="1" dirty="0" smtClean="0"/>
              <a:t>web server</a:t>
            </a:r>
            <a:r>
              <a:rPr lang="en-US" b="1" dirty="0"/>
              <a:t>, after setting the environment the database was </a:t>
            </a:r>
            <a:r>
              <a:rPr lang="en-US" b="1" dirty="0" smtClean="0"/>
              <a:t>tested. JSON </a:t>
            </a:r>
            <a:r>
              <a:rPr lang="en-US" b="1" dirty="0"/>
              <a:t>enabled the transferring data between the </a:t>
            </a:r>
            <a:r>
              <a:rPr lang="en-US" b="1" dirty="0" smtClean="0"/>
              <a:t>master server </a:t>
            </a:r>
            <a:r>
              <a:rPr lang="en-US" b="1" dirty="0"/>
              <a:t>and the web application in human readable form. </a:t>
            </a:r>
            <a:r>
              <a:rPr lang="en-US" b="1" dirty="0" smtClean="0"/>
              <a:t>This </a:t>
            </a:r>
            <a:r>
              <a:rPr lang="en-IN" b="1" dirty="0" smtClean="0"/>
              <a:t>improved </a:t>
            </a:r>
            <a:r>
              <a:rPr lang="en-IN" b="1" dirty="0"/>
              <a:t>the overall efficiency.</a:t>
            </a:r>
          </a:p>
        </p:txBody>
      </p:sp>
    </p:spTree>
    <p:extLst>
      <p:ext uri="{BB962C8B-B14F-4D97-AF65-F5344CB8AC3E}">
        <p14:creationId xmlns:p14="http://schemas.microsoft.com/office/powerpoint/2010/main" val="19000307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226</TotalTime>
  <Words>912</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Garamond</vt:lpstr>
      <vt:lpstr>Organic</vt:lpstr>
      <vt:lpstr>Data Conversion from Traditional Relational Database to MongoDB using XAMPP and NoSQL</vt:lpstr>
      <vt:lpstr>Introduction</vt:lpstr>
      <vt:lpstr>NoSQL characteristics</vt:lpstr>
      <vt:lpstr>Difference between SQL &amp; NoSQL database</vt:lpstr>
      <vt:lpstr>Hadoop framework</vt:lpstr>
      <vt:lpstr>What is MapReduce?</vt:lpstr>
      <vt:lpstr>PowerPoint Presentation</vt:lpstr>
      <vt:lpstr>PowerPoint Presentation</vt:lpstr>
      <vt:lpstr>PowerPoint Presentation</vt:lpstr>
      <vt:lpstr>Proposed work</vt:lpstr>
      <vt:lpstr>PowerPoint Presentation</vt:lpstr>
      <vt:lpstr>PowerPoint Presentation</vt:lpstr>
      <vt:lpstr>PowerPoint Presentation</vt:lpstr>
      <vt:lpstr>The steps for exporting the JSON files are illustrated as below:</vt:lpstr>
      <vt:lpstr>PowerPoint Presentation</vt:lpstr>
      <vt:lpstr>Result</vt:lpstr>
      <vt:lpstr>Conclusion</vt:lpstr>
      <vt:lpstr>Strategy of implementation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19</cp:revision>
  <dcterms:created xsi:type="dcterms:W3CDTF">2021-03-13T09:01:02Z</dcterms:created>
  <dcterms:modified xsi:type="dcterms:W3CDTF">2021-03-31T04:25:44Z</dcterms:modified>
</cp:coreProperties>
</file>