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9" r:id="rId10"/>
    <p:sldId id="270" r:id="rId11"/>
    <p:sldId id="264" r:id="rId12"/>
    <p:sldId id="265"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46"/>
    <p:restoredTop sz="94694"/>
  </p:normalViewPr>
  <p:slideViewPr>
    <p:cSldViewPr snapToGrid="0">
      <p:cViewPr varScale="1">
        <p:scale>
          <a:sx n="109" d="100"/>
          <a:sy n="109" d="100"/>
        </p:scale>
        <p:origin x="19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999599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679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44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046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269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0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596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001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920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184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52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59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6855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88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catalog.worldbank.org/search/dataset/0038015"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231384" y="2122694"/>
            <a:ext cx="10222172" cy="3051131"/>
          </a:xfrm>
          <a:prstGeom prst="rect">
            <a:avLst/>
          </a:prstGeom>
          <a:noFill/>
          <a:ln>
            <a:noFill/>
          </a:ln>
        </p:spPr>
        <p:txBody>
          <a:bodyPr spcFirstLastPara="1" wrap="square" lIns="91425" tIns="45700" rIns="91425" bIns="45700" anchor="t" anchorCtr="0">
            <a:normAutofit/>
          </a:bodyPr>
          <a:lstStyle/>
          <a:p>
            <a:pPr algn="ctr"/>
            <a:r>
              <a:rPr lang="en-US" dirty="0">
                <a:solidFill>
                  <a:schemeClr val="lt1"/>
                </a:solidFill>
                <a:latin typeface="Times New Roman"/>
                <a:ea typeface="Times New Roman"/>
                <a:cs typeface="Times New Roman"/>
                <a:sym typeface="Times New Roman"/>
              </a:rPr>
              <a:t>		</a:t>
            </a:r>
            <a:r>
              <a:rPr lang="en-IN" sz="44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Analyse International Debt Statistics</a:t>
            </a:r>
            <a:endParaRPr 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Box 1"/>
          <p:cNvSpPr txBox="1"/>
          <p:nvPr/>
        </p:nvSpPr>
        <p:spPr>
          <a:xfrm>
            <a:off x="7430815" y="4519448"/>
            <a:ext cx="4130564" cy="461665"/>
          </a:xfrm>
          <a:prstGeom prst="rect">
            <a:avLst/>
          </a:prstGeom>
          <a:noFill/>
        </p:spPr>
        <p:txBody>
          <a:bodyPr wrap="square" rtlCol="0">
            <a:spAutoFit/>
          </a:bodyPr>
          <a:lstStyle/>
          <a:p>
            <a:pPr algn="ctr"/>
            <a:r>
              <a:rPr lang="en-US" sz="2400" dirty="0" err="1">
                <a:solidFill>
                  <a:schemeClr val="bg1"/>
                </a:solidFill>
                <a:latin typeface="Times New Roman" panose="02020603050405020304" pitchFamily="18" charset="0"/>
                <a:cs typeface="Times New Roman" panose="02020603050405020304" pitchFamily="18" charset="0"/>
              </a:rPr>
              <a:t>Rushabh</a:t>
            </a:r>
            <a:r>
              <a:rPr lang="en-US" dirty="0">
                <a:solidFill>
                  <a:schemeClr val="bg1"/>
                </a:solidFill>
              </a:rPr>
              <a:t> </a:t>
            </a:r>
            <a:r>
              <a:rPr lang="en-US" sz="2400" dirty="0" err="1">
                <a:solidFill>
                  <a:schemeClr val="bg1"/>
                </a:solidFill>
                <a:latin typeface="Times New Roman" panose="02020603050405020304" pitchFamily="18" charset="0"/>
                <a:cs typeface="Times New Roman" panose="02020603050405020304" pitchFamily="18" charset="0"/>
              </a:rPr>
              <a:t>Halmare</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771852" y="465515"/>
            <a:ext cx="10600340" cy="646331"/>
          </a:xfrm>
          <a:prstGeom prst="rect">
            <a:avLst/>
          </a:prstGeom>
          <a:noFill/>
        </p:spPr>
        <p:txBody>
          <a:bodyPr wrap="square" rtlCol="0">
            <a:spAutoFit/>
          </a:bodyPr>
          <a:lstStyle/>
          <a:p>
            <a:r>
              <a:rPr lang="en-US" sz="1800" dirty="0">
                <a:solidFill>
                  <a:schemeClr val="lt1"/>
                </a:solidFill>
                <a:latin typeface="Times New Roman"/>
                <a:ea typeface="Times New Roman"/>
                <a:cs typeface="Times New Roman"/>
              </a:rPr>
              <a:t>Dashboard View – Based on Each Series Code(Indicator) countries having Highest Debt and Demographically countries consisting Highest Debt(Color Code -Dark Blue – Highest Debt to Bright Orange – Lowest Debt)</a:t>
            </a:r>
          </a:p>
        </p:txBody>
      </p:sp>
      <p:pic>
        <p:nvPicPr>
          <p:cNvPr id="3" name="Picture 2">
            <a:extLst>
              <a:ext uri="{FF2B5EF4-FFF2-40B4-BE49-F238E27FC236}">
                <a16:creationId xmlns:a16="http://schemas.microsoft.com/office/drawing/2014/main" id="{73B0B1D3-C2C4-0503-8748-03B350109AB7}"/>
              </a:ext>
            </a:extLst>
          </p:cNvPr>
          <p:cNvPicPr>
            <a:picLocks noChangeAspect="1"/>
          </p:cNvPicPr>
          <p:nvPr/>
        </p:nvPicPr>
        <p:blipFill>
          <a:blip r:embed="rId3"/>
          <a:stretch>
            <a:fillRect/>
          </a:stretch>
        </p:blipFill>
        <p:spPr>
          <a:xfrm>
            <a:off x="903889" y="1597572"/>
            <a:ext cx="10468303" cy="4794912"/>
          </a:xfrm>
          <a:prstGeom prst="rect">
            <a:avLst/>
          </a:prstGeom>
        </p:spPr>
      </p:pic>
    </p:spTree>
    <p:extLst>
      <p:ext uri="{BB962C8B-B14F-4D97-AF65-F5344CB8AC3E}">
        <p14:creationId xmlns:p14="http://schemas.microsoft.com/office/powerpoint/2010/main" val="17390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TextBox 1"/>
          <p:cNvSpPr txBox="1"/>
          <p:nvPr/>
        </p:nvSpPr>
        <p:spPr>
          <a:xfrm>
            <a:off x="859808" y="641445"/>
            <a:ext cx="8352431" cy="646331"/>
          </a:xfrm>
          <a:prstGeom prst="rect">
            <a:avLst/>
          </a:prstGeom>
          <a:noFill/>
        </p:spPr>
        <p:txBody>
          <a:bodyPr wrap="square" rtlCol="0">
            <a:spAutoFit/>
          </a:bodyPr>
          <a:lstStyle/>
          <a:p>
            <a:r>
              <a:rPr lang="en-US" sz="3600" spc="-195" dirty="0">
                <a:solidFill>
                  <a:srgbClr val="EBEBEB"/>
                </a:solidFill>
                <a:latin typeface="Times New Roman" panose="02020603050405020304" pitchFamily="18" charset="0"/>
                <a:ea typeface="Century Gothic"/>
                <a:cs typeface="Times New Roman" panose="02020603050405020304" pitchFamily="18" charset="0"/>
              </a:rPr>
              <a:t>KEY </a:t>
            </a:r>
            <a:r>
              <a:rPr lang="en-US" spc="-270" dirty="0">
                <a:solidFill>
                  <a:srgbClr val="EBEBEB"/>
                </a:solidFill>
              </a:rPr>
              <a:t>   </a:t>
            </a:r>
            <a:r>
              <a:rPr lang="en-US" sz="3600" spc="-195" dirty="0">
                <a:solidFill>
                  <a:srgbClr val="EBEBEB"/>
                </a:solidFill>
                <a:latin typeface="Times New Roman" panose="02020603050405020304" pitchFamily="18" charset="0"/>
                <a:ea typeface="Century Gothic"/>
                <a:cs typeface="Times New Roman" panose="02020603050405020304" pitchFamily="18" charset="0"/>
              </a:rPr>
              <a:t>PERFORMANCE </a:t>
            </a:r>
            <a:r>
              <a:rPr lang="en-US" spc="-270" dirty="0">
                <a:solidFill>
                  <a:srgbClr val="EBEBEB"/>
                </a:solidFill>
              </a:rPr>
              <a:t>  </a:t>
            </a:r>
            <a:r>
              <a:rPr lang="en-US" sz="3600" spc="-195" dirty="0">
                <a:solidFill>
                  <a:srgbClr val="EBEBEB"/>
                </a:solidFill>
                <a:latin typeface="Times New Roman" panose="02020603050405020304" pitchFamily="18" charset="0"/>
                <a:ea typeface="Century Gothic"/>
                <a:cs typeface="Times New Roman" panose="02020603050405020304" pitchFamily="18" charset="0"/>
              </a:rPr>
              <a:t>INDICATOR (KPI)</a:t>
            </a:r>
            <a:r>
              <a:rPr lang="en-US" spc="-270" dirty="0">
                <a:solidFill>
                  <a:srgbClr val="EBEBEB"/>
                </a:solidFill>
              </a:rPr>
              <a:t> </a:t>
            </a:r>
            <a:r>
              <a:rPr lang="en-US" spc="-350" dirty="0">
                <a:solidFill>
                  <a:srgbClr val="EBEBEB"/>
                </a:solidFill>
              </a:rPr>
              <a:t> </a:t>
            </a:r>
            <a:endParaRPr lang="en-US" dirty="0"/>
          </a:p>
        </p:txBody>
      </p:sp>
      <p:sp>
        <p:nvSpPr>
          <p:cNvPr id="4" name="TextBox 3"/>
          <p:cNvSpPr txBox="1"/>
          <p:nvPr/>
        </p:nvSpPr>
        <p:spPr>
          <a:xfrm>
            <a:off x="859808" y="1733266"/>
            <a:ext cx="9403307" cy="3077766"/>
          </a:xfrm>
          <a:prstGeom prst="rect">
            <a:avLst/>
          </a:prstGeom>
          <a:noFill/>
        </p:spPr>
        <p:txBody>
          <a:bodyPr wrap="square" rtlCol="0">
            <a:spAutoFit/>
          </a:bodyPr>
          <a:lstStyle/>
          <a:p>
            <a:pPr>
              <a:lnSpc>
                <a:spcPct val="200000"/>
              </a:lnSpc>
            </a:pPr>
            <a:r>
              <a:rPr lang="en-US" sz="1800" dirty="0">
                <a:solidFill>
                  <a:schemeClr val="lt1"/>
                </a:solidFill>
                <a:latin typeface="Times New Roman"/>
                <a:ea typeface="Times New Roman"/>
                <a:cs typeface="Times New Roman"/>
              </a:rPr>
              <a:t>Key</a:t>
            </a:r>
            <a:r>
              <a:rPr lang="en-US" dirty="0"/>
              <a:t> </a:t>
            </a:r>
            <a:r>
              <a:rPr lang="en-IN" sz="1800" dirty="0">
                <a:solidFill>
                  <a:schemeClr val="lt1"/>
                </a:solidFill>
                <a:latin typeface="Times New Roman"/>
                <a:ea typeface="Times New Roman"/>
                <a:cs typeface="Times New Roman"/>
              </a:rPr>
              <a:t>indicators displaying a summary of the Investment Analysis and its relationship with different metrics</a:t>
            </a:r>
            <a:endParaRPr lang="en-IN" dirty="0">
              <a:latin typeface="Arial" panose="020B0604020202020204" pitchFamily="34" charset="0"/>
              <a:ea typeface="Arial" panose="020B0604020202020204" pitchFamily="34" charset="0"/>
            </a:endParaRPr>
          </a:p>
          <a:p>
            <a:pPr marL="342900" lvl="0" indent="-342900">
              <a:lnSpc>
                <a:spcPct val="200000"/>
              </a:lnSpc>
              <a:buClr>
                <a:schemeClr val="bg1"/>
              </a:buClr>
              <a:buFont typeface="+mj-lt"/>
              <a:buAutoNum type="arabicPeriod"/>
              <a:tabLst>
                <a:tab pos="1384300" algn="l"/>
              </a:tabLst>
            </a:pPr>
            <a:r>
              <a:rPr lang="en-IN" sz="1800" dirty="0">
                <a:solidFill>
                  <a:schemeClr val="lt1"/>
                </a:solidFill>
                <a:latin typeface="Times New Roman"/>
                <a:ea typeface="Times New Roman"/>
                <a:cs typeface="Times New Roman"/>
              </a:rPr>
              <a:t>Country-wise debt and Total number of debt each country possess.</a:t>
            </a:r>
          </a:p>
          <a:p>
            <a:pPr marL="342900" lvl="0" indent="-342900">
              <a:lnSpc>
                <a:spcPct val="200000"/>
              </a:lnSpc>
              <a:buClr>
                <a:schemeClr val="bg1"/>
              </a:buClr>
              <a:buFont typeface="+mj-lt"/>
              <a:buAutoNum type="arabicPeriod"/>
              <a:tabLst>
                <a:tab pos="1384300" algn="l"/>
              </a:tabLst>
            </a:pPr>
            <a:r>
              <a:rPr lang="en-IN" sz="1800" dirty="0">
                <a:solidFill>
                  <a:schemeClr val="lt1"/>
                </a:solidFill>
                <a:latin typeface="Times New Roman"/>
                <a:ea typeface="Times New Roman"/>
                <a:cs typeface="Times New Roman"/>
              </a:rPr>
              <a:t>Based on Series (Indicator) which country has highest Debt according to Series (Indicator) . </a:t>
            </a:r>
          </a:p>
          <a:p>
            <a:pPr marL="342900" lvl="0" indent="-342900">
              <a:lnSpc>
                <a:spcPct val="200000"/>
              </a:lnSpc>
              <a:buClr>
                <a:schemeClr val="bg1"/>
              </a:buClr>
              <a:buFont typeface="+mj-lt"/>
              <a:buAutoNum type="arabicPeriod"/>
              <a:tabLst>
                <a:tab pos="1384300" algn="l"/>
              </a:tabLst>
            </a:pPr>
            <a:r>
              <a:rPr lang="en-IN" sz="1800" dirty="0">
                <a:solidFill>
                  <a:schemeClr val="lt1"/>
                </a:solidFill>
                <a:latin typeface="Times New Roman"/>
                <a:ea typeface="Times New Roman"/>
                <a:cs typeface="Times New Roman"/>
              </a:rPr>
              <a:t>Analysis of each Country having Debt based on each Series (Indicator).</a:t>
            </a:r>
            <a:endParaRPr lang="en-US" sz="1800" dirty="0">
              <a:solidFill>
                <a:schemeClr val="lt1"/>
              </a:solidFill>
              <a:latin typeface="Times New Roman"/>
              <a:ea typeface="Times New Roman"/>
              <a:cs typeface="Times New Roman"/>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261132" y="116004"/>
            <a:ext cx="10520408" cy="6741995"/>
          </a:xfrm>
          <a:prstGeom prst="rect">
            <a:avLst/>
          </a:prstGeom>
          <a:noFill/>
          <a:ln>
            <a:noFill/>
          </a:ln>
        </p:spPr>
        <p:txBody>
          <a:bodyPr spcFirstLastPara="1" wrap="square" lIns="91425" tIns="45700" rIns="91425" bIns="45700" anchor="ctr" anchorCtr="0">
            <a:normAutofit/>
          </a:bodyPr>
          <a:lstStyle/>
          <a:p>
            <a:pPr marL="0" indent="0">
              <a:lnSpc>
                <a:spcPct val="110000"/>
              </a:lnSpc>
              <a:spcBef>
                <a:spcPts val="960"/>
              </a:spcBef>
              <a:buNone/>
            </a:pPr>
            <a:r>
              <a:rPr lang="en-US" sz="3300" spc="-195" dirty="0">
                <a:solidFill>
                  <a:srgbClr val="EBEBEB"/>
                </a:solidFill>
                <a:latin typeface="Times New Roman" panose="02020603050405020304" pitchFamily="18" charset="0"/>
                <a:cs typeface="Times New Roman" panose="02020603050405020304" pitchFamily="18" charset="0"/>
                <a:sym typeface="Times New Roman"/>
              </a:rPr>
              <a:t>Q &amp; A:</a:t>
            </a:r>
          </a:p>
          <a:p>
            <a:pPr marL="0" indent="0">
              <a:lnSpc>
                <a:spcPct val="110000"/>
              </a:lnSpc>
              <a:spcBef>
                <a:spcPts val="960"/>
              </a:spcBef>
              <a:buNone/>
            </a:pPr>
            <a:endPar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0000"/>
              </a:lnSpc>
              <a:spcBef>
                <a:spcPts val="960"/>
              </a:spcBef>
              <a:spcAft>
                <a:spcPts val="0"/>
              </a:spcAft>
              <a:buSzPts val="1440"/>
              <a:buNone/>
            </a:pPr>
            <a:r>
              <a:rPr lang="en-US" sz="1600" dirty="0">
                <a:solidFill>
                  <a:schemeClr val="lt1"/>
                </a:solidFill>
                <a:latin typeface="Times New Roman"/>
                <a:ea typeface="Times New Roman"/>
                <a:cs typeface="Times New Roman"/>
                <a:sym typeface="Times New Roman"/>
              </a:rPr>
              <a:t>Q1) What’s the source of data?</a:t>
            </a:r>
            <a:endParaRPr sz="1600" dirty="0">
              <a:solidFill>
                <a:schemeClr val="lt1"/>
              </a:solidFill>
              <a:latin typeface="Times New Roman"/>
              <a:ea typeface="Times New Roman"/>
              <a:cs typeface="Times New Roman"/>
              <a:sym typeface="Arial"/>
            </a:endParaRPr>
          </a:p>
          <a:p>
            <a:pPr marL="0" marR="274320" indent="0" algn="just">
              <a:spcBef>
                <a:spcPts val="35"/>
              </a:spcBef>
              <a:spcAft>
                <a:spcPts val="0"/>
              </a:spcAft>
              <a:buNone/>
            </a:pPr>
            <a:r>
              <a:rPr lang="en-US" sz="1600" dirty="0">
                <a:solidFill>
                  <a:schemeClr val="lt1"/>
                </a:solidFill>
                <a:latin typeface="Times New Roman"/>
                <a:ea typeface="Times New Roman"/>
                <a:cs typeface="Times New Roman"/>
                <a:sym typeface="Times New Roman"/>
              </a:rPr>
              <a:t>        The data  for training is provided by the </a:t>
            </a:r>
            <a:r>
              <a:rPr lang="en-US" sz="1600" dirty="0" err="1">
                <a:solidFill>
                  <a:schemeClr val="lt1"/>
                </a:solidFill>
                <a:latin typeface="Times New Roman"/>
                <a:ea typeface="Times New Roman"/>
                <a:cs typeface="Times New Roman"/>
                <a:sym typeface="Times New Roman"/>
              </a:rPr>
              <a:t>Ineuron</a:t>
            </a:r>
            <a:r>
              <a:rPr lang="en-US" sz="1600" dirty="0">
                <a:solidFill>
                  <a:schemeClr val="lt1"/>
                </a:solidFill>
                <a:latin typeface="Times New Roman"/>
                <a:ea typeface="Times New Roman"/>
                <a:cs typeface="Times New Roman"/>
                <a:sym typeface="Times New Roman"/>
              </a:rPr>
              <a:t>. - </a:t>
            </a:r>
            <a:r>
              <a:rPr lang="en-US" sz="1600" u="sng" dirty="0">
                <a:solidFill>
                  <a:schemeClr val="bg1"/>
                </a:solidFill>
                <a:effectLst/>
                <a:latin typeface="Arial" panose="020B0604020202020204" pitchFamily="34" charset="0"/>
                <a:ea typeface="Arial" panose="020B0604020202020204" pitchFamily="34" charset="0"/>
                <a:hlinkClick r:id="rId3">
                  <a:extLst>
                    <a:ext uri="{A12FA001-AC4F-418D-AE19-62706E023703}">
                      <ahyp:hlinkClr xmlns:ahyp="http://schemas.microsoft.com/office/drawing/2018/hyperlinkcolor" val="tx"/>
                    </a:ext>
                  </a:extLst>
                </a:hlinkClick>
              </a:rPr>
              <a:t>Search Page | Data Catalog (worldbank.org)</a:t>
            </a:r>
            <a:endParaRPr lang="en-US" sz="1600" dirty="0">
              <a:solidFill>
                <a:schemeClr val="bg1"/>
              </a:solidFill>
              <a:latin typeface="Times New Roman"/>
              <a:ea typeface="Times New Roman"/>
              <a:cs typeface="Times New Roman"/>
            </a:endParaRPr>
          </a:p>
          <a:p>
            <a:pPr marL="0" lvl="1" indent="0" algn="l" rtl="0">
              <a:lnSpc>
                <a:spcPct val="110000"/>
              </a:lnSpc>
              <a:spcBef>
                <a:spcPts val="960"/>
              </a:spcBef>
              <a:spcAft>
                <a:spcPts val="0"/>
              </a:spcAft>
              <a:buSzPts val="1440"/>
              <a:buNone/>
            </a:pPr>
            <a:r>
              <a:rPr lang="en-US" sz="1600" dirty="0">
                <a:solidFill>
                  <a:schemeClr val="bg1"/>
                </a:solidFill>
                <a:latin typeface="Times New Roman"/>
                <a:ea typeface="Times New Roman"/>
                <a:cs typeface="Times New Roman"/>
                <a:sym typeface="Times New Roman"/>
              </a:rPr>
              <a:t>Q 2) What was the type of data?</a:t>
            </a:r>
            <a:endParaRPr sz="1600" dirty="0">
              <a:solidFill>
                <a:schemeClr val="bg1"/>
              </a:solidFill>
              <a:latin typeface="Times New Roman"/>
              <a:ea typeface="Times New Roman"/>
              <a:cs typeface="Times New Roman"/>
            </a:endParaRPr>
          </a:p>
          <a:p>
            <a:pPr marL="0" lvl="1" indent="0" algn="l" rtl="0">
              <a:lnSpc>
                <a:spcPct val="110000"/>
              </a:lnSpc>
              <a:spcBef>
                <a:spcPts val="960"/>
              </a:spcBef>
              <a:spcAft>
                <a:spcPts val="0"/>
              </a:spcAft>
              <a:buSzPts val="1440"/>
              <a:buNone/>
            </a:pPr>
            <a:r>
              <a:rPr lang="en-US" sz="1600" dirty="0">
                <a:solidFill>
                  <a:schemeClr val="lt1"/>
                </a:solidFill>
                <a:latin typeface="Times New Roman"/>
                <a:ea typeface="Times New Roman"/>
                <a:cs typeface="Times New Roman"/>
                <a:sym typeface="Times New Roman"/>
              </a:rPr>
              <a:t>        The data was the combination of numerical and Categorical values.</a:t>
            </a:r>
            <a:endParaRPr sz="1600" dirty="0">
              <a:solidFill>
                <a:schemeClr val="lt1"/>
              </a:solidFill>
              <a:latin typeface="Times New Roman"/>
              <a:ea typeface="Times New Roman"/>
              <a:cs typeface="Times New Roman"/>
            </a:endParaRPr>
          </a:p>
          <a:p>
            <a:pPr marL="0" lvl="0" indent="0">
              <a:spcBef>
                <a:spcPts val="960"/>
              </a:spcBef>
              <a:buNone/>
            </a:pPr>
            <a:r>
              <a:rPr lang="en-US" sz="16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 techniques were you using for data pre-processing?</a:t>
            </a:r>
            <a:endParaRPr lang="en-US" sz="1600" dirty="0">
              <a:latin typeface="Times New Roman" panose="02020603050405020304" pitchFamily="18" charset="0"/>
              <a:cs typeface="Times New Roman" panose="02020603050405020304" pitchFamily="18" charset="0"/>
            </a:endParaRP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p>
          <a:p>
            <a:pPr marL="1200150" lvl="2" indent="-285750">
              <a:spcBef>
                <a:spcPts val="960"/>
              </a:spcBef>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Filtering out null values in our dataset.</a:t>
            </a: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lang="en-US" dirty="0">
              <a:latin typeface="Times New Roman" panose="02020603050405020304" pitchFamily="18" charset="0"/>
              <a:cs typeface="Times New Roman" panose="02020603050405020304" pitchFamily="18" charset="0"/>
            </a:endParaRP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lang="en-US" dirty="0">
              <a:latin typeface="Times New Roman" panose="02020603050405020304" pitchFamily="18" charset="0"/>
              <a:cs typeface="Times New Roman" panose="02020603050405020304" pitchFamily="18" charset="0"/>
            </a:endParaRP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p>
          <a:p>
            <a:pPr marL="0" indent="0">
              <a:spcBef>
                <a:spcPts val="960"/>
              </a:spcBef>
              <a:buNone/>
            </a:pPr>
            <a:r>
              <a:rPr lang="en-US" sz="1600" dirty="0">
                <a:solidFill>
                  <a:schemeClr val="lt1"/>
                </a:solidFill>
                <a:latin typeface="Times New Roman" panose="02020603050405020304" pitchFamily="18" charset="0"/>
                <a:cs typeface="Times New Roman" panose="02020603050405020304" pitchFamily="18" charset="0"/>
                <a:sym typeface="Times New Roman"/>
              </a:rPr>
              <a:t>Q.4) What were the libraries that used in Python?</a:t>
            </a:r>
          </a:p>
          <a:p>
            <a:pPr marL="0" indent="0">
              <a:spcBef>
                <a:spcPts val="960"/>
              </a:spcBef>
              <a:buNone/>
            </a:pPr>
            <a:r>
              <a:rPr lang="en-US" sz="1600" dirty="0">
                <a:solidFill>
                  <a:schemeClr val="lt1"/>
                </a:solidFill>
                <a:latin typeface="Times New Roman" panose="02020603050405020304" pitchFamily="18" charset="0"/>
                <a:cs typeface="Times New Roman" panose="02020603050405020304" pitchFamily="18" charset="0"/>
                <a:sym typeface="Times New Roman"/>
              </a:rPr>
              <a:t>        The libraries  used </a:t>
            </a:r>
            <a:r>
              <a:rPr lang="en-US" sz="1600">
                <a:solidFill>
                  <a:schemeClr val="lt1"/>
                </a:solidFill>
                <a:latin typeface="Times New Roman" panose="02020603050405020304" pitchFamily="18" charset="0"/>
                <a:cs typeface="Times New Roman" panose="02020603050405020304" pitchFamily="18" charset="0"/>
                <a:sym typeface="Times New Roman"/>
              </a:rPr>
              <a:t>were Pandas and Numpy.</a:t>
            </a:r>
            <a:endParaRPr lang="en-US" sz="1600" dirty="0">
              <a:solidFill>
                <a:schemeClr val="lt1"/>
              </a:solidFill>
              <a:latin typeface="Times New Roman" panose="02020603050405020304" pitchFamily="18" charset="0"/>
              <a:cs typeface="Times New Roman" panose="02020603050405020304" pitchFamily="18" charset="0"/>
              <a:sym typeface="Times New Roman"/>
            </a:endParaRPr>
          </a:p>
          <a:p>
            <a:pPr marL="0" lvl="1" indent="0" algn="l" rtl="0">
              <a:spcBef>
                <a:spcPts val="960"/>
              </a:spcBef>
              <a:spcAft>
                <a:spcPts val="0"/>
              </a:spcAft>
              <a:buSzPts val="144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233835" y="685800"/>
            <a:ext cx="11125715" cy="3615267"/>
          </a:xfrm>
          <a:prstGeom prst="rect">
            <a:avLst/>
          </a:prstGeom>
          <a:noFill/>
          <a:ln>
            <a:noFill/>
          </a:ln>
        </p:spPr>
        <p:txBody>
          <a:bodyPr spcFirstLastPara="1" wrap="square" lIns="91425" tIns="45700" rIns="91425" bIns="45700" anchor="ctr" anchorCtr="0">
            <a:normAutofit/>
          </a:bodyPr>
          <a:lstStyle/>
          <a:p>
            <a:pPr marL="0" indent="0" algn="ctr">
              <a:spcBef>
                <a:spcPts val="0"/>
              </a:spcBef>
              <a:buNone/>
            </a:pPr>
            <a:r>
              <a:rPr lang="en-US" sz="6000" dirty="0">
                <a:solidFill>
                  <a:schemeClr val="lt1"/>
                </a:solidFill>
                <a:latin typeface="Times New Roman" panose="02020603050405020304" pitchFamily="18" charset="0"/>
                <a:ea typeface="Times New Roman"/>
                <a:cs typeface="Times New Roman" panose="02020603050405020304" pitchFamily="18" charset="0"/>
                <a:sym typeface="Times New Roman"/>
              </a:rPr>
              <a:t>THANK YOU</a:t>
            </a:r>
            <a:endParaRPr sz="6000" dirty="0">
              <a:latin typeface="Times New Roman" panose="02020603050405020304" pitchFamily="18" charset="0"/>
              <a:cs typeface="Times New Roman" panose="02020603050405020304" pitchFamily="18" charset="0"/>
            </a:endParaRP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
        <p:nvSpPr>
          <p:cNvPr id="5" name="object 9"/>
          <p:cNvSpPr txBox="1"/>
          <p:nvPr/>
        </p:nvSpPr>
        <p:spPr>
          <a:xfrm>
            <a:off x="982640" y="523250"/>
            <a:ext cx="3138984" cy="574040"/>
          </a:xfrm>
          <a:prstGeom prst="rect">
            <a:avLst/>
          </a:prstGeom>
        </p:spPr>
        <p:txBody>
          <a:bodyPr vert="horz" wrap="square" lIns="0" tIns="12700" rIns="0" bIns="0" rtlCol="0">
            <a:spAutoFit/>
          </a:bodyPr>
          <a:lstStyle/>
          <a:p>
            <a:pPr marL="12700" algn="just">
              <a:lnSpc>
                <a:spcPct val="100000"/>
              </a:lnSpc>
              <a:spcBef>
                <a:spcPts val="100"/>
              </a:spcBef>
            </a:pPr>
            <a:r>
              <a:rPr sz="3600" spc="-185" dirty="0">
                <a:solidFill>
                  <a:srgbClr val="EBEBEB"/>
                </a:solidFill>
                <a:latin typeface="Times New Roman" panose="02020603050405020304" pitchFamily="18" charset="0"/>
                <a:cs typeface="Times New Roman" panose="02020603050405020304" pitchFamily="18" charset="0"/>
              </a:rPr>
              <a:t>OBJECTIVE</a:t>
            </a:r>
            <a:endParaRPr sz="3600" dirty="0">
              <a:latin typeface="Times New Roman" panose="02020603050405020304" pitchFamily="18" charset="0"/>
              <a:cs typeface="Times New Roman" panose="02020603050405020304" pitchFamily="18" charset="0"/>
            </a:endParaRPr>
          </a:p>
        </p:txBody>
      </p:sp>
      <p:sp>
        <p:nvSpPr>
          <p:cNvPr id="6" name="object 10"/>
          <p:cNvSpPr txBox="1"/>
          <p:nvPr/>
        </p:nvSpPr>
        <p:spPr>
          <a:xfrm>
            <a:off x="982640" y="1357457"/>
            <a:ext cx="10036896" cy="4525598"/>
          </a:xfrm>
          <a:prstGeom prst="rect">
            <a:avLst/>
          </a:prstGeom>
        </p:spPr>
        <p:txBody>
          <a:bodyPr vert="horz" wrap="square" lIns="0" tIns="11430" rIns="0" bIns="0" rtlCol="0">
            <a:spAutoFit/>
          </a:bodyPr>
          <a:lstStyle/>
          <a:p>
            <a:pPr marL="381000" marR="30480" indent="-342900" algn="just">
              <a:lnSpc>
                <a:spcPct val="100200"/>
              </a:lnSpc>
              <a:spcBef>
                <a:spcPts val="90"/>
              </a:spcBef>
            </a:pPr>
            <a:r>
              <a:rPr lang="en-US" sz="1800" b="1" u="sng" dirty="0">
                <a:solidFill>
                  <a:schemeClr val="lt1"/>
                </a:solidFill>
                <a:latin typeface="Times New Roman"/>
                <a:ea typeface="Times New Roman"/>
                <a:cs typeface="Times New Roman"/>
                <a:sym typeface="Century Gothic"/>
              </a:rPr>
              <a:t>Project</a:t>
            </a:r>
            <a:r>
              <a:rPr lang="en-US" sz="2400" b="1" u="sng" spc="70" dirty="0">
                <a:solidFill>
                  <a:schemeClr val="bg1"/>
                </a:solidFill>
                <a:latin typeface="Verdana"/>
                <a:cs typeface="Verdana"/>
              </a:rPr>
              <a:t> </a:t>
            </a:r>
            <a:r>
              <a:rPr lang="en-US" sz="1800" b="1" u="sng" dirty="0">
                <a:solidFill>
                  <a:schemeClr val="lt1"/>
                </a:solidFill>
                <a:latin typeface="Times New Roman"/>
                <a:ea typeface="Times New Roman"/>
                <a:cs typeface="Times New Roman"/>
              </a:rPr>
              <a:t>Tasks</a:t>
            </a:r>
          </a:p>
          <a:p>
            <a:pPr marL="381000" marR="30480" indent="-342900" algn="just">
              <a:lnSpc>
                <a:spcPct val="100200"/>
              </a:lnSpc>
              <a:spcBef>
                <a:spcPts val="90"/>
              </a:spcBef>
            </a:pPr>
            <a:endParaRPr lang="en-US" sz="1800" dirty="0">
              <a:solidFill>
                <a:schemeClr val="lt1"/>
              </a:solidFill>
              <a:latin typeface="Times New Roman"/>
              <a:ea typeface="Times New Roman"/>
              <a:cs typeface="Times New Roman"/>
            </a:endParaRP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The World Bank's international debt data</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Finding the number of distinct countries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Finding out the distinct debt indicators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Totaling the amount of debt owed by the countries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Country with the highest debt</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Average amount of debt across indicators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The highest amount of principal repayments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The most common debt indicator</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Other viable debt issues and conclusion</a:t>
            </a:r>
            <a:endParaRPr sz="1800" dirty="0">
              <a:solidFill>
                <a:schemeClr val="lt1"/>
              </a:solidFill>
              <a:latin typeface="Times New Roman"/>
              <a:ea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object 9"/>
          <p:cNvSpPr txBox="1">
            <a:spLocks noGrp="1"/>
          </p:cNvSpPr>
          <p:nvPr>
            <p:ph type="title"/>
          </p:nvPr>
        </p:nvSpPr>
        <p:spPr>
          <a:xfrm>
            <a:off x="1247580" y="718755"/>
            <a:ext cx="4638675" cy="574040"/>
          </a:xfrm>
          <a:prstGeom prst="rect">
            <a:avLst/>
          </a:prstGeom>
        </p:spPr>
        <p:txBody>
          <a:bodyPr vert="horz" wrap="square" lIns="0" tIns="12700" rIns="0" bIns="0" rtlCol="0">
            <a:spAutoFit/>
          </a:bodyPr>
          <a:lstStyle/>
          <a:p>
            <a:pPr marL="12700" algn="just">
              <a:lnSpc>
                <a:spcPct val="100000"/>
              </a:lnSpc>
              <a:spcBef>
                <a:spcPts val="100"/>
              </a:spcBef>
            </a:pPr>
            <a:r>
              <a:rPr sz="3600" spc="-20" dirty="0">
                <a:solidFill>
                  <a:srgbClr val="EBEBEB"/>
                </a:solidFill>
                <a:latin typeface="Times New Roman" panose="02020603050405020304" pitchFamily="18" charset="0"/>
                <a:cs typeface="Times New Roman" panose="02020603050405020304" pitchFamily="18" charset="0"/>
              </a:rPr>
              <a:t>PR</a:t>
            </a:r>
            <a:r>
              <a:rPr sz="3600" spc="-15" dirty="0">
                <a:solidFill>
                  <a:srgbClr val="EBEBEB"/>
                </a:solidFill>
                <a:latin typeface="Times New Roman" panose="02020603050405020304" pitchFamily="18" charset="0"/>
                <a:cs typeface="Times New Roman" panose="02020603050405020304" pitchFamily="18" charset="0"/>
              </a:rPr>
              <a:t>O</a:t>
            </a:r>
            <a:r>
              <a:rPr sz="3600" spc="-195" dirty="0">
                <a:solidFill>
                  <a:srgbClr val="EBEBEB"/>
                </a:solidFill>
                <a:latin typeface="Times New Roman" panose="02020603050405020304" pitchFamily="18" charset="0"/>
                <a:cs typeface="Times New Roman" panose="02020603050405020304" pitchFamily="18" charset="0"/>
              </a:rPr>
              <a:t>BLE</a:t>
            </a:r>
            <a:r>
              <a:rPr sz="3600" spc="-254" dirty="0">
                <a:solidFill>
                  <a:srgbClr val="EBEBEB"/>
                </a:solidFill>
                <a:latin typeface="Times New Roman" panose="02020603050405020304" pitchFamily="18" charset="0"/>
                <a:cs typeface="Times New Roman" panose="02020603050405020304" pitchFamily="18" charset="0"/>
              </a:rPr>
              <a:t>M</a:t>
            </a:r>
            <a:r>
              <a:rPr sz="3600" spc="-270" dirty="0">
                <a:solidFill>
                  <a:srgbClr val="EBEBEB"/>
                </a:solidFill>
              </a:rPr>
              <a:t> </a:t>
            </a:r>
            <a:r>
              <a:rPr sz="3600" spc="-475" dirty="0">
                <a:solidFill>
                  <a:srgbClr val="EBEBEB"/>
                </a:solidFill>
              </a:rPr>
              <a:t>STA</a:t>
            </a:r>
            <a:r>
              <a:rPr sz="3600" spc="-430" dirty="0">
                <a:solidFill>
                  <a:srgbClr val="EBEBEB"/>
                </a:solidFill>
              </a:rPr>
              <a:t>T</a:t>
            </a:r>
            <a:r>
              <a:rPr sz="3600" spc="-155" dirty="0">
                <a:solidFill>
                  <a:srgbClr val="EBEBEB"/>
                </a:solidFill>
              </a:rPr>
              <a:t>EM</a:t>
            </a:r>
            <a:r>
              <a:rPr sz="3600" spc="-120" dirty="0">
                <a:solidFill>
                  <a:srgbClr val="EBEBEB"/>
                </a:solidFill>
              </a:rPr>
              <a:t>E</a:t>
            </a:r>
            <a:r>
              <a:rPr sz="3600" spc="-360" dirty="0">
                <a:solidFill>
                  <a:srgbClr val="EBEBEB"/>
                </a:solidFill>
              </a:rPr>
              <a:t>NT</a:t>
            </a:r>
            <a:endParaRPr sz="3600" dirty="0"/>
          </a:p>
        </p:txBody>
      </p:sp>
      <p:sp>
        <p:nvSpPr>
          <p:cNvPr id="6" name="object 10"/>
          <p:cNvSpPr txBox="1"/>
          <p:nvPr/>
        </p:nvSpPr>
        <p:spPr>
          <a:xfrm>
            <a:off x="793394" y="1515015"/>
            <a:ext cx="9619848" cy="4470455"/>
          </a:xfrm>
          <a:prstGeom prst="rect">
            <a:avLst/>
          </a:prstGeom>
        </p:spPr>
        <p:txBody>
          <a:bodyPr vert="horz" wrap="square" lIns="0" tIns="12700" rIns="0" bIns="0" rtlCol="0">
            <a:spAutoFit/>
          </a:bodyPr>
          <a:lstStyle/>
          <a:p>
            <a:pPr marL="393700" marR="43180" lvl="1" indent="-342900" algn="just">
              <a:lnSpc>
                <a:spcPct val="200000"/>
              </a:lnSpc>
              <a:spcBef>
                <a:spcPts val="100"/>
              </a:spcBef>
              <a:buClr>
                <a:schemeClr val="bg1"/>
              </a:buClr>
              <a:buFont typeface="Arial" panose="020B0604020202020204" pitchFamily="34" charset="0"/>
              <a:buChar char="•"/>
              <a:tabLst>
                <a:tab pos="393065" algn="l"/>
              </a:tabLst>
            </a:pPr>
            <a:r>
              <a:rPr lang="en-IN" sz="1800" dirty="0">
                <a:solidFill>
                  <a:schemeClr val="lt1"/>
                </a:solidFill>
                <a:latin typeface="Times New Roman"/>
                <a:ea typeface="Times New Roman"/>
                <a:cs typeface="Times New Roman"/>
              </a:rPr>
              <a:t>Governments, like individuals, may borrow money to manage their economies, finance budget deficits or capital projects, or meet the balance of payments or cost of national emergencies. </a:t>
            </a:r>
            <a:r>
              <a:rPr lang="en-US" sz="1800" dirty="0">
                <a:solidFill>
                  <a:schemeClr val="lt1"/>
                </a:solidFill>
                <a:latin typeface="Times New Roman"/>
                <a:ea typeface="Times New Roman"/>
                <a:cs typeface="Times New Roman"/>
              </a:rPr>
              <a:t>For example, infrastructure spending is one costly ingredient required for a country's citizens to lead comfortable lives. The World Bank is the organization that provides debt to countries.</a:t>
            </a:r>
          </a:p>
          <a:p>
            <a:pPr marL="393700" marR="43180" indent="-342900">
              <a:lnSpc>
                <a:spcPct val="200000"/>
              </a:lnSpc>
              <a:spcBef>
                <a:spcPts val="100"/>
              </a:spcBef>
              <a:tabLst>
                <a:tab pos="393065" algn="l"/>
              </a:tabLst>
            </a:pPr>
            <a:endParaRPr lang="en-US" sz="1800" dirty="0">
              <a:solidFill>
                <a:schemeClr val="lt1"/>
              </a:solidFill>
              <a:latin typeface="Times New Roman"/>
              <a:ea typeface="Times New Roman"/>
              <a:cs typeface="Times New Roman"/>
            </a:endParaRPr>
          </a:p>
          <a:p>
            <a:pPr marL="393700" marR="43180" indent="-342900" algn="just">
              <a:lnSpc>
                <a:spcPct val="200000"/>
              </a:lnSpc>
              <a:spcBef>
                <a:spcPts val="100"/>
              </a:spcBef>
              <a:buClr>
                <a:schemeClr val="bg1"/>
              </a:buClr>
              <a:buFont typeface="Arial" panose="020B0604020202020204" pitchFamily="34" charset="0"/>
              <a:buChar char="•"/>
              <a:tabLst>
                <a:tab pos="393065" algn="l"/>
              </a:tabLst>
            </a:pPr>
            <a:r>
              <a:rPr lang="en-US" sz="1800" dirty="0">
                <a:solidFill>
                  <a:schemeClr val="lt1"/>
                </a:solidFill>
                <a:latin typeface="Times New Roman"/>
                <a:ea typeface="Times New Roman"/>
                <a:cs typeface="Times New Roman"/>
              </a:rPr>
              <a:t>In this project, we are going to analyze international debt data collected by The World Bank. The dataset contains information about the amount of debt (in USD) owed by developing countries across several categories.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438553" y="590266"/>
            <a:ext cx="8534400" cy="655092"/>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3200" dirty="0">
                <a:solidFill>
                  <a:schemeClr val="lt1"/>
                </a:solidFill>
                <a:latin typeface="Times New Roman"/>
                <a:ea typeface="Times New Roman"/>
                <a:cs typeface="Times New Roman"/>
                <a:sym typeface="Times New Roman"/>
              </a:rPr>
              <a:t>Architecture</a:t>
            </a:r>
            <a:endParaRPr sz="3200"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Picture 3">
            <a:extLst>
              <a:ext uri="{FF2B5EF4-FFF2-40B4-BE49-F238E27FC236}">
                <a16:creationId xmlns:a16="http://schemas.microsoft.com/office/drawing/2014/main" id="{9416F7E6-D380-6FCC-BBE8-1C8F5EEB7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2" y="1245358"/>
            <a:ext cx="9101233" cy="49404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TextBox 1"/>
          <p:cNvSpPr txBox="1"/>
          <p:nvPr/>
        </p:nvSpPr>
        <p:spPr>
          <a:xfrm>
            <a:off x="982640" y="682388"/>
            <a:ext cx="6509981" cy="861774"/>
          </a:xfrm>
          <a:prstGeom prst="rect">
            <a:avLst/>
          </a:prstGeom>
          <a:noFill/>
        </p:spPr>
        <p:txBody>
          <a:bodyPr wrap="square" rtlCol="0">
            <a:spAutoFit/>
          </a:bodyPr>
          <a:lstStyle/>
          <a:p>
            <a:r>
              <a:rPr lang="en-US" sz="3600" spc="-195" dirty="0">
                <a:solidFill>
                  <a:srgbClr val="EBEBEB"/>
                </a:solidFill>
                <a:latin typeface="Times New Roman" panose="02020603050405020304" pitchFamily="18" charset="0"/>
                <a:ea typeface="Century Gothic"/>
                <a:cs typeface="Times New Roman" panose="02020603050405020304" pitchFamily="18" charset="0"/>
              </a:rPr>
              <a:t>Dataset</a:t>
            </a:r>
            <a:r>
              <a:rPr lang="en-US" sz="2800" spc="-185" dirty="0">
                <a:solidFill>
                  <a:srgbClr val="EBEBEB"/>
                </a:solidFill>
                <a:latin typeface="Times New Roman" panose="02020603050405020304" pitchFamily="18" charset="0"/>
                <a:cs typeface="Times New Roman" panose="02020603050405020304" pitchFamily="18" charset="0"/>
              </a:rPr>
              <a:t> </a:t>
            </a:r>
            <a:r>
              <a:rPr lang="en-US" sz="3600" spc="-195" dirty="0">
                <a:solidFill>
                  <a:srgbClr val="EBEBEB"/>
                </a:solidFill>
                <a:latin typeface="Times New Roman" panose="02020603050405020304" pitchFamily="18" charset="0"/>
                <a:ea typeface="Century Gothic"/>
                <a:cs typeface="Times New Roman" panose="02020603050405020304" pitchFamily="18" charset="0"/>
                <a:sym typeface="Century Gothic"/>
              </a:rPr>
              <a:t>Information</a:t>
            </a:r>
          </a:p>
          <a:p>
            <a:endParaRPr lang="en-US" dirty="0"/>
          </a:p>
        </p:txBody>
      </p:sp>
      <p:sp>
        <p:nvSpPr>
          <p:cNvPr id="3" name="TextBox 2"/>
          <p:cNvSpPr txBox="1"/>
          <p:nvPr/>
        </p:nvSpPr>
        <p:spPr>
          <a:xfrm>
            <a:off x="982640" y="1544162"/>
            <a:ext cx="10768084" cy="4262705"/>
          </a:xfrm>
          <a:prstGeom prst="rect">
            <a:avLst/>
          </a:prstGeom>
          <a:noFill/>
        </p:spPr>
        <p:txBody>
          <a:bodyPr wrap="square" rtlCol="0">
            <a:spAutoFit/>
          </a:bodyPr>
          <a:lstStyle/>
          <a:p>
            <a:pPr marL="95250" marR="1572260" indent="-6350">
              <a:lnSpc>
                <a:spcPct val="150000"/>
              </a:lnSpc>
            </a:pPr>
            <a:r>
              <a:rPr lang="en-IN" sz="1800" dirty="0">
                <a:solidFill>
                  <a:schemeClr val="lt1"/>
                </a:solidFill>
                <a:latin typeface="Times New Roman"/>
                <a:ea typeface="Times New Roman"/>
                <a:cs typeface="Times New Roman"/>
              </a:rPr>
              <a:t>The dataset contains information about the amount of debt (in USD) owed by developing countries across several categories</a:t>
            </a:r>
            <a:r>
              <a:rPr lang="en-US" sz="1800" dirty="0">
                <a:solidFill>
                  <a:schemeClr val="lt1"/>
                </a:solidFill>
                <a:latin typeface="Times New Roman"/>
                <a:ea typeface="Times New Roman"/>
                <a:cs typeface="Times New Roman"/>
              </a:rPr>
              <a:t>.</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Country Name </a:t>
            </a:r>
            <a:r>
              <a:rPr lang="en-US" sz="1800" dirty="0">
                <a:solidFill>
                  <a:schemeClr val="lt1"/>
                </a:solidFill>
                <a:latin typeface="Times New Roman"/>
                <a:ea typeface="Times New Roman"/>
                <a:cs typeface="Times New Roman"/>
              </a:rPr>
              <a:t>- Display the Country Name.</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Country Code - </a:t>
            </a:r>
            <a:r>
              <a:rPr lang="en-US" sz="1800" dirty="0">
                <a:solidFill>
                  <a:schemeClr val="lt1"/>
                </a:solidFill>
                <a:latin typeface="Times New Roman"/>
                <a:ea typeface="Times New Roman"/>
                <a:cs typeface="Times New Roman"/>
              </a:rPr>
              <a:t>Display the Country code based on Country Name</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Counterpart - Area Name </a:t>
            </a:r>
            <a:r>
              <a:rPr lang="en-US" sz="1800" dirty="0">
                <a:solidFill>
                  <a:schemeClr val="lt1"/>
                </a:solidFill>
                <a:latin typeface="Times New Roman"/>
                <a:ea typeface="Times New Roman"/>
                <a:cs typeface="Times New Roman"/>
              </a:rPr>
              <a:t>- Displays the General as World </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Counterpart - Area Code </a:t>
            </a:r>
            <a:r>
              <a:rPr lang="en-US" sz="1800" dirty="0">
                <a:solidFill>
                  <a:schemeClr val="lt1"/>
                </a:solidFill>
                <a:latin typeface="Times New Roman"/>
                <a:ea typeface="Times New Roman"/>
                <a:cs typeface="Times New Roman"/>
              </a:rPr>
              <a:t>- Displays the Code for World as WLD</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Series</a:t>
            </a:r>
            <a:r>
              <a:rPr lang="en-US" sz="1800" dirty="0">
                <a:solidFill>
                  <a:schemeClr val="lt1"/>
                </a:solidFill>
                <a:latin typeface="Times New Roman"/>
                <a:ea typeface="Times New Roman"/>
                <a:cs typeface="Times New Roman"/>
              </a:rPr>
              <a:t> </a:t>
            </a:r>
            <a:r>
              <a:rPr lang="en-US" sz="1800" b="1" dirty="0">
                <a:solidFill>
                  <a:schemeClr val="lt1"/>
                </a:solidFill>
                <a:latin typeface="Times New Roman"/>
                <a:ea typeface="Times New Roman"/>
                <a:cs typeface="Times New Roman"/>
              </a:rPr>
              <a:t>Name</a:t>
            </a:r>
            <a:r>
              <a:rPr lang="en-US" sz="1800" dirty="0">
                <a:solidFill>
                  <a:schemeClr val="lt1"/>
                </a:solidFill>
                <a:latin typeface="Times New Roman"/>
                <a:ea typeface="Times New Roman"/>
                <a:cs typeface="Times New Roman"/>
              </a:rPr>
              <a:t> - Displays the Reason for Debt </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Series</a:t>
            </a:r>
            <a:r>
              <a:rPr lang="en-US" sz="1800" dirty="0">
                <a:solidFill>
                  <a:schemeClr val="lt1"/>
                </a:solidFill>
                <a:latin typeface="Times New Roman"/>
                <a:ea typeface="Times New Roman"/>
                <a:cs typeface="Times New Roman"/>
              </a:rPr>
              <a:t> </a:t>
            </a:r>
            <a:r>
              <a:rPr lang="en-US" sz="1800" b="1" dirty="0">
                <a:solidFill>
                  <a:schemeClr val="lt1"/>
                </a:solidFill>
                <a:latin typeface="Times New Roman"/>
                <a:ea typeface="Times New Roman"/>
                <a:cs typeface="Times New Roman"/>
              </a:rPr>
              <a:t>Code</a:t>
            </a:r>
            <a:r>
              <a:rPr lang="en-US" sz="1800" dirty="0">
                <a:solidFill>
                  <a:schemeClr val="lt1"/>
                </a:solidFill>
                <a:latin typeface="Times New Roman"/>
                <a:ea typeface="Times New Roman"/>
                <a:cs typeface="Times New Roman"/>
              </a:rPr>
              <a:t> - Displays the unique code for Different Indicator</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1970-2028</a:t>
            </a:r>
            <a:r>
              <a:rPr lang="en-US" sz="1800" dirty="0">
                <a:solidFill>
                  <a:schemeClr val="lt1"/>
                </a:solidFill>
                <a:latin typeface="Times New Roman"/>
                <a:ea typeface="Times New Roman"/>
                <a:cs typeface="Times New Roman"/>
              </a:rPr>
              <a:t> - Displays the debt in years</a:t>
            </a:r>
          </a:p>
          <a:p>
            <a:br>
              <a:rPr lang="en-US" dirty="0"/>
            </a:br>
            <a:endParaRPr lang="en-US" spc="-15" dirty="0">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3" name="TextBox 2"/>
          <p:cNvSpPr txBox="1"/>
          <p:nvPr/>
        </p:nvSpPr>
        <p:spPr>
          <a:xfrm>
            <a:off x="1514900" y="477670"/>
            <a:ext cx="2374711" cy="646331"/>
          </a:xfrm>
          <a:prstGeom prst="rect">
            <a:avLst/>
          </a:prstGeom>
          <a:noFill/>
        </p:spPr>
        <p:txBody>
          <a:bodyPr wrap="square" rtlCol="0">
            <a:spAutoFit/>
          </a:bodyPr>
          <a:lstStyle/>
          <a:p>
            <a:r>
              <a:rPr lang="en-US" sz="3600" spc="-195" dirty="0">
                <a:solidFill>
                  <a:srgbClr val="EBEBEB"/>
                </a:solidFill>
                <a:latin typeface="Times New Roman" panose="02020603050405020304" pitchFamily="18" charset="0"/>
                <a:ea typeface="Century Gothic"/>
                <a:cs typeface="Times New Roman" panose="02020603050405020304" pitchFamily="18" charset="0"/>
              </a:rPr>
              <a:t>INSIGHTS</a:t>
            </a:r>
          </a:p>
        </p:txBody>
      </p:sp>
      <p:sp>
        <p:nvSpPr>
          <p:cNvPr id="4" name="TextBox 3"/>
          <p:cNvSpPr txBox="1"/>
          <p:nvPr/>
        </p:nvSpPr>
        <p:spPr>
          <a:xfrm>
            <a:off x="1514900" y="1229472"/>
            <a:ext cx="6332561" cy="369332"/>
          </a:xfrm>
          <a:prstGeom prst="rect">
            <a:avLst/>
          </a:prstGeom>
          <a:noFill/>
        </p:spPr>
        <p:txBody>
          <a:bodyPr wrap="square" rtlCol="0">
            <a:spAutoFit/>
          </a:bodyPr>
          <a:lstStyle/>
          <a:p>
            <a:pPr marL="12700">
              <a:spcBef>
                <a:spcPts val="100"/>
              </a:spcBef>
            </a:pPr>
            <a:r>
              <a:rPr lang="en-US" sz="1800" dirty="0">
                <a:solidFill>
                  <a:schemeClr val="lt1"/>
                </a:solidFill>
                <a:latin typeface="Times New Roman"/>
                <a:ea typeface="Times New Roman"/>
                <a:cs typeface="Times New Roman"/>
              </a:rPr>
              <a:t>Top 10 </a:t>
            </a:r>
            <a:r>
              <a:rPr lang="en-US" b="1" spc="-135" dirty="0">
                <a:latin typeface="Tahoma"/>
                <a:cs typeface="Tahoma"/>
              </a:rPr>
              <a:t> </a:t>
            </a:r>
            <a:r>
              <a:rPr lang="en-US" sz="1800" dirty="0">
                <a:solidFill>
                  <a:schemeClr val="lt1"/>
                </a:solidFill>
                <a:latin typeface="Times New Roman"/>
                <a:ea typeface="Times New Roman"/>
                <a:cs typeface="Times New Roman"/>
              </a:rPr>
              <a:t>Common</a:t>
            </a:r>
            <a:r>
              <a:rPr lang="en-US" b="1" spc="-135" dirty="0">
                <a:latin typeface="Tahoma"/>
                <a:cs typeface="Tahoma"/>
              </a:rPr>
              <a:t> </a:t>
            </a:r>
            <a:r>
              <a:rPr lang="en-US" sz="1800" dirty="0">
                <a:solidFill>
                  <a:schemeClr val="lt1"/>
                </a:solidFill>
                <a:latin typeface="Times New Roman"/>
                <a:ea typeface="Times New Roman"/>
                <a:cs typeface="Times New Roman"/>
              </a:rPr>
              <a:t>indicator</a:t>
            </a:r>
            <a:r>
              <a:rPr lang="en-US" b="1" spc="-135" dirty="0">
                <a:latin typeface="Tahoma"/>
                <a:cs typeface="Tahoma"/>
              </a:rPr>
              <a:t> </a:t>
            </a:r>
            <a:r>
              <a:rPr lang="en-US" sz="1800" dirty="0">
                <a:solidFill>
                  <a:schemeClr val="lt1"/>
                </a:solidFill>
                <a:latin typeface="Times New Roman"/>
                <a:ea typeface="Times New Roman"/>
                <a:cs typeface="Times New Roman"/>
              </a:rPr>
              <a:t>for Major debt?</a:t>
            </a:r>
          </a:p>
        </p:txBody>
      </p:sp>
      <p:pic>
        <p:nvPicPr>
          <p:cNvPr id="6" name="Picture 5">
            <a:extLst>
              <a:ext uri="{FF2B5EF4-FFF2-40B4-BE49-F238E27FC236}">
                <a16:creationId xmlns:a16="http://schemas.microsoft.com/office/drawing/2014/main" id="{FC6DABF3-60D9-F9A4-009C-6271451D8589}"/>
              </a:ext>
            </a:extLst>
          </p:cNvPr>
          <p:cNvPicPr>
            <a:picLocks noChangeAspect="1"/>
          </p:cNvPicPr>
          <p:nvPr/>
        </p:nvPicPr>
        <p:blipFill>
          <a:blip r:embed="rId3"/>
          <a:stretch>
            <a:fillRect/>
          </a:stretch>
        </p:blipFill>
        <p:spPr>
          <a:xfrm>
            <a:off x="2553694" y="1704274"/>
            <a:ext cx="8325800" cy="4864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740321" y="539087"/>
            <a:ext cx="5882186" cy="369332"/>
          </a:xfrm>
          <a:prstGeom prst="rect">
            <a:avLst/>
          </a:prstGeom>
          <a:noFill/>
        </p:spPr>
        <p:txBody>
          <a:bodyPr wrap="square" rtlCol="0">
            <a:spAutoFit/>
          </a:bodyPr>
          <a:lstStyle/>
          <a:p>
            <a:r>
              <a:rPr lang="en-US" sz="1800" dirty="0">
                <a:solidFill>
                  <a:schemeClr val="lt1"/>
                </a:solidFill>
                <a:latin typeface="Times New Roman"/>
                <a:ea typeface="Times New Roman"/>
                <a:cs typeface="Times New Roman"/>
              </a:rPr>
              <a:t>Top 10 Countries with Highest Debt</a:t>
            </a:r>
          </a:p>
        </p:txBody>
      </p:sp>
      <p:pic>
        <p:nvPicPr>
          <p:cNvPr id="3" name="Picture 2">
            <a:extLst>
              <a:ext uri="{FF2B5EF4-FFF2-40B4-BE49-F238E27FC236}">
                <a16:creationId xmlns:a16="http://schemas.microsoft.com/office/drawing/2014/main" id="{68A6CFE3-4CE5-FDF6-3CCF-26F43D799288}"/>
              </a:ext>
            </a:extLst>
          </p:cNvPr>
          <p:cNvPicPr>
            <a:picLocks noChangeAspect="1"/>
          </p:cNvPicPr>
          <p:nvPr/>
        </p:nvPicPr>
        <p:blipFill>
          <a:blip r:embed="rId3"/>
          <a:stretch>
            <a:fillRect/>
          </a:stretch>
        </p:blipFill>
        <p:spPr>
          <a:xfrm>
            <a:off x="1272404" y="1101013"/>
            <a:ext cx="9537314" cy="5217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2" name="TextBox 1"/>
          <p:cNvSpPr txBox="1"/>
          <p:nvPr/>
        </p:nvSpPr>
        <p:spPr>
          <a:xfrm>
            <a:off x="1278729" y="682388"/>
            <a:ext cx="3209212" cy="646331"/>
          </a:xfrm>
          <a:prstGeom prst="rect">
            <a:avLst/>
          </a:prstGeom>
          <a:noFill/>
        </p:spPr>
        <p:txBody>
          <a:bodyPr wrap="none" rtlCol="0">
            <a:spAutoFit/>
          </a:bodyPr>
          <a:lstStyle/>
          <a:p>
            <a:pPr algn="just"/>
            <a:r>
              <a:rPr lang="en-US" sz="3600" spc="-195" dirty="0">
                <a:solidFill>
                  <a:srgbClr val="EBEBEB"/>
                </a:solidFill>
                <a:latin typeface="Times New Roman" panose="02020603050405020304" pitchFamily="18" charset="0"/>
                <a:ea typeface="Century Gothic"/>
                <a:cs typeface="Times New Roman" panose="02020603050405020304" pitchFamily="18" charset="0"/>
              </a:rPr>
              <a:t>Key Observations:</a:t>
            </a:r>
          </a:p>
        </p:txBody>
      </p:sp>
      <p:sp>
        <p:nvSpPr>
          <p:cNvPr id="3" name="TextBox 2"/>
          <p:cNvSpPr txBox="1"/>
          <p:nvPr/>
        </p:nvSpPr>
        <p:spPr>
          <a:xfrm>
            <a:off x="-32206" y="1624084"/>
            <a:ext cx="10552889" cy="3435749"/>
          </a:xfrm>
          <a:prstGeom prst="rect">
            <a:avLst/>
          </a:prstGeom>
          <a:noFill/>
        </p:spPr>
        <p:txBody>
          <a:bodyPr wrap="none" rtlCol="0">
            <a:spAutoFit/>
          </a:bodyPr>
          <a:lstStyle/>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Among all the countries China has the highest Debt and the amount of Debt China possesses is 377,762.85B.</a:t>
            </a:r>
          </a:p>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Brazil, Mexico and India ranks 2nd, 3rd and 4</a:t>
            </a:r>
            <a:r>
              <a:rPr lang="en-IN" sz="1800" baseline="30000" dirty="0">
                <a:solidFill>
                  <a:schemeClr val="lt1"/>
                </a:solidFill>
                <a:latin typeface="Times New Roman"/>
                <a:ea typeface="Times New Roman"/>
                <a:cs typeface="Times New Roman"/>
              </a:rPr>
              <a:t>th</a:t>
            </a:r>
            <a:r>
              <a:rPr lang="en-IN" sz="1800" dirty="0">
                <a:solidFill>
                  <a:schemeClr val="lt1"/>
                </a:solidFill>
                <a:latin typeface="Times New Roman"/>
                <a:ea typeface="Times New Roman"/>
                <a:cs typeface="Times New Roman"/>
              </a:rPr>
              <a:t> respectively among all the countries in the world.</a:t>
            </a:r>
            <a:endParaRPr lang="en-US" sz="1800" dirty="0">
              <a:solidFill>
                <a:schemeClr val="lt1"/>
              </a:solidFill>
              <a:latin typeface="Times New Roman"/>
              <a:ea typeface="Times New Roman"/>
              <a:cs typeface="Times New Roman"/>
            </a:endParaRPr>
          </a:p>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The Indicator NY.GNP.MKTP.CD having the highest amount of principal repayments</a:t>
            </a:r>
            <a:endParaRPr lang="en-US" sz="1800" dirty="0">
              <a:solidFill>
                <a:schemeClr val="lt1"/>
              </a:solidFill>
              <a:latin typeface="Times New Roman"/>
              <a:ea typeface="Times New Roman"/>
              <a:cs typeface="Times New Roman"/>
            </a:endParaRPr>
          </a:p>
          <a:p>
            <a:pPr marL="342900" lvl="8" indent="-342900" algn="just">
              <a:lnSpc>
                <a:spcPct val="250000"/>
              </a:lnSpc>
              <a:buClr>
                <a:schemeClr val="bg1"/>
              </a:buClr>
              <a:buFont typeface="+mj-lt"/>
              <a:buAutoNum type="arabicPeriod"/>
              <a:tabLst>
                <a:tab pos="444500" algn="l"/>
              </a:tabLst>
            </a:pPr>
            <a:r>
              <a:rPr lang="en-US" sz="1800" dirty="0">
                <a:solidFill>
                  <a:schemeClr val="lt1"/>
                </a:solidFill>
                <a:latin typeface="Times New Roman"/>
                <a:ea typeface="Times New Roman"/>
                <a:cs typeface="Times New Roman"/>
              </a:rPr>
              <a:t>The analysis of debt is based on total 125 countries.</a:t>
            </a:r>
          </a:p>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The analysis is based on 383 Distinct Series Name and Indicator Code of Debt</a:t>
            </a:r>
            <a:endParaRPr lang="en-US" sz="1800" dirty="0">
              <a:solidFill>
                <a:schemeClr val="lt1"/>
              </a:solidFill>
              <a:latin typeface="Times New Roman"/>
              <a:ea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771852" y="465515"/>
            <a:ext cx="9885638" cy="369332"/>
          </a:xfrm>
          <a:prstGeom prst="rect">
            <a:avLst/>
          </a:prstGeom>
          <a:noFill/>
        </p:spPr>
        <p:txBody>
          <a:bodyPr wrap="square" rtlCol="0">
            <a:spAutoFit/>
          </a:bodyPr>
          <a:lstStyle/>
          <a:p>
            <a:r>
              <a:rPr lang="en-US" sz="1800" dirty="0">
                <a:solidFill>
                  <a:schemeClr val="lt1"/>
                </a:solidFill>
                <a:latin typeface="Times New Roman"/>
                <a:ea typeface="Times New Roman"/>
                <a:cs typeface="Times New Roman"/>
              </a:rPr>
              <a:t>Dashboard View – Top Series Code(Indicator) and Top Countries having Highest Debt</a:t>
            </a:r>
          </a:p>
        </p:txBody>
      </p:sp>
      <p:pic>
        <p:nvPicPr>
          <p:cNvPr id="5" name="Picture 4">
            <a:extLst>
              <a:ext uri="{FF2B5EF4-FFF2-40B4-BE49-F238E27FC236}">
                <a16:creationId xmlns:a16="http://schemas.microsoft.com/office/drawing/2014/main" id="{7514C942-63B5-AE09-0017-CCCEF267EDB1}"/>
              </a:ext>
            </a:extLst>
          </p:cNvPr>
          <p:cNvPicPr>
            <a:picLocks noChangeAspect="1"/>
          </p:cNvPicPr>
          <p:nvPr/>
        </p:nvPicPr>
        <p:blipFill>
          <a:blip r:embed="rId3"/>
          <a:stretch>
            <a:fillRect/>
          </a:stretch>
        </p:blipFill>
        <p:spPr>
          <a:xfrm>
            <a:off x="851338" y="1208689"/>
            <a:ext cx="10668000" cy="5286703"/>
          </a:xfrm>
          <a:prstGeom prst="rect">
            <a:avLst/>
          </a:prstGeom>
        </p:spPr>
      </p:pic>
    </p:spTree>
    <p:extLst>
      <p:ext uri="{BB962C8B-B14F-4D97-AF65-F5344CB8AC3E}">
        <p14:creationId xmlns:p14="http://schemas.microsoft.com/office/powerpoint/2010/main" val="2144736699"/>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8700</TotalTime>
  <Words>605</Words>
  <Application>Microsoft Macintosh PowerPoint</Application>
  <PresentationFormat>Widescreen</PresentationFormat>
  <Paragraphs>63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Noto Sans Symbols</vt:lpstr>
      <vt:lpstr>Tahoma</vt:lpstr>
      <vt:lpstr>Times New Roman</vt:lpstr>
      <vt:lpstr>Verdana</vt:lpstr>
      <vt:lpstr>Slice</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Rushabh Halmare</cp:lastModifiedBy>
  <cp:revision>45</cp:revision>
  <dcterms:created xsi:type="dcterms:W3CDTF">2021-06-19T13:01:53Z</dcterms:created>
  <dcterms:modified xsi:type="dcterms:W3CDTF">2022-11-03T16:49:01Z</dcterms:modified>
</cp:coreProperties>
</file>