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13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2/21/2018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B509-153C-48EA-9F4B-1E07F1BB7584}"/>
              </a:ext>
            </a:extLst>
          </p:cNvPr>
          <p:cNvSpPr>
            <a:spLocks noGrp="1"/>
          </p:cNvSpPr>
          <p:nvPr>
            <p:ph type="ctrTitle"/>
          </p:nvPr>
        </p:nvSpPr>
        <p:spPr>
          <a:xfrm>
            <a:off x="2723019" y="3429000"/>
            <a:ext cx="5518066" cy="2268559"/>
          </a:xfrm>
        </p:spPr>
        <p:txBody>
          <a:bodyPr>
            <a:noAutofit/>
          </a:bodyPr>
          <a:lstStyle/>
          <a:p>
            <a:r>
              <a:rPr lang="en-US" sz="5400" dirty="0"/>
              <a:t>Athletes Have a Higher GPA Than Non-Athletes</a:t>
            </a:r>
          </a:p>
        </p:txBody>
      </p:sp>
      <p:sp>
        <p:nvSpPr>
          <p:cNvPr id="3" name="Subtitle 2">
            <a:extLst>
              <a:ext uri="{FF2B5EF4-FFF2-40B4-BE49-F238E27FC236}">
                <a16:creationId xmlns:a16="http://schemas.microsoft.com/office/drawing/2014/main" id="{4373EB5F-41EC-4D50-A674-EF5843AEFB69}"/>
              </a:ext>
            </a:extLst>
          </p:cNvPr>
          <p:cNvSpPr>
            <a:spLocks noGrp="1"/>
          </p:cNvSpPr>
          <p:nvPr>
            <p:ph type="subTitle" idx="1"/>
          </p:nvPr>
        </p:nvSpPr>
        <p:spPr>
          <a:xfrm>
            <a:off x="3315971" y="5370332"/>
            <a:ext cx="5357600" cy="1160213"/>
          </a:xfrm>
        </p:spPr>
        <p:txBody>
          <a:bodyPr/>
          <a:lstStyle/>
          <a:p>
            <a:r>
              <a:rPr lang="en-US" dirty="0"/>
              <a:t>Rushabh Jhaveri</a:t>
            </a:r>
          </a:p>
          <a:p>
            <a:r>
              <a:rPr lang="en-US" dirty="0"/>
              <a:t>RUID: 171008850</a:t>
            </a:r>
          </a:p>
        </p:txBody>
      </p:sp>
    </p:spTree>
    <p:extLst>
      <p:ext uri="{BB962C8B-B14F-4D97-AF65-F5344CB8AC3E}">
        <p14:creationId xmlns:p14="http://schemas.microsoft.com/office/powerpoint/2010/main" val="317869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9C45DC-4F6B-4A6B-B259-BC91F9E361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C7E89AE-6EFF-49E3-B462-23A0A60CE70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71DF7CE9-6596-4768-96C7-B1FD85D859C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285C342E-9D64-464C-809A-925918F4AE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3432C5-6EF5-4505-98F8-F68421FFC3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41517C-12D9-4D11-8A94-47483C015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B45B2D-3592-4779-B34C-8708587312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C0A54FD-A328-41A4-8AA9-0A4F2B09270A}"/>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8" name="Content Placeholder 4">
            <a:extLst>
              <a:ext uri="{FF2B5EF4-FFF2-40B4-BE49-F238E27FC236}">
                <a16:creationId xmlns:a16="http://schemas.microsoft.com/office/drawing/2014/main" id="{886BE3C2-5B25-4FF5-8377-A0838092809F}"/>
              </a:ext>
            </a:extLst>
          </p:cNvPr>
          <p:cNvPicPr>
            <a:picLocks noChangeAspect="1"/>
          </p:cNvPicPr>
          <p:nvPr/>
        </p:nvPicPr>
        <p:blipFill>
          <a:blip r:embed="rId5"/>
          <a:stretch>
            <a:fillRect/>
          </a:stretch>
        </p:blipFill>
        <p:spPr>
          <a:xfrm>
            <a:off x="6577568" y="2542789"/>
            <a:ext cx="3674398" cy="298544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 name="Title 1">
            <a:extLst>
              <a:ext uri="{FF2B5EF4-FFF2-40B4-BE49-F238E27FC236}">
                <a16:creationId xmlns:a16="http://schemas.microsoft.com/office/drawing/2014/main" id="{F08F2294-55FF-43A0-9187-598C89AA8FDA}"/>
              </a:ext>
            </a:extLst>
          </p:cNvPr>
          <p:cNvSpPr>
            <a:spLocks noGrp="1"/>
          </p:cNvSpPr>
          <p:nvPr>
            <p:ph type="title"/>
          </p:nvPr>
        </p:nvSpPr>
        <p:spPr>
          <a:xfrm>
            <a:off x="1969803" y="808056"/>
            <a:ext cx="8608037" cy="1077229"/>
          </a:xfrm>
        </p:spPr>
        <p:txBody>
          <a:bodyPr>
            <a:normAutofit/>
          </a:bodyPr>
          <a:lstStyle/>
          <a:p>
            <a:pPr algn="l"/>
            <a:r>
              <a:rPr lang="en-US" dirty="0"/>
              <a:t>Do Athletes Have a Higher GPA?</a:t>
            </a:r>
          </a:p>
        </p:txBody>
      </p:sp>
      <p:sp>
        <p:nvSpPr>
          <p:cNvPr id="10" name="Content Placeholder 9"/>
          <p:cNvSpPr>
            <a:spLocks noGrp="1"/>
          </p:cNvSpPr>
          <p:nvPr>
            <p:ph idx="1"/>
          </p:nvPr>
        </p:nvSpPr>
        <p:spPr>
          <a:xfrm>
            <a:off x="2136672" y="2052116"/>
            <a:ext cx="3633654" cy="3997828"/>
          </a:xfrm>
        </p:spPr>
        <p:txBody>
          <a:bodyPr>
            <a:normAutofit/>
          </a:bodyPr>
          <a:lstStyle/>
          <a:p>
            <a:r>
              <a:rPr lang="en-US" sz="1800" dirty="0"/>
              <a:t>A preliminary box-plot shows us that most of the athlete’s GPAs are concentrated closer to 4.0, which suggests they have higher GPA.</a:t>
            </a:r>
          </a:p>
          <a:p>
            <a:r>
              <a:rPr lang="en-US" sz="1800" dirty="0"/>
              <a:t>However, more conclusive testing must be done.</a:t>
            </a:r>
          </a:p>
        </p:txBody>
      </p:sp>
    </p:spTree>
    <p:extLst>
      <p:ext uri="{BB962C8B-B14F-4D97-AF65-F5344CB8AC3E}">
        <p14:creationId xmlns:p14="http://schemas.microsoft.com/office/powerpoint/2010/main" val="404967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9C45DC-4F6B-4A6B-B259-BC91F9E361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C7E89AE-6EFF-49E3-B462-23A0A60CE70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71DF7CE9-6596-4768-96C7-B1FD85D859C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285C342E-9D64-464C-809A-925918F4AE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3432C5-6EF5-4505-98F8-F68421FFC3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41517C-12D9-4D11-8A94-47483C015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B45B2D-3592-4779-B34C-8708587312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C0A54FD-A328-41A4-8AA9-0A4F2B09270A}"/>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8" name="Content Placeholder 4">
            <a:extLst>
              <a:ext uri="{FF2B5EF4-FFF2-40B4-BE49-F238E27FC236}">
                <a16:creationId xmlns:a16="http://schemas.microsoft.com/office/drawing/2014/main" id="{B97249BF-6851-412C-AF72-F2D39BBBA0C6}"/>
              </a:ext>
            </a:extLst>
          </p:cNvPr>
          <p:cNvPicPr>
            <a:picLocks noChangeAspect="1"/>
          </p:cNvPicPr>
          <p:nvPr/>
        </p:nvPicPr>
        <p:blipFill>
          <a:blip r:embed="rId5"/>
          <a:stretch>
            <a:fillRect/>
          </a:stretch>
        </p:blipFill>
        <p:spPr>
          <a:xfrm>
            <a:off x="5860876" y="2105202"/>
            <a:ext cx="5525180" cy="387546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 name="Title 1">
            <a:extLst>
              <a:ext uri="{FF2B5EF4-FFF2-40B4-BE49-F238E27FC236}">
                <a16:creationId xmlns:a16="http://schemas.microsoft.com/office/drawing/2014/main" id="{18D11630-4723-45A2-BE41-3E1237891E69}"/>
              </a:ext>
            </a:extLst>
          </p:cNvPr>
          <p:cNvSpPr>
            <a:spLocks noGrp="1"/>
          </p:cNvSpPr>
          <p:nvPr>
            <p:ph type="title"/>
          </p:nvPr>
        </p:nvSpPr>
        <p:spPr>
          <a:xfrm>
            <a:off x="1969803" y="808056"/>
            <a:ext cx="8608037" cy="1077229"/>
          </a:xfrm>
        </p:spPr>
        <p:txBody>
          <a:bodyPr>
            <a:normAutofit/>
          </a:bodyPr>
          <a:lstStyle/>
          <a:p>
            <a:pPr algn="l"/>
            <a:r>
              <a:rPr lang="en-US" dirty="0"/>
              <a:t>The Z - Test</a:t>
            </a:r>
          </a:p>
        </p:txBody>
      </p:sp>
      <mc:AlternateContent xmlns:mc="http://schemas.openxmlformats.org/markup-compatibility/2006">
        <mc:Choice xmlns:a14="http://schemas.microsoft.com/office/drawing/2010/main" Requires="a14">
          <p:sp>
            <p:nvSpPr>
              <p:cNvPr id="10" name="Content Placeholder 9"/>
              <p:cNvSpPr>
                <a:spLocks noGrp="1"/>
              </p:cNvSpPr>
              <p:nvPr>
                <p:ph idx="1"/>
              </p:nvPr>
            </p:nvSpPr>
            <p:spPr>
              <a:xfrm>
                <a:off x="2136672" y="2052116"/>
                <a:ext cx="3633654" cy="3997828"/>
              </a:xfrm>
            </p:spPr>
            <p:txBody>
              <a:bodyPr>
                <a:normAutofit/>
              </a:bodyPr>
              <a:lstStyle/>
              <a:p>
                <a:r>
                  <a:rPr lang="en-US" sz="1800" dirty="0"/>
                  <a:t>The Z-Test is a very accurate way of determining whether a given hypothesis is correct. </a:t>
                </a:r>
              </a:p>
              <a:p>
                <a:r>
                  <a:rPr lang="en-US" sz="1800" dirty="0"/>
                  <a:t>The Z-Test returned a p value of </a:t>
                </a:r>
                <a14:m>
                  <m:oMath xmlns:m="http://schemas.openxmlformats.org/officeDocument/2006/math">
                    <m:r>
                      <a:rPr lang="en-US" sz="1800" b="0" i="0" smtClean="0">
                        <a:latin typeface="Cambria Math" panose="02040503050406030204" pitchFamily="18" charset="0"/>
                      </a:rPr>
                      <m:t>3∗</m:t>
                    </m:r>
                    <m:sSup>
                      <m:sSupPr>
                        <m:ctrlPr>
                          <a:rPr lang="en-US" sz="1800" b="0" i="0" smtClean="0">
                            <a:latin typeface="Cambria Math" panose="02040503050406030204" pitchFamily="18" charset="0"/>
                          </a:rPr>
                        </m:ctrlPr>
                      </m:sSupPr>
                      <m:e>
                        <m:r>
                          <a:rPr lang="en-US" sz="1800" b="0" i="0" smtClean="0">
                            <a:latin typeface="Cambria Math" panose="02040503050406030204" pitchFamily="18" charset="0"/>
                          </a:rPr>
                          <m:t>10</m:t>
                        </m:r>
                      </m:e>
                      <m:sup>
                        <m:r>
                          <a:rPr lang="en-US" sz="1800" b="0" i="0" smtClean="0">
                            <a:latin typeface="Cambria Math" panose="02040503050406030204" pitchFamily="18" charset="0"/>
                          </a:rPr>
                          <m:t>−9</m:t>
                        </m:r>
                      </m:sup>
                    </m:sSup>
                    <m:r>
                      <a:rPr lang="en-US" sz="1800" b="0" i="0" smtClean="0">
                        <a:latin typeface="Cambria Math" panose="02040503050406030204" pitchFamily="18" charset="0"/>
                      </a:rPr>
                      <m:t>,</m:t>
                    </m:r>
                  </m:oMath>
                </a14:m>
                <a:r>
                  <a:rPr lang="en-US" sz="1800" dirty="0"/>
                  <a:t> which is very, very close to zero. </a:t>
                </a:r>
              </a:p>
              <a:p>
                <a:r>
                  <a:rPr lang="en-US" sz="1800" dirty="0"/>
                  <a:t>This indicates very strong evidence against the null hypothesis, which indicates athletes have higher GPA than non-athletes.</a:t>
                </a:r>
              </a:p>
            </p:txBody>
          </p:sp>
        </mc:Choice>
        <mc:Fallback>
          <p:sp>
            <p:nvSpPr>
              <p:cNvPr id="10" name="Content Placeholder 9"/>
              <p:cNvSpPr>
                <a:spLocks noGrp="1" noRot="1" noChangeAspect="1" noMove="1" noResize="1" noEditPoints="1" noAdjustHandles="1" noChangeArrowheads="1" noChangeShapeType="1" noTextEdit="1"/>
              </p:cNvSpPr>
              <p:nvPr>
                <p:ph idx="1"/>
              </p:nvPr>
            </p:nvSpPr>
            <p:spPr>
              <a:xfrm>
                <a:off x="2136672" y="2052116"/>
                <a:ext cx="3633654" cy="3997828"/>
              </a:xfrm>
              <a:blipFill>
                <a:blip r:embed="rId6"/>
                <a:stretch>
                  <a:fillRect l="-671" r="-2517" b="-1679"/>
                </a:stretch>
              </a:blipFill>
            </p:spPr>
            <p:txBody>
              <a:bodyPr/>
              <a:lstStyle/>
              <a:p>
                <a:r>
                  <a:rPr lang="en-US">
                    <a:noFill/>
                  </a:rPr>
                  <a:t> </a:t>
                </a:r>
              </a:p>
            </p:txBody>
          </p:sp>
        </mc:Fallback>
      </mc:AlternateContent>
    </p:spTree>
    <p:extLst>
      <p:ext uri="{BB962C8B-B14F-4D97-AF65-F5344CB8AC3E}">
        <p14:creationId xmlns:p14="http://schemas.microsoft.com/office/powerpoint/2010/main" val="44373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1BC10AE-0978-44A8-90BB-035C7E237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17FCA0A-2061-455A-B63A-DE1C010F132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E2B0BDB6-01E9-4AD8-A995-25C1E186B4D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F0596BC0-68F5-429F-A6D0-3A97A62C2B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08CE1A-C7C9-4E92-AA5C-A0374093A1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BF794F-D2F1-409F-85B1-0C92933FD9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C5B126-6A26-42C3-ABC3-3C9196952B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writing implement, stationary, pencil, indoor&#10;&#10;Description generated with very high confidence">
            <a:extLst>
              <a:ext uri="{FF2B5EF4-FFF2-40B4-BE49-F238E27FC236}">
                <a16:creationId xmlns:a16="http://schemas.microsoft.com/office/drawing/2014/main" id="{91A7E84D-2517-4468-86A2-4CAD7BF553B8}"/>
              </a:ext>
            </a:extLst>
          </p:cNvPr>
          <p:cNvPicPr>
            <a:picLocks noChangeAspect="1"/>
          </p:cNvPicPr>
          <p:nvPr/>
        </p:nvPicPr>
        <p:blipFill>
          <a:blip r:embed="rId5"/>
          <a:stretch>
            <a:fillRect/>
          </a:stretch>
        </p:blipFill>
        <p:spPr>
          <a:xfrm>
            <a:off x="7135984" y="3590198"/>
            <a:ext cx="3226184"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0" name="Content Placeholder 4">
            <a:extLst>
              <a:ext uri="{FF2B5EF4-FFF2-40B4-BE49-F238E27FC236}">
                <a16:creationId xmlns:a16="http://schemas.microsoft.com/office/drawing/2014/main" id="{0B4B0278-C5C7-4EED-B30A-F19BB270E894}"/>
              </a:ext>
            </a:extLst>
          </p:cNvPr>
          <p:cNvPicPr>
            <a:picLocks noChangeAspect="1"/>
          </p:cNvPicPr>
          <p:nvPr/>
        </p:nvPicPr>
        <p:blipFill>
          <a:blip r:embed="rId6"/>
          <a:stretch>
            <a:fillRect/>
          </a:stretch>
        </p:blipFill>
        <p:spPr>
          <a:xfrm>
            <a:off x="7135984" y="641207"/>
            <a:ext cx="3226184"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9" name="TextBox 28">
            <a:extLst>
              <a:ext uri="{FF2B5EF4-FFF2-40B4-BE49-F238E27FC236}">
                <a16:creationId xmlns:a16="http://schemas.microsoft.com/office/drawing/2014/main" id="{900BDE3B-820E-4AB8-92C4-AFED50BFFBA9}"/>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91E33250-2D41-4D46-B9CA-03DD462BA06E}"/>
              </a:ext>
            </a:extLst>
          </p:cNvPr>
          <p:cNvSpPr>
            <a:spLocks noGrp="1"/>
          </p:cNvSpPr>
          <p:nvPr>
            <p:ph type="title"/>
          </p:nvPr>
        </p:nvSpPr>
        <p:spPr>
          <a:xfrm>
            <a:off x="1969804" y="808056"/>
            <a:ext cx="3969504" cy="1077229"/>
          </a:xfrm>
        </p:spPr>
        <p:txBody>
          <a:bodyPr>
            <a:noAutofit/>
          </a:bodyPr>
          <a:lstStyle/>
          <a:p>
            <a:pPr algn="l"/>
            <a:r>
              <a:rPr lang="en-US" sz="3000" dirty="0"/>
              <a:t>A Few Plots to Further Support The Claim</a:t>
            </a:r>
          </a:p>
        </p:txBody>
      </p:sp>
      <p:sp>
        <p:nvSpPr>
          <p:cNvPr id="12" name="Content Placeholder 11"/>
          <p:cNvSpPr>
            <a:spLocks noGrp="1"/>
          </p:cNvSpPr>
          <p:nvPr>
            <p:ph idx="1"/>
          </p:nvPr>
        </p:nvSpPr>
        <p:spPr>
          <a:xfrm>
            <a:off x="1969803" y="2052116"/>
            <a:ext cx="3969505" cy="3997828"/>
          </a:xfrm>
        </p:spPr>
        <p:txBody>
          <a:bodyPr>
            <a:normAutofit fontScale="92500" lnSpcReduction="10000"/>
          </a:bodyPr>
          <a:lstStyle/>
          <a:p>
            <a:r>
              <a:rPr lang="en-US" sz="1800" dirty="0"/>
              <a:t>The bar plot on the top shows the GPA received by athletes [those with athletic ability &gt; 5], whereas the bar plot on the bottom shows the GPA of non-athletes [athletic ability &lt; 5].</a:t>
            </a:r>
          </a:p>
          <a:p>
            <a:r>
              <a:rPr lang="en-US" sz="1800" dirty="0"/>
              <a:t>Clearly, the athletes (who have higher athletic ability) have more number of students getting high GPA, when compared to the non-athletes, where the number of students getting high GPA is sparse.</a:t>
            </a:r>
          </a:p>
        </p:txBody>
      </p:sp>
    </p:spTree>
    <p:extLst>
      <p:ext uri="{BB962C8B-B14F-4D97-AF65-F5344CB8AC3E}">
        <p14:creationId xmlns:p14="http://schemas.microsoft.com/office/powerpoint/2010/main" val="420784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1BC10AE-0978-44A8-90BB-035C7E237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17FCA0A-2061-455A-B63A-DE1C010F132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E2B0BDB6-01E9-4AD8-A995-25C1E186B4D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F0596BC0-68F5-429F-A6D0-3A97A62C2B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08CE1A-C7C9-4E92-AA5C-A0374093A1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BF794F-D2F1-409F-85B1-0C92933FD9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C5B126-6A26-42C3-ABC3-3C9196952B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677CD7-4CB3-40CE-A35E-2394C1548687}"/>
              </a:ext>
            </a:extLst>
          </p:cNvPr>
          <p:cNvPicPr>
            <a:picLocks noChangeAspect="1"/>
          </p:cNvPicPr>
          <p:nvPr/>
        </p:nvPicPr>
        <p:blipFill>
          <a:blip r:embed="rId5"/>
          <a:stretch>
            <a:fillRect/>
          </a:stretch>
        </p:blipFill>
        <p:spPr>
          <a:xfrm>
            <a:off x="6751768" y="3627551"/>
            <a:ext cx="3994617" cy="25465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0" name="Content Placeholder 4">
            <a:extLst>
              <a:ext uri="{FF2B5EF4-FFF2-40B4-BE49-F238E27FC236}">
                <a16:creationId xmlns:a16="http://schemas.microsoft.com/office/drawing/2014/main" id="{21A0C493-7A8F-468C-A61A-B2327EF1C28F}"/>
              </a:ext>
            </a:extLst>
          </p:cNvPr>
          <p:cNvPicPr>
            <a:picLocks noChangeAspect="1"/>
          </p:cNvPicPr>
          <p:nvPr/>
        </p:nvPicPr>
        <p:blipFill>
          <a:blip r:embed="rId6"/>
          <a:stretch>
            <a:fillRect/>
          </a:stretch>
        </p:blipFill>
        <p:spPr>
          <a:xfrm>
            <a:off x="6751768" y="678560"/>
            <a:ext cx="3994617" cy="25465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9" name="TextBox 28">
            <a:extLst>
              <a:ext uri="{FF2B5EF4-FFF2-40B4-BE49-F238E27FC236}">
                <a16:creationId xmlns:a16="http://schemas.microsoft.com/office/drawing/2014/main" id="{900BDE3B-820E-4AB8-92C4-AFED50BFFBA9}"/>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87A128D5-6CA6-496E-8724-7A5468C98BD3}"/>
              </a:ext>
            </a:extLst>
          </p:cNvPr>
          <p:cNvSpPr>
            <a:spLocks noGrp="1"/>
          </p:cNvSpPr>
          <p:nvPr>
            <p:ph type="title"/>
          </p:nvPr>
        </p:nvSpPr>
        <p:spPr>
          <a:xfrm>
            <a:off x="1969804" y="808056"/>
            <a:ext cx="3969504" cy="1077229"/>
          </a:xfrm>
        </p:spPr>
        <p:txBody>
          <a:bodyPr>
            <a:normAutofit/>
          </a:bodyPr>
          <a:lstStyle/>
          <a:p>
            <a:pPr algn="l"/>
            <a:r>
              <a:rPr lang="en-US" dirty="0"/>
              <a:t>Schools and Students</a:t>
            </a:r>
          </a:p>
        </p:txBody>
      </p:sp>
      <p:sp>
        <p:nvSpPr>
          <p:cNvPr id="12" name="Content Placeholder 11"/>
          <p:cNvSpPr>
            <a:spLocks noGrp="1"/>
          </p:cNvSpPr>
          <p:nvPr>
            <p:ph idx="1"/>
          </p:nvPr>
        </p:nvSpPr>
        <p:spPr>
          <a:xfrm>
            <a:off x="1969803" y="2052116"/>
            <a:ext cx="3969505" cy="3997828"/>
          </a:xfrm>
        </p:spPr>
        <p:txBody>
          <a:bodyPr>
            <a:normAutofit fontScale="85000" lnSpcReduction="10000"/>
          </a:bodyPr>
          <a:lstStyle/>
          <a:p>
            <a:r>
              <a:rPr lang="en-US" sz="1800" dirty="0"/>
              <a:t>From the bar plots on the right, we observe that most non-athletes go to state schools like Berkeley, Michigan, Rutgers, and Penn State, whereas athletes go to schools like Cal Tech and Harvard, which are schools with much lower acceptance rates and higher GPA and performance requirements for admission.</a:t>
            </a:r>
          </a:p>
          <a:p>
            <a:r>
              <a:rPr lang="en-US" sz="1800" dirty="0"/>
              <a:t>Since most of the athletes go to these highly selective schools and not the state schools, we can infer that the athletes must be better students with higher GPA than the non-athletes.</a:t>
            </a:r>
          </a:p>
        </p:txBody>
      </p:sp>
    </p:spTree>
    <p:extLst>
      <p:ext uri="{BB962C8B-B14F-4D97-AF65-F5344CB8AC3E}">
        <p14:creationId xmlns:p14="http://schemas.microsoft.com/office/powerpoint/2010/main" val="36372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CCDC-6F37-4EC0-A603-C0C0C994E1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FDB07F-C78F-4E68-9C3E-09277F7A05F2}"/>
              </a:ext>
            </a:extLst>
          </p:cNvPr>
          <p:cNvSpPr>
            <a:spLocks noGrp="1"/>
          </p:cNvSpPr>
          <p:nvPr>
            <p:ph idx="1"/>
          </p:nvPr>
        </p:nvSpPr>
        <p:spPr/>
        <p:txBody>
          <a:bodyPr/>
          <a:lstStyle/>
          <a:p>
            <a:r>
              <a:rPr lang="en-US" dirty="0"/>
              <a:t>From the Z-Test, it is clear that there is strong evidence to indicate that the hypothesis that athletes have a higher GPA is correct.</a:t>
            </a:r>
          </a:p>
          <a:p>
            <a:r>
              <a:rPr lang="en-US" dirty="0"/>
              <a:t>From the various plots comparing athletes and non-athletes, the schools they have been admitted into, their GPA, it also supports that athletes have a higher GPA.</a:t>
            </a:r>
          </a:p>
          <a:p>
            <a:r>
              <a:rPr lang="en-US" dirty="0"/>
              <a:t>Thus, we can say that athletes are better students.</a:t>
            </a:r>
          </a:p>
        </p:txBody>
      </p:sp>
    </p:spTree>
    <p:extLst>
      <p:ext uri="{BB962C8B-B14F-4D97-AF65-F5344CB8AC3E}">
        <p14:creationId xmlns:p14="http://schemas.microsoft.com/office/powerpoint/2010/main" val="2220662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32</TotalTime>
  <Words>359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Cambria Math</vt:lpstr>
      <vt:lpstr>MS Shell Dlg 2</vt:lpstr>
      <vt:lpstr>Wingdings</vt:lpstr>
      <vt:lpstr>Wingdings 3</vt:lpstr>
      <vt:lpstr>Madison</vt:lpstr>
      <vt:lpstr>Athletes Have a Higher GPA Than Non-Athletes</vt:lpstr>
      <vt:lpstr>Do Athletes Have a Higher GPA?</vt:lpstr>
      <vt:lpstr>The Z - Test</vt:lpstr>
      <vt:lpstr>A Few Plots to Further Support The Claim</vt:lpstr>
      <vt:lpstr>Schools and Students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Athletes Have a Higher GPA Than Non-Athletes</dc:title>
  <dc:creator>Rushabh Jhaveri</dc:creator>
  <cp:lastModifiedBy>Rushabh Jhaveri</cp:lastModifiedBy>
  <cp:revision>5</cp:revision>
  <dcterms:created xsi:type="dcterms:W3CDTF">2018-02-21T23:19:59Z</dcterms:created>
  <dcterms:modified xsi:type="dcterms:W3CDTF">2018-02-21T23:52:10Z</dcterms:modified>
</cp:coreProperties>
</file>