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269" r:id="rId9"/>
    <p:sldId id="266" r:id="rId10"/>
    <p:sldId id="260" r:id="rId11"/>
    <p:sldId id="298" r:id="rId12"/>
    <p:sldId id="267" r:id="rId13"/>
    <p:sldId id="268" r:id="rId14"/>
    <p:sldId id="270" r:id="rId15"/>
    <p:sldId id="271" r:id="rId16"/>
    <p:sldId id="319" r:id="rId17"/>
    <p:sldId id="279" r:id="rId18"/>
    <p:sldId id="310" r:id="rId19"/>
    <p:sldId id="302" r:id="rId20"/>
    <p:sldId id="303" r:id="rId21"/>
    <p:sldId id="30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validation_(statistics)#cite_note-McLachlan-7" TargetMode="External"/><Relationship Id="rId2" Type="http://schemas.openxmlformats.org/officeDocument/2006/relationships/hyperlink" Target="https://en.wikipedia.org/w/index.php?title=Cross-validation_(statistics)&amp;action=edit&amp;section=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validation_(statistics)#cite_note-8" TargetMode="External"/><Relationship Id="rId2" Type="http://schemas.openxmlformats.org/officeDocument/2006/relationships/hyperlink" Target="https://en.wikipedia.org/w/index.php?title=Cross-validation_(statistics)&amp;action=edit&amp;section=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validation_(statistics)#cite_note-mccv-9" TargetMode="External"/><Relationship Id="rId2" Type="http://schemas.openxmlformats.org/officeDocument/2006/relationships/hyperlink" Target="https://en.wikipedia.org/w/index.php?title=Cross-validation_(statistics)&amp;action=edit&amp;section=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</a:t>
            </a:r>
            <a:r>
              <a:rPr lang="en-US" dirty="0" err="1"/>
              <a:t>rpart</a:t>
            </a:r>
            <a:r>
              <a:rPr lang="en-US" dirty="0"/>
              <a:t>) – regression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loan.tree</a:t>
            </a:r>
            <a:r>
              <a:rPr lang="en-US" sz="4000" dirty="0"/>
              <a:t> &lt;- </a:t>
            </a:r>
            <a:r>
              <a:rPr lang="en-US" sz="4000" dirty="0" err="1"/>
              <a:t>rpart</a:t>
            </a:r>
            <a:r>
              <a:rPr lang="en-US" sz="4000" dirty="0"/>
              <a:t>(LOAN ~ ZODIAC + FIVEELEMENTS + </a:t>
            </a:r>
            <a:r>
              <a:rPr lang="en-US" sz="4000" dirty="0" err="1"/>
              <a:t>MOON,data</a:t>
            </a:r>
            <a:r>
              <a:rPr lang="en-US" sz="4000" dirty="0"/>
              <a:t>=train)</a:t>
            </a:r>
          </a:p>
        </p:txBody>
      </p:sp>
    </p:spTree>
    <p:extLst>
      <p:ext uri="{BB962C8B-B14F-4D97-AF65-F5344CB8AC3E}">
        <p14:creationId xmlns:p14="http://schemas.microsoft.com/office/powerpoint/2010/main" val="285800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simple….thanks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loan.tree</a:t>
            </a:r>
            <a:r>
              <a:rPr lang="en-US" sz="4400" dirty="0"/>
              <a:t> &lt;- </a:t>
            </a:r>
            <a:r>
              <a:rPr lang="en-US" sz="4400" dirty="0" err="1"/>
              <a:t>rpart</a:t>
            </a:r>
            <a:r>
              <a:rPr lang="en-US" sz="4400" dirty="0"/>
              <a:t>(LOAN ~ FIVEELEMENTS + </a:t>
            </a:r>
            <a:r>
              <a:rPr lang="en-US" sz="4400" dirty="0" err="1"/>
              <a:t>MOON+ZODIAC,data</a:t>
            </a:r>
            <a:r>
              <a:rPr lang="en-US" sz="4400" dirty="0"/>
              <a:t>=train)</a:t>
            </a:r>
          </a:p>
          <a:p>
            <a:r>
              <a:rPr lang="en-US" sz="4400" dirty="0" err="1"/>
              <a:t>loan.tree</a:t>
            </a:r>
            <a:endParaRPr lang="en-US" sz="4400" dirty="0"/>
          </a:p>
          <a:p>
            <a:r>
              <a:rPr lang="en-US" sz="4400" dirty="0" err="1"/>
              <a:t>rpart.plot</a:t>
            </a:r>
            <a:r>
              <a:rPr lang="en-US" sz="4400" dirty="0"/>
              <a:t>(</a:t>
            </a:r>
            <a:r>
              <a:rPr lang="en-US" sz="4400" dirty="0" err="1"/>
              <a:t>loan.tree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2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 err="1"/>
              <a:t>pred.tree</a:t>
            </a:r>
            <a:r>
              <a:rPr lang="en-US" sz="3600" dirty="0"/>
              <a:t> &lt;- predict(</a:t>
            </a:r>
            <a:r>
              <a:rPr lang="en-US" sz="3600" dirty="0" err="1"/>
              <a:t>loan.tree,newdata</a:t>
            </a:r>
            <a:r>
              <a:rPr lang="en-US" sz="3600" dirty="0"/>
              <a:t>=test, type=“class”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56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 on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 &lt;- read.csv("LOANS_TESTING.</a:t>
            </a:r>
            <a:r>
              <a:rPr lang="en-US" sz="3200" dirty="0" err="1"/>
              <a:t>csv</a:t>
            </a:r>
            <a:r>
              <a:rPr lang="en-US" sz="3200" dirty="0"/>
              <a:t>",header=T)</a:t>
            </a:r>
          </a:p>
          <a:p>
            <a:r>
              <a:rPr lang="en-US" sz="3200" dirty="0"/>
              <a:t>loan &lt;- </a:t>
            </a:r>
            <a:r>
              <a:rPr lang="en-US" sz="3200" dirty="0" err="1"/>
              <a:t>test$LOAN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error.tree</a:t>
            </a:r>
            <a:r>
              <a:rPr lang="en-US" sz="3200" dirty="0"/>
              <a:t> &lt;- mean(</a:t>
            </a:r>
            <a:r>
              <a:rPr lang="en-US" sz="3200" dirty="0" err="1"/>
              <a:t>pred.tree</a:t>
            </a:r>
            <a:r>
              <a:rPr lang="en-US" sz="3200" dirty="0"/>
              <a:t> != loan)</a:t>
            </a:r>
          </a:p>
        </p:txBody>
      </p:sp>
    </p:spTree>
    <p:extLst>
      <p:ext uri="{BB962C8B-B14F-4D97-AF65-F5344CB8AC3E}">
        <p14:creationId xmlns:p14="http://schemas.microsoft.com/office/powerpoint/2010/main" val="105527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decision tree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88930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2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A=1    -&gt;  Class=Yes/No (50%)</a:t>
            </a:r>
          </a:p>
          <a:p>
            <a:r>
              <a:rPr lang="en-US" dirty="0"/>
              <a:t>      B=1  -&gt;  Class = No (100%)*</a:t>
            </a:r>
          </a:p>
          <a:p>
            <a:r>
              <a:rPr lang="en-US" dirty="0"/>
              <a:t>      B=0 -&gt;    Class = Yes (100%)*</a:t>
            </a:r>
          </a:p>
          <a:p>
            <a:r>
              <a:rPr lang="en-US" dirty="0"/>
              <a:t>A=0    -&gt;    Class = Yes/No (50%)</a:t>
            </a:r>
          </a:p>
          <a:p>
            <a:r>
              <a:rPr lang="en-US" dirty="0"/>
              <a:t>       B=1 -&gt;  Class = Yes (100%)*</a:t>
            </a:r>
          </a:p>
          <a:p>
            <a:r>
              <a:rPr lang="en-US" dirty="0"/>
              <a:t>       B=0  -&gt;  Class = No (100%)*</a:t>
            </a:r>
          </a:p>
        </p:txBody>
      </p:sp>
    </p:spTree>
    <p:extLst>
      <p:ext uri="{BB962C8B-B14F-4D97-AF65-F5344CB8AC3E}">
        <p14:creationId xmlns:p14="http://schemas.microsoft.com/office/powerpoint/2010/main" val="144435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7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Description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Basically – smaller models have better predictive chance….</a:t>
            </a:r>
          </a:p>
          <a:p>
            <a:endParaRPr lang="en-US" dirty="0"/>
          </a:p>
          <a:p>
            <a:r>
              <a:rPr lang="en-US" dirty="0"/>
              <a:t>Smaller the tree – more chance to predict well on new data</a:t>
            </a:r>
          </a:p>
          <a:p>
            <a:endParaRPr lang="en-US" dirty="0"/>
          </a:p>
          <a:p>
            <a:r>
              <a:rPr lang="en-US" dirty="0"/>
              <a:t>This is why we need to control the SIZE of the tree</a:t>
            </a:r>
          </a:p>
        </p:txBody>
      </p:sp>
    </p:spTree>
    <p:extLst>
      <p:ext uri="{BB962C8B-B14F-4D97-AF65-F5344CB8AC3E}">
        <p14:creationId xmlns:p14="http://schemas.microsoft.com/office/powerpoint/2010/main" val="376771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control the tree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now back to PREDICTION.  training </a:t>
            </a:r>
            <a:r>
              <a:rPr lang="en-US" dirty="0" err="1"/>
              <a:t>vs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create predictors which work for the new data?</a:t>
            </a:r>
          </a:p>
          <a:p>
            <a:endParaRPr lang="en-US" dirty="0"/>
          </a:p>
          <a:p>
            <a:r>
              <a:rPr lang="en-US" dirty="0"/>
              <a:t>OVERFITTING:  working for the current data but NOT for new data</a:t>
            </a:r>
          </a:p>
        </p:txBody>
      </p:sp>
    </p:spTree>
    <p:extLst>
      <p:ext uri="{BB962C8B-B14F-4D97-AF65-F5344CB8AC3E}">
        <p14:creationId xmlns:p14="http://schemas.microsoft.com/office/powerpoint/2010/main" val="346651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control tree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control tree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(</a:t>
            </a:r>
            <a:r>
              <a:rPr lang="en-US" dirty="0" err="1"/>
              <a:t>Kaggle</a:t>
            </a:r>
            <a:r>
              <a:rPr lang="en-US" dirty="0"/>
              <a:t> will compute 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3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cross-validation methods are cross-validation methods which learn and test on all possible ways to divide the original sample into a training and a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80746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</a:t>
            </a:r>
            <a:r>
              <a:rPr lang="en-US" i="1" dirty="0"/>
              <a:t>p</a:t>
            </a:r>
            <a:r>
              <a:rPr lang="en-US" dirty="0"/>
              <a:t>-out cross-validation (</a:t>
            </a:r>
            <a:r>
              <a:rPr lang="en-US" b="1" dirty="0" err="1"/>
              <a:t>LpO</a:t>
            </a:r>
            <a:r>
              <a:rPr lang="en-US" b="1" dirty="0"/>
              <a:t> CV</a:t>
            </a:r>
            <a:r>
              <a:rPr lang="en-US" dirty="0"/>
              <a:t>) involves using </a:t>
            </a:r>
            <a:r>
              <a:rPr lang="en-US" i="1" dirty="0"/>
              <a:t>p</a:t>
            </a:r>
            <a:r>
              <a:rPr lang="en-US" dirty="0"/>
              <a:t> observations as the validation set and the remaining observations as the training set. This is repeated on all ways to cut the original sample on a validation set of </a:t>
            </a:r>
            <a:r>
              <a:rPr lang="en-US" i="1" dirty="0" err="1"/>
              <a:t>p</a:t>
            </a:r>
            <a:r>
              <a:rPr lang="en-US" dirty="0" err="1"/>
              <a:t>observations</a:t>
            </a:r>
            <a:r>
              <a:rPr lang="en-US" dirty="0"/>
              <a:t> and a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613333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</a:t>
            </a:r>
            <a:r>
              <a:rPr lang="en-US" i="1" dirty="0"/>
              <a:t>one</a:t>
            </a:r>
            <a:r>
              <a:rPr lang="en-US" dirty="0"/>
              <a:t>-out cross-validation (</a:t>
            </a:r>
            <a:r>
              <a:rPr lang="en-US" b="1" dirty="0"/>
              <a:t>LOOCV</a:t>
            </a:r>
            <a:r>
              <a:rPr lang="en-US" dirty="0"/>
              <a:t>) is a particular case of leave-</a:t>
            </a:r>
            <a:r>
              <a:rPr lang="en-US" i="1" dirty="0"/>
              <a:t>p</a:t>
            </a:r>
            <a:r>
              <a:rPr lang="en-US" dirty="0"/>
              <a:t>-out cross-validation with </a:t>
            </a:r>
            <a:r>
              <a:rPr lang="en-US" i="1" dirty="0"/>
              <a:t>p</a:t>
            </a:r>
            <a:r>
              <a:rPr lang="en-US" dirty="0"/>
              <a:t> = 1.</a:t>
            </a:r>
          </a:p>
          <a:p>
            <a:r>
              <a:rPr lang="en-US" dirty="0"/>
              <a:t>LOO cross-validation doesn't have the calculation problem of general </a:t>
            </a:r>
            <a:r>
              <a:rPr lang="en-US" dirty="0" err="1"/>
              <a:t>LpO</a:t>
            </a:r>
            <a:r>
              <a:rPr lang="en-US" dirty="0"/>
              <a:t> cross-validation because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1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k</a:t>
            </a:r>
            <a:r>
              <a:rPr lang="en-US" b="1" dirty="0"/>
              <a:t>-fold cross-validation</a:t>
            </a:r>
            <a:r>
              <a:rPr lang="en-US" dirty="0"/>
              <a:t>[</a:t>
            </a:r>
            <a:r>
              <a:rPr lang="en-US" dirty="0">
                <a:hlinkClick r:id="rId2" tooltip="Edit section: k-fold cross-validation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In </a:t>
            </a:r>
            <a:r>
              <a:rPr lang="en-US" i="1" dirty="0"/>
              <a:t>k</a:t>
            </a:r>
            <a:r>
              <a:rPr lang="en-US" dirty="0"/>
              <a:t>-fold cross-validation, the original sample is randomly partitioned into </a:t>
            </a:r>
            <a:r>
              <a:rPr lang="en-US" i="1" dirty="0"/>
              <a:t>k</a:t>
            </a:r>
            <a:r>
              <a:rPr lang="en-US" dirty="0"/>
              <a:t> equal sized subsamples. Of the </a:t>
            </a:r>
            <a:r>
              <a:rPr lang="en-US" i="1" dirty="0" err="1"/>
              <a:t>k</a:t>
            </a:r>
            <a:r>
              <a:rPr lang="en-US" dirty="0" err="1"/>
              <a:t>subsamples</a:t>
            </a:r>
            <a:r>
              <a:rPr lang="en-US" dirty="0"/>
              <a:t>, a single subsample is retained as the validation data for testing the model, and the remaining </a:t>
            </a:r>
            <a:r>
              <a:rPr lang="en-US" i="1" dirty="0"/>
              <a:t>k</a:t>
            </a:r>
            <a:r>
              <a:rPr lang="en-US" dirty="0"/>
              <a:t> − 1 subsamples are used as training data. </a:t>
            </a:r>
          </a:p>
          <a:p>
            <a:r>
              <a:rPr lang="en-US" dirty="0"/>
              <a:t>The cross-validation process is then repeated </a:t>
            </a:r>
            <a:r>
              <a:rPr lang="en-US" i="1" dirty="0"/>
              <a:t>k</a:t>
            </a:r>
            <a:r>
              <a:rPr lang="en-US" dirty="0"/>
              <a:t> times (the </a:t>
            </a:r>
            <a:r>
              <a:rPr lang="en-US" i="1" dirty="0"/>
              <a:t>folds</a:t>
            </a:r>
            <a:r>
              <a:rPr lang="en-US" dirty="0"/>
              <a:t>), with each of the </a:t>
            </a:r>
            <a:r>
              <a:rPr lang="en-US" i="1" dirty="0"/>
              <a:t>k</a:t>
            </a:r>
            <a:r>
              <a:rPr lang="en-US" dirty="0"/>
              <a:t> subsamples used exactly once as the validation data. </a:t>
            </a:r>
          </a:p>
          <a:p>
            <a:r>
              <a:rPr lang="en-US" dirty="0"/>
              <a:t>The </a:t>
            </a:r>
            <a:r>
              <a:rPr lang="en-US" i="1" dirty="0"/>
              <a:t>k</a:t>
            </a:r>
            <a:r>
              <a:rPr lang="en-US" dirty="0"/>
              <a:t> results from the folds can then be averaged (or otherwise combined) to produce a single estimation. The advantage of this method over repeated random sub-sampling (see below) is that all observations are used for both training and validation, and each observation is used for validation exactly once. 10-fold cross-validation is commonly used,</a:t>
            </a:r>
            <a:r>
              <a:rPr lang="en-US" baseline="30000" dirty="0">
                <a:hlinkClick r:id="rId3"/>
              </a:rPr>
              <a:t>[7]</a:t>
            </a:r>
            <a:r>
              <a:rPr lang="en-US" dirty="0"/>
              <a:t> but in general </a:t>
            </a:r>
            <a:r>
              <a:rPr lang="en-US" i="1" dirty="0"/>
              <a:t>k</a:t>
            </a:r>
            <a:r>
              <a:rPr lang="en-US" dirty="0"/>
              <a:t> remains an unfixed parameter.</a:t>
            </a:r>
          </a:p>
          <a:p>
            <a:r>
              <a:rPr lang="en-US" dirty="0"/>
              <a:t>When </a:t>
            </a:r>
            <a:r>
              <a:rPr lang="en-US" i="1" dirty="0"/>
              <a:t>k</a:t>
            </a:r>
            <a:r>
              <a:rPr lang="en-US" dirty="0"/>
              <a:t>=</a:t>
            </a:r>
            <a:r>
              <a:rPr lang="en-US" i="1" dirty="0"/>
              <a:t>n</a:t>
            </a:r>
            <a:r>
              <a:rPr lang="en-US" dirty="0"/>
              <a:t> (the number of observations), the </a:t>
            </a:r>
            <a:r>
              <a:rPr lang="en-US" i="1" dirty="0"/>
              <a:t>k</a:t>
            </a:r>
            <a:r>
              <a:rPr lang="en-US" dirty="0"/>
              <a:t>-fold cross-validation is exactly the leave-one-out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157827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2-fold cross-validation</a:t>
            </a:r>
            <a:r>
              <a:rPr lang="en-US" dirty="0"/>
              <a:t>[</a:t>
            </a:r>
            <a:r>
              <a:rPr lang="en-US" dirty="0">
                <a:hlinkClick r:id="rId2" tooltip="Edit section: 2-fold cross-validation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This is the simplest variation of </a:t>
            </a:r>
            <a:r>
              <a:rPr lang="en-US" i="1" dirty="0"/>
              <a:t>k</a:t>
            </a:r>
            <a:r>
              <a:rPr lang="en-US" dirty="0"/>
              <a:t>-fold cross-validation. Also called holdout method.</a:t>
            </a:r>
            <a:r>
              <a:rPr lang="en-US" baseline="30000" dirty="0">
                <a:hlinkClick r:id="rId3"/>
              </a:rPr>
              <a:t>[8]</a:t>
            </a:r>
            <a:r>
              <a:rPr lang="en-US" dirty="0"/>
              <a:t> For each fold, we randomly assign data points to two sets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 and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so that both sets are equal size (this is usually implemented by shuffling the data array and then splitting it in two). We then train on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 and test on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followed by training on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 and testing on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This has the advantage that our training and test sets are both large, and each data point is used for both training and validation on each fold.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1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random sub-sampling validation</a:t>
            </a:r>
            <a:r>
              <a:rPr lang="en-US" dirty="0"/>
              <a:t>[</a:t>
            </a:r>
            <a:r>
              <a:rPr lang="en-US" dirty="0">
                <a:hlinkClick r:id="rId2" tooltip="Edit section: Repeated random sub-sampling validation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This method, also known as Monte Carlo cross-validation,</a:t>
            </a:r>
            <a:r>
              <a:rPr lang="en-US" baseline="30000" dirty="0">
                <a:hlinkClick r:id="rId3"/>
              </a:rPr>
              <a:t>[9]</a:t>
            </a:r>
            <a:r>
              <a:rPr lang="en-US" dirty="0"/>
              <a:t> randomly splits the dataset into training and validation data. For each such split, the model is fit to the training data, and predictive accuracy is assessed using the validation data. </a:t>
            </a:r>
          </a:p>
          <a:p>
            <a:r>
              <a:rPr lang="en-US" dirty="0"/>
              <a:t>The results are then averaged over the splits. The advantage of this method (over </a:t>
            </a:r>
            <a:r>
              <a:rPr lang="en-US" i="1" dirty="0"/>
              <a:t>k</a:t>
            </a:r>
            <a:r>
              <a:rPr lang="en-US" dirty="0"/>
              <a:t>-fold cross validation) is that the proportion of the training/validation split is not dependent on the number of iterations (folds).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71" y="609601"/>
            <a:ext cx="9404723" cy="1400530"/>
          </a:xfrm>
        </p:spPr>
        <p:txBody>
          <a:bodyPr/>
          <a:lstStyle/>
          <a:p>
            <a:r>
              <a:rPr lang="en-US" dirty="0"/>
              <a:t>Simplest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Simplest classifier – give everyone the </a:t>
            </a:r>
            <a:r>
              <a:rPr lang="en-US" sz="3600" b="1" dirty="0"/>
              <a:t>most frequent </a:t>
            </a:r>
            <a:r>
              <a:rPr lang="en-US" sz="3600" dirty="0"/>
              <a:t>grade</a:t>
            </a:r>
          </a:p>
          <a:p>
            <a:r>
              <a:rPr lang="en-US" sz="3600" dirty="0"/>
              <a:t>Best choice if no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6296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</a:t>
            </a:r>
            <a:r>
              <a:rPr lang="en-US" dirty="0" err="1"/>
              <a:t>Kaggle</a:t>
            </a:r>
            <a:r>
              <a:rPr lang="en-US" dirty="0"/>
              <a:t>….(if you not clear)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you can ask 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Have you been late in class and how often?</a:t>
            </a:r>
          </a:p>
          <a:p>
            <a:r>
              <a:rPr lang="en-US" sz="2400" b="1" dirty="0"/>
              <a:t>Often</a:t>
            </a:r>
            <a:r>
              <a:rPr lang="en-US" sz="2400" dirty="0"/>
              <a:t>?  Select the most frequent grade for students who were </a:t>
            </a:r>
            <a:r>
              <a:rPr lang="en-US" sz="2400" b="1" dirty="0"/>
              <a:t>often</a:t>
            </a:r>
            <a:r>
              <a:rPr lang="en-US" sz="2400" dirty="0"/>
              <a:t> late</a:t>
            </a:r>
          </a:p>
          <a:p>
            <a:r>
              <a:rPr lang="en-US" sz="2400" b="1" dirty="0"/>
              <a:t>Never</a:t>
            </a:r>
            <a:r>
              <a:rPr lang="en-US" sz="2400" dirty="0"/>
              <a:t>? Select the most frequent grade for students who were </a:t>
            </a:r>
            <a:r>
              <a:rPr lang="en-US" sz="2400" b="1" dirty="0"/>
              <a:t>never</a:t>
            </a:r>
            <a:r>
              <a:rPr lang="en-US" sz="2400" dirty="0"/>
              <a:t> late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2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How often did you ask questions?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b="1" dirty="0"/>
              <a:t>Frequently</a:t>
            </a:r>
            <a:r>
              <a:rPr lang="en-US" sz="2400" dirty="0"/>
              <a:t>? Select the most frequent grade for students who ask questions </a:t>
            </a:r>
            <a:r>
              <a:rPr lang="en-US" sz="2400" b="1" dirty="0"/>
              <a:t>frequently</a:t>
            </a:r>
          </a:p>
          <a:p>
            <a:pPr marL="0" indent="0">
              <a:buNone/>
            </a:pPr>
            <a:r>
              <a:rPr lang="en-US" sz="2400" b="1" dirty="0"/>
              <a:t>Never</a:t>
            </a:r>
            <a:r>
              <a:rPr lang="en-US" sz="2400" dirty="0"/>
              <a:t>: Select the most frequent grade for students who </a:t>
            </a:r>
            <a:r>
              <a:rPr lang="en-US" sz="2400" b="1" dirty="0"/>
              <a:t>never</a:t>
            </a:r>
            <a:r>
              <a:rPr lang="en-US" sz="2400" dirty="0"/>
              <a:t> asked any questions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</a:t>
            </a:r>
            <a:r>
              <a:rPr lang="en-US" sz="3200" dirty="0"/>
              <a:t>What was your score?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</a:t>
            </a:r>
            <a:r>
              <a:rPr lang="en-US" sz="3200" dirty="0"/>
              <a:t>What was your participation index?</a:t>
            </a:r>
          </a:p>
        </p:txBody>
      </p:sp>
    </p:spTree>
    <p:extLst>
      <p:ext uri="{BB962C8B-B14F-4D97-AF65-F5344CB8AC3E}">
        <p14:creationId xmlns:p14="http://schemas.microsoft.com/office/powerpoint/2010/main" val="289486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 we should ask these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8976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ASTRO BANK DATA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V="1">
            <a:off x="111512" y="-54840"/>
            <a:ext cx="1199579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ZODIAC FIVEELEMENTS MOON LOAN 1 Scorpio Water 0.00 NO 2 Leo Fire 0.25 YES 3 Scorpio Wood 1.00 YES 4 Gemini Metal 1.00 YES 5 Libra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Watr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0.50 YES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182"/>
              </p:ext>
            </p:extLst>
          </p:nvPr>
        </p:nvGraphicFramePr>
        <p:xfrm>
          <a:off x="1513563" y="34089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ZODIAC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3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rpart</a:t>
            </a:r>
            <a:r>
              <a:rPr lang="en-US" dirty="0"/>
              <a:t> and </a:t>
            </a:r>
            <a:r>
              <a:rPr lang="en-US" dirty="0" err="1"/>
              <a:t>rpart.plot</a:t>
            </a:r>
            <a:r>
              <a:rPr lang="en-US"/>
              <a:t>  </a:t>
            </a:r>
            <a:r>
              <a:rPr lang="en-US" dirty="0"/>
              <a:t>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install.packages</a:t>
            </a:r>
            <a:r>
              <a:rPr lang="en-US" sz="4000" dirty="0"/>
              <a:t>(“</a:t>
            </a:r>
            <a:r>
              <a:rPr lang="en-US" sz="4000" dirty="0" err="1"/>
              <a:t>rpart</a:t>
            </a:r>
            <a:r>
              <a:rPr lang="en-US" sz="4000" dirty="0"/>
              <a:t>”)</a:t>
            </a:r>
          </a:p>
          <a:p>
            <a:r>
              <a:rPr lang="en-US" sz="4000" dirty="0" err="1"/>
              <a:t>install.packages</a:t>
            </a:r>
            <a:r>
              <a:rPr lang="en-US" sz="4000" dirty="0"/>
              <a:t>(“</a:t>
            </a:r>
            <a:r>
              <a:rPr lang="en-US" sz="4000" dirty="0" err="1"/>
              <a:t>rpart.plot</a:t>
            </a:r>
            <a:r>
              <a:rPr lang="en-US" sz="4000" dirty="0"/>
              <a:t>”)</a:t>
            </a:r>
          </a:p>
          <a:p>
            <a:r>
              <a:rPr lang="en-US" sz="4000" dirty="0"/>
              <a:t>Then import the library using: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</a:t>
            </a:r>
            <a:r>
              <a:rPr lang="en-US" sz="4000" dirty="0"/>
              <a:t>)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rpart.plot</a:t>
            </a:r>
            <a:r>
              <a:rPr lang="en-US" sz="4000" dirty="0"/>
              <a:t>) 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</a:t>
            </a:r>
            <a:r>
              <a:rPr lang="en-US" sz="4000" dirty="0"/>
              <a:t>)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rpart.plot</a:t>
            </a:r>
            <a:r>
              <a:rPr lang="en-US" sz="4000" dirty="0"/>
              <a:t>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344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3085</TotalTime>
  <Words>619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Lucida Console</vt:lpstr>
      <vt:lpstr>Wingdings 3</vt:lpstr>
      <vt:lpstr>Ion</vt:lpstr>
      <vt:lpstr>Decision Trees</vt:lpstr>
      <vt:lpstr>OK, now back to PREDICTION.  training vs testing</vt:lpstr>
      <vt:lpstr>Simplest classifier</vt:lpstr>
      <vt:lpstr>But what if you can ask more questions?</vt:lpstr>
      <vt:lpstr>More questions</vt:lpstr>
      <vt:lpstr>More questions</vt:lpstr>
      <vt:lpstr>What is the order we should ask these questions?</vt:lpstr>
      <vt:lpstr>ASTRO BANK DATA</vt:lpstr>
      <vt:lpstr>How to get rpart and rpart.plot  in Rstudio</vt:lpstr>
      <vt:lpstr>Recursive Partitioning (rpart) – regression tree</vt:lpstr>
      <vt:lpstr>So simple….thanks to R</vt:lpstr>
      <vt:lpstr>Prediction</vt:lpstr>
      <vt:lpstr>Error Calculation on Testing Data</vt:lpstr>
      <vt:lpstr>Very simple decision tree</vt:lpstr>
      <vt:lpstr>Tree representation in R</vt:lpstr>
      <vt:lpstr>PowerPoint Presentation</vt:lpstr>
      <vt:lpstr>PowerPoint Presentation</vt:lpstr>
      <vt:lpstr>Minimum Description Principle</vt:lpstr>
      <vt:lpstr>Parameters to control the tree size</vt:lpstr>
      <vt:lpstr>Parameters to control tree size</vt:lpstr>
      <vt:lpstr>Parameters to control tree size</vt:lpstr>
      <vt:lpstr>PowerPoint Presentation</vt:lpstr>
      <vt:lpstr>MSE (Kaggle will compute it)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to Kaggle….(if you not clear)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tomasz</dc:creator>
  <cp:lastModifiedBy>tomasz</cp:lastModifiedBy>
  <cp:revision>53</cp:revision>
  <dcterms:created xsi:type="dcterms:W3CDTF">2016-04-01T20:03:36Z</dcterms:created>
  <dcterms:modified xsi:type="dcterms:W3CDTF">2018-03-26T21:29:28Z</dcterms:modified>
</cp:coreProperties>
</file>