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C686-5492-4071-B916-640093776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Predicting Grades in professor </a:t>
            </a:r>
            <a:r>
              <a:rPr lang="en-US" sz="4000" dirty="0" err="1"/>
              <a:t>moody’s</a:t>
            </a:r>
            <a:r>
              <a:rPr lang="en-US" sz="4000" dirty="0"/>
              <a:t>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6915B-BE75-45BD-9DB3-024628D91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Rushabh Jhaveri</a:t>
            </a:r>
            <a:br>
              <a:rPr lang="en-US" dirty="0"/>
            </a:br>
            <a:r>
              <a:rPr lang="en-US" dirty="0"/>
              <a:t>NetID: rrj28</a:t>
            </a:r>
          </a:p>
        </p:txBody>
      </p:sp>
    </p:spTree>
    <p:extLst>
      <p:ext uri="{BB962C8B-B14F-4D97-AF65-F5344CB8AC3E}">
        <p14:creationId xmlns:p14="http://schemas.microsoft.com/office/powerpoint/2010/main" val="217258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180B-6456-4CC2-91D2-1254B138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have –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BCD3-C321-46CB-B792-E88B5BF8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dataset has 839 data entries.</a:t>
            </a:r>
          </a:p>
          <a:p>
            <a:r>
              <a:rPr lang="en-US" dirty="0"/>
              <a:t>It would be folly to try to individually predict the grade for each one of the 839 students. </a:t>
            </a:r>
          </a:p>
          <a:p>
            <a:r>
              <a:rPr lang="en-US" dirty="0"/>
              <a:t>Thus, it becomes imperative that we find some common trends that enable us to assign grades to multitudes of students at a time. </a:t>
            </a:r>
          </a:p>
          <a:p>
            <a:r>
              <a:rPr lang="en-US" dirty="0"/>
              <a:t>For this purpose, we make plots, to uncover these trends.  </a:t>
            </a:r>
          </a:p>
        </p:txBody>
      </p:sp>
    </p:spTree>
    <p:extLst>
      <p:ext uri="{BB962C8B-B14F-4D97-AF65-F5344CB8AC3E}">
        <p14:creationId xmlns:p14="http://schemas.microsoft.com/office/powerpoint/2010/main" val="247032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757999B3-F37B-45D0-9FB5-336B45EADA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CFBD232-0FAE-4801-A994-53FCB59A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26" y="1365266"/>
            <a:ext cx="5934182" cy="3783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993952-527D-4965-AF2C-5B3C06CB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Boxplots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6ACFCC-3566-4C2A-BF91-35D9842D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The first plot is a boxplot of participation versus grade. </a:t>
            </a:r>
          </a:p>
          <a:p>
            <a:r>
              <a:rPr lang="en-US" sz="1800" dirty="0"/>
              <a:t>From the boxplot, we can infer that given the more or less, participation does not really affect the final grade, except for fringe cases. </a:t>
            </a:r>
          </a:p>
        </p:txBody>
      </p:sp>
    </p:spTree>
    <p:extLst>
      <p:ext uri="{BB962C8B-B14F-4D97-AF65-F5344CB8AC3E}">
        <p14:creationId xmlns:p14="http://schemas.microsoft.com/office/powerpoint/2010/main" val="321766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757999B3-F37B-45D0-9FB5-336B45EADA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49FE86-F6C6-44CE-929A-3A8AC0A4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26" y="1365266"/>
            <a:ext cx="5934182" cy="3783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9A08A-2A7B-4F21-AC2A-30CB6A08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64167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Boxplots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D8A392-838F-45DE-A56B-ADE43A51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251276"/>
            <a:ext cx="3643674" cy="363199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second plot is a boxplot of score versus the frequency of leaving early. </a:t>
            </a:r>
          </a:p>
          <a:p>
            <a:r>
              <a:rPr lang="en-US" sz="1800" dirty="0"/>
              <a:t>from the boxplot, we can see that there is one student whose frequency of leaving early is “sometimes” – this student is an outlier whose grade must be predicted using the other available metrics. </a:t>
            </a:r>
          </a:p>
          <a:p>
            <a:r>
              <a:rPr lang="en-US" sz="1800" dirty="0"/>
              <a:t>Otherwise, we can see that leaving early does not have much effect on final score, except for students on the fringe. </a:t>
            </a:r>
          </a:p>
        </p:txBody>
      </p:sp>
    </p:spTree>
    <p:extLst>
      <p:ext uri="{BB962C8B-B14F-4D97-AF65-F5344CB8AC3E}">
        <p14:creationId xmlns:p14="http://schemas.microsoft.com/office/powerpoint/2010/main" val="62890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757999B3-F37B-45D0-9FB5-336B45EADA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E8EE299-E921-41CF-B35B-0D5E2D2E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26" y="1365266"/>
            <a:ext cx="5934182" cy="3783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6E833-EDF5-458F-B62E-2761778E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boxplots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9CC542-1EDC-490E-AAD3-611F21F7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The third plot is a boxplot scores versus frequency of asking questions. </a:t>
            </a:r>
          </a:p>
          <a:p>
            <a:r>
              <a:rPr lang="en-US" sz="1800" dirty="0"/>
              <a:t>While the distribution is more or less even, we see that those who always or never asked questions scored slightly higher.</a:t>
            </a:r>
          </a:p>
        </p:txBody>
      </p:sp>
    </p:spTree>
    <p:extLst>
      <p:ext uri="{BB962C8B-B14F-4D97-AF65-F5344CB8AC3E}">
        <p14:creationId xmlns:p14="http://schemas.microsoft.com/office/powerpoint/2010/main" val="216731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757999B3-F37B-45D0-9FB5-336B45EADA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B1EB05D-5F79-4FFF-879A-88F96813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26" y="1365266"/>
            <a:ext cx="5934182" cy="3783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7FF77-4595-4BB2-BA33-6A1097C0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Boxplots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6AD53812-464A-44FD-B4A7-E2DEFEE0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The final plot is a boxplot of scores versus grade. </a:t>
            </a:r>
          </a:p>
          <a:p>
            <a:r>
              <a:rPr lang="en-US" sz="1800" dirty="0"/>
              <a:t>As we can see, score is the single most significant factor in determining the final grade. </a:t>
            </a:r>
          </a:p>
        </p:txBody>
      </p:sp>
    </p:spTree>
    <p:extLst>
      <p:ext uri="{BB962C8B-B14F-4D97-AF65-F5344CB8AC3E}">
        <p14:creationId xmlns:p14="http://schemas.microsoft.com/office/powerpoint/2010/main" val="407689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86C1-0ACC-4CDA-9C09-B22A0617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predictions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6057-EA27-4CA6-8231-D28898B8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prediction I made was based on the maximum and minimum ranges of the grades. </a:t>
            </a:r>
          </a:p>
          <a:p>
            <a:r>
              <a:rPr lang="en-US" dirty="0"/>
              <a:t>I used the following two R code statements:</a:t>
            </a:r>
            <a:br>
              <a:rPr lang="en-US" dirty="0"/>
            </a:br>
            <a:r>
              <a:rPr lang="fr-FR" dirty="0" err="1"/>
              <a:t>tapply</a:t>
            </a:r>
            <a:r>
              <a:rPr lang="fr-FR" dirty="0"/>
              <a:t>(</a:t>
            </a:r>
            <a:r>
              <a:rPr lang="fr-FR" dirty="0" err="1"/>
              <a:t>train$SCORE</a:t>
            </a:r>
            <a:r>
              <a:rPr lang="fr-FR" dirty="0"/>
              <a:t>, </a:t>
            </a:r>
            <a:r>
              <a:rPr lang="fr-FR" dirty="0" err="1"/>
              <a:t>train$GRADE</a:t>
            </a:r>
            <a:r>
              <a:rPr lang="fr-FR" dirty="0"/>
              <a:t>, min)</a:t>
            </a:r>
            <a:br>
              <a:rPr lang="fr-FR" dirty="0"/>
            </a:br>
            <a:r>
              <a:rPr lang="fr-FR" dirty="0" err="1"/>
              <a:t>tapply</a:t>
            </a:r>
            <a:r>
              <a:rPr lang="fr-FR" dirty="0"/>
              <a:t>(</a:t>
            </a:r>
            <a:r>
              <a:rPr lang="fr-FR" dirty="0" err="1"/>
              <a:t>train$SCORE</a:t>
            </a:r>
            <a:r>
              <a:rPr lang="fr-FR" dirty="0"/>
              <a:t>, </a:t>
            </a:r>
            <a:r>
              <a:rPr lang="fr-FR" dirty="0" err="1"/>
              <a:t>train$GRADE</a:t>
            </a:r>
            <a:r>
              <a:rPr lang="fr-FR" dirty="0"/>
              <a:t>, max)</a:t>
            </a:r>
          </a:p>
          <a:p>
            <a:r>
              <a:rPr lang="fr-FR" dirty="0" err="1"/>
              <a:t>Initially</a:t>
            </a:r>
            <a:r>
              <a:rPr lang="fr-FR" dirty="0"/>
              <a:t>, all grades </a:t>
            </a:r>
            <a:r>
              <a:rPr lang="fr-FR" dirty="0" err="1"/>
              <a:t>were</a:t>
            </a:r>
            <a:r>
              <a:rPr lang="fr-FR" dirty="0"/>
              <a:t> set to F.</a:t>
            </a:r>
          </a:p>
          <a:p>
            <a:r>
              <a:rPr lang="fr-FR" dirty="0" err="1"/>
              <a:t>Thus</a:t>
            </a:r>
            <a:r>
              <a:rPr lang="fr-FR" dirty="0"/>
              <a:t>, for </a:t>
            </a:r>
            <a:r>
              <a:rPr lang="fr-FR" dirty="0" err="1"/>
              <a:t>example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decision</a:t>
            </a:r>
            <a:r>
              <a:rPr lang="fr-FR" dirty="0"/>
              <a:t>[</a:t>
            </a:r>
            <a:r>
              <a:rPr lang="fr-FR" dirty="0" err="1"/>
              <a:t>train$SCORE</a:t>
            </a:r>
            <a:r>
              <a:rPr lang="fr-FR" dirty="0"/>
              <a:t>&gt;=69.25 &amp; </a:t>
            </a:r>
            <a:r>
              <a:rPr lang="fr-FR" dirty="0" err="1"/>
              <a:t>train$SCORE</a:t>
            </a:r>
            <a:r>
              <a:rPr lang="fr-FR" dirty="0"/>
              <a:t>&lt;82.37]="B" </a:t>
            </a:r>
          </a:p>
          <a:p>
            <a:r>
              <a:rPr lang="fr-FR" dirty="0" err="1"/>
              <a:t>Similarly</a:t>
            </a:r>
            <a:r>
              <a:rPr lang="fr-FR" dirty="0"/>
              <a:t>, i </a:t>
            </a:r>
            <a:r>
              <a:rPr lang="fr-FR" dirty="0" err="1"/>
              <a:t>assigned</a:t>
            </a:r>
            <a:r>
              <a:rPr lang="fr-FR" dirty="0"/>
              <a:t> A, B, C, D grades.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5A20-EF34-4C46-B249-F37CA714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452C-0C5C-45F9-9C2B-0AD1EC43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further refinement of the grades, I used a combination of score, asking questions, and participation. </a:t>
            </a:r>
          </a:p>
          <a:p>
            <a:r>
              <a:rPr lang="en-US" dirty="0"/>
              <a:t>For example, </a:t>
            </a:r>
            <a:br>
              <a:rPr lang="en-US" dirty="0"/>
            </a:br>
            <a:r>
              <a:rPr lang="fr-FR" dirty="0" err="1"/>
              <a:t>decision</a:t>
            </a:r>
            <a:r>
              <a:rPr lang="fr-FR" dirty="0"/>
              <a:t>[</a:t>
            </a:r>
            <a:r>
              <a:rPr lang="fr-FR" dirty="0" err="1"/>
              <a:t>train$SCORE</a:t>
            </a:r>
            <a:r>
              <a:rPr lang="fr-FR" dirty="0"/>
              <a:t>&gt;=66.99 &amp; </a:t>
            </a:r>
            <a:r>
              <a:rPr lang="fr-FR" dirty="0" err="1"/>
              <a:t>train$SCORE</a:t>
            </a:r>
            <a:r>
              <a:rPr lang="fr-FR" dirty="0"/>
              <a:t>&lt;82.37 &amp; (</a:t>
            </a:r>
            <a:r>
              <a:rPr lang="fr-FR" dirty="0" err="1"/>
              <a:t>train$ASKS_QUESTIONS</a:t>
            </a:r>
            <a:r>
              <a:rPr lang="fr-FR" dirty="0"/>
              <a:t>=="</a:t>
            </a:r>
            <a:r>
              <a:rPr lang="fr-FR" dirty="0" err="1"/>
              <a:t>always</a:t>
            </a:r>
            <a:r>
              <a:rPr lang="fr-FR" dirty="0"/>
              <a:t>"|</a:t>
            </a:r>
            <a:r>
              <a:rPr lang="fr-FR" dirty="0" err="1"/>
              <a:t>train$ASKS_QUESTIONS</a:t>
            </a:r>
            <a:r>
              <a:rPr lang="fr-FR" dirty="0"/>
              <a:t>=="</a:t>
            </a:r>
            <a:r>
              <a:rPr lang="fr-FR" dirty="0" err="1"/>
              <a:t>sometimes</a:t>
            </a:r>
            <a:r>
              <a:rPr lang="fr-FR" dirty="0"/>
              <a:t>") &amp; </a:t>
            </a:r>
            <a:r>
              <a:rPr lang="fr-FR" dirty="0" err="1"/>
              <a:t>train$PARTICIPATION</a:t>
            </a:r>
            <a:r>
              <a:rPr lang="fr-FR" dirty="0"/>
              <a:t>&gt;=0.6518]="A« </a:t>
            </a:r>
          </a:p>
          <a:p>
            <a:r>
              <a:rPr lang="fr-FR" dirty="0"/>
              <a:t>This process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for </a:t>
            </a:r>
            <a:r>
              <a:rPr lang="fr-FR" dirty="0" err="1"/>
              <a:t>every</a:t>
            </a:r>
            <a:r>
              <a:rPr lang="fr-FR" dirty="0"/>
              <a:t> grade, </a:t>
            </a:r>
            <a:r>
              <a:rPr lang="fr-FR" dirty="0" err="1"/>
              <a:t>until</a:t>
            </a:r>
            <a:r>
              <a:rPr lang="fr-FR" dirty="0"/>
              <a:t> the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refined</a:t>
            </a:r>
            <a:r>
              <a:rPr lang="fr-F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0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</TotalTime>
  <Words>317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Predicting Grades in professor moody’s class</vt:lpstr>
      <vt:lpstr>what we have – the data </vt:lpstr>
      <vt:lpstr>Boxplots</vt:lpstr>
      <vt:lpstr>Boxplots</vt:lpstr>
      <vt:lpstr>boxplots</vt:lpstr>
      <vt:lpstr>Boxplots</vt:lpstr>
      <vt:lpstr>Making predictions </vt:lpstr>
      <vt:lpstr>Making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Grades in professor moody’s class</dc:title>
  <dc:creator>Rushabh Jhaveri</dc:creator>
  <cp:lastModifiedBy>Rushabh Jhaveri</cp:lastModifiedBy>
  <cp:revision>10</cp:revision>
  <dcterms:created xsi:type="dcterms:W3CDTF">2018-03-30T14:30:50Z</dcterms:created>
  <dcterms:modified xsi:type="dcterms:W3CDTF">2018-03-30T15:18:27Z</dcterms:modified>
</cp:coreProperties>
</file>