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6" d="100"/>
          <a:sy n="66" d="100"/>
        </p:scale>
        <p:origin x="679"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3/21/2018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3/21/2018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6F241-1091-42AD-8C66-2687B83769BE}"/>
              </a:ext>
            </a:extLst>
          </p:cNvPr>
          <p:cNvSpPr>
            <a:spLocks noGrp="1"/>
          </p:cNvSpPr>
          <p:nvPr>
            <p:ph type="ctrTitle"/>
          </p:nvPr>
        </p:nvSpPr>
        <p:spPr/>
        <p:txBody>
          <a:bodyPr>
            <a:normAutofit/>
          </a:bodyPr>
          <a:lstStyle/>
          <a:p>
            <a:r>
              <a:rPr lang="en-US" sz="5400" dirty="0"/>
              <a:t>What sells together?</a:t>
            </a:r>
          </a:p>
        </p:txBody>
      </p:sp>
      <p:sp>
        <p:nvSpPr>
          <p:cNvPr id="3" name="Subtitle 2">
            <a:extLst>
              <a:ext uri="{FF2B5EF4-FFF2-40B4-BE49-F238E27FC236}">
                <a16:creationId xmlns:a16="http://schemas.microsoft.com/office/drawing/2014/main" id="{AFDC423D-FBDB-4173-A913-ADED2CC77E51}"/>
              </a:ext>
            </a:extLst>
          </p:cNvPr>
          <p:cNvSpPr>
            <a:spLocks noGrp="1"/>
          </p:cNvSpPr>
          <p:nvPr>
            <p:ph type="subTitle" idx="1"/>
          </p:nvPr>
        </p:nvSpPr>
        <p:spPr/>
        <p:txBody>
          <a:bodyPr/>
          <a:lstStyle/>
          <a:p>
            <a:pPr algn="r"/>
            <a:r>
              <a:rPr lang="en-US" dirty="0"/>
              <a:t>Rushabh Jhaveri</a:t>
            </a:r>
          </a:p>
          <a:p>
            <a:pPr algn="r"/>
            <a:r>
              <a:rPr lang="en-US" dirty="0"/>
              <a:t>RUID: 171008850</a:t>
            </a:r>
          </a:p>
        </p:txBody>
      </p:sp>
    </p:spTree>
    <p:extLst>
      <p:ext uri="{BB962C8B-B14F-4D97-AF65-F5344CB8AC3E}">
        <p14:creationId xmlns:p14="http://schemas.microsoft.com/office/powerpoint/2010/main" val="204212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C3D674-3D59-4E93-80CA-0C0A9095E8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F2A81E1-BCBE-426B-8C09-33274E6940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7" name="Picture 16">
            <a:extLst>
              <a:ext uri="{FF2B5EF4-FFF2-40B4-BE49-F238E27FC236}">
                <a16:creationId xmlns:a16="http://schemas.microsoft.com/office/drawing/2014/main" id="{39D1DDD4-5BB3-45BA-B9B3-06B62299AD7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884B8F8-FDC9-498B-9960-5D7260AFCB0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Content Placeholder 4">
            <a:extLst>
              <a:ext uri="{FF2B5EF4-FFF2-40B4-BE49-F238E27FC236}">
                <a16:creationId xmlns:a16="http://schemas.microsoft.com/office/drawing/2014/main" id="{BA9EE869-15BB-4CA0-A00F-3F42B8CC97C3}"/>
              </a:ext>
            </a:extLst>
          </p:cNvPr>
          <p:cNvPicPr>
            <a:picLocks noChangeAspect="1"/>
          </p:cNvPicPr>
          <p:nvPr/>
        </p:nvPicPr>
        <p:blipFill>
          <a:blip r:embed="rId3"/>
          <a:stretch>
            <a:fillRect/>
          </a:stretch>
        </p:blipFill>
        <p:spPr>
          <a:xfrm>
            <a:off x="7065710" y="805583"/>
            <a:ext cx="3017843" cy="4660762"/>
          </a:xfrm>
          <a:prstGeom prst="rect">
            <a:avLst/>
          </a:prstGeom>
        </p:spPr>
      </p:pic>
      <p:sp>
        <p:nvSpPr>
          <p:cNvPr id="2" name="Title 1">
            <a:extLst>
              <a:ext uri="{FF2B5EF4-FFF2-40B4-BE49-F238E27FC236}">
                <a16:creationId xmlns:a16="http://schemas.microsoft.com/office/drawing/2014/main" id="{6BA1E182-B4D3-413F-AA26-579136684B3B}"/>
              </a:ext>
            </a:extLst>
          </p:cNvPr>
          <p:cNvSpPr>
            <a:spLocks noGrp="1"/>
          </p:cNvSpPr>
          <p:nvPr>
            <p:ph type="title"/>
          </p:nvPr>
        </p:nvSpPr>
        <p:spPr>
          <a:xfrm>
            <a:off x="1451580" y="804520"/>
            <a:ext cx="4176511" cy="1049235"/>
          </a:xfrm>
        </p:spPr>
        <p:txBody>
          <a:bodyPr>
            <a:normAutofit/>
          </a:bodyPr>
          <a:lstStyle/>
          <a:p>
            <a:r>
              <a:rPr lang="en-US" dirty="0"/>
              <a:t>Making Tables</a:t>
            </a:r>
          </a:p>
        </p:txBody>
      </p:sp>
      <p:sp>
        <p:nvSpPr>
          <p:cNvPr id="10" name="Content Placeholder 9">
            <a:extLst>
              <a:ext uri="{FF2B5EF4-FFF2-40B4-BE49-F238E27FC236}">
                <a16:creationId xmlns:a16="http://schemas.microsoft.com/office/drawing/2014/main" id="{E59F03E0-DCAA-4DA3-AC7E-A0BBD6373B27}"/>
              </a:ext>
            </a:extLst>
          </p:cNvPr>
          <p:cNvSpPr>
            <a:spLocks noGrp="1"/>
          </p:cNvSpPr>
          <p:nvPr>
            <p:ph idx="1"/>
          </p:nvPr>
        </p:nvSpPr>
        <p:spPr>
          <a:xfrm>
            <a:off x="1451581" y="2015732"/>
            <a:ext cx="4172212" cy="3450613"/>
          </a:xfrm>
        </p:spPr>
        <p:txBody>
          <a:bodyPr>
            <a:normAutofit fontScale="92500" lnSpcReduction="20000"/>
          </a:bodyPr>
          <a:lstStyle/>
          <a:p>
            <a:r>
              <a:rPr lang="en-US" dirty="0"/>
              <a:t>The first thing I did was to use the table() function with a few pairs of items to see if anything stood out. </a:t>
            </a:r>
          </a:p>
          <a:p>
            <a:r>
              <a:rPr lang="en-US" dirty="0"/>
              <a:t>Overall, the distribution over people who bought none (0,0), bought exactly one of the items (1,0) and (0,1), and bought both items in the pair (1,1) is fairly evenly spread out. </a:t>
            </a:r>
          </a:p>
          <a:p>
            <a:r>
              <a:rPr lang="en-US" dirty="0"/>
              <a:t>This made me think that maybe the distribution was random. </a:t>
            </a:r>
          </a:p>
        </p:txBody>
      </p:sp>
    </p:spTree>
    <p:extLst>
      <p:ext uri="{BB962C8B-B14F-4D97-AF65-F5344CB8AC3E}">
        <p14:creationId xmlns:p14="http://schemas.microsoft.com/office/powerpoint/2010/main" val="174163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DB07-BAF0-4645-83B8-1563679D416B}"/>
              </a:ext>
            </a:extLst>
          </p:cNvPr>
          <p:cNvSpPr>
            <a:spLocks noGrp="1"/>
          </p:cNvSpPr>
          <p:nvPr>
            <p:ph type="title"/>
          </p:nvPr>
        </p:nvSpPr>
        <p:spPr/>
        <p:txBody>
          <a:bodyPr/>
          <a:lstStyle/>
          <a:p>
            <a:r>
              <a:rPr lang="en-US" dirty="0"/>
              <a:t>Further Investigations</a:t>
            </a:r>
          </a:p>
        </p:txBody>
      </p:sp>
      <p:sp>
        <p:nvSpPr>
          <p:cNvPr id="3" name="Content Placeholder 2">
            <a:extLst>
              <a:ext uri="{FF2B5EF4-FFF2-40B4-BE49-F238E27FC236}">
                <a16:creationId xmlns:a16="http://schemas.microsoft.com/office/drawing/2014/main" id="{92846C07-1F93-4F4A-9A34-78B7484891AB}"/>
              </a:ext>
            </a:extLst>
          </p:cNvPr>
          <p:cNvSpPr>
            <a:spLocks noGrp="1"/>
          </p:cNvSpPr>
          <p:nvPr>
            <p:ph idx="1"/>
          </p:nvPr>
        </p:nvSpPr>
        <p:spPr/>
        <p:txBody>
          <a:bodyPr/>
          <a:lstStyle/>
          <a:p>
            <a:r>
              <a:rPr lang="en-US" dirty="0"/>
              <a:t>To further investigate, I made tables of all possible combinations of items – a total of 42 items. </a:t>
            </a:r>
          </a:p>
          <a:p>
            <a:r>
              <a:rPr lang="en-US" dirty="0"/>
              <a:t>I then filtered these 42 tables and selected the pairs in which the (1,1) value was greater than the (0,0), (0,1), and (1,0) values, i.e., I selected those pairs which were more frequently bought together, than individually or not at all. Six such pairs were obtained – (Soda, Fish), (Soda, Cookies), (Steak, Soda), (Steak, Fish), (Fish, Cookies), and (Cookies, Soda). </a:t>
            </a:r>
          </a:p>
        </p:txBody>
      </p:sp>
    </p:spTree>
    <p:extLst>
      <p:ext uri="{BB962C8B-B14F-4D97-AF65-F5344CB8AC3E}">
        <p14:creationId xmlns:p14="http://schemas.microsoft.com/office/powerpoint/2010/main" val="255428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6270-ECE4-4A94-BDF1-46FA0D301DF5}"/>
              </a:ext>
            </a:extLst>
          </p:cNvPr>
          <p:cNvSpPr>
            <a:spLocks noGrp="1"/>
          </p:cNvSpPr>
          <p:nvPr>
            <p:ph type="title"/>
          </p:nvPr>
        </p:nvSpPr>
        <p:spPr/>
        <p:txBody>
          <a:bodyPr/>
          <a:lstStyle/>
          <a:p>
            <a:r>
              <a:rPr lang="en-US" dirty="0"/>
              <a:t>Permutation test</a:t>
            </a:r>
          </a:p>
        </p:txBody>
      </p:sp>
      <p:sp>
        <p:nvSpPr>
          <p:cNvPr id="3" name="Content Placeholder 2">
            <a:extLst>
              <a:ext uri="{FF2B5EF4-FFF2-40B4-BE49-F238E27FC236}">
                <a16:creationId xmlns:a16="http://schemas.microsoft.com/office/drawing/2014/main" id="{278EF2FA-81B4-4E75-8FCE-66A8C5910022}"/>
              </a:ext>
            </a:extLst>
          </p:cNvPr>
          <p:cNvSpPr>
            <a:spLocks noGrp="1"/>
          </p:cNvSpPr>
          <p:nvPr>
            <p:ph idx="1"/>
          </p:nvPr>
        </p:nvSpPr>
        <p:spPr/>
        <p:txBody>
          <a:bodyPr/>
          <a:lstStyle/>
          <a:p>
            <a:r>
              <a:rPr lang="en-US" dirty="0"/>
              <a:t>Now that I had filtered out six distinct pairs, I performed the permutation test to see what results it gave. </a:t>
            </a:r>
          </a:p>
          <a:p>
            <a:r>
              <a:rPr lang="en-US" dirty="0"/>
              <a:t>I ran the permutation test on each pair three times – the first test was run for 100 iterations,  the second test was for 1000 iterations, and the third test was run for 10000 iterations, to get a clear picture of whether the p value looked to be converging or diverging at a particular point. </a:t>
            </a:r>
          </a:p>
          <a:p>
            <a:r>
              <a:rPr lang="en-US" dirty="0"/>
              <a:t>I then chose the pairs that consistently converged at a p-value less than or equal to 0.05.</a:t>
            </a:r>
          </a:p>
          <a:p>
            <a:endParaRPr lang="en-US" dirty="0"/>
          </a:p>
          <a:p>
            <a:endParaRPr lang="en-US" dirty="0"/>
          </a:p>
        </p:txBody>
      </p:sp>
    </p:spTree>
    <p:extLst>
      <p:ext uri="{BB962C8B-B14F-4D97-AF65-F5344CB8AC3E}">
        <p14:creationId xmlns:p14="http://schemas.microsoft.com/office/powerpoint/2010/main" val="218496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2C14A9-3617-46DD-9FC4-ED828A7D3E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E5CB6C-D5A1-44AB-BAD0-E76C67ED28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9" name="Picture 18">
            <a:extLst>
              <a:ext uri="{FF2B5EF4-FFF2-40B4-BE49-F238E27FC236}">
                <a16:creationId xmlns:a16="http://schemas.microsoft.com/office/drawing/2014/main" id="{D5A16967-5C32-4A48-9F02-4F0228AC8DB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942D078B-EF20-4DB1-AA1B-87F212C56A9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AB0109-1C89-41F0-9EDF-3DE017BE3F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 name="Content Placeholder 4">
            <a:extLst>
              <a:ext uri="{FF2B5EF4-FFF2-40B4-BE49-F238E27FC236}">
                <a16:creationId xmlns:a16="http://schemas.microsoft.com/office/drawing/2014/main" id="{82DD7300-E6F0-4336-9F5A-558FD178CAB9}"/>
              </a:ext>
            </a:extLst>
          </p:cNvPr>
          <p:cNvPicPr>
            <a:picLocks noChangeAspect="1"/>
          </p:cNvPicPr>
          <p:nvPr/>
        </p:nvPicPr>
        <p:blipFill>
          <a:blip r:embed="rId3"/>
          <a:stretch>
            <a:fillRect/>
          </a:stretch>
        </p:blipFill>
        <p:spPr>
          <a:xfrm>
            <a:off x="7548881" y="481109"/>
            <a:ext cx="3924261" cy="2491906"/>
          </a:xfrm>
          <a:prstGeom prst="rect">
            <a:avLst/>
          </a:prstGeom>
        </p:spPr>
      </p:pic>
      <p:pic>
        <p:nvPicPr>
          <p:cNvPr id="7" name="Picture 6" descr="A close up of a map&#10;&#10;Description generated with high confidence">
            <a:extLst>
              <a:ext uri="{FF2B5EF4-FFF2-40B4-BE49-F238E27FC236}">
                <a16:creationId xmlns:a16="http://schemas.microsoft.com/office/drawing/2014/main" id="{FF8CF0D9-A071-4316-8BDA-EC2845E2AB5E}"/>
              </a:ext>
            </a:extLst>
          </p:cNvPr>
          <p:cNvPicPr>
            <a:picLocks noChangeAspect="1"/>
          </p:cNvPicPr>
          <p:nvPr/>
        </p:nvPicPr>
        <p:blipFill>
          <a:blip r:embed="rId4"/>
          <a:stretch>
            <a:fillRect/>
          </a:stretch>
        </p:blipFill>
        <p:spPr>
          <a:xfrm>
            <a:off x="7548881" y="3138486"/>
            <a:ext cx="3924262" cy="2491907"/>
          </a:xfrm>
          <a:prstGeom prst="rect">
            <a:avLst/>
          </a:prstGeom>
        </p:spPr>
      </p:pic>
      <p:sp>
        <p:nvSpPr>
          <p:cNvPr id="2" name="Title 1">
            <a:extLst>
              <a:ext uri="{FF2B5EF4-FFF2-40B4-BE49-F238E27FC236}">
                <a16:creationId xmlns:a16="http://schemas.microsoft.com/office/drawing/2014/main" id="{3A8B65AD-9A50-478A-8E71-5D649555ECCA}"/>
              </a:ext>
            </a:extLst>
          </p:cNvPr>
          <p:cNvSpPr>
            <a:spLocks noGrp="1"/>
          </p:cNvSpPr>
          <p:nvPr>
            <p:ph type="title"/>
          </p:nvPr>
        </p:nvSpPr>
        <p:spPr>
          <a:xfrm>
            <a:off x="1451579" y="804519"/>
            <a:ext cx="5550357" cy="1049235"/>
          </a:xfrm>
        </p:spPr>
        <p:txBody>
          <a:bodyPr>
            <a:normAutofit/>
          </a:bodyPr>
          <a:lstStyle/>
          <a:p>
            <a:r>
              <a:rPr lang="en-US" dirty="0"/>
              <a:t>Results</a:t>
            </a:r>
          </a:p>
        </p:txBody>
      </p:sp>
      <p:sp>
        <p:nvSpPr>
          <p:cNvPr id="12" name="Content Placeholder 11">
            <a:extLst>
              <a:ext uri="{FF2B5EF4-FFF2-40B4-BE49-F238E27FC236}">
                <a16:creationId xmlns:a16="http://schemas.microsoft.com/office/drawing/2014/main" id="{F758CA45-7CDE-4C45-8E28-EB0C5166032E}"/>
              </a:ext>
            </a:extLst>
          </p:cNvPr>
          <p:cNvSpPr>
            <a:spLocks noGrp="1"/>
          </p:cNvSpPr>
          <p:nvPr>
            <p:ph idx="1"/>
          </p:nvPr>
        </p:nvSpPr>
        <p:spPr>
          <a:xfrm>
            <a:off x="1451579" y="2015732"/>
            <a:ext cx="5550357" cy="3450613"/>
          </a:xfrm>
        </p:spPr>
        <p:txBody>
          <a:bodyPr>
            <a:normAutofit/>
          </a:bodyPr>
          <a:lstStyle/>
          <a:p>
            <a:r>
              <a:rPr lang="en-US" dirty="0"/>
              <a:t>Two pairs of items stood out and proved statistically to sell well together. </a:t>
            </a:r>
          </a:p>
          <a:p>
            <a:r>
              <a:rPr lang="en-US" dirty="0"/>
              <a:t>The first is (Soda, Fish) [top graph], which returned a p-value of 0.005 [1000 tests], and converged at 0.0048 [10,000 tests]. </a:t>
            </a:r>
          </a:p>
          <a:p>
            <a:r>
              <a:rPr lang="en-US" dirty="0"/>
              <a:t>The second is (Cookies, Soda) [bottom graph], which returned a p-value of 0.006 [1000 tests] and converged at 0.0068 [10,000 tests]. </a:t>
            </a:r>
          </a:p>
        </p:txBody>
      </p:sp>
    </p:spTree>
    <p:extLst>
      <p:ext uri="{BB962C8B-B14F-4D97-AF65-F5344CB8AC3E}">
        <p14:creationId xmlns:p14="http://schemas.microsoft.com/office/powerpoint/2010/main" val="206413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EEE1-D5B7-48F2-8766-56005E5EB6A7}"/>
              </a:ext>
            </a:extLst>
          </p:cNvPr>
          <p:cNvSpPr>
            <a:spLocks noGrp="1"/>
          </p:cNvSpPr>
          <p:nvPr>
            <p:ph type="title"/>
          </p:nvPr>
        </p:nvSpPr>
        <p:spPr/>
        <p:txBody>
          <a:bodyPr/>
          <a:lstStyle/>
          <a:p>
            <a:r>
              <a:rPr lang="en-US" dirty="0"/>
              <a:t>An interesting Note </a:t>
            </a:r>
          </a:p>
        </p:txBody>
      </p:sp>
      <p:sp>
        <p:nvSpPr>
          <p:cNvPr id="3" name="Content Placeholder 2">
            <a:extLst>
              <a:ext uri="{FF2B5EF4-FFF2-40B4-BE49-F238E27FC236}">
                <a16:creationId xmlns:a16="http://schemas.microsoft.com/office/drawing/2014/main" id="{2D0DB36C-F8FB-4FBE-AC40-E2E56A2EC5A3}"/>
              </a:ext>
            </a:extLst>
          </p:cNvPr>
          <p:cNvSpPr>
            <a:spLocks noGrp="1"/>
          </p:cNvSpPr>
          <p:nvPr>
            <p:ph idx="1"/>
          </p:nvPr>
        </p:nvSpPr>
        <p:spPr/>
        <p:txBody>
          <a:bodyPr>
            <a:normAutofit lnSpcReduction="10000"/>
          </a:bodyPr>
          <a:lstStyle/>
          <a:p>
            <a:r>
              <a:rPr lang="en-US" dirty="0"/>
              <a:t>While the pairs that sell well together are have statistical backing, I noticed something interesting about the other pairs. It is very easy to get a “desirable” p-value for such a pair by manipulating the number of tests run. Sometimes, decreasing the number of tests, and sometimes increasing the number of tests results in obtaining a “desirable” p-value. </a:t>
            </a:r>
          </a:p>
          <a:p>
            <a:r>
              <a:rPr lang="en-US" dirty="0"/>
              <a:t>This has led me to a separate conjecture that perhaps the allocation of 1’s and 0’s are random, and that the fact that two products sell well depends on the number of tests run, and using the </a:t>
            </a:r>
            <a:r>
              <a:rPr lang="en-US" dirty="0" err="1"/>
              <a:t>Bonferoni</a:t>
            </a:r>
            <a:r>
              <a:rPr lang="en-US" dirty="0"/>
              <a:t> Coefficient [dividing the accepted p-value of 0.05 by N, the number of tests run], and that these “correlations” are only a matter of running the right number of tests. </a:t>
            </a:r>
          </a:p>
        </p:txBody>
      </p:sp>
    </p:spTree>
    <p:extLst>
      <p:ext uri="{BB962C8B-B14F-4D97-AF65-F5344CB8AC3E}">
        <p14:creationId xmlns:p14="http://schemas.microsoft.com/office/powerpoint/2010/main" val="32944016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617</TotalTime>
  <Words>524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What sells together?</vt:lpstr>
      <vt:lpstr>Making Tables</vt:lpstr>
      <vt:lpstr>Further Investigations</vt:lpstr>
      <vt:lpstr>Permutation test</vt:lpstr>
      <vt:lpstr>Results</vt:lpstr>
      <vt:lpstr>An interesting Note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sells together?</dc:title>
  <dc:creator>Rushabh Jhaveri</dc:creator>
  <cp:lastModifiedBy>Rushabh Jhaveri</cp:lastModifiedBy>
  <cp:revision>14</cp:revision>
  <dcterms:created xsi:type="dcterms:W3CDTF">2018-03-21T14:04:19Z</dcterms:created>
  <dcterms:modified xsi:type="dcterms:W3CDTF">2018-03-22T00:22:11Z</dcterms:modified>
</cp:coreProperties>
</file>