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70" r:id="rId6"/>
    <p:sldId id="259" r:id="rId7"/>
    <p:sldId id="271" r:id="rId8"/>
    <p:sldId id="260" r:id="rId9"/>
    <p:sldId id="272" r:id="rId10"/>
    <p:sldId id="261" r:id="rId11"/>
    <p:sldId id="273" r:id="rId12"/>
    <p:sldId id="262" r:id="rId13"/>
    <p:sldId id="274" r:id="rId14"/>
    <p:sldId id="263" r:id="rId15"/>
    <p:sldId id="275" r:id="rId16"/>
    <p:sldId id="264" r:id="rId17"/>
    <p:sldId id="276" r:id="rId18"/>
    <p:sldId id="265" r:id="rId19"/>
    <p:sldId id="277" r:id="rId20"/>
    <p:sldId id="266"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3"/>
    <p:restoredTop sz="94470"/>
  </p:normalViewPr>
  <p:slideViewPr>
    <p:cSldViewPr snapToGrid="0" snapToObjects="1">
      <p:cViewPr varScale="1">
        <p:scale>
          <a:sx n="90" d="100"/>
          <a:sy n="90" d="100"/>
        </p:scale>
        <p:origin x="1808"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months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9"/>
                <c:pt idx="0">
                  <c:v>A</c:v>
                </c:pt>
                <c:pt idx="1">
                  <c:v>A</c:v>
                </c:pt>
                <c:pt idx="2">
                  <c:v>A</c:v>
                </c:pt>
                <c:pt idx="3">
                  <c:v>B</c:v>
                </c:pt>
                <c:pt idx="4">
                  <c:v>B</c:v>
                </c:pt>
                <c:pt idx="5">
                  <c:v>B</c:v>
                </c:pt>
                <c:pt idx="6">
                  <c:v>C</c:v>
                </c:pt>
                <c:pt idx="7">
                  <c:v>C</c:v>
                </c:pt>
                <c:pt idx="8">
                  <c:v>C</c:v>
                </c:pt>
              </c:strCache>
            </c:strRef>
          </c:cat>
          <c:val>
            <c:numRef>
              <c:f>Sheet1!$B$2:$B$11</c:f>
              <c:numCache>
                <c:formatCode>General</c:formatCode>
                <c:ptCount val="10"/>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0-D60C-4740-A034-E969D0278C4B}"/>
            </c:ext>
          </c:extLst>
        </c:ser>
        <c:ser>
          <c:idx val="1"/>
          <c:order val="1"/>
          <c:tx>
            <c:strRef>
              <c:f>Sheet1!$C$1</c:f>
              <c:strCache>
                <c:ptCount val="1"/>
                <c:pt idx="0">
                  <c:v>total_sale</c:v>
                </c:pt>
              </c:strCache>
            </c:strRef>
          </c:tx>
          <c:spPr>
            <a:solidFill>
              <a:schemeClr val="accent2"/>
            </a:solidFill>
            <a:ln>
              <a:noFill/>
            </a:ln>
            <a:effectLst/>
          </c:spPr>
          <c:invertIfNegative val="0"/>
          <c:dLbls>
            <c:delete val="1"/>
          </c:dLbls>
          <c:cat>
            <c:strRef>
              <c:f>Sheet1!$A$2:$A$11</c:f>
              <c:strCache>
                <c:ptCount val="9"/>
                <c:pt idx="0">
                  <c:v>A</c:v>
                </c:pt>
                <c:pt idx="1">
                  <c:v>A</c:v>
                </c:pt>
                <c:pt idx="2">
                  <c:v>A</c:v>
                </c:pt>
                <c:pt idx="3">
                  <c:v>B</c:v>
                </c:pt>
                <c:pt idx="4">
                  <c:v>B</c:v>
                </c:pt>
                <c:pt idx="5">
                  <c:v>B</c:v>
                </c:pt>
                <c:pt idx="6">
                  <c:v>C</c:v>
                </c:pt>
                <c:pt idx="7">
                  <c:v>C</c:v>
                </c:pt>
                <c:pt idx="8">
                  <c:v>C</c:v>
                </c:pt>
              </c:strCache>
            </c:strRef>
          </c:cat>
          <c:val>
            <c:numRef>
              <c:f>Sheet1!$C$2:$C$11</c:f>
              <c:numCache>
                <c:formatCode>General</c:formatCode>
                <c:ptCount val="10"/>
                <c:pt idx="0">
                  <c:v>38681.129999999997</c:v>
                </c:pt>
                <c:pt idx="1">
                  <c:v>29860.12</c:v>
                </c:pt>
                <c:pt idx="2">
                  <c:v>37659.120000000003</c:v>
                </c:pt>
                <c:pt idx="3">
                  <c:v>37176.06</c:v>
                </c:pt>
                <c:pt idx="4">
                  <c:v>34424.269999999997</c:v>
                </c:pt>
                <c:pt idx="5">
                  <c:v>34597.339999999997</c:v>
                </c:pt>
                <c:pt idx="6">
                  <c:v>40434.68</c:v>
                </c:pt>
                <c:pt idx="7">
                  <c:v>32934.980000000003</c:v>
                </c:pt>
                <c:pt idx="8">
                  <c:v>37199.040000000001</c:v>
                </c:pt>
              </c:numCache>
            </c:numRef>
          </c:val>
          <c:extLst>
            <c:ext xmlns:c16="http://schemas.microsoft.com/office/drawing/2014/chart" uri="{C3380CC4-5D6E-409C-BE32-E72D297353CC}">
              <c16:uniqueId val="{00000001-D60C-4740-A034-E969D0278C4B}"/>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9"/>
                <c:pt idx="0">
                  <c:v>A</c:v>
                </c:pt>
                <c:pt idx="1">
                  <c:v>A</c:v>
                </c:pt>
                <c:pt idx="2">
                  <c:v>A</c:v>
                </c:pt>
                <c:pt idx="3">
                  <c:v>B</c:v>
                </c:pt>
                <c:pt idx="4">
                  <c:v>B</c:v>
                </c:pt>
                <c:pt idx="5">
                  <c:v>B</c:v>
                </c:pt>
                <c:pt idx="6">
                  <c:v>C</c:v>
                </c:pt>
                <c:pt idx="7">
                  <c:v>C</c:v>
                </c:pt>
                <c:pt idx="8">
                  <c:v>C</c:v>
                </c:pt>
              </c:strCache>
            </c:strRef>
          </c:cat>
          <c:val>
            <c:numRef>
              <c:f>Sheet1!$D$2:$D$11</c:f>
              <c:numCache>
                <c:formatCode>General</c:formatCode>
                <c:ptCount val="10"/>
              </c:numCache>
            </c:numRef>
          </c:val>
          <c:extLst>
            <c:ext xmlns:c16="http://schemas.microsoft.com/office/drawing/2014/chart" uri="{C3380CC4-5D6E-409C-BE32-E72D297353CC}">
              <c16:uniqueId val="{00000002-D60C-4740-A034-E969D0278C4B}"/>
            </c:ext>
          </c:extLst>
        </c:ser>
        <c:dLbls>
          <c:dLblPos val="ctr"/>
          <c:showLegendKey val="0"/>
          <c:showVal val="1"/>
          <c:showCatName val="0"/>
          <c:showSerName val="0"/>
          <c:showPercent val="0"/>
          <c:showBubbleSize val="0"/>
        </c:dLbls>
        <c:gapWidth val="150"/>
        <c:overlap val="100"/>
        <c:axId val="633057520"/>
        <c:axId val="633059232"/>
      </c:barChart>
      <c:catAx>
        <c:axId val="63305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059232"/>
        <c:crosses val="autoZero"/>
        <c:auto val="1"/>
        <c:lblAlgn val="ctr"/>
        <c:lblOffset val="100"/>
        <c:noMultiLvlLbl val="0"/>
      </c:catAx>
      <c:valAx>
        <c:axId val="63305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05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Product_line</c:v>
                </c:pt>
              </c:strCache>
            </c:strRef>
          </c:tx>
          <c:spPr>
            <a:solidFill>
              <a:schemeClr val="accent1"/>
            </a:solidFill>
            <a:ln>
              <a:noFill/>
            </a:ln>
            <a:effectLst/>
          </c:spPr>
          <c:invertIfNegative val="0"/>
          <c:cat>
            <c:strRef>
              <c:f>Sheet1!$A$2:$A$5</c:f>
              <c:strCache>
                <c:ptCount val="3"/>
                <c:pt idx="0">
                  <c:v>A</c:v>
                </c:pt>
                <c:pt idx="1">
                  <c:v>B</c:v>
                </c:pt>
                <c:pt idx="2">
                  <c:v>C</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47D8-344B-8B79-7A616475FEAE}"/>
            </c:ext>
          </c:extLst>
        </c:ser>
        <c:ser>
          <c:idx val="1"/>
          <c:order val="1"/>
          <c:tx>
            <c:strRef>
              <c:f>Sheet1!$C$1</c:f>
              <c:strCache>
                <c:ptCount val="1"/>
                <c:pt idx="0">
                  <c:v>total_profit</c:v>
                </c:pt>
              </c:strCache>
            </c:strRef>
          </c:tx>
          <c:spPr>
            <a:solidFill>
              <a:schemeClr val="accent2"/>
            </a:solidFill>
            <a:ln>
              <a:noFill/>
            </a:ln>
            <a:effectLst/>
          </c:spPr>
          <c:invertIfNegative val="0"/>
          <c:cat>
            <c:strRef>
              <c:f>Sheet1!$A$2:$A$5</c:f>
              <c:strCache>
                <c:ptCount val="3"/>
                <c:pt idx="0">
                  <c:v>A</c:v>
                </c:pt>
                <c:pt idx="1">
                  <c:v>B</c:v>
                </c:pt>
                <c:pt idx="2">
                  <c:v>C</c:v>
                </c:pt>
              </c:strCache>
            </c:strRef>
          </c:cat>
          <c:val>
            <c:numRef>
              <c:f>Sheet1!$C$2:$C$5</c:f>
              <c:numCache>
                <c:formatCode>General</c:formatCode>
                <c:ptCount val="4"/>
                <c:pt idx="0">
                  <c:v>1067.49</c:v>
                </c:pt>
                <c:pt idx="1">
                  <c:v>951.82</c:v>
                </c:pt>
                <c:pt idx="2">
                  <c:v>1131.75</c:v>
                </c:pt>
              </c:numCache>
            </c:numRef>
          </c:val>
          <c:extLst>
            <c:ext xmlns:c16="http://schemas.microsoft.com/office/drawing/2014/chart" uri="{C3380CC4-5D6E-409C-BE32-E72D297353CC}">
              <c16:uniqueId val="{00000001-47D8-344B-8B79-7A616475FEAE}"/>
            </c:ext>
          </c:extLst>
        </c:ser>
        <c:ser>
          <c:idx val="2"/>
          <c:order val="2"/>
          <c:tx>
            <c:strRef>
              <c:f>Sheet1!$D$1</c:f>
              <c:strCache>
                <c:ptCount val="1"/>
              </c:strCache>
            </c:strRef>
          </c:tx>
          <c:spPr>
            <a:solidFill>
              <a:schemeClr val="accent3"/>
            </a:solidFill>
            <a:ln>
              <a:noFill/>
            </a:ln>
            <a:effectLst/>
          </c:spPr>
          <c:invertIfNegative val="0"/>
          <c:cat>
            <c:strRef>
              <c:f>Sheet1!$A$2:$A$5</c:f>
              <c:strCache>
                <c:ptCount val="3"/>
                <c:pt idx="0">
                  <c:v>A</c:v>
                </c:pt>
                <c:pt idx="1">
                  <c:v>B</c:v>
                </c:pt>
                <c:pt idx="2">
                  <c:v>C</c:v>
                </c:pt>
              </c:strCache>
            </c:strRef>
          </c:cat>
          <c:val>
            <c:numRef>
              <c:f>Sheet1!$D$2:$D$5</c:f>
              <c:numCache>
                <c:formatCode>General</c:formatCode>
                <c:ptCount val="4"/>
              </c:numCache>
            </c:numRef>
          </c:val>
          <c:extLst>
            <c:ext xmlns:c16="http://schemas.microsoft.com/office/drawing/2014/chart" uri="{C3380CC4-5D6E-409C-BE32-E72D297353CC}">
              <c16:uniqueId val="{00000002-47D8-344B-8B79-7A616475FEAE}"/>
            </c:ext>
          </c:extLst>
        </c:ser>
        <c:dLbls>
          <c:showLegendKey val="0"/>
          <c:showVal val="0"/>
          <c:showCatName val="0"/>
          <c:showSerName val="0"/>
          <c:showPercent val="0"/>
          <c:showBubbleSize val="0"/>
        </c:dLbls>
        <c:gapWidth val="219"/>
        <c:overlap val="-27"/>
        <c:axId val="2079720944"/>
        <c:axId val="2079722656"/>
      </c:barChart>
      <c:catAx>
        <c:axId val="20797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9722656"/>
        <c:crosses val="autoZero"/>
        <c:auto val="1"/>
        <c:lblAlgn val="ctr"/>
        <c:lblOffset val="100"/>
        <c:noMultiLvlLbl val="0"/>
      </c:catAx>
      <c:valAx>
        <c:axId val="207972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97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30B-FA45-92B8-3AF34653E02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30B-FA45-92B8-3AF34653E02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30B-FA45-92B8-3AF34653E02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30B-FA45-92B8-3AF34653E02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430B-FA45-92B8-3AF34653E02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3"/>
                <c:pt idx="0">
                  <c:v>High</c:v>
                </c:pt>
                <c:pt idx="1">
                  <c:v>Medium</c:v>
                </c:pt>
                <c:pt idx="2">
                  <c:v>Low </c:v>
                </c:pt>
              </c:strCache>
            </c:strRef>
          </c:cat>
          <c:val>
            <c:numRef>
              <c:f>Sheet1!$B$2:$B$6</c:f>
              <c:numCache>
                <c:formatCode>General</c:formatCode>
                <c:ptCount val="5"/>
                <c:pt idx="0">
                  <c:v>7</c:v>
                </c:pt>
                <c:pt idx="1">
                  <c:v>5</c:v>
                </c:pt>
                <c:pt idx="2">
                  <c:v>3</c:v>
                </c:pt>
              </c:numCache>
            </c:numRef>
          </c:val>
          <c:extLst>
            <c:ext xmlns:c16="http://schemas.microsoft.com/office/drawing/2014/chart" uri="{C3380CC4-5D6E-409C-BE32-E72D297353CC}">
              <c16:uniqueId val="{00000000-59F7-8C46-9ADE-D96B2B4FC350}"/>
            </c:ext>
          </c:extLst>
        </c:ser>
        <c:ser>
          <c:idx val="1"/>
          <c:order val="1"/>
          <c:tx>
            <c:strRef>
              <c:f>Sheet1!$C$1</c:f>
              <c:strCache>
                <c:ptCount val="1"/>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430B-FA45-92B8-3AF34653E02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430B-FA45-92B8-3AF34653E02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430B-FA45-92B8-3AF34653E02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430B-FA45-92B8-3AF34653E02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430B-FA45-92B8-3AF34653E02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3"/>
                <c:pt idx="0">
                  <c:v>High</c:v>
                </c:pt>
                <c:pt idx="1">
                  <c:v>Medium</c:v>
                </c:pt>
                <c:pt idx="2">
                  <c:v>Low </c:v>
                </c:pt>
              </c:strCache>
            </c:strRef>
          </c:cat>
          <c:val>
            <c:numRef>
              <c:f>Sheet1!$C$2:$C$6</c:f>
              <c:numCache>
                <c:formatCode>General</c:formatCode>
                <c:ptCount val="5"/>
              </c:numCache>
            </c:numRef>
          </c:val>
          <c:extLst>
            <c:ext xmlns:c16="http://schemas.microsoft.com/office/drawing/2014/chart" uri="{C3380CC4-5D6E-409C-BE32-E72D297353CC}">
              <c16:uniqueId val="{00000001-59F7-8C46-9ADE-D96B2B4FC350}"/>
            </c:ext>
          </c:extLst>
        </c:ser>
        <c:ser>
          <c:idx val="2"/>
          <c:order val="2"/>
          <c:tx>
            <c:strRef>
              <c:f>Sheet1!$D$1</c:f>
              <c:strCache>
                <c:ptCount val="1"/>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430B-FA45-92B8-3AF34653E02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430B-FA45-92B8-3AF34653E02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430B-FA45-92B8-3AF34653E02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430B-FA45-92B8-3AF34653E02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D-430B-FA45-92B8-3AF34653E02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3"/>
                <c:pt idx="0">
                  <c:v>High</c:v>
                </c:pt>
                <c:pt idx="1">
                  <c:v>Medium</c:v>
                </c:pt>
                <c:pt idx="2">
                  <c:v>Low </c:v>
                </c:pt>
              </c:strCache>
            </c:strRef>
          </c:cat>
          <c:val>
            <c:numRef>
              <c:f>Sheet1!$D$2:$D$6</c:f>
              <c:numCache>
                <c:formatCode>General</c:formatCode>
                <c:ptCount val="5"/>
              </c:numCache>
            </c:numRef>
          </c:val>
          <c:extLst>
            <c:ext xmlns:c16="http://schemas.microsoft.com/office/drawing/2014/chart" uri="{C3380CC4-5D6E-409C-BE32-E72D297353CC}">
              <c16:uniqueId val="{00000002-59F7-8C46-9ADE-D96B2B4FC350}"/>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3"/>
        <c:delete val="1"/>
      </c:legendEntry>
      <c:legendEntry>
        <c:idx val="4"/>
        <c:delete val="1"/>
      </c:legendEntry>
      <c:layout>
        <c:manualLayout>
          <c:xMode val="edge"/>
          <c:yMode val="edge"/>
          <c:x val="0.21409869756846431"/>
          <c:y val="1.6836195965366927E-2"/>
          <c:w val="0.52463279354231662"/>
          <c:h val="6.302040029933961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Sheet1!$C$1</c:f>
              <c:strCache>
                <c:ptCount val="1"/>
                <c:pt idx="0">
                  <c:v>Count_payment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1C5-7D4B-868F-6A39DF7F8E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1C5-7D4B-868F-6A39DF7F8E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1C5-7D4B-868F-6A39DF7F8EE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Sheet1!$A$2:$B$4</c:f>
              <c:multiLvlStrCache>
                <c:ptCount val="3"/>
                <c:lvl>
                  <c:pt idx="0">
                    <c:v>Ewallet</c:v>
                  </c:pt>
                  <c:pt idx="1">
                    <c:v>Cash</c:v>
                  </c:pt>
                  <c:pt idx="2">
                    <c:v>Ewallet</c:v>
                  </c:pt>
                </c:lvl>
                <c:lvl>
                  <c:pt idx="0">
                    <c:v>Mandalay</c:v>
                  </c:pt>
                  <c:pt idx="1">
                    <c:v>Naypyitaw</c:v>
                  </c:pt>
                  <c:pt idx="2">
                    <c:v>Yangon</c:v>
                  </c:pt>
                </c:lvl>
              </c:multiLvlStrCache>
            </c:multiLvlStrRef>
          </c:cat>
          <c:val>
            <c:numRef>
              <c:f>Sheet1!$C$2:$C$4</c:f>
              <c:numCache>
                <c:formatCode>General</c:formatCode>
                <c:ptCount val="3"/>
                <c:pt idx="0">
                  <c:v>113</c:v>
                </c:pt>
                <c:pt idx="1">
                  <c:v>124</c:v>
                </c:pt>
                <c:pt idx="2">
                  <c:v>126</c:v>
                </c:pt>
              </c:numCache>
            </c:numRef>
          </c:val>
          <c:extLst>
            <c:ext xmlns:c16="http://schemas.microsoft.com/office/drawing/2014/chart" uri="{C3380CC4-5D6E-409C-BE32-E72D297353CC}">
              <c16:uniqueId val="{00000000-61A7-7640-ACCB-E2A6291D401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months</c:v>
                </c:pt>
              </c:strCache>
            </c:strRef>
          </c:tx>
          <c:spPr>
            <a:solidFill>
              <a:schemeClr val="accent1"/>
            </a:solidFill>
            <a:ln>
              <a:noFill/>
            </a:ln>
            <a:effectLst/>
          </c:spPr>
          <c:invertIfNegative val="0"/>
          <c:cat>
            <c:strRef>
              <c:f>Sheet1!$A$2:$A$7</c:f>
              <c:strCache>
                <c:ptCount val="6"/>
                <c:pt idx="0">
                  <c:v>Female(January)</c:v>
                </c:pt>
                <c:pt idx="1">
                  <c:v>Male(January)</c:v>
                </c:pt>
                <c:pt idx="2">
                  <c:v>(February)</c:v>
                </c:pt>
                <c:pt idx="3">
                  <c:v>Female(February)</c:v>
                </c:pt>
                <c:pt idx="4">
                  <c:v>Female(March)</c:v>
                </c:pt>
                <c:pt idx="5">
                  <c:v>Male(March)</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4D84-8245-BBC3-4481CBB45509}"/>
            </c:ext>
          </c:extLst>
        </c:ser>
        <c:ser>
          <c:idx val="1"/>
          <c:order val="1"/>
          <c:tx>
            <c:strRef>
              <c:f>Sheet1!$C$1</c:f>
              <c:strCache>
                <c:ptCount val="1"/>
                <c:pt idx="0">
                  <c:v>total_sales</c:v>
                </c:pt>
              </c:strCache>
            </c:strRef>
          </c:tx>
          <c:spPr>
            <a:solidFill>
              <a:schemeClr val="accent2"/>
            </a:solidFill>
            <a:ln>
              <a:noFill/>
            </a:ln>
            <a:effectLst/>
          </c:spPr>
          <c:invertIfNegative val="0"/>
          <c:cat>
            <c:strRef>
              <c:f>Sheet1!$A$2:$A$7</c:f>
              <c:strCache>
                <c:ptCount val="6"/>
                <c:pt idx="0">
                  <c:v>Female(January)</c:v>
                </c:pt>
                <c:pt idx="1">
                  <c:v>Male(January)</c:v>
                </c:pt>
                <c:pt idx="2">
                  <c:v>(February)</c:v>
                </c:pt>
                <c:pt idx="3">
                  <c:v>Female(February)</c:v>
                </c:pt>
                <c:pt idx="4">
                  <c:v>Female(March)</c:v>
                </c:pt>
                <c:pt idx="5">
                  <c:v>Male(March)</c:v>
                </c:pt>
              </c:strCache>
            </c:strRef>
          </c:cat>
          <c:val>
            <c:numRef>
              <c:f>Sheet1!$C$2:$C$7</c:f>
              <c:numCache>
                <c:formatCode>General</c:formatCode>
                <c:ptCount val="6"/>
                <c:pt idx="0">
                  <c:v>59138.98</c:v>
                </c:pt>
                <c:pt idx="1">
                  <c:v>57152.89</c:v>
                </c:pt>
                <c:pt idx="2">
                  <c:v>40883.82</c:v>
                </c:pt>
                <c:pt idx="3">
                  <c:v>56335.56</c:v>
                </c:pt>
                <c:pt idx="4">
                  <c:v>52408.39</c:v>
                </c:pt>
                <c:pt idx="5">
                  <c:v>57047.12</c:v>
                </c:pt>
              </c:numCache>
            </c:numRef>
          </c:val>
          <c:extLst>
            <c:ext xmlns:c16="http://schemas.microsoft.com/office/drawing/2014/chart" uri="{C3380CC4-5D6E-409C-BE32-E72D297353CC}">
              <c16:uniqueId val="{00000001-4D84-8245-BBC3-4481CBB45509}"/>
            </c:ext>
          </c:extLst>
        </c:ser>
        <c:dLbls>
          <c:showLegendKey val="0"/>
          <c:showVal val="0"/>
          <c:showCatName val="0"/>
          <c:showSerName val="0"/>
          <c:showPercent val="0"/>
          <c:showBubbleSize val="0"/>
        </c:dLbls>
        <c:gapWidth val="219"/>
        <c:overlap val="-27"/>
        <c:axId val="343574880"/>
        <c:axId val="570656496"/>
      </c:barChart>
      <c:catAx>
        <c:axId val="34357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0656496"/>
        <c:crosses val="autoZero"/>
        <c:auto val="1"/>
        <c:lblAlgn val="ctr"/>
        <c:lblOffset val="100"/>
        <c:noMultiLvlLbl val="0"/>
      </c:catAx>
      <c:valAx>
        <c:axId val="57065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3574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Sheet1!$C$1</c:f>
              <c:strCache>
                <c:ptCount val="1"/>
                <c:pt idx="0">
                  <c:v>total_line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B1D-C849-AE1A-73BF621DB7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1D-C849-AE1A-73BF621DB7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B1D-C849-AE1A-73BF621DB744}"/>
              </c:ext>
            </c:extLst>
          </c:dPt>
          <c:cat>
            <c:multiLvlStrRef>
              <c:f>Sheet1!$A$2:$B$4</c:f>
              <c:multiLvlStrCache>
                <c:ptCount val="3"/>
                <c:lvl>
                  <c:pt idx="0">
                    <c:v>Food and beverages</c:v>
                  </c:pt>
                  <c:pt idx="1">
                    <c:v>Electronic accessories</c:v>
                  </c:pt>
                  <c:pt idx="2">
                    <c:v>Fashion accessories</c:v>
                  </c:pt>
                </c:lvl>
                <c:lvl>
                  <c:pt idx="0">
                    <c:v>Member</c:v>
                  </c:pt>
                  <c:pt idx="1">
                    <c:v>Normal</c:v>
                  </c:pt>
                  <c:pt idx="2">
                    <c:v>Normal</c:v>
                  </c:pt>
                </c:lvl>
              </c:multiLvlStrCache>
            </c:multiLvlStrRef>
          </c:cat>
          <c:val>
            <c:numRef>
              <c:f>Sheet1!$C$2:$C$4</c:f>
              <c:numCache>
                <c:formatCode>General</c:formatCode>
                <c:ptCount val="3"/>
                <c:pt idx="0">
                  <c:v>94</c:v>
                </c:pt>
                <c:pt idx="1">
                  <c:v>92</c:v>
                </c:pt>
                <c:pt idx="2">
                  <c:v>92</c:v>
                </c:pt>
              </c:numCache>
            </c:numRef>
          </c:val>
          <c:extLst>
            <c:ext xmlns:c16="http://schemas.microsoft.com/office/drawing/2014/chart" uri="{C3380CC4-5D6E-409C-BE32-E72D297353CC}">
              <c16:uniqueId val="{00000000-E7FF-604E-BCB3-464D153ACD2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total_sales</c:v>
                </c:pt>
              </c:strCache>
            </c:strRef>
          </c:tx>
          <c:spPr>
            <a:solidFill>
              <a:schemeClr val="accent1"/>
            </a:solidFill>
            <a:ln>
              <a:noFill/>
            </a:ln>
            <a:effectLst/>
          </c:spPr>
          <c:invertIfNegative val="0"/>
          <c:cat>
            <c:numRef>
              <c:f>Sheet1!$A$2:$A$7</c:f>
              <c:numCache>
                <c:formatCode>General</c:formatCode>
                <c:ptCount val="6"/>
                <c:pt idx="0">
                  <c:v>8</c:v>
                </c:pt>
                <c:pt idx="1">
                  <c:v>3</c:v>
                </c:pt>
                <c:pt idx="2">
                  <c:v>2</c:v>
                </c:pt>
                <c:pt idx="3">
                  <c:v>15</c:v>
                </c:pt>
                <c:pt idx="4">
                  <c:v>1</c:v>
                </c:pt>
              </c:numCache>
            </c:numRef>
          </c:cat>
          <c:val>
            <c:numRef>
              <c:f>Sheet1!$B$2:$B$7</c:f>
              <c:numCache>
                <c:formatCode>General</c:formatCode>
                <c:ptCount val="6"/>
                <c:pt idx="0">
                  <c:v>26634.34</c:v>
                </c:pt>
                <c:pt idx="1">
                  <c:v>23402.26</c:v>
                </c:pt>
                <c:pt idx="2">
                  <c:v>23392.28</c:v>
                </c:pt>
                <c:pt idx="3">
                  <c:v>22674.46</c:v>
                </c:pt>
                <c:pt idx="4">
                  <c:v>22634.55</c:v>
                </c:pt>
              </c:numCache>
            </c:numRef>
          </c:val>
          <c:extLst>
            <c:ext xmlns:c16="http://schemas.microsoft.com/office/drawing/2014/chart" uri="{C3380CC4-5D6E-409C-BE32-E72D297353CC}">
              <c16:uniqueId val="{00000000-BF4D-6A45-9C9B-51341C022BFD}"/>
            </c:ext>
          </c:extLst>
        </c:ser>
        <c:dLbls>
          <c:showLegendKey val="0"/>
          <c:showVal val="0"/>
          <c:showCatName val="0"/>
          <c:showSerName val="0"/>
          <c:showPercent val="0"/>
          <c:showBubbleSize val="0"/>
        </c:dLbls>
        <c:gapWidth val="219"/>
        <c:overlap val="-27"/>
        <c:axId val="499337936"/>
        <c:axId val="499664560"/>
      </c:barChart>
      <c:catAx>
        <c:axId val="49933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664560"/>
        <c:crosses val="autoZero"/>
        <c:auto val="1"/>
        <c:lblAlgn val="ctr"/>
        <c:lblOffset val="100"/>
        <c:noMultiLvlLbl val="0"/>
      </c:catAx>
      <c:valAx>
        <c:axId val="49966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337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total_sales</c:v>
                </c:pt>
              </c:strCache>
            </c:strRef>
          </c:tx>
          <c:spPr>
            <a:solidFill>
              <a:schemeClr val="accent1"/>
            </a:solidFill>
            <a:ln>
              <a:noFill/>
            </a:ln>
            <a:effectLst/>
          </c:spPr>
          <c:invertIfNegative val="0"/>
          <c:cat>
            <c:strRef>
              <c:f>Sheet1!$A$2:$A$10</c:f>
              <c:strCache>
                <c:ptCount val="7"/>
                <c:pt idx="0">
                  <c:v>Saturday</c:v>
                </c:pt>
                <c:pt idx="1">
                  <c:v>Tuesday</c:v>
                </c:pt>
                <c:pt idx="2">
                  <c:v>Thursday</c:v>
                </c:pt>
                <c:pt idx="3">
                  <c:v>Sunday</c:v>
                </c:pt>
                <c:pt idx="4">
                  <c:v>Friday</c:v>
                </c:pt>
                <c:pt idx="5">
                  <c:v>Wednesday</c:v>
                </c:pt>
                <c:pt idx="6">
                  <c:v>Monday</c:v>
                </c:pt>
              </c:strCache>
            </c:strRef>
          </c:cat>
          <c:val>
            <c:numRef>
              <c:f>Sheet1!$B$2:$B$10</c:f>
              <c:numCache>
                <c:formatCode>General</c:formatCode>
                <c:ptCount val="9"/>
                <c:pt idx="0">
                  <c:v>56120.81</c:v>
                </c:pt>
                <c:pt idx="1">
                  <c:v>51482.25</c:v>
                </c:pt>
                <c:pt idx="2">
                  <c:v>45349.25</c:v>
                </c:pt>
                <c:pt idx="3">
                  <c:v>44457.89</c:v>
                </c:pt>
                <c:pt idx="4">
                  <c:v>43926.34</c:v>
                </c:pt>
                <c:pt idx="5">
                  <c:v>43731.14</c:v>
                </c:pt>
                <c:pt idx="6">
                  <c:v>37899.08</c:v>
                </c:pt>
              </c:numCache>
            </c:numRef>
          </c:val>
          <c:extLst>
            <c:ext xmlns:c16="http://schemas.microsoft.com/office/drawing/2014/chart" uri="{C3380CC4-5D6E-409C-BE32-E72D297353CC}">
              <c16:uniqueId val="{00000000-8542-A84F-AA7F-945DF21E3951}"/>
            </c:ext>
          </c:extLst>
        </c:ser>
        <c:dLbls>
          <c:showLegendKey val="0"/>
          <c:showVal val="0"/>
          <c:showCatName val="0"/>
          <c:showSerName val="0"/>
          <c:showPercent val="0"/>
          <c:showBubbleSize val="0"/>
        </c:dLbls>
        <c:gapWidth val="219"/>
        <c:overlap val="-27"/>
        <c:axId val="500825680"/>
        <c:axId val="501134288"/>
      </c:barChart>
      <c:catAx>
        <c:axId val="50082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1134288"/>
        <c:crosses val="autoZero"/>
        <c:auto val="1"/>
        <c:lblAlgn val="ctr"/>
        <c:lblOffset val="100"/>
        <c:noMultiLvlLbl val="0"/>
      </c:catAx>
      <c:valAx>
        <c:axId val="501134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825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200" dirty="0">
                <a:solidFill>
                  <a:srgbClr val="000000"/>
                </a:solidFill>
                <a:effectLst/>
                <a:latin typeface="Arial" panose="020B0604020202020204" pitchFamily="34" charset="0"/>
              </a:rPr>
              <a:t>Sales Performance Analysis of Walmart Stores Using Advanced MySQL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5: Most Popular Payment Method by City</a:t>
            </a:r>
          </a:p>
        </p:txBody>
      </p:sp>
      <p:sp>
        <p:nvSpPr>
          <p:cNvPr id="3" name="Content Placeholder 2"/>
          <p:cNvSpPr>
            <a:spLocks noGrp="1"/>
          </p:cNvSpPr>
          <p:nvPr>
            <p:ph sz="half" idx="1"/>
          </p:nvPr>
        </p:nvSpPr>
        <p:spPr/>
        <p:txBody>
          <a:bodyPr>
            <a:noAutofit/>
          </a:bodyPr>
          <a:lstStyle/>
          <a:p>
            <a:pPr marL="0" indent="0">
              <a:buNone/>
            </a:pPr>
            <a:r>
              <a:rPr sz="2400" dirty="0"/>
              <a:t>SQL Query:</a:t>
            </a:r>
          </a:p>
          <a:p>
            <a:pPr marL="0" indent="0">
              <a:buNone/>
              <a:defRPr sz="1000"/>
            </a:pPr>
            <a:r>
              <a:rPr sz="1600" dirty="0"/>
              <a:t>CREATE TEMPORARY TABLE task_5 AS</a:t>
            </a:r>
            <a:br>
              <a:rPr sz="1600" dirty="0"/>
            </a:br>
            <a:r>
              <a:rPr sz="1600" dirty="0"/>
              <a:t>SELECT city, payment, COUNT(payment) AS </a:t>
            </a:r>
            <a:r>
              <a:rPr sz="1600" dirty="0" err="1"/>
              <a:t>count_payment</a:t>
            </a:r>
            <a:r>
              <a:rPr sz="1600" dirty="0"/>
              <a:t>,</a:t>
            </a:r>
            <a:br>
              <a:rPr sz="1600" dirty="0"/>
            </a:br>
            <a:r>
              <a:rPr sz="1600" dirty="0"/>
              <a:t>RANK() OVER (PARTITION BY city ORDER BY COUNT(payment) DESC) AS </a:t>
            </a:r>
            <a:r>
              <a:rPr sz="1600" dirty="0" err="1"/>
              <a:t>rank_payment</a:t>
            </a:r>
            <a:br>
              <a:rPr sz="1600" dirty="0"/>
            </a:br>
            <a:r>
              <a:rPr sz="1600" dirty="0"/>
              <a:t>FROM </a:t>
            </a:r>
            <a:r>
              <a:rPr sz="1600" dirty="0" err="1"/>
              <a:t>walmart_sales</a:t>
            </a:r>
            <a:br>
              <a:rPr sz="1600" dirty="0"/>
            </a:br>
            <a:r>
              <a:rPr sz="1600" dirty="0"/>
              <a:t>GROUP BY city, payment;</a:t>
            </a:r>
            <a:br>
              <a:rPr sz="1600" dirty="0"/>
            </a:br>
            <a:br>
              <a:rPr sz="1600" dirty="0"/>
            </a:br>
            <a:r>
              <a:rPr sz="1600" dirty="0"/>
              <a:t>SELECT city, payment, </a:t>
            </a:r>
            <a:r>
              <a:rPr sz="1600" dirty="0" err="1"/>
              <a:t>count_payment</a:t>
            </a:r>
            <a:br>
              <a:rPr sz="1600" dirty="0"/>
            </a:br>
            <a:r>
              <a:rPr sz="1600" dirty="0"/>
              <a:t>FROM task_5</a:t>
            </a:r>
            <a:br>
              <a:rPr sz="1600" dirty="0"/>
            </a:br>
            <a:r>
              <a:rPr sz="1600" dirty="0"/>
              <a:t>WHERE </a:t>
            </a:r>
            <a:r>
              <a:rPr sz="1600" dirty="0" err="1"/>
              <a:t>rank_payment</a:t>
            </a:r>
            <a:r>
              <a:rPr sz="1600" dirty="0"/>
              <a:t> = 1;</a:t>
            </a:r>
          </a:p>
        </p:txBody>
      </p:sp>
      <p:graphicFrame>
        <p:nvGraphicFramePr>
          <p:cNvPr id="8" name="Content Placeholder 7">
            <a:extLst>
              <a:ext uri="{FF2B5EF4-FFF2-40B4-BE49-F238E27FC236}">
                <a16:creationId xmlns:a16="http://schemas.microsoft.com/office/drawing/2014/main" id="{AAB20542-748C-3ECA-5E06-2173CBE7E55F}"/>
              </a:ext>
            </a:extLst>
          </p:cNvPr>
          <p:cNvGraphicFramePr>
            <a:graphicFrameLocks noGrp="1"/>
          </p:cNvGraphicFramePr>
          <p:nvPr>
            <p:ph sz="half" idx="2"/>
            <p:extLst>
              <p:ext uri="{D42A27DB-BD31-4B8C-83A1-F6EECF244321}">
                <p14:modId xmlns:p14="http://schemas.microsoft.com/office/powerpoint/2010/main" val="972795520"/>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2659-8686-460E-5812-B445815D3526}"/>
              </a:ext>
            </a:extLst>
          </p:cNvPr>
          <p:cNvSpPr>
            <a:spLocks noGrp="1"/>
          </p:cNvSpPr>
          <p:nvPr>
            <p:ph type="title"/>
          </p:nvPr>
        </p:nvSpPr>
        <p:spPr/>
        <p:txBody>
          <a:bodyPr>
            <a:normAutofit/>
          </a:bodyPr>
          <a:lstStyle/>
          <a:p>
            <a:r>
              <a:rPr lang="en-US" sz="1600" dirty="0"/>
              <a:t>Walmart needs to determine the most popular payment method in each city to tailor marketing strategies.</a:t>
            </a:r>
          </a:p>
        </p:txBody>
      </p:sp>
      <p:pic>
        <p:nvPicPr>
          <p:cNvPr id="4" name="Picture 3">
            <a:extLst>
              <a:ext uri="{FF2B5EF4-FFF2-40B4-BE49-F238E27FC236}">
                <a16:creationId xmlns:a16="http://schemas.microsoft.com/office/drawing/2014/main" id="{4D455051-AE53-B727-381E-F14236895A41}"/>
              </a:ext>
            </a:extLst>
          </p:cNvPr>
          <p:cNvPicPr>
            <a:picLocks noChangeAspect="1"/>
          </p:cNvPicPr>
          <p:nvPr/>
        </p:nvPicPr>
        <p:blipFill>
          <a:blip r:embed="rId2"/>
          <a:stretch>
            <a:fillRect/>
          </a:stretch>
        </p:blipFill>
        <p:spPr>
          <a:xfrm>
            <a:off x="3065854" y="2537736"/>
            <a:ext cx="3012292" cy="1427627"/>
          </a:xfrm>
          <a:prstGeom prst="rect">
            <a:avLst/>
          </a:prstGeom>
        </p:spPr>
      </p:pic>
    </p:spTree>
    <p:extLst>
      <p:ext uri="{BB962C8B-B14F-4D97-AF65-F5344CB8AC3E}">
        <p14:creationId xmlns:p14="http://schemas.microsoft.com/office/powerpoint/2010/main" val="19785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6: Monthly Sales Distribution by Gender</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SELECT gender, MONTHNAME(</a:t>
            </a:r>
            <a:r>
              <a:rPr sz="1600" dirty="0" err="1"/>
              <a:t>new_date</a:t>
            </a:r>
            <a:r>
              <a:rPr sz="1600" dirty="0"/>
              <a:t>) AS months, ROUND(SUM(total), 2) AS </a:t>
            </a:r>
            <a:r>
              <a:rPr sz="1600" dirty="0" err="1"/>
              <a:t>total_sales</a:t>
            </a:r>
            <a:br>
              <a:rPr sz="1600" dirty="0"/>
            </a:br>
            <a:r>
              <a:rPr sz="1600" dirty="0"/>
              <a:t>FROM </a:t>
            </a:r>
            <a:r>
              <a:rPr sz="1600" dirty="0" err="1"/>
              <a:t>walmart_sales</a:t>
            </a:r>
            <a:br>
              <a:rPr sz="1600" dirty="0"/>
            </a:br>
            <a:r>
              <a:rPr sz="1600" dirty="0"/>
              <a:t>GROUP BY gender, months</a:t>
            </a:r>
            <a:br>
              <a:rPr sz="1600" dirty="0"/>
            </a:br>
            <a:r>
              <a:rPr sz="1600" dirty="0"/>
              <a:t>ORDER BY FIELD(months, 'January', 'February', 'March');</a:t>
            </a:r>
          </a:p>
        </p:txBody>
      </p:sp>
      <p:graphicFrame>
        <p:nvGraphicFramePr>
          <p:cNvPr id="5" name="Content Placeholder 4">
            <a:extLst>
              <a:ext uri="{FF2B5EF4-FFF2-40B4-BE49-F238E27FC236}">
                <a16:creationId xmlns:a16="http://schemas.microsoft.com/office/drawing/2014/main" id="{CC2D4BBD-A826-726F-6967-EA4BCA4BA4BF}"/>
              </a:ext>
            </a:extLst>
          </p:cNvPr>
          <p:cNvGraphicFramePr>
            <a:graphicFrameLocks noGrp="1"/>
          </p:cNvGraphicFramePr>
          <p:nvPr>
            <p:ph sz="half" idx="2"/>
            <p:extLst>
              <p:ext uri="{D42A27DB-BD31-4B8C-83A1-F6EECF244321}">
                <p14:modId xmlns:p14="http://schemas.microsoft.com/office/powerpoint/2010/main" val="3169310155"/>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E3BE-DFB6-9ECA-22B1-6D7F856A849A}"/>
              </a:ext>
            </a:extLst>
          </p:cNvPr>
          <p:cNvSpPr>
            <a:spLocks noGrp="1"/>
          </p:cNvSpPr>
          <p:nvPr>
            <p:ph type="title"/>
          </p:nvPr>
        </p:nvSpPr>
        <p:spPr/>
        <p:txBody>
          <a:bodyPr>
            <a:normAutofit/>
          </a:bodyPr>
          <a:lstStyle/>
          <a:p>
            <a:r>
              <a:rPr lang="en-IN" sz="1600" dirty="0"/>
              <a:t>Walmart wants to understand the sales distribution between male and female customers on a monthly basis.</a:t>
            </a:r>
            <a:br>
              <a:rPr lang="en-IN" sz="1600" dirty="0"/>
            </a:br>
            <a:endParaRPr lang="en-US" sz="1600" dirty="0"/>
          </a:p>
        </p:txBody>
      </p:sp>
      <p:pic>
        <p:nvPicPr>
          <p:cNvPr id="4" name="Picture 3">
            <a:extLst>
              <a:ext uri="{FF2B5EF4-FFF2-40B4-BE49-F238E27FC236}">
                <a16:creationId xmlns:a16="http://schemas.microsoft.com/office/drawing/2014/main" id="{2D64BAA7-CBD7-0C1C-B1AB-0182C7C61795}"/>
              </a:ext>
            </a:extLst>
          </p:cNvPr>
          <p:cNvPicPr>
            <a:picLocks noChangeAspect="1"/>
          </p:cNvPicPr>
          <p:nvPr/>
        </p:nvPicPr>
        <p:blipFill>
          <a:blip r:embed="rId2"/>
          <a:stretch>
            <a:fillRect/>
          </a:stretch>
        </p:blipFill>
        <p:spPr>
          <a:xfrm>
            <a:off x="3273033" y="2389826"/>
            <a:ext cx="2597933" cy="2078347"/>
          </a:xfrm>
          <a:prstGeom prst="rect">
            <a:avLst/>
          </a:prstGeom>
        </p:spPr>
      </p:pic>
    </p:spTree>
    <p:extLst>
      <p:ext uri="{BB962C8B-B14F-4D97-AF65-F5344CB8AC3E}">
        <p14:creationId xmlns:p14="http://schemas.microsoft.com/office/powerpoint/2010/main" val="7973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7: Best Product Line by Customer Type</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CREATE TEMPORARY TABLE task_7 AS</a:t>
            </a:r>
            <a:br>
              <a:rPr sz="1600" dirty="0"/>
            </a:br>
            <a:r>
              <a:rPr sz="1600" dirty="0"/>
              <a:t>SELECT </a:t>
            </a:r>
            <a:r>
              <a:rPr sz="1600" dirty="0" err="1"/>
              <a:t>customer_type</a:t>
            </a:r>
            <a:r>
              <a:rPr sz="1600" dirty="0"/>
              <a:t>, </a:t>
            </a:r>
            <a:r>
              <a:rPr sz="1600" dirty="0" err="1"/>
              <a:t>Product_Line</a:t>
            </a:r>
            <a:r>
              <a:rPr sz="1600" dirty="0"/>
              <a:t>, COUNT(</a:t>
            </a:r>
            <a:r>
              <a:rPr sz="1600" dirty="0" err="1"/>
              <a:t>Product_Line</a:t>
            </a:r>
            <a:r>
              <a:rPr sz="1600" dirty="0"/>
              <a:t>) AS </a:t>
            </a:r>
            <a:r>
              <a:rPr sz="1600" dirty="0" err="1"/>
              <a:t>total_line</a:t>
            </a:r>
            <a:r>
              <a:rPr sz="1600" dirty="0"/>
              <a:t>,</a:t>
            </a:r>
            <a:br>
              <a:rPr sz="1600" dirty="0"/>
            </a:br>
            <a:r>
              <a:rPr sz="1600" dirty="0"/>
              <a:t>RANK() OVER(PARTITION BY </a:t>
            </a:r>
            <a:r>
              <a:rPr sz="1600" dirty="0" err="1"/>
              <a:t>customer_type</a:t>
            </a:r>
            <a:r>
              <a:rPr sz="1600" dirty="0"/>
              <a:t> ORDER BY COUNT(</a:t>
            </a:r>
            <a:r>
              <a:rPr sz="1600" dirty="0" err="1"/>
              <a:t>Product_Line</a:t>
            </a:r>
            <a:r>
              <a:rPr sz="1600" dirty="0"/>
              <a:t>) DESC) AS </a:t>
            </a:r>
            <a:r>
              <a:rPr sz="1600" dirty="0" err="1"/>
              <a:t>rnk</a:t>
            </a:r>
            <a:br>
              <a:rPr sz="1600" dirty="0"/>
            </a:br>
            <a:r>
              <a:rPr sz="1600" dirty="0"/>
              <a:t>FROM </a:t>
            </a:r>
            <a:r>
              <a:rPr sz="1600" dirty="0" err="1"/>
              <a:t>walmart_sales</a:t>
            </a:r>
            <a:br>
              <a:rPr sz="1600" dirty="0"/>
            </a:br>
            <a:r>
              <a:rPr sz="1600" dirty="0"/>
              <a:t>GROUP BY </a:t>
            </a:r>
            <a:r>
              <a:rPr sz="1600" dirty="0" err="1"/>
              <a:t>customer_type</a:t>
            </a:r>
            <a:r>
              <a:rPr sz="1600" dirty="0"/>
              <a:t>, </a:t>
            </a:r>
            <a:r>
              <a:rPr sz="1600" dirty="0" err="1"/>
              <a:t>Product_Line</a:t>
            </a:r>
            <a:r>
              <a:rPr sz="1600" dirty="0"/>
              <a:t>;</a:t>
            </a:r>
            <a:br>
              <a:rPr sz="1600" dirty="0"/>
            </a:br>
            <a:br>
              <a:rPr sz="1600" dirty="0"/>
            </a:br>
            <a:r>
              <a:rPr sz="1600" dirty="0"/>
              <a:t>SELECT </a:t>
            </a:r>
            <a:r>
              <a:rPr sz="1600" dirty="0" err="1"/>
              <a:t>customer_type</a:t>
            </a:r>
            <a:r>
              <a:rPr sz="1600" dirty="0"/>
              <a:t>, </a:t>
            </a:r>
            <a:r>
              <a:rPr sz="1600" dirty="0" err="1"/>
              <a:t>Product_Line</a:t>
            </a:r>
            <a:r>
              <a:rPr sz="1600" dirty="0"/>
              <a:t>, </a:t>
            </a:r>
            <a:r>
              <a:rPr sz="1600" dirty="0" err="1"/>
              <a:t>total_line</a:t>
            </a:r>
            <a:br>
              <a:rPr sz="1600" dirty="0"/>
            </a:br>
            <a:r>
              <a:rPr sz="1600" dirty="0"/>
              <a:t>FROM task_7</a:t>
            </a:r>
            <a:br>
              <a:rPr sz="1600" dirty="0"/>
            </a:br>
            <a:r>
              <a:rPr sz="1600" dirty="0"/>
              <a:t>WHERE </a:t>
            </a:r>
            <a:r>
              <a:rPr sz="1600" dirty="0" err="1"/>
              <a:t>rnk</a:t>
            </a:r>
            <a:r>
              <a:rPr sz="1600" dirty="0"/>
              <a:t> = 1;</a:t>
            </a:r>
          </a:p>
        </p:txBody>
      </p:sp>
      <p:graphicFrame>
        <p:nvGraphicFramePr>
          <p:cNvPr id="5" name="Content Placeholder 4">
            <a:extLst>
              <a:ext uri="{FF2B5EF4-FFF2-40B4-BE49-F238E27FC236}">
                <a16:creationId xmlns:a16="http://schemas.microsoft.com/office/drawing/2014/main" id="{0892EAE5-3150-2C06-0E02-CADB823A1520}"/>
              </a:ext>
            </a:extLst>
          </p:cNvPr>
          <p:cNvGraphicFramePr>
            <a:graphicFrameLocks noGrp="1"/>
          </p:cNvGraphicFramePr>
          <p:nvPr>
            <p:ph sz="half" idx="2"/>
            <p:extLst>
              <p:ext uri="{D42A27DB-BD31-4B8C-83A1-F6EECF244321}">
                <p14:modId xmlns:p14="http://schemas.microsoft.com/office/powerpoint/2010/main" val="2482019710"/>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ACFA-5565-33D2-064F-67DBDA4BC0AD}"/>
              </a:ext>
            </a:extLst>
          </p:cNvPr>
          <p:cNvSpPr>
            <a:spLocks noGrp="1"/>
          </p:cNvSpPr>
          <p:nvPr>
            <p:ph type="title"/>
          </p:nvPr>
        </p:nvSpPr>
        <p:spPr/>
        <p:txBody>
          <a:bodyPr>
            <a:normAutofit/>
          </a:bodyPr>
          <a:lstStyle/>
          <a:p>
            <a:r>
              <a:rPr lang="en-IN" sz="1600" dirty="0"/>
              <a:t>Walmart wants to know which product lines are preferred by different customer types(Member vs. Normal).</a:t>
            </a:r>
            <a:br>
              <a:rPr lang="en-IN" sz="1600" dirty="0"/>
            </a:br>
            <a:endParaRPr lang="en-US" sz="1600" dirty="0"/>
          </a:p>
        </p:txBody>
      </p:sp>
      <p:pic>
        <p:nvPicPr>
          <p:cNvPr id="4" name="Picture 3">
            <a:extLst>
              <a:ext uri="{FF2B5EF4-FFF2-40B4-BE49-F238E27FC236}">
                <a16:creationId xmlns:a16="http://schemas.microsoft.com/office/drawing/2014/main" id="{CF082F32-0A79-B93B-2FD2-5EED7330DF1A}"/>
              </a:ext>
            </a:extLst>
          </p:cNvPr>
          <p:cNvPicPr>
            <a:picLocks noChangeAspect="1"/>
          </p:cNvPicPr>
          <p:nvPr/>
        </p:nvPicPr>
        <p:blipFill>
          <a:blip r:embed="rId2"/>
          <a:stretch>
            <a:fillRect/>
          </a:stretch>
        </p:blipFill>
        <p:spPr>
          <a:xfrm>
            <a:off x="2061662" y="2590540"/>
            <a:ext cx="5020675" cy="2000950"/>
          </a:xfrm>
          <a:prstGeom prst="rect">
            <a:avLst/>
          </a:prstGeom>
        </p:spPr>
      </p:pic>
    </p:spTree>
    <p:extLst>
      <p:ext uri="{BB962C8B-B14F-4D97-AF65-F5344CB8AC3E}">
        <p14:creationId xmlns:p14="http://schemas.microsoft.com/office/powerpoint/2010/main" val="226451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a:t>Task 8: Identifying Repeat Customers</a:t>
            </a:r>
            <a:endParaRPr lang="en-IN" sz="2800" dirty="0"/>
          </a:p>
        </p:txBody>
      </p:sp>
      <p:sp>
        <p:nvSpPr>
          <p:cNvPr id="3" name="Content Placeholder 2"/>
          <p:cNvSpPr>
            <a:spLocks noGrp="1"/>
          </p:cNvSpPr>
          <p:nvPr>
            <p:ph sz="half" idx="1"/>
          </p:nvPr>
        </p:nvSpPr>
        <p:spPr/>
        <p:txBody>
          <a:bodyPr>
            <a:normAutofit/>
          </a:bodyPr>
          <a:lstStyle/>
          <a:p>
            <a:pPr marL="0" indent="0">
              <a:buNone/>
            </a:pPr>
            <a:r>
              <a:rPr lang="en-IN" sz="2400"/>
              <a:t>SQL Query:</a:t>
            </a:r>
          </a:p>
          <a:p>
            <a:pPr marL="0" indent="0">
              <a:buNone/>
              <a:defRPr sz="1000"/>
            </a:pPr>
            <a:r>
              <a:rPr lang="en-IN" sz="1600"/>
              <a:t>SELECT w1.customer_id, COUNT(DISTINCT w1.invoice_id) AS purchase_count</a:t>
            </a:r>
            <a:br>
              <a:rPr lang="en-IN" sz="1600"/>
            </a:br>
            <a:r>
              <a:rPr lang="en-IN" sz="1600"/>
              <a:t>FROM walmart_sales AS w1</a:t>
            </a:r>
            <a:br>
              <a:rPr lang="en-IN" sz="1600"/>
            </a:br>
            <a:r>
              <a:rPr lang="en-IN" sz="1600"/>
              <a:t>JOIN walmart_sales AS w2 ON w1.customer_id = w2.customer_id</a:t>
            </a:r>
            <a:br>
              <a:rPr lang="en-IN" sz="1600"/>
            </a:br>
            <a:r>
              <a:rPr lang="en-IN" sz="1600"/>
              <a:t>AND w1.invoice_id &lt;&gt; w2.invoice_id</a:t>
            </a:r>
            <a:br>
              <a:rPr lang="en-IN" sz="1600"/>
            </a:br>
            <a:r>
              <a:rPr lang="en-IN" sz="1600"/>
              <a:t>AND DATEDIFF(w2.new_Date, w1.new_Date) BETWEEN 1 AND 30</a:t>
            </a:r>
            <a:br>
              <a:rPr lang="en-IN" sz="1600"/>
            </a:br>
            <a:r>
              <a:rPr lang="en-IN" sz="1600"/>
              <a:t>GROUP BY w1.customer_id</a:t>
            </a:r>
            <a:br>
              <a:rPr lang="en-IN" sz="1600"/>
            </a:br>
            <a:r>
              <a:rPr lang="en-IN" sz="1600"/>
              <a:t>HAVING purchase_count &gt; 1</a:t>
            </a:r>
            <a:br>
              <a:rPr lang="en-IN" sz="1600"/>
            </a:br>
            <a:r>
              <a:rPr lang="en-IN" sz="1600"/>
              <a:t>ORDER BY purchase_count DESC;</a:t>
            </a:r>
            <a:endParaRPr lang="en-IN" sz="1600" dirty="0"/>
          </a:p>
        </p:txBody>
      </p:sp>
      <p:pic>
        <p:nvPicPr>
          <p:cNvPr id="12" name="Content Placeholder 11">
            <a:extLst>
              <a:ext uri="{FF2B5EF4-FFF2-40B4-BE49-F238E27FC236}">
                <a16:creationId xmlns:a16="http://schemas.microsoft.com/office/drawing/2014/main" id="{FC6962AD-8637-D951-39F9-DD91B87F7C84}"/>
              </a:ext>
            </a:extLst>
          </p:cNvPr>
          <p:cNvPicPr>
            <a:picLocks noGrp="1" noChangeAspect="1"/>
          </p:cNvPicPr>
          <p:nvPr>
            <p:ph sz="half" idx="2"/>
          </p:nvPr>
        </p:nvPicPr>
        <p:blipFill>
          <a:blip r:embed="rId2"/>
          <a:stretch>
            <a:fillRect/>
          </a:stretch>
        </p:blipFill>
        <p:spPr>
          <a:xfrm>
            <a:off x="4495800" y="2243724"/>
            <a:ext cx="4191000" cy="20151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4979-DBFE-CE38-094A-E7D7BF818DD0}"/>
              </a:ext>
            </a:extLst>
          </p:cNvPr>
          <p:cNvSpPr>
            <a:spLocks noGrp="1"/>
          </p:cNvSpPr>
          <p:nvPr>
            <p:ph type="title"/>
          </p:nvPr>
        </p:nvSpPr>
        <p:spPr/>
        <p:txBody>
          <a:bodyPr>
            <a:normAutofit/>
          </a:bodyPr>
          <a:lstStyle/>
          <a:p>
            <a:r>
              <a:rPr lang="en-IN" sz="1600" dirty="0"/>
              <a:t>Walmart needs to identify customers who made repeat purchases within a specific time frame (e.g., within 30</a:t>
            </a:r>
            <a:br>
              <a:rPr lang="en-IN" sz="1600" dirty="0"/>
            </a:br>
            <a:r>
              <a:rPr lang="en-IN" sz="1600" dirty="0"/>
              <a:t>days).</a:t>
            </a:r>
            <a:br>
              <a:rPr lang="en-IN" sz="1600" dirty="0"/>
            </a:br>
            <a:endParaRPr lang="en-US" sz="1600" dirty="0"/>
          </a:p>
        </p:txBody>
      </p:sp>
      <p:pic>
        <p:nvPicPr>
          <p:cNvPr id="4" name="Picture 3">
            <a:extLst>
              <a:ext uri="{FF2B5EF4-FFF2-40B4-BE49-F238E27FC236}">
                <a16:creationId xmlns:a16="http://schemas.microsoft.com/office/drawing/2014/main" id="{6A2D3328-4079-2363-5B3C-F362557D2F9E}"/>
              </a:ext>
            </a:extLst>
          </p:cNvPr>
          <p:cNvPicPr>
            <a:picLocks noChangeAspect="1"/>
          </p:cNvPicPr>
          <p:nvPr/>
        </p:nvPicPr>
        <p:blipFill>
          <a:blip r:embed="rId2"/>
          <a:stretch>
            <a:fillRect/>
          </a:stretch>
        </p:blipFill>
        <p:spPr>
          <a:xfrm>
            <a:off x="3226954" y="1518749"/>
            <a:ext cx="2690091" cy="3820502"/>
          </a:xfrm>
          <a:prstGeom prst="rect">
            <a:avLst/>
          </a:prstGeom>
        </p:spPr>
      </p:pic>
    </p:spTree>
    <p:extLst>
      <p:ext uri="{BB962C8B-B14F-4D97-AF65-F5344CB8AC3E}">
        <p14:creationId xmlns:p14="http://schemas.microsoft.com/office/powerpoint/2010/main" val="267186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9: Top 5 Customers by Sales Volume</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SELECT </a:t>
            </a:r>
            <a:r>
              <a:rPr sz="1600" dirty="0" err="1"/>
              <a:t>customer_id</a:t>
            </a:r>
            <a:r>
              <a:rPr sz="1600" dirty="0"/>
              <a:t>, ROUND(SUM(total), 2) AS </a:t>
            </a:r>
            <a:r>
              <a:rPr sz="1600" dirty="0" err="1"/>
              <a:t>total_sales</a:t>
            </a:r>
            <a:br>
              <a:rPr sz="1600" dirty="0"/>
            </a:br>
            <a:r>
              <a:rPr sz="1600" dirty="0"/>
              <a:t>FROM </a:t>
            </a:r>
            <a:r>
              <a:rPr sz="1600" dirty="0" err="1"/>
              <a:t>walmart_sales</a:t>
            </a:r>
            <a:br>
              <a:rPr sz="1600" dirty="0"/>
            </a:br>
            <a:r>
              <a:rPr sz="1600" dirty="0"/>
              <a:t>GROUP BY </a:t>
            </a:r>
            <a:r>
              <a:rPr sz="1600" dirty="0" err="1"/>
              <a:t>customer_id</a:t>
            </a:r>
            <a:br>
              <a:rPr sz="1600" dirty="0"/>
            </a:br>
            <a:r>
              <a:rPr sz="1600" dirty="0"/>
              <a:t>ORDER BY </a:t>
            </a:r>
            <a:r>
              <a:rPr sz="1600" dirty="0" err="1"/>
              <a:t>total_sales</a:t>
            </a:r>
            <a:r>
              <a:rPr sz="1600" dirty="0"/>
              <a:t> DESC</a:t>
            </a:r>
            <a:br>
              <a:rPr sz="1600" dirty="0"/>
            </a:br>
            <a:r>
              <a:rPr sz="1600" dirty="0"/>
              <a:t>LIMIT 5;</a:t>
            </a:r>
          </a:p>
        </p:txBody>
      </p:sp>
      <p:graphicFrame>
        <p:nvGraphicFramePr>
          <p:cNvPr id="5" name="Content Placeholder 4">
            <a:extLst>
              <a:ext uri="{FF2B5EF4-FFF2-40B4-BE49-F238E27FC236}">
                <a16:creationId xmlns:a16="http://schemas.microsoft.com/office/drawing/2014/main" id="{E47CDB86-61B1-698A-F6B9-3B59334D1EBE}"/>
              </a:ext>
            </a:extLst>
          </p:cNvPr>
          <p:cNvGraphicFramePr>
            <a:graphicFrameLocks noGrp="1"/>
          </p:cNvGraphicFramePr>
          <p:nvPr>
            <p:ph sz="half" idx="2"/>
            <p:extLst>
              <p:ext uri="{D42A27DB-BD31-4B8C-83A1-F6EECF244321}">
                <p14:modId xmlns:p14="http://schemas.microsoft.com/office/powerpoint/2010/main" val="3458604998"/>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7998-C02C-7E7E-DD4B-056BC8DE3E43}"/>
              </a:ext>
            </a:extLst>
          </p:cNvPr>
          <p:cNvSpPr>
            <a:spLocks noGrp="1"/>
          </p:cNvSpPr>
          <p:nvPr>
            <p:ph type="title"/>
          </p:nvPr>
        </p:nvSpPr>
        <p:spPr/>
        <p:txBody>
          <a:bodyPr>
            <a:normAutofit/>
          </a:bodyPr>
          <a:lstStyle/>
          <a:p>
            <a:r>
              <a:rPr lang="en-IN" sz="1400" dirty="0"/>
              <a:t>Walmart wants to reward its top 5 customers who have generated the most sales Revenue.</a:t>
            </a:r>
            <a:br>
              <a:rPr lang="en-IN" sz="1400" dirty="0"/>
            </a:br>
            <a:endParaRPr lang="en-US" sz="1400" dirty="0"/>
          </a:p>
        </p:txBody>
      </p:sp>
      <p:pic>
        <p:nvPicPr>
          <p:cNvPr id="4" name="Picture 3">
            <a:extLst>
              <a:ext uri="{FF2B5EF4-FFF2-40B4-BE49-F238E27FC236}">
                <a16:creationId xmlns:a16="http://schemas.microsoft.com/office/drawing/2014/main" id="{957D5B71-925B-05FD-C1C6-D8AE0A72D0FA}"/>
              </a:ext>
            </a:extLst>
          </p:cNvPr>
          <p:cNvPicPr>
            <a:picLocks noChangeAspect="1"/>
          </p:cNvPicPr>
          <p:nvPr/>
        </p:nvPicPr>
        <p:blipFill>
          <a:blip r:embed="rId2"/>
          <a:stretch>
            <a:fillRect/>
          </a:stretch>
        </p:blipFill>
        <p:spPr>
          <a:xfrm>
            <a:off x="3157051" y="2386012"/>
            <a:ext cx="2829898" cy="2085975"/>
          </a:xfrm>
          <a:prstGeom prst="rect">
            <a:avLst/>
          </a:prstGeom>
        </p:spPr>
      </p:pic>
    </p:spTree>
    <p:extLst>
      <p:ext uri="{BB962C8B-B14F-4D97-AF65-F5344CB8AC3E}">
        <p14:creationId xmlns:p14="http://schemas.microsoft.com/office/powerpoint/2010/main" val="267734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1: Identifying the Top Branch by Sales Growth Rate</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SELECT branch, MONTHNAME(</a:t>
            </a:r>
            <a:r>
              <a:rPr sz="1600" dirty="0" err="1"/>
              <a:t>new_date</a:t>
            </a:r>
            <a:r>
              <a:rPr sz="1600" dirty="0"/>
              <a:t>) AS months, ROUND(SUM(total), 2) AS </a:t>
            </a:r>
            <a:r>
              <a:rPr sz="1600" dirty="0" err="1"/>
              <a:t>total_sale</a:t>
            </a:r>
            <a:br>
              <a:rPr sz="1600" dirty="0"/>
            </a:br>
            <a:r>
              <a:rPr sz="1600" dirty="0"/>
              <a:t>FROM </a:t>
            </a:r>
            <a:r>
              <a:rPr sz="1600" dirty="0" err="1"/>
              <a:t>walmart_sales</a:t>
            </a:r>
            <a:br>
              <a:rPr sz="1600" dirty="0"/>
            </a:br>
            <a:r>
              <a:rPr sz="1600" dirty="0"/>
              <a:t>GROUP BY branch, months</a:t>
            </a:r>
            <a:br>
              <a:rPr sz="1600" dirty="0"/>
            </a:br>
            <a:r>
              <a:rPr sz="1600" dirty="0"/>
              <a:t>ORDER BY branch, FIELD(months, 'January', 'February', 'March')</a:t>
            </a:r>
            <a:r>
              <a:rPr lang="en-US" sz="1600" dirty="0"/>
              <a:t>;</a:t>
            </a:r>
            <a:endParaRPr sz="1600" dirty="0"/>
          </a:p>
        </p:txBody>
      </p:sp>
      <p:graphicFrame>
        <p:nvGraphicFramePr>
          <p:cNvPr id="6" name="Content Placeholder 5">
            <a:extLst>
              <a:ext uri="{FF2B5EF4-FFF2-40B4-BE49-F238E27FC236}">
                <a16:creationId xmlns:a16="http://schemas.microsoft.com/office/drawing/2014/main" id="{235F918C-1DE2-A56B-CC3E-515249B4037E}"/>
              </a:ext>
            </a:extLst>
          </p:cNvPr>
          <p:cNvGraphicFramePr>
            <a:graphicFrameLocks noGrp="1"/>
          </p:cNvGraphicFramePr>
          <p:nvPr>
            <p:ph sz="half" idx="2"/>
            <p:extLst>
              <p:ext uri="{D42A27DB-BD31-4B8C-83A1-F6EECF244321}">
                <p14:modId xmlns:p14="http://schemas.microsoft.com/office/powerpoint/2010/main" val="567203703"/>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10: Analyzing Sales Trends by Day of the Week</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SELECT DAYNAME(</a:t>
            </a:r>
            <a:r>
              <a:rPr sz="1600" dirty="0" err="1"/>
              <a:t>new_date</a:t>
            </a:r>
            <a:r>
              <a:rPr sz="1600" dirty="0"/>
              <a:t>) AS </a:t>
            </a:r>
            <a:r>
              <a:rPr sz="1600" dirty="0" err="1"/>
              <a:t>day_of_week</a:t>
            </a:r>
            <a:r>
              <a:rPr sz="1600" dirty="0"/>
              <a:t>, ROUND(SUM(total), 2) AS </a:t>
            </a:r>
            <a:r>
              <a:rPr sz="1600" dirty="0" err="1"/>
              <a:t>total_sales</a:t>
            </a:r>
            <a:br>
              <a:rPr sz="1600" dirty="0"/>
            </a:br>
            <a:r>
              <a:rPr sz="1600" dirty="0"/>
              <a:t>FROM </a:t>
            </a:r>
            <a:r>
              <a:rPr sz="1600" dirty="0" err="1"/>
              <a:t>walmart_sales</a:t>
            </a:r>
            <a:br>
              <a:rPr sz="1600" dirty="0"/>
            </a:br>
            <a:r>
              <a:rPr sz="1600" dirty="0"/>
              <a:t>GROUP BY </a:t>
            </a:r>
            <a:r>
              <a:rPr sz="1600" dirty="0" err="1"/>
              <a:t>day_of_week</a:t>
            </a:r>
            <a:br>
              <a:rPr sz="1600" dirty="0"/>
            </a:br>
            <a:r>
              <a:rPr sz="1600" dirty="0"/>
              <a:t>ORDER BY </a:t>
            </a:r>
            <a:r>
              <a:rPr sz="1600" dirty="0" err="1"/>
              <a:t>total_sales</a:t>
            </a:r>
            <a:r>
              <a:rPr sz="1600" dirty="0"/>
              <a:t> DESC;</a:t>
            </a:r>
          </a:p>
        </p:txBody>
      </p:sp>
      <p:graphicFrame>
        <p:nvGraphicFramePr>
          <p:cNvPr id="5" name="Content Placeholder 4">
            <a:extLst>
              <a:ext uri="{FF2B5EF4-FFF2-40B4-BE49-F238E27FC236}">
                <a16:creationId xmlns:a16="http://schemas.microsoft.com/office/drawing/2014/main" id="{0A76EE70-40C2-15E6-558E-F1E88CC7F817}"/>
              </a:ext>
            </a:extLst>
          </p:cNvPr>
          <p:cNvGraphicFramePr>
            <a:graphicFrameLocks noGrp="1"/>
          </p:cNvGraphicFramePr>
          <p:nvPr>
            <p:ph sz="half" idx="2"/>
            <p:extLst>
              <p:ext uri="{D42A27DB-BD31-4B8C-83A1-F6EECF244321}">
                <p14:modId xmlns:p14="http://schemas.microsoft.com/office/powerpoint/2010/main" val="3125847640"/>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A79C-ABBA-5E05-2F17-FE5ADB9FE100}"/>
              </a:ext>
            </a:extLst>
          </p:cNvPr>
          <p:cNvSpPr>
            <a:spLocks noGrp="1"/>
          </p:cNvSpPr>
          <p:nvPr>
            <p:ph type="title"/>
          </p:nvPr>
        </p:nvSpPr>
        <p:spPr/>
        <p:txBody>
          <a:bodyPr>
            <a:normAutofit/>
          </a:bodyPr>
          <a:lstStyle/>
          <a:p>
            <a:r>
              <a:rPr lang="en-IN" sz="1600" dirty="0"/>
              <a:t>Walmart wants to </a:t>
            </a:r>
            <a:r>
              <a:rPr lang="en-IN" sz="1600" dirty="0" err="1"/>
              <a:t>analyze</a:t>
            </a:r>
            <a:r>
              <a:rPr lang="en-IN" sz="1600" dirty="0"/>
              <a:t> the sales patterns to determine which day of the week</a:t>
            </a:r>
            <a:br>
              <a:rPr lang="en-IN" sz="1600" dirty="0"/>
            </a:br>
            <a:r>
              <a:rPr lang="en-IN" sz="1600" dirty="0"/>
              <a:t>brings the highest sales.</a:t>
            </a:r>
            <a:br>
              <a:rPr lang="en-IN" sz="1600" dirty="0"/>
            </a:br>
            <a:endParaRPr lang="en-US" sz="1600" dirty="0"/>
          </a:p>
        </p:txBody>
      </p:sp>
      <p:pic>
        <p:nvPicPr>
          <p:cNvPr id="4" name="Picture 3">
            <a:extLst>
              <a:ext uri="{FF2B5EF4-FFF2-40B4-BE49-F238E27FC236}">
                <a16:creationId xmlns:a16="http://schemas.microsoft.com/office/drawing/2014/main" id="{6BE8F8F3-C4C5-C80D-4BAE-A39B05C39BF5}"/>
              </a:ext>
            </a:extLst>
          </p:cNvPr>
          <p:cNvPicPr>
            <a:picLocks noChangeAspect="1"/>
          </p:cNvPicPr>
          <p:nvPr/>
        </p:nvPicPr>
        <p:blipFill>
          <a:blip r:embed="rId2"/>
          <a:stretch>
            <a:fillRect/>
          </a:stretch>
        </p:blipFill>
        <p:spPr>
          <a:xfrm>
            <a:off x="3436144" y="2266156"/>
            <a:ext cx="2271712" cy="2325688"/>
          </a:xfrm>
          <a:prstGeom prst="rect">
            <a:avLst/>
          </a:prstGeom>
        </p:spPr>
      </p:pic>
    </p:spTree>
    <p:extLst>
      <p:ext uri="{BB962C8B-B14F-4D97-AF65-F5344CB8AC3E}">
        <p14:creationId xmlns:p14="http://schemas.microsoft.com/office/powerpoint/2010/main" val="346514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CFA36D-0AA7-C5B5-7CF6-F78960AB1B79}"/>
              </a:ext>
            </a:extLst>
          </p:cNvPr>
          <p:cNvPicPr>
            <a:picLocks noChangeAspect="1"/>
          </p:cNvPicPr>
          <p:nvPr/>
        </p:nvPicPr>
        <p:blipFill>
          <a:blip r:embed="rId2"/>
          <a:stretch>
            <a:fillRect/>
          </a:stretch>
        </p:blipFill>
        <p:spPr>
          <a:xfrm>
            <a:off x="2842314" y="1662685"/>
            <a:ext cx="3228108" cy="3720198"/>
          </a:xfrm>
          <a:prstGeom prst="rect">
            <a:avLst/>
          </a:prstGeom>
        </p:spPr>
      </p:pic>
      <p:sp>
        <p:nvSpPr>
          <p:cNvPr id="5" name="Title 4">
            <a:extLst>
              <a:ext uri="{FF2B5EF4-FFF2-40B4-BE49-F238E27FC236}">
                <a16:creationId xmlns:a16="http://schemas.microsoft.com/office/drawing/2014/main" id="{D260E0BE-0FA5-940E-3E09-0B9FF8916C3D}"/>
              </a:ext>
            </a:extLst>
          </p:cNvPr>
          <p:cNvSpPr>
            <a:spLocks noGrp="1"/>
          </p:cNvSpPr>
          <p:nvPr>
            <p:ph type="title"/>
          </p:nvPr>
        </p:nvSpPr>
        <p:spPr/>
        <p:txBody>
          <a:bodyPr>
            <a:normAutofit/>
          </a:bodyPr>
          <a:lstStyle/>
          <a:p>
            <a:r>
              <a:rPr lang="en-IN" sz="1600" dirty="0"/>
              <a:t>Walmart wants to identify which branch has exhibited the highest sales growth over time. </a:t>
            </a:r>
            <a:r>
              <a:rPr lang="en-IN" sz="1600" dirty="0" err="1"/>
              <a:t>Analyze</a:t>
            </a:r>
            <a:r>
              <a:rPr lang="en-IN" sz="1600" dirty="0"/>
              <a:t> the total sales</a:t>
            </a:r>
            <a:br>
              <a:rPr lang="en-IN" sz="1600" dirty="0"/>
            </a:br>
            <a:r>
              <a:rPr lang="en-IN" sz="1600" dirty="0"/>
              <a:t>for each branch and compare the growth rate across months to find the top performer.</a:t>
            </a:r>
            <a:br>
              <a:rPr lang="en-IN" sz="1600" dirty="0"/>
            </a:br>
            <a:endParaRPr lang="en-US" sz="1600" dirty="0"/>
          </a:p>
        </p:txBody>
      </p:sp>
    </p:spTree>
    <p:extLst>
      <p:ext uri="{BB962C8B-B14F-4D97-AF65-F5344CB8AC3E}">
        <p14:creationId xmlns:p14="http://schemas.microsoft.com/office/powerpoint/2010/main" val="163402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2: Most Profitable Product Line for Each Branch</a:t>
            </a:r>
          </a:p>
        </p:txBody>
      </p:sp>
      <p:sp>
        <p:nvSpPr>
          <p:cNvPr id="3" name="Content Placeholder 2"/>
          <p:cNvSpPr>
            <a:spLocks noGrp="1"/>
          </p:cNvSpPr>
          <p:nvPr>
            <p:ph sz="half" idx="1"/>
          </p:nvPr>
        </p:nvSpPr>
        <p:spPr/>
        <p:txBody>
          <a:bodyPr/>
          <a:lstStyle/>
          <a:p>
            <a:pPr marL="0" indent="0">
              <a:buNone/>
            </a:pPr>
            <a:r>
              <a:rPr sz="2400" dirty="0"/>
              <a:t>SQL Query:</a:t>
            </a:r>
          </a:p>
          <a:p>
            <a:pPr marL="0" indent="0">
              <a:buNone/>
              <a:defRPr sz="1000"/>
            </a:pPr>
            <a:r>
              <a:rPr sz="1600" dirty="0"/>
              <a:t>CREATE TEMPORARY TABLE </a:t>
            </a:r>
            <a:r>
              <a:rPr sz="1600" dirty="0" err="1"/>
              <a:t>profit_ranks</a:t>
            </a:r>
            <a:r>
              <a:rPr sz="1600" dirty="0"/>
              <a:t> AS</a:t>
            </a:r>
            <a:br>
              <a:rPr sz="1600" dirty="0"/>
            </a:br>
            <a:r>
              <a:rPr sz="1600" dirty="0"/>
              <a:t>SELECT Branch, </a:t>
            </a:r>
            <a:r>
              <a:rPr sz="1600" dirty="0" err="1"/>
              <a:t>Product_line</a:t>
            </a:r>
            <a:r>
              <a:rPr sz="1600" dirty="0"/>
              <a:t>, ROUND(SUM(</a:t>
            </a:r>
            <a:r>
              <a:rPr sz="1600" dirty="0" err="1"/>
              <a:t>gross_income</a:t>
            </a:r>
            <a:r>
              <a:rPr sz="1600" dirty="0"/>
              <a:t>), 2) AS </a:t>
            </a:r>
            <a:r>
              <a:rPr sz="1600" dirty="0" err="1"/>
              <a:t>total_profit</a:t>
            </a:r>
            <a:r>
              <a:rPr sz="1600" dirty="0"/>
              <a:t>,</a:t>
            </a:r>
            <a:br>
              <a:rPr sz="1600" dirty="0"/>
            </a:br>
            <a:r>
              <a:rPr sz="1600" dirty="0"/>
              <a:t>RANK() OVER (PARTITION BY Branch ORDER BY SUM(</a:t>
            </a:r>
            <a:r>
              <a:rPr sz="1600" dirty="0" err="1"/>
              <a:t>gross_income</a:t>
            </a:r>
            <a:r>
              <a:rPr sz="1600" dirty="0"/>
              <a:t>) DESC) AS </a:t>
            </a:r>
            <a:r>
              <a:rPr sz="1600" dirty="0" err="1"/>
              <a:t>rank_profit</a:t>
            </a:r>
            <a:br>
              <a:rPr sz="1600" dirty="0"/>
            </a:br>
            <a:r>
              <a:rPr sz="1600" dirty="0"/>
              <a:t>FROM </a:t>
            </a:r>
            <a:r>
              <a:rPr sz="1600" dirty="0" err="1"/>
              <a:t>walmart_sales</a:t>
            </a:r>
            <a:br>
              <a:rPr sz="1600" dirty="0"/>
            </a:br>
            <a:r>
              <a:rPr sz="1600" dirty="0"/>
              <a:t>GROUP BY Branch, </a:t>
            </a:r>
            <a:r>
              <a:rPr sz="1600" dirty="0" err="1"/>
              <a:t>Product_line</a:t>
            </a:r>
            <a:r>
              <a:rPr sz="1600" dirty="0"/>
              <a:t>;</a:t>
            </a:r>
            <a:br>
              <a:rPr sz="1600" dirty="0"/>
            </a:br>
            <a:br>
              <a:rPr sz="1600" dirty="0"/>
            </a:br>
            <a:r>
              <a:rPr sz="1600" dirty="0"/>
              <a:t>SELECT Branch, </a:t>
            </a:r>
            <a:r>
              <a:rPr sz="1600" dirty="0" err="1"/>
              <a:t>Product_line</a:t>
            </a:r>
            <a:r>
              <a:rPr sz="1600" dirty="0"/>
              <a:t>, </a:t>
            </a:r>
            <a:r>
              <a:rPr sz="1600" dirty="0" err="1"/>
              <a:t>total_profit</a:t>
            </a:r>
            <a:br>
              <a:rPr sz="1600" dirty="0"/>
            </a:br>
            <a:r>
              <a:rPr sz="1600" dirty="0"/>
              <a:t>FROM </a:t>
            </a:r>
            <a:r>
              <a:rPr sz="1600" dirty="0" err="1"/>
              <a:t>profit_ranks</a:t>
            </a:r>
            <a:br>
              <a:rPr sz="1600" dirty="0"/>
            </a:br>
            <a:r>
              <a:rPr sz="1600" dirty="0"/>
              <a:t>WHERE </a:t>
            </a:r>
            <a:r>
              <a:rPr sz="1600" dirty="0" err="1"/>
              <a:t>rank_profit</a:t>
            </a:r>
            <a:r>
              <a:rPr sz="1600" dirty="0"/>
              <a:t> = 1</a:t>
            </a:r>
            <a:r>
              <a:rPr lang="en-IN" sz="1600" dirty="0"/>
              <a:t>;</a:t>
            </a:r>
          </a:p>
        </p:txBody>
      </p:sp>
      <p:graphicFrame>
        <p:nvGraphicFramePr>
          <p:cNvPr id="4" name="Content Placeholder 3">
            <a:extLst>
              <a:ext uri="{FF2B5EF4-FFF2-40B4-BE49-F238E27FC236}">
                <a16:creationId xmlns:a16="http://schemas.microsoft.com/office/drawing/2014/main" id="{C55EE2DA-86FE-7770-A093-06A8BB477FB4}"/>
              </a:ext>
            </a:extLst>
          </p:cNvPr>
          <p:cNvGraphicFramePr>
            <a:graphicFrameLocks noGrp="1"/>
          </p:cNvGraphicFramePr>
          <p:nvPr>
            <p:ph sz="half" idx="2"/>
            <p:extLst>
              <p:ext uri="{D42A27DB-BD31-4B8C-83A1-F6EECF244321}">
                <p14:modId xmlns:p14="http://schemas.microsoft.com/office/powerpoint/2010/main" val="1619316209"/>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AA2E-CCA2-9B98-035F-D6EA45DD373B}"/>
              </a:ext>
            </a:extLst>
          </p:cNvPr>
          <p:cNvSpPr>
            <a:spLocks noGrp="1"/>
          </p:cNvSpPr>
          <p:nvPr>
            <p:ph type="title"/>
          </p:nvPr>
        </p:nvSpPr>
        <p:spPr/>
        <p:txBody>
          <a:bodyPr>
            <a:normAutofit/>
          </a:bodyPr>
          <a:lstStyle/>
          <a:p>
            <a:r>
              <a:rPr lang="en-IN" sz="1600" dirty="0"/>
              <a:t>Walmart needs to determine which product line contributes the highest profit to each </a:t>
            </a:r>
            <a:r>
              <a:rPr lang="en-IN" sz="1600" dirty="0" err="1"/>
              <a:t>branch.The</a:t>
            </a:r>
            <a:r>
              <a:rPr lang="en-IN" sz="1600" dirty="0"/>
              <a:t> profit margin</a:t>
            </a:r>
            <a:br>
              <a:rPr lang="en-IN" sz="1600" dirty="0"/>
            </a:br>
            <a:r>
              <a:rPr lang="en-IN" sz="1600" dirty="0"/>
              <a:t>should be calculated based on the difference between the gross income and cost of goods sold.</a:t>
            </a:r>
            <a:br>
              <a:rPr lang="en-IN" sz="1600" dirty="0"/>
            </a:br>
            <a:endParaRPr lang="en-US" sz="1600" dirty="0"/>
          </a:p>
        </p:txBody>
      </p:sp>
      <p:pic>
        <p:nvPicPr>
          <p:cNvPr id="4" name="Picture 3">
            <a:extLst>
              <a:ext uri="{FF2B5EF4-FFF2-40B4-BE49-F238E27FC236}">
                <a16:creationId xmlns:a16="http://schemas.microsoft.com/office/drawing/2014/main" id="{559A7268-9D47-B446-4586-396613EEF145}"/>
              </a:ext>
            </a:extLst>
          </p:cNvPr>
          <p:cNvPicPr>
            <a:picLocks noChangeAspect="1"/>
          </p:cNvPicPr>
          <p:nvPr/>
        </p:nvPicPr>
        <p:blipFill>
          <a:blip r:embed="rId2"/>
          <a:stretch>
            <a:fillRect/>
          </a:stretch>
        </p:blipFill>
        <p:spPr>
          <a:xfrm>
            <a:off x="2429691" y="2895963"/>
            <a:ext cx="4284617" cy="1989546"/>
          </a:xfrm>
          <a:prstGeom prst="rect">
            <a:avLst/>
          </a:prstGeom>
        </p:spPr>
      </p:pic>
    </p:spTree>
    <p:extLst>
      <p:ext uri="{BB962C8B-B14F-4D97-AF65-F5344CB8AC3E}">
        <p14:creationId xmlns:p14="http://schemas.microsoft.com/office/powerpoint/2010/main" val="97374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3: Analyzing Customer Segmentation Based on Spending</a:t>
            </a:r>
          </a:p>
        </p:txBody>
      </p:sp>
      <p:sp>
        <p:nvSpPr>
          <p:cNvPr id="3" name="Content Placeholder 2"/>
          <p:cNvSpPr>
            <a:spLocks noGrp="1"/>
          </p:cNvSpPr>
          <p:nvPr>
            <p:ph sz="half" idx="1"/>
          </p:nvPr>
        </p:nvSpPr>
        <p:spPr/>
        <p:txBody>
          <a:bodyPr>
            <a:normAutofit/>
          </a:bodyPr>
          <a:lstStyle/>
          <a:p>
            <a:pPr marL="0" indent="0">
              <a:buNone/>
            </a:pPr>
            <a:r>
              <a:rPr sz="2400" dirty="0"/>
              <a:t>SQL Query:</a:t>
            </a:r>
          </a:p>
          <a:p>
            <a:pPr marL="0" indent="0">
              <a:buNone/>
              <a:defRPr sz="1000"/>
            </a:pPr>
            <a:r>
              <a:rPr sz="1600" dirty="0"/>
              <a:t>SELECT </a:t>
            </a:r>
            <a:r>
              <a:rPr sz="1600" dirty="0" err="1"/>
              <a:t>customer_id</a:t>
            </a:r>
            <a:r>
              <a:rPr sz="1600" dirty="0"/>
              <a:t>, ROUND(AVG(total), 2) AS </a:t>
            </a:r>
            <a:r>
              <a:rPr sz="1600" dirty="0" err="1"/>
              <a:t>avg_spending</a:t>
            </a:r>
            <a:r>
              <a:rPr sz="1600" dirty="0"/>
              <a:t>,</a:t>
            </a:r>
            <a:br>
              <a:rPr sz="1600" dirty="0"/>
            </a:br>
            <a:r>
              <a:rPr sz="1600" dirty="0"/>
              <a:t>CASE</a:t>
            </a:r>
            <a:br>
              <a:rPr sz="1600" dirty="0"/>
            </a:br>
            <a:r>
              <a:rPr sz="1600" dirty="0"/>
              <a:t>    WHEN AVG(total) &gt;= 320 THEN "High"</a:t>
            </a:r>
            <a:br>
              <a:rPr sz="1600" dirty="0"/>
            </a:br>
            <a:r>
              <a:rPr sz="1600" dirty="0"/>
              <a:t>    WHEN AVG(total) &gt;= 300 AND AVG(total) &lt;= 320 THEN "Medium"</a:t>
            </a:r>
            <a:br>
              <a:rPr sz="1600" dirty="0"/>
            </a:br>
            <a:r>
              <a:rPr sz="1600" dirty="0"/>
              <a:t>    ELSE "Low"</a:t>
            </a:r>
            <a:br>
              <a:rPr sz="1600" dirty="0"/>
            </a:br>
            <a:r>
              <a:rPr sz="1600" dirty="0"/>
              <a:t>END AS </a:t>
            </a:r>
            <a:r>
              <a:rPr sz="1600" dirty="0" err="1"/>
              <a:t>spending_behavior</a:t>
            </a:r>
            <a:br>
              <a:rPr sz="1600" dirty="0"/>
            </a:br>
            <a:r>
              <a:rPr sz="1600" dirty="0"/>
              <a:t>FROM </a:t>
            </a:r>
            <a:r>
              <a:rPr sz="1600" dirty="0" err="1"/>
              <a:t>walmart_sales</a:t>
            </a:r>
            <a:br>
              <a:rPr sz="1600" dirty="0"/>
            </a:br>
            <a:r>
              <a:rPr sz="1600" dirty="0"/>
              <a:t>GROUP BY </a:t>
            </a:r>
            <a:r>
              <a:rPr sz="1600" dirty="0" err="1"/>
              <a:t>customer_id</a:t>
            </a:r>
            <a:r>
              <a:rPr lang="en-US" sz="1600" dirty="0"/>
              <a:t> order by </a:t>
            </a:r>
            <a:r>
              <a:rPr lang="en-US" sz="1600" dirty="0" err="1"/>
              <a:t>avg_spending</a:t>
            </a:r>
            <a:r>
              <a:rPr lang="en-US" sz="1600" dirty="0"/>
              <a:t> </a:t>
            </a:r>
            <a:r>
              <a:rPr lang="en-US" sz="1600" dirty="0" err="1"/>
              <a:t>asc</a:t>
            </a:r>
            <a:r>
              <a:rPr lang="en-IN" sz="1600" dirty="0"/>
              <a:t>;</a:t>
            </a:r>
          </a:p>
        </p:txBody>
      </p:sp>
      <p:graphicFrame>
        <p:nvGraphicFramePr>
          <p:cNvPr id="11" name="Content Placeholder 10">
            <a:extLst>
              <a:ext uri="{FF2B5EF4-FFF2-40B4-BE49-F238E27FC236}">
                <a16:creationId xmlns:a16="http://schemas.microsoft.com/office/drawing/2014/main" id="{F9EBC7F9-96C2-2F6C-4C40-F2BEFB46DFFA}"/>
              </a:ext>
            </a:extLst>
          </p:cNvPr>
          <p:cNvGraphicFramePr>
            <a:graphicFrameLocks noGrp="1"/>
          </p:cNvGraphicFramePr>
          <p:nvPr>
            <p:ph sz="half" idx="2"/>
            <p:extLst>
              <p:ext uri="{D42A27DB-BD31-4B8C-83A1-F6EECF244321}">
                <p14:modId xmlns:p14="http://schemas.microsoft.com/office/powerpoint/2010/main" val="2156302176"/>
              </p:ext>
            </p:extLst>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C137-6BC7-ADEB-55BD-CBC4E01357DF}"/>
              </a:ext>
            </a:extLst>
          </p:cNvPr>
          <p:cNvSpPr>
            <a:spLocks noGrp="1"/>
          </p:cNvSpPr>
          <p:nvPr>
            <p:ph type="title"/>
          </p:nvPr>
        </p:nvSpPr>
        <p:spPr/>
        <p:txBody>
          <a:bodyPr>
            <a:normAutofit/>
          </a:bodyPr>
          <a:lstStyle/>
          <a:p>
            <a:r>
              <a:rPr lang="en-IN" sz="1600" dirty="0"/>
              <a:t>Walmart wants to segment customers based on their average spending </a:t>
            </a:r>
            <a:r>
              <a:rPr lang="en-IN" sz="1600" dirty="0" err="1"/>
              <a:t>behavior</a:t>
            </a:r>
            <a:r>
              <a:rPr lang="en-IN" sz="1600" dirty="0"/>
              <a:t>. Classify customers into three</a:t>
            </a:r>
            <a:br>
              <a:rPr lang="en-IN" sz="1600" dirty="0"/>
            </a:br>
            <a:r>
              <a:rPr lang="en-IN" sz="1600" dirty="0"/>
              <a:t>tiers: High, Medium, and Low spenders based on their total purchase amounts.</a:t>
            </a:r>
            <a:br>
              <a:rPr lang="en-IN" sz="1600" dirty="0"/>
            </a:br>
            <a:endParaRPr lang="en-US" sz="1600" dirty="0"/>
          </a:p>
        </p:txBody>
      </p:sp>
      <p:pic>
        <p:nvPicPr>
          <p:cNvPr id="6" name="Picture 5">
            <a:extLst>
              <a:ext uri="{FF2B5EF4-FFF2-40B4-BE49-F238E27FC236}">
                <a16:creationId xmlns:a16="http://schemas.microsoft.com/office/drawing/2014/main" id="{F90E2CA9-64C1-6834-1858-2DCBCFFF0767}"/>
              </a:ext>
            </a:extLst>
          </p:cNvPr>
          <p:cNvPicPr>
            <a:picLocks noChangeAspect="1"/>
          </p:cNvPicPr>
          <p:nvPr/>
        </p:nvPicPr>
        <p:blipFill>
          <a:blip r:embed="rId2"/>
          <a:stretch>
            <a:fillRect/>
          </a:stretch>
        </p:blipFill>
        <p:spPr>
          <a:xfrm>
            <a:off x="2542257" y="1748366"/>
            <a:ext cx="4059485" cy="3805767"/>
          </a:xfrm>
          <a:prstGeom prst="rect">
            <a:avLst/>
          </a:prstGeom>
        </p:spPr>
      </p:pic>
    </p:spTree>
    <p:extLst>
      <p:ext uri="{BB962C8B-B14F-4D97-AF65-F5344CB8AC3E}">
        <p14:creationId xmlns:p14="http://schemas.microsoft.com/office/powerpoint/2010/main" val="359901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Task 4: Detecting Anomalies in Sales Transactions</a:t>
            </a:r>
          </a:p>
        </p:txBody>
      </p:sp>
      <p:sp>
        <p:nvSpPr>
          <p:cNvPr id="3" name="Content Placeholder 2"/>
          <p:cNvSpPr>
            <a:spLocks noGrp="1"/>
          </p:cNvSpPr>
          <p:nvPr>
            <p:ph sz="half" idx="1"/>
          </p:nvPr>
        </p:nvSpPr>
        <p:spPr/>
        <p:txBody>
          <a:bodyPr>
            <a:normAutofit/>
          </a:bodyPr>
          <a:lstStyle/>
          <a:p>
            <a:pPr marL="0" indent="0">
              <a:buNone/>
            </a:pPr>
            <a:r>
              <a:rPr sz="2400" dirty="0"/>
              <a:t>SQL Query:</a:t>
            </a:r>
            <a:endParaRPr lang="en-US" sz="2400" dirty="0"/>
          </a:p>
          <a:p>
            <a:pPr marL="0" indent="0">
              <a:buNone/>
            </a:pPr>
            <a:r>
              <a:rPr sz="1600" dirty="0"/>
              <a:t>WITH </a:t>
            </a:r>
            <a:r>
              <a:rPr sz="1600" dirty="0" err="1"/>
              <a:t>ProductLineAvg</a:t>
            </a:r>
            <a:r>
              <a:rPr sz="1600" dirty="0"/>
              <a:t> AS (</a:t>
            </a:r>
            <a:br>
              <a:rPr sz="1600" dirty="0"/>
            </a:br>
            <a:r>
              <a:rPr sz="1600" dirty="0"/>
              <a:t>    SELECT </a:t>
            </a:r>
            <a:r>
              <a:rPr sz="1600" dirty="0" err="1"/>
              <a:t>Product_line</a:t>
            </a:r>
            <a:r>
              <a:rPr sz="1600" dirty="0"/>
              <a:t>, AVG(Total) AS </a:t>
            </a:r>
            <a:r>
              <a:rPr sz="1600" dirty="0" err="1"/>
              <a:t>avg_total</a:t>
            </a:r>
            <a:br>
              <a:rPr sz="1600" dirty="0"/>
            </a:br>
            <a:r>
              <a:rPr sz="1600" dirty="0"/>
              <a:t>    FROM </a:t>
            </a:r>
            <a:r>
              <a:rPr sz="1600" dirty="0" err="1"/>
              <a:t>walmart_sales</a:t>
            </a:r>
            <a:br>
              <a:rPr sz="1600" dirty="0"/>
            </a:br>
            <a:r>
              <a:rPr sz="1600" dirty="0"/>
              <a:t>    GROUP BY </a:t>
            </a:r>
            <a:r>
              <a:rPr sz="1600" dirty="0" err="1"/>
              <a:t>Product_line</a:t>
            </a:r>
            <a:br>
              <a:rPr sz="1600" dirty="0"/>
            </a:br>
            <a:r>
              <a:rPr sz="1600" dirty="0"/>
              <a:t>)</a:t>
            </a:r>
            <a:br>
              <a:rPr sz="1600" dirty="0"/>
            </a:br>
            <a:r>
              <a:rPr sz="1600" dirty="0"/>
              <a:t>SELECT </a:t>
            </a:r>
            <a:r>
              <a:rPr sz="1600" dirty="0" err="1"/>
              <a:t>w.Invoice_id</a:t>
            </a:r>
            <a:r>
              <a:rPr sz="1600" dirty="0"/>
              <a:t>, </a:t>
            </a:r>
            <a:r>
              <a:rPr sz="1600" dirty="0" err="1"/>
              <a:t>w.Branch</a:t>
            </a:r>
            <a:r>
              <a:rPr sz="1600" dirty="0"/>
              <a:t>, </a:t>
            </a:r>
            <a:r>
              <a:rPr sz="1600" dirty="0" err="1"/>
              <a:t>w.Product_line</a:t>
            </a:r>
            <a:r>
              <a:rPr sz="1600" dirty="0"/>
              <a:t>, </a:t>
            </a:r>
            <a:r>
              <a:rPr sz="1600" dirty="0" err="1"/>
              <a:t>w.Total</a:t>
            </a:r>
            <a:r>
              <a:rPr sz="1600" dirty="0"/>
              <a:t>, </a:t>
            </a:r>
            <a:r>
              <a:rPr sz="1600" dirty="0" err="1"/>
              <a:t>a.avg_total</a:t>
            </a:r>
            <a:br>
              <a:rPr sz="1600" dirty="0"/>
            </a:br>
            <a:r>
              <a:rPr sz="1600" dirty="0"/>
              <a:t>FROM </a:t>
            </a:r>
            <a:r>
              <a:rPr sz="1600" dirty="0" err="1"/>
              <a:t>walmart_sales</a:t>
            </a:r>
            <a:r>
              <a:rPr sz="1600" dirty="0"/>
              <a:t> w</a:t>
            </a:r>
            <a:br>
              <a:rPr sz="1600" dirty="0"/>
            </a:br>
            <a:r>
              <a:rPr sz="1600" dirty="0"/>
              <a:t>JOIN </a:t>
            </a:r>
            <a:r>
              <a:rPr sz="1600" dirty="0" err="1"/>
              <a:t>ProductLineAvg</a:t>
            </a:r>
            <a:r>
              <a:rPr sz="1600" dirty="0"/>
              <a:t> a ON </a:t>
            </a:r>
            <a:r>
              <a:rPr sz="1600" dirty="0" err="1"/>
              <a:t>w.Product_line</a:t>
            </a:r>
            <a:r>
              <a:rPr sz="1600" dirty="0"/>
              <a:t> = </a:t>
            </a:r>
            <a:r>
              <a:rPr sz="1600" dirty="0" err="1"/>
              <a:t>a.Product_line</a:t>
            </a:r>
            <a:br>
              <a:rPr sz="1600" dirty="0"/>
            </a:br>
            <a:r>
              <a:rPr sz="1600" dirty="0"/>
              <a:t>WHERE </a:t>
            </a:r>
            <a:r>
              <a:rPr sz="1600" dirty="0" err="1"/>
              <a:t>w.Total</a:t>
            </a:r>
            <a:r>
              <a:rPr sz="1600" dirty="0"/>
              <a:t> &gt; </a:t>
            </a:r>
            <a:r>
              <a:rPr sz="1600" dirty="0" err="1"/>
              <a:t>a.avg_total</a:t>
            </a:r>
            <a:r>
              <a:rPr sz="1600" dirty="0"/>
              <a:t> * 1.5 OR </a:t>
            </a:r>
            <a:r>
              <a:rPr sz="1600" dirty="0" err="1"/>
              <a:t>w.Total</a:t>
            </a:r>
            <a:r>
              <a:rPr sz="1600" dirty="0"/>
              <a:t> &lt; </a:t>
            </a:r>
            <a:r>
              <a:rPr sz="1600" dirty="0" err="1"/>
              <a:t>a.avg_total</a:t>
            </a:r>
            <a:r>
              <a:rPr sz="1600" dirty="0"/>
              <a:t> * 0.5</a:t>
            </a:r>
            <a:br>
              <a:rPr sz="1600" dirty="0"/>
            </a:br>
            <a:r>
              <a:rPr sz="1600" dirty="0"/>
              <a:t>ORDER BY </a:t>
            </a:r>
            <a:r>
              <a:rPr sz="1600" dirty="0" err="1"/>
              <a:t>w.Total</a:t>
            </a:r>
            <a:r>
              <a:rPr sz="1600" dirty="0"/>
              <a:t> DESC</a:t>
            </a:r>
            <a:endParaRPr lang="en-IN" sz="1600" dirty="0"/>
          </a:p>
        </p:txBody>
      </p:sp>
      <p:pic>
        <p:nvPicPr>
          <p:cNvPr id="9" name="Content Placeholder 8">
            <a:extLst>
              <a:ext uri="{FF2B5EF4-FFF2-40B4-BE49-F238E27FC236}">
                <a16:creationId xmlns:a16="http://schemas.microsoft.com/office/drawing/2014/main" id="{3FEC990C-0405-964B-74EB-9E6AD6200451}"/>
              </a:ext>
            </a:extLst>
          </p:cNvPr>
          <p:cNvPicPr>
            <a:picLocks noGrp="1" noChangeAspect="1"/>
          </p:cNvPicPr>
          <p:nvPr>
            <p:ph sz="half" idx="2"/>
          </p:nvPr>
        </p:nvPicPr>
        <p:blipFill>
          <a:blip r:embed="rId2"/>
          <a:stretch>
            <a:fillRect/>
          </a:stretch>
        </p:blipFill>
        <p:spPr>
          <a:xfrm>
            <a:off x="4648200" y="2853531"/>
            <a:ext cx="4038600" cy="2019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64FE-BEAB-A06D-A94F-918AF65A37F0}"/>
              </a:ext>
            </a:extLst>
          </p:cNvPr>
          <p:cNvSpPr>
            <a:spLocks noGrp="1"/>
          </p:cNvSpPr>
          <p:nvPr>
            <p:ph type="title"/>
          </p:nvPr>
        </p:nvSpPr>
        <p:spPr/>
        <p:txBody>
          <a:bodyPr>
            <a:normAutofit/>
          </a:bodyPr>
          <a:lstStyle/>
          <a:p>
            <a:r>
              <a:rPr lang="en-IN" sz="1600" dirty="0"/>
              <a:t>Walmart suspects that some transactions have unusually high or low sales compared to the average for the</a:t>
            </a:r>
            <a:br>
              <a:rPr lang="en-IN" sz="1600" dirty="0"/>
            </a:br>
            <a:r>
              <a:rPr lang="en-IN" sz="1600" dirty="0"/>
              <a:t>product line. Identify these anomalies.</a:t>
            </a:r>
            <a:br>
              <a:rPr lang="en-IN" sz="1600" dirty="0"/>
            </a:br>
            <a:endParaRPr lang="en-US" sz="1600" dirty="0"/>
          </a:p>
        </p:txBody>
      </p:sp>
      <p:pic>
        <p:nvPicPr>
          <p:cNvPr id="4" name="Picture 3">
            <a:extLst>
              <a:ext uri="{FF2B5EF4-FFF2-40B4-BE49-F238E27FC236}">
                <a16:creationId xmlns:a16="http://schemas.microsoft.com/office/drawing/2014/main" id="{824AAF5E-74B9-9D81-D11E-9DC63B0B9B08}"/>
              </a:ext>
            </a:extLst>
          </p:cNvPr>
          <p:cNvPicPr>
            <a:picLocks noChangeAspect="1"/>
          </p:cNvPicPr>
          <p:nvPr/>
        </p:nvPicPr>
        <p:blipFill>
          <a:blip r:embed="rId2"/>
          <a:stretch>
            <a:fillRect/>
          </a:stretch>
        </p:blipFill>
        <p:spPr>
          <a:xfrm>
            <a:off x="1554604" y="1182687"/>
            <a:ext cx="5974909" cy="5347085"/>
          </a:xfrm>
          <a:prstGeom prst="rect">
            <a:avLst/>
          </a:prstGeom>
        </p:spPr>
      </p:pic>
    </p:spTree>
    <p:extLst>
      <p:ext uri="{BB962C8B-B14F-4D97-AF65-F5344CB8AC3E}">
        <p14:creationId xmlns:p14="http://schemas.microsoft.com/office/powerpoint/2010/main" val="2377484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1921</TotalTime>
  <Words>1136</Words>
  <Application>Microsoft Macintosh PowerPoint</Application>
  <PresentationFormat>On-screen Show (4:3)</PresentationFormat>
  <Paragraphs>46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Sales Performance Analysis of Walmart Stores Using Advanced MySQL Techniques</vt:lpstr>
      <vt:lpstr>Task 1: Identifying the Top Branch by Sales Growth Rate</vt:lpstr>
      <vt:lpstr>Walmart wants to identify which branch has exhibited the highest sales growth over time. Analyze the total sales for each branch and compare the growth rate across months to find the top performer. </vt:lpstr>
      <vt:lpstr>Task 2: Most Profitable Product Line for Each Branch</vt:lpstr>
      <vt:lpstr>Walmart needs to determine which product line contributes the highest profit to each branch.The profit margin should be calculated based on the difference between the gross income and cost of goods sold. </vt:lpstr>
      <vt:lpstr>Task 3: Analyzing Customer Segmentation Based on Spending</vt:lpstr>
      <vt:lpstr>Walmart wants to segment customers based on their average spending behavior. Classify customers into three tiers: High, Medium, and Low spenders based on their total purchase amounts. </vt:lpstr>
      <vt:lpstr>Task 4: Detecting Anomalies in Sales Transactions</vt:lpstr>
      <vt:lpstr>Walmart suspects that some transactions have unusually high or low sales compared to the average for the product line. Identify these anomalies. </vt:lpstr>
      <vt:lpstr>Task 5: Most Popular Payment Method by City</vt:lpstr>
      <vt:lpstr>Walmart needs to determine the most popular payment method in each city to tailor marketing strategies.</vt:lpstr>
      <vt:lpstr>Task 6: Monthly Sales Distribution by Gender</vt:lpstr>
      <vt:lpstr>Walmart wants to understand the sales distribution between male and female customers on a monthly basis. </vt:lpstr>
      <vt:lpstr>Task 7: Best Product Line by Customer Type</vt:lpstr>
      <vt:lpstr>Walmart wants to know which product lines are preferred by different customer types(Member vs. Normal). </vt:lpstr>
      <vt:lpstr>Task 8: Identifying Repeat Customers</vt:lpstr>
      <vt:lpstr>Walmart needs to identify customers who made repeat purchases within a specific time frame (e.g., within 30 days). </vt:lpstr>
      <vt:lpstr>Task 9: Top 5 Customers by Sales Volume</vt:lpstr>
      <vt:lpstr>Walmart wants to reward its top 5 customers who have generated the most sales Revenue. </vt:lpstr>
      <vt:lpstr>Task 10: Analyzing Sales Trends by Day of the Week</vt:lpstr>
      <vt:lpstr>Walmart wants to analyze the sales patterns to determine which day of the week brings the highest sales.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rushabhnagar.23.ce@iite.indusuni.ac.in</cp:lastModifiedBy>
  <cp:revision>7</cp:revision>
  <dcterms:created xsi:type="dcterms:W3CDTF">2013-01-27T09:14:16Z</dcterms:created>
  <dcterms:modified xsi:type="dcterms:W3CDTF">2025-07-14T16:01:24Z</dcterms:modified>
  <cp:category/>
</cp:coreProperties>
</file>