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1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043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70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8684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53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7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5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06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51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0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88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F363-2848-4619-A8B8-4BC3FC6B5FA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amanetwork.com/journals/jama/article-abstract/396216" TargetMode="External"/><Relationship Id="rId2" Type="http://schemas.openxmlformats.org/officeDocument/2006/relationships/hyperlink" Target="http://ajcn.nutrition.org/content/76/1/9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Heart Disease in Seniors based on fruit intake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Rushabh Rambhia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Feature: FRUITDA1_</a:t>
            </a:r>
            <a:br>
              <a:rPr lang="en-US" dirty="0" smtClean="0"/>
            </a:br>
            <a:r>
              <a:rPr lang="en-US" sz="2000" dirty="0" smtClean="0"/>
              <a:t>Fruit servings per day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HD =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/>
              <a:t>count     </a:t>
            </a:r>
            <a:r>
              <a:rPr lang="en-US" sz="1800" dirty="0" smtClean="0"/>
              <a:t>225,00</a:t>
            </a:r>
            <a:endParaRPr lang="en-US" sz="1800" dirty="0"/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mean         90</a:t>
            </a:r>
          </a:p>
          <a:p>
            <a:pPr lvl="1"/>
            <a:r>
              <a:rPr lang="en-US" sz="1800" dirty="0" err="1"/>
              <a:t>std</a:t>
            </a:r>
            <a:r>
              <a:rPr lang="en-US" sz="1800" dirty="0"/>
              <a:t>         106</a:t>
            </a:r>
          </a:p>
          <a:p>
            <a:pPr lvl="1"/>
            <a:r>
              <a:rPr lang="en-US" sz="1800" dirty="0"/>
              <a:t>min           0</a:t>
            </a:r>
          </a:p>
          <a:p>
            <a:pPr lvl="1"/>
            <a:r>
              <a:rPr lang="en-US" sz="1800" dirty="0"/>
              <a:t>25%          33</a:t>
            </a:r>
          </a:p>
          <a:p>
            <a:pPr lvl="1"/>
            <a:r>
              <a:rPr lang="en-US" sz="1800" dirty="0"/>
              <a:t>50%          86</a:t>
            </a:r>
          </a:p>
          <a:p>
            <a:pPr lvl="1"/>
            <a:r>
              <a:rPr lang="en-US" sz="1800" dirty="0"/>
              <a:t>75%         100</a:t>
            </a:r>
          </a:p>
          <a:p>
            <a:pPr lvl="1"/>
            <a:r>
              <a:rPr lang="en-US" sz="1800" dirty="0"/>
              <a:t>max        </a:t>
            </a:r>
            <a:r>
              <a:rPr lang="en-US" sz="1800" dirty="0" smtClean="0"/>
              <a:t>9,900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HD = 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count    </a:t>
            </a:r>
            <a:r>
              <a:rPr lang="en-US" dirty="0" smtClean="0"/>
              <a:t>109,488</a:t>
            </a: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mean        102</a:t>
            </a:r>
          </a:p>
          <a:p>
            <a:r>
              <a:rPr lang="en-US" dirty="0" err="1"/>
              <a:t>std</a:t>
            </a:r>
            <a:r>
              <a:rPr lang="en-US" dirty="0"/>
              <a:t>         116</a:t>
            </a:r>
          </a:p>
          <a:p>
            <a:r>
              <a:rPr lang="en-US" dirty="0"/>
              <a:t>min           0</a:t>
            </a:r>
          </a:p>
          <a:p>
            <a:r>
              <a:rPr lang="en-US" dirty="0"/>
              <a:t>25%          43</a:t>
            </a:r>
          </a:p>
          <a:p>
            <a:r>
              <a:rPr lang="en-US" dirty="0"/>
              <a:t>50%         100</a:t>
            </a:r>
          </a:p>
          <a:p>
            <a:r>
              <a:rPr lang="en-US" dirty="0"/>
              <a:t>75%         100</a:t>
            </a:r>
          </a:p>
          <a:p>
            <a:r>
              <a:rPr lang="en-US" dirty="0"/>
              <a:t>max        </a:t>
            </a:r>
            <a:r>
              <a:rPr lang="en-US" dirty="0" smtClean="0"/>
              <a:t>9,900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9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Feature: FRUITDA1_</a:t>
            </a:r>
            <a:br>
              <a:rPr lang="en-US" dirty="0" smtClean="0"/>
            </a:br>
            <a:r>
              <a:rPr lang="en-US" sz="2000" dirty="0"/>
              <a:t>E</a:t>
            </a:r>
            <a:r>
              <a:rPr lang="en-US" sz="2000" dirty="0" smtClean="0"/>
              <a:t>xcluding values &gt; 500 (217 records excluded)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HD =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/>
              <a:t>count     </a:t>
            </a:r>
            <a:r>
              <a:rPr lang="en-US" sz="1800" dirty="0" smtClean="0"/>
              <a:t>22,466</a:t>
            </a:r>
            <a:endParaRPr lang="en-US" sz="1800" dirty="0"/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mean         88</a:t>
            </a:r>
          </a:p>
          <a:p>
            <a:pPr lvl="1"/>
            <a:r>
              <a:rPr lang="en-US" sz="1800" dirty="0" err="1"/>
              <a:t>std</a:t>
            </a:r>
            <a:r>
              <a:rPr lang="en-US" sz="1800" dirty="0"/>
              <a:t>          77</a:t>
            </a:r>
          </a:p>
          <a:p>
            <a:pPr lvl="1"/>
            <a:r>
              <a:rPr lang="en-US" sz="1800" dirty="0"/>
              <a:t>min           0</a:t>
            </a:r>
          </a:p>
          <a:p>
            <a:pPr lvl="1"/>
            <a:r>
              <a:rPr lang="en-US" sz="1800" dirty="0"/>
              <a:t>25%          33</a:t>
            </a:r>
          </a:p>
          <a:p>
            <a:pPr lvl="1"/>
            <a:r>
              <a:rPr lang="en-US" sz="1800" dirty="0"/>
              <a:t>50%          86</a:t>
            </a:r>
          </a:p>
          <a:p>
            <a:pPr lvl="1"/>
            <a:r>
              <a:rPr lang="en-US" sz="1800" dirty="0"/>
              <a:t>75%         100</a:t>
            </a:r>
          </a:p>
          <a:p>
            <a:pPr lvl="1"/>
            <a:r>
              <a:rPr lang="en-US" sz="1800" dirty="0"/>
              <a:t>max         500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HD = 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count    </a:t>
            </a:r>
            <a:r>
              <a:rPr lang="en-US" dirty="0" smtClean="0"/>
              <a:t>109,305</a:t>
            </a: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mean        100</a:t>
            </a:r>
          </a:p>
          <a:p>
            <a:r>
              <a:rPr lang="en-US" dirty="0" err="1"/>
              <a:t>std</a:t>
            </a:r>
            <a:r>
              <a:rPr lang="en-US" dirty="0"/>
              <a:t>          83</a:t>
            </a:r>
          </a:p>
          <a:p>
            <a:r>
              <a:rPr lang="en-US" dirty="0"/>
              <a:t>min           0</a:t>
            </a:r>
          </a:p>
          <a:p>
            <a:r>
              <a:rPr lang="en-US" dirty="0"/>
              <a:t>25%          43</a:t>
            </a:r>
          </a:p>
          <a:p>
            <a:r>
              <a:rPr lang="en-US" dirty="0"/>
              <a:t>50%         100</a:t>
            </a:r>
          </a:p>
          <a:p>
            <a:r>
              <a:rPr lang="en-US" dirty="0"/>
              <a:t>75%         100</a:t>
            </a:r>
          </a:p>
          <a:p>
            <a:r>
              <a:rPr lang="en-US" dirty="0"/>
              <a:t>max         500</a:t>
            </a:r>
          </a:p>
        </p:txBody>
      </p:sp>
    </p:spTree>
    <p:extLst>
      <p:ext uri="{BB962C8B-B14F-4D97-AF65-F5344CB8AC3E}">
        <p14:creationId xmlns:p14="http://schemas.microsoft.com/office/powerpoint/2010/main" val="22409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more research on Fruit Intake feature</a:t>
            </a:r>
          </a:p>
          <a:p>
            <a:r>
              <a:rPr lang="en-US" dirty="0" smtClean="0"/>
              <a:t>Encode dummy variables for Gender, Income, Education, Marriage, Exercise</a:t>
            </a:r>
          </a:p>
          <a:p>
            <a:r>
              <a:rPr lang="en-US" dirty="0" smtClean="0"/>
              <a:t>Decide whether to impute or leave out missing data</a:t>
            </a:r>
          </a:p>
          <a:p>
            <a:r>
              <a:rPr lang="en-US" dirty="0" smtClean="0"/>
              <a:t>Apply logistic regression and calculate accuracy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Seniors who eat more fruit on a regular basis have lesser chances of having heart disease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found two previous studies on this topic</a:t>
            </a:r>
          </a:p>
          <a:p>
            <a:endParaRPr lang="en-US" dirty="0"/>
          </a:p>
          <a:p>
            <a:r>
              <a:rPr lang="en-US" dirty="0" smtClean="0"/>
              <a:t>Study 1: </a:t>
            </a:r>
            <a:r>
              <a:rPr lang="en-US" dirty="0" smtClean="0">
                <a:hlinkClick r:id="rId2"/>
              </a:rPr>
              <a:t>Published in 2002 in American Society of Clinical Nutrition</a:t>
            </a:r>
            <a:endParaRPr lang="en-US" dirty="0" smtClean="0"/>
          </a:p>
          <a:p>
            <a:pPr lvl="1"/>
            <a:r>
              <a:rPr lang="en-US" dirty="0" smtClean="0"/>
              <a:t>This study concluded that there was an inverse association of fruit and </a:t>
            </a:r>
            <a:r>
              <a:rPr lang="en-US" b="1" dirty="0" smtClean="0"/>
              <a:t>vegetable</a:t>
            </a:r>
            <a:r>
              <a:rPr lang="en-US" dirty="0" smtClean="0"/>
              <a:t> intake with the risk of cardiovascular disease in </a:t>
            </a:r>
            <a:r>
              <a:rPr lang="en-US" b="1" dirty="0" smtClean="0"/>
              <a:t>general</a:t>
            </a:r>
            <a:r>
              <a:rPr lang="en-US" dirty="0" smtClean="0"/>
              <a:t> US population</a:t>
            </a:r>
          </a:p>
          <a:p>
            <a:pPr lvl="1"/>
            <a:r>
              <a:rPr lang="en-US" dirty="0" smtClean="0"/>
              <a:t>Conducted on </a:t>
            </a:r>
            <a:r>
              <a:rPr lang="en-US" b="1" dirty="0" smtClean="0"/>
              <a:t>time series </a:t>
            </a:r>
            <a:r>
              <a:rPr lang="en-US" dirty="0" smtClean="0"/>
              <a:t>data for 9,608 adults and data was collected from </a:t>
            </a:r>
            <a:r>
              <a:rPr lang="en-US" b="1" dirty="0" smtClean="0"/>
              <a:t>1971 to 1975</a:t>
            </a:r>
            <a:endParaRPr lang="en-US" dirty="0"/>
          </a:p>
          <a:p>
            <a:r>
              <a:rPr lang="en-US" dirty="0" smtClean="0"/>
              <a:t>Study 2: </a:t>
            </a:r>
            <a:r>
              <a:rPr lang="en-US" dirty="0" smtClean="0">
                <a:hlinkClick r:id="rId3"/>
              </a:rPr>
              <a:t>Published in 1996 in JAMA </a:t>
            </a:r>
            <a:endParaRPr lang="en-US" dirty="0" smtClean="0"/>
          </a:p>
          <a:p>
            <a:pPr lvl="1"/>
            <a:r>
              <a:rPr lang="en-US" dirty="0" smtClean="0"/>
              <a:t>This study concluded that there was an inverse association between </a:t>
            </a:r>
            <a:r>
              <a:rPr lang="en-US" b="1" dirty="0" smtClean="0"/>
              <a:t>fiber</a:t>
            </a:r>
            <a:r>
              <a:rPr lang="en-US" dirty="0" smtClean="0"/>
              <a:t> intake and </a:t>
            </a:r>
            <a:r>
              <a:rPr lang="en-US" b="1" dirty="0" smtClean="0"/>
              <a:t>Myocardial Infarction </a:t>
            </a:r>
            <a:r>
              <a:rPr lang="en-US" dirty="0" smtClean="0"/>
              <a:t>in </a:t>
            </a:r>
            <a:r>
              <a:rPr lang="en-US" b="1" dirty="0"/>
              <a:t>m</a:t>
            </a:r>
            <a:r>
              <a:rPr lang="en-US" b="1" dirty="0" smtClean="0"/>
              <a:t>ale health professionals</a:t>
            </a:r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my study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Seniors (65+)</a:t>
            </a:r>
          </a:p>
          <a:p>
            <a:r>
              <a:rPr lang="en-US" dirty="0" smtClean="0"/>
              <a:t>Cross Sectional Data</a:t>
            </a:r>
          </a:p>
          <a:p>
            <a:r>
              <a:rPr lang="en-US" dirty="0" smtClean="0"/>
              <a:t>Data Source: BRFSS</a:t>
            </a:r>
          </a:p>
          <a:p>
            <a:r>
              <a:rPr lang="en-US" dirty="0" smtClean="0"/>
              <a:t>Feature of interest is Fruit Intake (will not be using vegetable intake)</a:t>
            </a:r>
          </a:p>
          <a:p>
            <a:r>
              <a:rPr lang="en-US" dirty="0" smtClean="0"/>
              <a:t>Include other variables that could impact either Fruit Intake or Heart Disease in seniors</a:t>
            </a:r>
          </a:p>
          <a:p>
            <a:r>
              <a:rPr lang="en-US" dirty="0" smtClean="0"/>
              <a:t>Outcome is Categorical </a:t>
            </a:r>
            <a:r>
              <a:rPr lang="en-US" dirty="0" err="1" smtClean="0"/>
              <a:t>ie</a:t>
            </a:r>
            <a:r>
              <a:rPr lang="en-US" dirty="0" smtClean="0"/>
              <a:t> Heart Disease = Y or N</a:t>
            </a:r>
          </a:p>
          <a:p>
            <a:r>
              <a:rPr lang="en-US" dirty="0" smtClean="0"/>
              <a:t>Use of machine learning algorithms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33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2015 BRFSS Data set</a:t>
            </a:r>
          </a:p>
          <a:p>
            <a:pPr lvl="1"/>
            <a:r>
              <a:rPr lang="en-US" dirty="0" smtClean="0"/>
              <a:t>Cross Sectional data</a:t>
            </a:r>
          </a:p>
          <a:p>
            <a:pPr lvl="1"/>
            <a:r>
              <a:rPr lang="en-US" dirty="0" smtClean="0"/>
              <a:t>Over 441,000 people interviewed across 50 states in US</a:t>
            </a:r>
          </a:p>
          <a:p>
            <a:pPr lvl="1"/>
            <a:r>
              <a:rPr lang="en-US" dirty="0" smtClean="0"/>
              <a:t>Each interviewee answered over 120 mandatory and optional questions about their habits and chronic conditions</a:t>
            </a:r>
          </a:p>
          <a:p>
            <a:pPr lvl="1"/>
            <a:r>
              <a:rPr lang="en-US" dirty="0" smtClean="0"/>
              <a:t>Data feed available in txt as well as SAS format</a:t>
            </a:r>
          </a:p>
          <a:p>
            <a:pPr lvl="1"/>
            <a:r>
              <a:rPr lang="en-US" dirty="0" smtClean="0"/>
              <a:t>Data size is little less than 1 GB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29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676" y="352408"/>
            <a:ext cx="4900648" cy="395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29" y="123799"/>
            <a:ext cx="8353486" cy="65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records: 441,456</a:t>
            </a:r>
          </a:p>
          <a:p>
            <a:r>
              <a:rPr lang="en-US" dirty="0" smtClean="0"/>
              <a:t>Senior records (over 65 years of age): 150,460</a:t>
            </a:r>
          </a:p>
          <a:p>
            <a:r>
              <a:rPr lang="en-US" dirty="0" smtClean="0"/>
              <a:t>Senior records </a:t>
            </a:r>
            <a:r>
              <a:rPr lang="en-US" dirty="0"/>
              <a:t>without nulls: </a:t>
            </a:r>
            <a:r>
              <a:rPr lang="en-US" dirty="0" smtClean="0"/>
              <a:t>131,988</a:t>
            </a:r>
          </a:p>
          <a:p>
            <a:pPr lvl="1"/>
            <a:r>
              <a:rPr lang="en-US" dirty="0"/>
              <a:t>Seniors that reported having Heart Disease = 22,500</a:t>
            </a:r>
          </a:p>
          <a:p>
            <a:pPr lvl="1"/>
            <a:r>
              <a:rPr lang="en-US" dirty="0"/>
              <a:t>Seniors that did not report Heart Disease (including those who refused or did not know) = </a:t>
            </a:r>
            <a:r>
              <a:rPr lang="en-US" dirty="0" smtClean="0"/>
              <a:t>109,488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3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Variable: _MICHD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variable name: _MICHD</a:t>
            </a:r>
          </a:p>
          <a:p>
            <a:pPr lvl="1"/>
            <a:r>
              <a:rPr lang="en-US" dirty="0" smtClean="0"/>
              <a:t>1 = Y</a:t>
            </a:r>
          </a:p>
          <a:p>
            <a:pPr lvl="1"/>
            <a:r>
              <a:rPr lang="en-US" dirty="0" smtClean="0"/>
              <a:t>2 = N</a:t>
            </a:r>
          </a:p>
          <a:p>
            <a:r>
              <a:rPr lang="en-US" dirty="0" smtClean="0"/>
              <a:t>Encoded variable: HD</a:t>
            </a:r>
          </a:p>
          <a:p>
            <a:pPr lvl="1"/>
            <a:r>
              <a:rPr lang="en-US" dirty="0" smtClean="0"/>
              <a:t>0 = N</a:t>
            </a:r>
          </a:p>
          <a:p>
            <a:pPr lvl="1"/>
            <a:r>
              <a:rPr lang="en-US" dirty="0" smtClean="0"/>
              <a:t>1 =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420</TotalTime>
  <Words>440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Predicting Heart Disease in Seniors based on fruit intake</vt:lpstr>
      <vt:lpstr>Hypothesis</vt:lpstr>
      <vt:lpstr>Previous Studies</vt:lpstr>
      <vt:lpstr>How is my study different?</vt:lpstr>
      <vt:lpstr>Data Source Overview</vt:lpstr>
      <vt:lpstr>PowerPoint Presentation</vt:lpstr>
      <vt:lpstr>PowerPoint Presentation</vt:lpstr>
      <vt:lpstr>Data Exploration</vt:lpstr>
      <vt:lpstr>Outcome Variable: _MICHD</vt:lpstr>
      <vt:lpstr>Feature: FRUITDA1_ Fruit servings per day</vt:lpstr>
      <vt:lpstr>Feature: FRUITDA1_ Excluding values &gt; 500 (217 records excluded)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Heart Disease in Seniors based on their daily fruit intake</dc:title>
  <dc:creator>Rushabh Rambhia</dc:creator>
  <cp:lastModifiedBy>Rushabh Rambhia</cp:lastModifiedBy>
  <cp:revision>24</cp:revision>
  <dcterms:created xsi:type="dcterms:W3CDTF">2017-05-01T19:01:32Z</dcterms:created>
  <dcterms:modified xsi:type="dcterms:W3CDTF">2017-05-02T02:01:53Z</dcterms:modified>
</cp:coreProperties>
</file>