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51906b8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851906b84a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51906b8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851906b84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51906b8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851906b84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51906b8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851906b84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7" name="Shape 117"/>
        <p:cNvGrpSpPr/>
        <p:nvPr/>
      </p:nvGrpSpPr>
      <p:grpSpPr>
        <a:xfrm>
          <a:off x="0" y="0"/>
          <a:ext cx="0" cy="0"/>
          <a:chOff x="0" y="0"/>
          <a:chExt cx="0" cy="0"/>
        </a:xfrm>
      </p:grpSpPr>
      <p:sp>
        <p:nvSpPr>
          <p:cNvPr id="118" name="Google Shape;118;p1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2"/>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120" name="Google Shape;120;p1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1" name="Google Shape;121;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24" name="Shape 124"/>
        <p:cNvGrpSpPr/>
        <p:nvPr/>
      </p:nvGrpSpPr>
      <p:grpSpPr>
        <a:xfrm>
          <a:off x="0" y="0"/>
          <a:ext cx="0" cy="0"/>
          <a:chOff x="0" y="0"/>
          <a:chExt cx="0" cy="0"/>
        </a:xfrm>
      </p:grpSpPr>
      <p:sp>
        <p:nvSpPr>
          <p:cNvPr id="125" name="Google Shape;125;p1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7" name="Google Shape;127;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30" name="Shape 130"/>
        <p:cNvGrpSpPr/>
        <p:nvPr/>
      </p:nvGrpSpPr>
      <p:grpSpPr>
        <a:xfrm>
          <a:off x="0" y="0"/>
          <a:ext cx="0" cy="0"/>
          <a:chOff x="0" y="0"/>
          <a:chExt cx="0" cy="0"/>
        </a:xfrm>
      </p:grpSpPr>
      <p:sp>
        <p:nvSpPr>
          <p:cNvPr id="131" name="Google Shape;131;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3" name="Google Shape;133;p1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4" name="Google Shape;134;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37" name="Google Shape;137;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
        <p:nvSpPr>
          <p:cNvPr id="138" name="Google Shape;138;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39" name="Shape 139"/>
        <p:cNvGrpSpPr/>
        <p:nvPr/>
      </p:nvGrpSpPr>
      <p:grpSpPr>
        <a:xfrm>
          <a:off x="0" y="0"/>
          <a:ext cx="0" cy="0"/>
          <a:chOff x="0" y="0"/>
          <a:chExt cx="0" cy="0"/>
        </a:xfrm>
      </p:grpSpPr>
      <p:sp>
        <p:nvSpPr>
          <p:cNvPr id="140" name="Google Shape;140;p1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2" name="Google Shape;142;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45" name="Shape 145"/>
        <p:cNvGrpSpPr/>
        <p:nvPr/>
      </p:nvGrpSpPr>
      <p:grpSpPr>
        <a:xfrm>
          <a:off x="0" y="0"/>
          <a:ext cx="0" cy="0"/>
          <a:chOff x="0" y="0"/>
          <a:chExt cx="0" cy="0"/>
        </a:xfrm>
      </p:grpSpPr>
      <p:sp>
        <p:nvSpPr>
          <p:cNvPr id="146" name="Google Shape;146;p1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8" name="Google Shape;148;p1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9" name="Google Shape;14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52" name="Google Shape;152;p1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
        <p:nvSpPr>
          <p:cNvPr id="153" name="Google Shape;153;p1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54" name="Shape 154"/>
        <p:cNvGrpSpPr/>
        <p:nvPr/>
      </p:nvGrpSpPr>
      <p:grpSpPr>
        <a:xfrm>
          <a:off x="0" y="0"/>
          <a:ext cx="0" cy="0"/>
          <a:chOff x="0" y="0"/>
          <a:chExt cx="0" cy="0"/>
        </a:xfrm>
      </p:grpSpPr>
      <p:sp>
        <p:nvSpPr>
          <p:cNvPr id="155" name="Google Shape;155;p1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7" name="Google Shape;157;p1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8" name="Google Shape;158;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61" name="Shape 161"/>
        <p:cNvGrpSpPr/>
        <p:nvPr/>
      </p:nvGrpSpPr>
      <p:grpSpPr>
        <a:xfrm>
          <a:off x="0" y="0"/>
          <a:ext cx="0" cy="0"/>
          <a:chOff x="0" y="0"/>
          <a:chExt cx="0" cy="0"/>
        </a:xfrm>
      </p:grpSpPr>
      <p:sp>
        <p:nvSpPr>
          <p:cNvPr id="162" name="Google Shape;162;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8"/>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4" name="Google Shape;164;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7" name="Shape 167"/>
        <p:cNvGrpSpPr/>
        <p:nvPr/>
      </p:nvGrpSpPr>
      <p:grpSpPr>
        <a:xfrm>
          <a:off x="0" y="0"/>
          <a:ext cx="0" cy="0"/>
          <a:chOff x="0" y="0"/>
          <a:chExt cx="0" cy="0"/>
        </a:xfrm>
      </p:grpSpPr>
      <p:sp>
        <p:nvSpPr>
          <p:cNvPr id="168" name="Google Shape;168;p1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0" name="Google Shape;170;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Google Shape;57;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62" name="Shape 62"/>
        <p:cNvGrpSpPr/>
        <p:nvPr/>
      </p:nvGrpSpPr>
      <p:grpSpPr>
        <a:xfrm>
          <a:off x="0" y="0"/>
          <a:ext cx="0" cy="0"/>
          <a:chOff x="0" y="0"/>
          <a:chExt cx="0" cy="0"/>
        </a:xfrm>
      </p:grpSpPr>
      <p:grpSp>
        <p:nvGrpSpPr>
          <p:cNvPr id="63" name="Google Shape;63;p5"/>
          <p:cNvGrpSpPr/>
          <p:nvPr/>
        </p:nvGrpSpPr>
        <p:grpSpPr>
          <a:xfrm>
            <a:off x="0" y="-8467"/>
            <a:ext cx="12192000" cy="6866467"/>
            <a:chOff x="0" y="-8467"/>
            <a:chExt cx="12192000" cy="6866467"/>
          </a:xfrm>
        </p:grpSpPr>
        <p:cxnSp>
          <p:nvCxnSpPr>
            <p:cNvPr id="64" name="Google Shape;64;p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65" name="Google Shape;65;p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66" name="Google Shape;66;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7" name="Google Shape;67;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8" name="Google Shape;68;p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70" name="Google Shape;70;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71" name="Google Shape;71;p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72" name="Google Shape;72;p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76" name="Google Shape;76;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9" name="Shape 79"/>
        <p:cNvGrpSpPr/>
        <p:nvPr/>
      </p:nvGrpSpPr>
      <p:grpSpPr>
        <a:xfrm>
          <a:off x="0" y="0"/>
          <a:ext cx="0" cy="0"/>
          <a:chOff x="0" y="0"/>
          <a:chExt cx="0" cy="0"/>
        </a:xfrm>
      </p:grpSpPr>
      <p:sp>
        <p:nvSpPr>
          <p:cNvPr id="80" name="Google Shape;80;p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82" name="Google Shape;82;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5" name="Shape 85"/>
        <p:cNvGrpSpPr/>
        <p:nvPr/>
      </p:nvGrpSpPr>
      <p:grpSpPr>
        <a:xfrm>
          <a:off x="0" y="0"/>
          <a:ext cx="0" cy="0"/>
          <a:chOff x="0" y="0"/>
          <a:chExt cx="0" cy="0"/>
        </a:xfrm>
      </p:grpSpPr>
      <p:sp>
        <p:nvSpPr>
          <p:cNvPr id="86" name="Google Shape;86;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8" name="Google Shape;88;p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9" name="Google Shape;8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2" name="Shape 92"/>
        <p:cNvGrpSpPr/>
        <p:nvPr/>
      </p:nvGrpSpPr>
      <p:grpSpPr>
        <a:xfrm>
          <a:off x="0" y="0"/>
          <a:ext cx="0" cy="0"/>
          <a:chOff x="0" y="0"/>
          <a:chExt cx="0" cy="0"/>
        </a:xfrm>
      </p:grpSpPr>
      <p:sp>
        <p:nvSpPr>
          <p:cNvPr id="93" name="Google Shape;93;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95" name="Google Shape;95;p8"/>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8"/>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97" name="Google Shape;97;p8"/>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8" name="Google Shape;98;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sp>
        <p:nvSpPr>
          <p:cNvPr id="102" name="Google Shape;102;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6" name="Shape 106"/>
        <p:cNvGrpSpPr/>
        <p:nvPr/>
      </p:nvGrpSpPr>
      <p:grpSpPr>
        <a:xfrm>
          <a:off x="0" y="0"/>
          <a:ext cx="0" cy="0"/>
          <a:chOff x="0" y="0"/>
          <a:chExt cx="0" cy="0"/>
        </a:xfrm>
      </p:grpSpPr>
      <p:sp>
        <p:nvSpPr>
          <p:cNvPr id="107" name="Google Shape;10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1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1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14" name="Google Shape;114;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3.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 name="Shape 39"/>
        <p:cNvGrpSpPr/>
        <p:nvPr/>
      </p:nvGrpSpPr>
      <p:grpSpPr>
        <a:xfrm>
          <a:off x="0" y="0"/>
          <a:ext cx="0" cy="0"/>
          <a:chOff x="0" y="0"/>
          <a:chExt cx="0" cy="0"/>
        </a:xfrm>
      </p:grpSpPr>
      <p:grpSp>
        <p:nvGrpSpPr>
          <p:cNvPr id="40" name="Google Shape;40;p3"/>
          <p:cNvGrpSpPr/>
          <p:nvPr/>
        </p:nvGrpSpPr>
        <p:grpSpPr>
          <a:xfrm>
            <a:off x="0" y="-8467"/>
            <a:ext cx="12192000" cy="6866467"/>
            <a:chOff x="0" y="-8467"/>
            <a:chExt cx="12192000" cy="6866467"/>
          </a:xfrm>
        </p:grpSpPr>
        <p:cxnSp>
          <p:nvCxnSpPr>
            <p:cNvPr id="41" name="Google Shape;41;p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2" name="Google Shape;42;p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3" name="Google Shape;43;p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4" name="Google Shape;44;p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5" name="Google Shape;45;p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7" name="Google Shape;47;p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8" name="Google Shape;48;p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9" name="Google Shape;49;p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2" name="Google Shape;52;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3" name="Google Shape;53;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4" name="Google Shape;54;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5" name="Google Shape;55;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900" u="none">
                <a:solidFill>
                  <a:schemeClr val="accent1"/>
                </a:solidFill>
                <a:latin typeface="Trebuchet MS"/>
                <a:ea typeface="Trebuchet MS"/>
                <a:cs typeface="Trebuchet MS"/>
                <a:sym typeface="Trebuchet MS"/>
              </a:defRPr>
            </a:lvl1pPr>
            <a:lvl2pPr indent="0" lvl="1" marL="0" marR="0" rtl="0" algn="r">
              <a:spcBef>
                <a:spcPts val="0"/>
              </a:spcBef>
              <a:buNone/>
              <a:defRPr b="0" sz="900" u="none">
                <a:solidFill>
                  <a:schemeClr val="accent1"/>
                </a:solidFill>
                <a:latin typeface="Trebuchet MS"/>
                <a:ea typeface="Trebuchet MS"/>
                <a:cs typeface="Trebuchet MS"/>
                <a:sym typeface="Trebuchet MS"/>
              </a:defRPr>
            </a:lvl2pPr>
            <a:lvl3pPr indent="0" lvl="2" marL="0" marR="0" rtl="0" algn="r">
              <a:spcBef>
                <a:spcPts val="0"/>
              </a:spcBef>
              <a:buNone/>
              <a:defRPr b="0" sz="900" u="none">
                <a:solidFill>
                  <a:schemeClr val="accent1"/>
                </a:solidFill>
                <a:latin typeface="Trebuchet MS"/>
                <a:ea typeface="Trebuchet MS"/>
                <a:cs typeface="Trebuchet MS"/>
                <a:sym typeface="Trebuchet MS"/>
              </a:defRPr>
            </a:lvl3pPr>
            <a:lvl4pPr indent="0" lvl="3" marL="0" marR="0" rtl="0" algn="r">
              <a:spcBef>
                <a:spcPts val="0"/>
              </a:spcBef>
              <a:buNone/>
              <a:defRPr b="0" sz="900" u="none">
                <a:solidFill>
                  <a:schemeClr val="accent1"/>
                </a:solidFill>
                <a:latin typeface="Trebuchet MS"/>
                <a:ea typeface="Trebuchet MS"/>
                <a:cs typeface="Trebuchet MS"/>
                <a:sym typeface="Trebuchet MS"/>
              </a:defRPr>
            </a:lvl4pPr>
            <a:lvl5pPr indent="0" lvl="4" marL="0" marR="0" rtl="0" algn="r">
              <a:spcBef>
                <a:spcPts val="0"/>
              </a:spcBef>
              <a:buNone/>
              <a:defRPr b="0" sz="900" u="none">
                <a:solidFill>
                  <a:schemeClr val="accent1"/>
                </a:solidFill>
                <a:latin typeface="Trebuchet MS"/>
                <a:ea typeface="Trebuchet MS"/>
                <a:cs typeface="Trebuchet MS"/>
                <a:sym typeface="Trebuchet MS"/>
              </a:defRPr>
            </a:lvl5pPr>
            <a:lvl6pPr indent="0" lvl="5" marL="0" marR="0" rtl="0" algn="r">
              <a:spcBef>
                <a:spcPts val="0"/>
              </a:spcBef>
              <a:buNone/>
              <a:defRPr b="0" sz="900" u="none">
                <a:solidFill>
                  <a:schemeClr val="accent1"/>
                </a:solidFill>
                <a:latin typeface="Trebuchet MS"/>
                <a:ea typeface="Trebuchet MS"/>
                <a:cs typeface="Trebuchet MS"/>
                <a:sym typeface="Trebuchet MS"/>
              </a:defRPr>
            </a:lvl6pPr>
            <a:lvl7pPr indent="0" lvl="6" marL="0" marR="0" rtl="0" algn="r">
              <a:spcBef>
                <a:spcPts val="0"/>
              </a:spcBef>
              <a:buNone/>
              <a:defRPr b="0" sz="900" u="none">
                <a:solidFill>
                  <a:schemeClr val="accent1"/>
                </a:solidFill>
                <a:latin typeface="Trebuchet MS"/>
                <a:ea typeface="Trebuchet MS"/>
                <a:cs typeface="Trebuchet MS"/>
                <a:sym typeface="Trebuchet MS"/>
              </a:defRPr>
            </a:lvl7pPr>
            <a:lvl8pPr indent="0" lvl="7" marL="0" marR="0" rtl="0" algn="r">
              <a:spcBef>
                <a:spcPts val="0"/>
              </a:spcBef>
              <a:buNone/>
              <a:defRPr b="0" sz="900" u="none">
                <a:solidFill>
                  <a:schemeClr val="accent1"/>
                </a:solidFill>
                <a:latin typeface="Trebuchet MS"/>
                <a:ea typeface="Trebuchet MS"/>
                <a:cs typeface="Trebuchet MS"/>
                <a:sym typeface="Trebuchet MS"/>
              </a:defRPr>
            </a:lvl8pPr>
            <a:lvl9pPr indent="0" lvl="8" marL="0" marR="0" rtl="0" algn="r">
              <a:spcBef>
                <a:spcPts val="0"/>
              </a:spcBef>
              <a:buNone/>
              <a:defRPr b="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cis.upenn.edu/~nenkova/1500000015-Nenkova.pdf" TargetMode="External"/><Relationship Id="rId4" Type="http://schemas.openxmlformats.org/officeDocument/2006/relationships/hyperlink" Target="https://www.cl.cam.ac.uk/archive/ksj21/ksjdigipapers/summbook99.pdf" TargetMode="External"/><Relationship Id="rId5" Type="http://schemas.openxmlformats.org/officeDocument/2006/relationships/hyperlink" Target="https://web.eecs.umich.edu/~mihalcea/papers/mihalcea.emnlp04.pdf" TargetMode="External"/><Relationship Id="rId6" Type="http://schemas.openxmlformats.org/officeDocument/2006/relationships/hyperlink" Target="https://www.aaai.org/Papers/JAIR/Vol22/JAIR-2214.pdf" TargetMode="External"/><Relationship Id="rId7" Type="http://schemas.openxmlformats.org/officeDocument/2006/relationships/hyperlink" Target="http://oldwww.iiit.ac.in/cgi-bin/techreports/display_detail.cgi?id=IIIT/TR/2008/97" TargetMode="External"/><Relationship Id="rId8" Type="http://schemas.openxmlformats.org/officeDocument/2006/relationships/hyperlink" Target="http://courses.ischool.berkeley.edu/i256/f06/papers/luhn58.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anthology.aclweb.org/P/P00/P00-1041.pdf" TargetMode="External"/><Relationship Id="rId4" Type="http://schemas.openxmlformats.org/officeDocument/2006/relationships/hyperlink" Target="https://arxiv.org/abs/1509.00685" TargetMode="External"/><Relationship Id="rId5" Type="http://schemas.openxmlformats.org/officeDocument/2006/relationships/hyperlink" Target="https://arxiv.org/abs/1704.04368" TargetMode="External"/><Relationship Id="rId6" Type="http://schemas.openxmlformats.org/officeDocument/2006/relationships/hyperlink" Target="https://arxiv.org/abs/1803.0703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76" name="Shape 176"/>
        <p:cNvGrpSpPr/>
        <p:nvPr/>
      </p:nvGrpSpPr>
      <p:grpSpPr>
        <a:xfrm>
          <a:off x="0" y="0"/>
          <a:ext cx="0" cy="0"/>
          <a:chOff x="0" y="0"/>
          <a:chExt cx="0" cy="0"/>
        </a:xfrm>
      </p:grpSpPr>
      <p:sp>
        <p:nvSpPr>
          <p:cNvPr id="177" name="Google Shape;177;p2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178" name="Google Shape;178;p20"/>
          <p:cNvGrpSpPr/>
          <p:nvPr/>
        </p:nvGrpSpPr>
        <p:grpSpPr>
          <a:xfrm>
            <a:off x="0" y="-8467"/>
            <a:ext cx="12192000" cy="6866467"/>
            <a:chOff x="0" y="-8467"/>
            <a:chExt cx="12192000" cy="6866467"/>
          </a:xfrm>
        </p:grpSpPr>
        <p:cxnSp>
          <p:nvCxnSpPr>
            <p:cNvPr id="179" name="Google Shape;179;p20"/>
            <p:cNvCxnSpPr/>
            <p:nvPr/>
          </p:nvCxnSpPr>
          <p:spPr>
            <a:xfrm>
              <a:off x="9371012" y="0"/>
              <a:ext cx="1219200" cy="6858000"/>
            </a:xfrm>
            <a:prstGeom prst="straightConnector1">
              <a:avLst/>
            </a:prstGeom>
            <a:noFill/>
            <a:ln cap="flat" cmpd="sng" w="9525">
              <a:solidFill>
                <a:srgbClr val="FFFFFF"/>
              </a:solidFill>
              <a:prstDash val="solid"/>
              <a:round/>
              <a:headEnd len="sm" w="sm" type="none"/>
              <a:tailEnd len="sm" w="sm" type="none"/>
            </a:ln>
          </p:spPr>
        </p:cxnSp>
        <p:cxnSp>
          <p:nvCxnSpPr>
            <p:cNvPr id="180" name="Google Shape;180;p20"/>
            <p:cNvCxnSpPr/>
            <p:nvPr/>
          </p:nvCxnSpPr>
          <p:spPr>
            <a:xfrm flipH="1">
              <a:off x="7425267" y="3681413"/>
              <a:ext cx="4763558" cy="3176587"/>
            </a:xfrm>
            <a:prstGeom prst="straightConnector1">
              <a:avLst/>
            </a:prstGeom>
            <a:noFill/>
            <a:ln cap="flat" cmpd="sng" w="9525">
              <a:solidFill>
                <a:schemeClr val="dk1">
                  <a:alpha val="80000"/>
                </a:schemeClr>
              </a:solidFill>
              <a:prstDash val="solid"/>
              <a:round/>
              <a:headEnd len="sm" w="sm" type="none"/>
              <a:tailEnd len="sm" w="sm" type="none"/>
            </a:ln>
          </p:spPr>
        </p:cxnSp>
        <p:sp>
          <p:nvSpPr>
            <p:cNvPr id="181" name="Google Shape;181;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82" name="Google Shape;182;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83" name="Google Shape;183;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85" name="Google Shape;185;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86" name="Google Shape;186;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20"/>
          <p:cNvSpPr txBox="1"/>
          <p:nvPr>
            <p:ph idx="1" type="subTitle"/>
          </p:nvPr>
        </p:nvSpPr>
        <p:spPr>
          <a:xfrm>
            <a:off x="1482334" y="3631043"/>
            <a:ext cx="2702726" cy="20351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IN">
                <a:solidFill>
                  <a:schemeClr val="lt1"/>
                </a:solidFill>
                <a:latin typeface="Times New Roman"/>
                <a:ea typeface="Times New Roman"/>
                <a:cs typeface="Times New Roman"/>
                <a:sym typeface="Times New Roman"/>
              </a:rPr>
              <a:t>By:</a:t>
            </a:r>
            <a:endParaRPr/>
          </a:p>
          <a:p>
            <a:pPr indent="0" lvl="0" marL="0" rtl="0" algn="l">
              <a:spcBef>
                <a:spcPts val="1000"/>
              </a:spcBef>
              <a:spcAft>
                <a:spcPts val="0"/>
              </a:spcAft>
              <a:buSzPts val="1440"/>
              <a:buNone/>
            </a:pPr>
            <a:r>
              <a:rPr lang="en-IN">
                <a:solidFill>
                  <a:schemeClr val="lt1"/>
                </a:solidFill>
                <a:latin typeface="Times New Roman"/>
                <a:ea typeface="Times New Roman"/>
                <a:cs typeface="Times New Roman"/>
                <a:sym typeface="Times New Roman"/>
              </a:rPr>
              <a:t>Group No: 04</a:t>
            </a:r>
            <a:endParaRPr/>
          </a:p>
          <a:p>
            <a:pPr indent="0" lvl="0" marL="0" rtl="0" algn="l">
              <a:spcBef>
                <a:spcPts val="1000"/>
              </a:spcBef>
              <a:spcAft>
                <a:spcPts val="0"/>
              </a:spcAft>
              <a:buSzPts val="1440"/>
              <a:buNone/>
            </a:pPr>
            <a:r>
              <a:rPr lang="en-IN">
                <a:solidFill>
                  <a:schemeClr val="lt1"/>
                </a:solidFill>
                <a:latin typeface="Times New Roman"/>
                <a:ea typeface="Times New Roman"/>
                <a:cs typeface="Times New Roman"/>
                <a:sym typeface="Times New Roman"/>
              </a:rPr>
              <a:t>Aditya Gadekar (07)</a:t>
            </a:r>
            <a:endParaRPr/>
          </a:p>
          <a:p>
            <a:pPr indent="0" lvl="0" marL="0" rtl="0" algn="l">
              <a:spcBef>
                <a:spcPts val="1000"/>
              </a:spcBef>
              <a:spcAft>
                <a:spcPts val="0"/>
              </a:spcAft>
              <a:buSzPts val="1440"/>
              <a:buNone/>
            </a:pPr>
            <a:r>
              <a:rPr lang="en-IN">
                <a:solidFill>
                  <a:schemeClr val="lt1"/>
                </a:solidFill>
                <a:latin typeface="Times New Roman"/>
                <a:ea typeface="Times New Roman"/>
                <a:cs typeface="Times New Roman"/>
                <a:sym typeface="Times New Roman"/>
              </a:rPr>
              <a:t>Atharva Mhatre (25)</a:t>
            </a:r>
            <a:endParaRPr/>
          </a:p>
          <a:p>
            <a:pPr indent="0" lvl="0" marL="0" rtl="0" algn="l">
              <a:spcBef>
                <a:spcPts val="1000"/>
              </a:spcBef>
              <a:spcAft>
                <a:spcPts val="0"/>
              </a:spcAft>
              <a:buSzPts val="1440"/>
              <a:buNone/>
            </a:pPr>
            <a:r>
              <a:rPr lang="en-IN">
                <a:solidFill>
                  <a:schemeClr val="lt1"/>
                </a:solidFill>
                <a:latin typeface="Times New Roman"/>
                <a:ea typeface="Times New Roman"/>
                <a:cs typeface="Times New Roman"/>
                <a:sym typeface="Times New Roman"/>
              </a:rPr>
              <a:t>Rushabh Sarvaiya (47)</a:t>
            </a:r>
            <a:endParaRPr/>
          </a:p>
        </p:txBody>
      </p:sp>
      <p:sp>
        <p:nvSpPr>
          <p:cNvPr id="189" name="Google Shape;189;p20"/>
          <p:cNvSpPr txBox="1"/>
          <p:nvPr>
            <p:ph type="ctrTitle"/>
          </p:nvPr>
        </p:nvSpPr>
        <p:spPr>
          <a:xfrm>
            <a:off x="1768605" y="612459"/>
            <a:ext cx="7767000" cy="1646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5400"/>
              <a:buFont typeface="Trebuchet MS"/>
              <a:buNone/>
            </a:pPr>
            <a:r>
              <a:rPr lang="en-IN"/>
              <a:t> Text Summarizer</a:t>
            </a:r>
            <a:endParaRPr/>
          </a:p>
        </p:txBody>
      </p:sp>
      <p:sp>
        <p:nvSpPr>
          <p:cNvPr id="190" name="Google Shape;190;p20"/>
          <p:cNvSpPr txBox="1"/>
          <p:nvPr/>
        </p:nvSpPr>
        <p:spPr>
          <a:xfrm>
            <a:off x="6424654" y="4900767"/>
            <a:ext cx="338239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800" u="none" cap="none" strike="noStrike">
                <a:solidFill>
                  <a:schemeClr val="lt1"/>
                </a:solidFill>
                <a:latin typeface="Trebuchet MS"/>
                <a:ea typeface="Trebuchet MS"/>
                <a:cs typeface="Trebuchet MS"/>
                <a:sym typeface="Trebuchet MS"/>
              </a:rPr>
              <a:t>Under Guidance of:</a:t>
            </a:r>
            <a:endParaRPr/>
          </a:p>
          <a:p>
            <a:pPr indent="0" lvl="0" marL="0" marR="0" rtl="0" algn="l">
              <a:spcBef>
                <a:spcPts val="0"/>
              </a:spcBef>
              <a:spcAft>
                <a:spcPts val="0"/>
              </a:spcAft>
              <a:buNone/>
            </a:pPr>
            <a:r>
              <a:rPr lang="en-IN" sz="1800">
                <a:solidFill>
                  <a:schemeClr val="lt1"/>
                </a:solidFill>
                <a:latin typeface="Trebuchet MS"/>
                <a:ea typeface="Trebuchet MS"/>
                <a:cs typeface="Trebuchet MS"/>
                <a:sym typeface="Trebuchet MS"/>
              </a:rPr>
              <a:t>Prof. Martina D’souza</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1"/>
          <p:cNvSpPr txBox="1"/>
          <p:nvPr>
            <p:ph type="title"/>
          </p:nvPr>
        </p:nvSpPr>
        <p:spPr>
          <a:xfrm>
            <a:off x="677325" y="609600"/>
            <a:ext cx="8596800" cy="87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lang="en-IN"/>
              <a:t>Future Scope:</a:t>
            </a:r>
            <a:endParaRPr/>
          </a:p>
        </p:txBody>
      </p:sp>
      <p:sp>
        <p:nvSpPr>
          <p:cNvPr id="269" name="Google Shape;269;p1"/>
          <p:cNvSpPr txBox="1"/>
          <p:nvPr>
            <p:ph idx="1" type="body"/>
          </p:nvPr>
        </p:nvSpPr>
        <p:spPr>
          <a:xfrm>
            <a:off x="677334" y="1665288"/>
            <a:ext cx="8596800" cy="4759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1000"/>
              </a:spcBef>
              <a:spcAft>
                <a:spcPts val="0"/>
              </a:spcAft>
              <a:buSzPts val="3200"/>
              <a:buChar char="►"/>
            </a:pPr>
            <a:r>
              <a:rPr b="1" lang="en-IN" sz="2500"/>
              <a:t>Summarise document files like pdf, word document,etc.</a:t>
            </a:r>
            <a:endParaRPr b="1" sz="2500"/>
          </a:p>
          <a:p>
            <a:pPr indent="-342900" lvl="0" marL="342900" rtl="0" algn="l">
              <a:lnSpc>
                <a:spcPct val="100000"/>
              </a:lnSpc>
              <a:spcBef>
                <a:spcPts val="1000"/>
              </a:spcBef>
              <a:spcAft>
                <a:spcPts val="0"/>
              </a:spcAft>
              <a:buSzPts val="3200"/>
              <a:buChar char="►"/>
            </a:pPr>
            <a:r>
              <a:rPr b="1" lang="en-IN" sz="2500"/>
              <a:t>Developing IoS application for Apple Users.</a:t>
            </a:r>
            <a:endParaRPr b="1" sz="2500"/>
          </a:p>
          <a:p>
            <a:pPr indent="-342900" lvl="0" marL="342900" rtl="0" algn="l">
              <a:lnSpc>
                <a:spcPct val="100000"/>
              </a:lnSpc>
              <a:spcBef>
                <a:spcPts val="1000"/>
              </a:spcBef>
              <a:spcAft>
                <a:spcPts val="0"/>
              </a:spcAft>
              <a:buSzPts val="3100"/>
              <a:buChar char="►"/>
            </a:pPr>
            <a:r>
              <a:rPr b="1" lang="en-IN" sz="2500"/>
              <a:t>Using of both extraction and abstraction based methods to get more optimized and correct summary. </a:t>
            </a:r>
            <a:endParaRPr b="1" sz="2500"/>
          </a:p>
          <a:p>
            <a:pPr indent="0" lvl="0" marL="0" rtl="0" algn="l">
              <a:lnSpc>
                <a:spcPct val="100000"/>
              </a:lnSpc>
              <a:spcBef>
                <a:spcPts val="1000"/>
              </a:spcBef>
              <a:spcAft>
                <a:spcPts val="0"/>
              </a:spcAft>
              <a:buSzPts val="1440"/>
              <a:buNone/>
            </a:pPr>
            <a:r>
              <a:t/>
            </a:r>
            <a:endParaRPr b="1" sz="2500"/>
          </a:p>
          <a:p>
            <a:pPr indent="0" lvl="0" marL="0" rtl="0" algn="l">
              <a:lnSpc>
                <a:spcPct val="100000"/>
              </a:lnSpc>
              <a:spcBef>
                <a:spcPts val="1000"/>
              </a:spcBef>
              <a:spcAft>
                <a:spcPts val="0"/>
              </a:spcAft>
              <a:buSzPts val="1440"/>
              <a:buNone/>
            </a:pPr>
            <a:r>
              <a:t/>
            </a:r>
            <a:endParaRPr b="1" sz="2300"/>
          </a:p>
          <a:p>
            <a:pPr indent="0" lvl="0" marL="0" rtl="0" algn="l">
              <a:lnSpc>
                <a:spcPct val="100000"/>
              </a:lnSpc>
              <a:spcBef>
                <a:spcPts val="1000"/>
              </a:spcBef>
              <a:spcAft>
                <a:spcPts val="0"/>
              </a:spcAft>
              <a:buSzPts val="1440"/>
              <a:buNone/>
            </a:pPr>
            <a:r>
              <a:t/>
            </a:r>
            <a:endParaRPr b="1"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677334" y="175975"/>
            <a:ext cx="8596800" cy="132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IN"/>
              <a:t>Proof Of Technical Paper Publication.</a:t>
            </a:r>
            <a:endParaRPr/>
          </a:p>
        </p:txBody>
      </p:sp>
      <p:sp>
        <p:nvSpPr>
          <p:cNvPr id="252" name="Google Shape;252;p30"/>
          <p:cNvSpPr txBox="1"/>
          <p:nvPr>
            <p:ph idx="1" type="body"/>
          </p:nvPr>
        </p:nvSpPr>
        <p:spPr>
          <a:xfrm>
            <a:off x="677325" y="1930501"/>
            <a:ext cx="8596800" cy="4110900"/>
          </a:xfrm>
          <a:prstGeom prst="rect">
            <a:avLst/>
          </a:prstGeom>
          <a:noFill/>
          <a:ln>
            <a:noFill/>
          </a:ln>
        </p:spPr>
        <p:txBody>
          <a:bodyPr anchorCtr="0" anchor="t" bIns="45700" lIns="91425" spcFirstLastPara="1" rIns="91425" wrap="square" tIns="45700">
            <a:noAutofit/>
          </a:bodyPr>
          <a:lstStyle/>
          <a:p>
            <a:pPr indent="0" lvl="0" marL="9144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pic>
        <p:nvPicPr>
          <p:cNvPr id="253" name="Google Shape;253;p30"/>
          <p:cNvPicPr preferRelativeResize="0"/>
          <p:nvPr/>
        </p:nvPicPr>
        <p:blipFill>
          <a:blip r:embed="rId3">
            <a:alphaModFix/>
          </a:blip>
          <a:stretch>
            <a:fillRect/>
          </a:stretch>
        </p:blipFill>
        <p:spPr>
          <a:xfrm>
            <a:off x="594250" y="1176138"/>
            <a:ext cx="9235000" cy="5619625"/>
          </a:xfrm>
          <a:prstGeom prst="rect">
            <a:avLst/>
          </a:prstGeom>
          <a:noFill/>
          <a:ln>
            <a:noFill/>
          </a:ln>
        </p:spPr>
      </p:pic>
      <p:sp>
        <p:nvSpPr>
          <p:cNvPr id="254" name="Google Shape;254;p30"/>
          <p:cNvSpPr/>
          <p:nvPr/>
        </p:nvSpPr>
        <p:spPr>
          <a:xfrm>
            <a:off x="3029850" y="4245425"/>
            <a:ext cx="5588100" cy="7803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IN"/>
              <a:t>References</a:t>
            </a:r>
            <a:endParaRPr/>
          </a:p>
        </p:txBody>
      </p:sp>
      <p:sp>
        <p:nvSpPr>
          <p:cNvPr id="260" name="Google Shape;260;p31"/>
          <p:cNvSpPr txBox="1"/>
          <p:nvPr>
            <p:ph idx="1" type="body"/>
          </p:nvPr>
        </p:nvSpPr>
        <p:spPr>
          <a:xfrm>
            <a:off x="677334" y="1322773"/>
            <a:ext cx="8596668" cy="4718589"/>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n-IN">
                <a:solidFill>
                  <a:schemeClr val="dk1"/>
                </a:solidFill>
              </a:rPr>
              <a:t>Overview</a:t>
            </a:r>
            <a:endParaRPr/>
          </a:p>
          <a:p>
            <a:pPr indent="-285750" lvl="1" marL="742950" rtl="0" algn="l">
              <a:lnSpc>
                <a:spcPct val="90000"/>
              </a:lnSpc>
              <a:spcBef>
                <a:spcPts val="1000"/>
              </a:spcBef>
              <a:spcAft>
                <a:spcPts val="0"/>
              </a:spcAft>
              <a:buSzPts val="1280"/>
              <a:buFont typeface="Courier New"/>
              <a:buChar char="o"/>
            </a:pPr>
            <a:r>
              <a:rPr lang="en-IN">
                <a:solidFill>
                  <a:schemeClr val="dk1"/>
                </a:solidFill>
              </a:rPr>
              <a:t>A. Nenkova, and K. McKeown, "</a:t>
            </a:r>
            <a:r>
              <a:rPr lang="en-IN" u="sng">
                <a:solidFill>
                  <a:schemeClr val="hlink"/>
                </a:solidFill>
                <a:hlinkClick r:id="rId3"/>
              </a:rPr>
              <a:t>Automatic summarization</a:t>
            </a:r>
            <a:r>
              <a:rPr lang="en-IN">
                <a:solidFill>
                  <a:schemeClr val="dk1"/>
                </a:solidFill>
              </a:rPr>
              <a:t>,". Foundations and Trends in Information Retrieval, 5(2-3):103–233, 2011.</a:t>
            </a:r>
            <a:endParaRPr/>
          </a:p>
          <a:p>
            <a:pPr indent="-285750" lvl="1" marL="742950" rtl="0" algn="l">
              <a:lnSpc>
                <a:spcPct val="90000"/>
              </a:lnSpc>
              <a:spcBef>
                <a:spcPts val="1000"/>
              </a:spcBef>
              <a:spcAft>
                <a:spcPts val="0"/>
              </a:spcAft>
              <a:buSzPts val="1280"/>
              <a:buFont typeface="Courier New"/>
              <a:buChar char="o"/>
            </a:pPr>
            <a:r>
              <a:rPr lang="en-IN">
                <a:solidFill>
                  <a:schemeClr val="dk1"/>
                </a:solidFill>
              </a:rPr>
              <a:t>K. Sparck Jones, “</a:t>
            </a:r>
            <a:r>
              <a:rPr lang="en-IN" u="sng">
                <a:solidFill>
                  <a:schemeClr val="hlink"/>
                </a:solidFill>
                <a:hlinkClick r:id="rId4"/>
              </a:rPr>
              <a:t>Automatic summarizing: factors and directions</a:t>
            </a:r>
            <a:r>
              <a:rPr lang="en-IN">
                <a:solidFill>
                  <a:schemeClr val="dk1"/>
                </a:solidFill>
              </a:rPr>
              <a:t>,”. Advances in Automatic Text Summarization, pp. 1–12, MIT Press, 1998.</a:t>
            </a:r>
            <a:endParaRPr/>
          </a:p>
          <a:p>
            <a:pPr indent="-342900" lvl="0" marL="342900" rtl="0" algn="l">
              <a:lnSpc>
                <a:spcPct val="90000"/>
              </a:lnSpc>
              <a:spcBef>
                <a:spcPts val="1000"/>
              </a:spcBef>
              <a:spcAft>
                <a:spcPts val="0"/>
              </a:spcAft>
              <a:buSzPts val="1440"/>
              <a:buChar char="►"/>
            </a:pPr>
            <a:r>
              <a:rPr lang="en-IN">
                <a:solidFill>
                  <a:schemeClr val="dk1"/>
                </a:solidFill>
              </a:rPr>
              <a:t>Extractive Summarization</a:t>
            </a:r>
            <a:endParaRPr/>
          </a:p>
          <a:p>
            <a:pPr indent="-285750" lvl="1" marL="742950" rtl="0" algn="l">
              <a:lnSpc>
                <a:spcPct val="90000"/>
              </a:lnSpc>
              <a:spcBef>
                <a:spcPts val="1000"/>
              </a:spcBef>
              <a:spcAft>
                <a:spcPts val="0"/>
              </a:spcAft>
              <a:buSzPts val="1280"/>
              <a:buFont typeface="Courier New"/>
              <a:buChar char="o"/>
            </a:pPr>
            <a:r>
              <a:rPr lang="en-IN">
                <a:solidFill>
                  <a:schemeClr val="dk1"/>
                </a:solidFill>
              </a:rPr>
              <a:t>R. Mihalcea, and P. Tarau, "</a:t>
            </a:r>
            <a:r>
              <a:rPr lang="en-IN" u="sng">
                <a:solidFill>
                  <a:schemeClr val="hlink"/>
                </a:solidFill>
                <a:hlinkClick r:id="rId5"/>
              </a:rPr>
              <a:t>Textrank: Bringing order into texts</a:t>
            </a:r>
            <a:r>
              <a:rPr lang="en-IN">
                <a:solidFill>
                  <a:schemeClr val="dk1"/>
                </a:solidFill>
              </a:rPr>
              <a:t>,". In Proceedings of the 2004 Conference on Empirical Methods in Natural Language Processing, 2004.</a:t>
            </a:r>
            <a:endParaRPr/>
          </a:p>
          <a:p>
            <a:pPr indent="-285750" lvl="1" marL="742950" rtl="0" algn="l">
              <a:lnSpc>
                <a:spcPct val="90000"/>
              </a:lnSpc>
              <a:spcBef>
                <a:spcPts val="1000"/>
              </a:spcBef>
              <a:spcAft>
                <a:spcPts val="0"/>
              </a:spcAft>
              <a:buSzPts val="1280"/>
              <a:buFont typeface="Courier New"/>
              <a:buChar char="o"/>
            </a:pPr>
            <a:r>
              <a:rPr lang="en-IN">
                <a:solidFill>
                  <a:schemeClr val="dk1"/>
                </a:solidFill>
              </a:rPr>
              <a:t>G. Erkan, and D. R. Radev, "</a:t>
            </a:r>
            <a:r>
              <a:rPr lang="en-IN" u="sng">
                <a:solidFill>
                  <a:schemeClr val="hlink"/>
                </a:solidFill>
                <a:hlinkClick r:id="rId6"/>
              </a:rPr>
              <a:t>LexRank: graph-based lexical centrality as salience in text summarization</a:t>
            </a:r>
            <a:r>
              <a:rPr lang="en-IN">
                <a:solidFill>
                  <a:schemeClr val="dk1"/>
                </a:solidFill>
              </a:rPr>
              <a:t>,". Journal of Artificial Intelligence Research, v.22 n.1, p.457-479, July 2004.</a:t>
            </a:r>
            <a:endParaRPr/>
          </a:p>
          <a:p>
            <a:pPr indent="-285750" lvl="1" marL="742950" rtl="0" algn="l">
              <a:lnSpc>
                <a:spcPct val="90000"/>
              </a:lnSpc>
              <a:spcBef>
                <a:spcPts val="1000"/>
              </a:spcBef>
              <a:spcAft>
                <a:spcPts val="0"/>
              </a:spcAft>
              <a:buSzPts val="1280"/>
              <a:buFont typeface="Courier New"/>
              <a:buChar char="o"/>
            </a:pPr>
            <a:r>
              <a:rPr lang="en-IN">
                <a:solidFill>
                  <a:schemeClr val="dk1"/>
                </a:solidFill>
              </a:rPr>
              <a:t>J. Jagadeesh, P. Pingali, and V. Varma, "</a:t>
            </a:r>
            <a:r>
              <a:rPr lang="en-IN" u="sng">
                <a:solidFill>
                  <a:schemeClr val="hlink"/>
                </a:solidFill>
                <a:hlinkClick r:id="rId7"/>
              </a:rPr>
              <a:t>Sentence Extraction Based Single Document Summarization</a:t>
            </a:r>
            <a:r>
              <a:rPr lang="en-IN">
                <a:solidFill>
                  <a:schemeClr val="dk1"/>
                </a:solidFill>
              </a:rPr>
              <a:t>", Workshop on Document Summarization, 19th and 20th March, 2005.</a:t>
            </a:r>
            <a:endParaRPr/>
          </a:p>
          <a:p>
            <a:pPr indent="-285750" lvl="1" marL="742950" rtl="0" algn="l">
              <a:lnSpc>
                <a:spcPct val="90000"/>
              </a:lnSpc>
              <a:spcBef>
                <a:spcPts val="1000"/>
              </a:spcBef>
              <a:spcAft>
                <a:spcPts val="0"/>
              </a:spcAft>
              <a:buSzPts val="1280"/>
              <a:buFont typeface="Courier New"/>
              <a:buChar char="o"/>
            </a:pPr>
            <a:r>
              <a:rPr lang="en-IN">
                <a:solidFill>
                  <a:schemeClr val="dk1"/>
                </a:solidFill>
              </a:rPr>
              <a:t>P.H. Luhn, "</a:t>
            </a:r>
            <a:r>
              <a:rPr lang="en-IN" u="sng">
                <a:solidFill>
                  <a:schemeClr val="hlink"/>
                </a:solidFill>
                <a:hlinkClick r:id="rId8"/>
              </a:rPr>
              <a:t>Automatic creation of literature abstracts</a:t>
            </a:r>
            <a:r>
              <a:rPr lang="en-IN">
                <a:solidFill>
                  <a:schemeClr val="dk1"/>
                </a:solidFill>
              </a:rPr>
              <a:t>,". IBM Journal, pages 159-165, 1958.</a:t>
            </a:r>
            <a:endParaRPr/>
          </a:p>
          <a:p>
            <a:pPr indent="-251459" lvl="0" marL="342900" rtl="0" algn="l">
              <a:lnSpc>
                <a:spcPct val="90000"/>
              </a:lnSpc>
              <a:spcBef>
                <a:spcPts val="1000"/>
              </a:spcBef>
              <a:spcAft>
                <a:spcPts val="0"/>
              </a:spcAft>
              <a:buSzPts val="1440"/>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2"/>
          <p:cNvSpPr txBox="1"/>
          <p:nvPr>
            <p:ph idx="1" type="body"/>
          </p:nvPr>
        </p:nvSpPr>
        <p:spPr>
          <a:xfrm>
            <a:off x="677334" y="292963"/>
            <a:ext cx="8596668" cy="57483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IN">
                <a:solidFill>
                  <a:schemeClr val="dk1"/>
                </a:solidFill>
              </a:rPr>
              <a:t>Abstractive Summarization</a:t>
            </a:r>
            <a:endParaRPr/>
          </a:p>
          <a:p>
            <a:pPr indent="-285750" lvl="1" marL="742950" rtl="0" algn="l">
              <a:spcBef>
                <a:spcPts val="1000"/>
              </a:spcBef>
              <a:spcAft>
                <a:spcPts val="0"/>
              </a:spcAft>
              <a:buSzPts val="1280"/>
              <a:buFont typeface="Courier New"/>
              <a:buChar char="o"/>
            </a:pPr>
            <a:r>
              <a:rPr lang="en-IN">
                <a:solidFill>
                  <a:schemeClr val="dk1"/>
                </a:solidFill>
              </a:rPr>
              <a:t>M. Banko, V. O. Mittal, and M. J. Witbrock, "</a:t>
            </a:r>
            <a:r>
              <a:rPr lang="en-IN" u="sng">
                <a:solidFill>
                  <a:schemeClr val="hlink"/>
                </a:solidFill>
                <a:hlinkClick r:id="rId3"/>
              </a:rPr>
              <a:t>Headline Generation Based on Statistical Translation</a:t>
            </a:r>
            <a:r>
              <a:rPr lang="en-IN">
                <a:solidFill>
                  <a:schemeClr val="dk1"/>
                </a:solidFill>
              </a:rPr>
              <a:t>,". In Proceedings of the 38th Annual Meeting on Association for Computational Linguistics, pages 318–325. Association for Computational Linguistics, 2000.</a:t>
            </a:r>
            <a:endParaRPr/>
          </a:p>
          <a:p>
            <a:pPr indent="-285750" lvl="1" marL="742950" rtl="0" algn="l">
              <a:spcBef>
                <a:spcPts val="1000"/>
              </a:spcBef>
              <a:spcAft>
                <a:spcPts val="0"/>
              </a:spcAft>
              <a:buSzPts val="1280"/>
              <a:buFont typeface="Courier New"/>
              <a:buChar char="o"/>
            </a:pPr>
            <a:r>
              <a:rPr lang="en-IN">
                <a:solidFill>
                  <a:schemeClr val="dk1"/>
                </a:solidFill>
              </a:rPr>
              <a:t>A. M. Rush, S. Chopra, and J. Weston, "</a:t>
            </a:r>
            <a:r>
              <a:rPr lang="en-IN" u="sng">
                <a:solidFill>
                  <a:schemeClr val="hlink"/>
                </a:solidFill>
                <a:hlinkClick r:id="rId4"/>
              </a:rPr>
              <a:t>A Neural Attention Model for Abstractive Sentence Summarization</a:t>
            </a:r>
            <a:r>
              <a:rPr lang="en-IN">
                <a:solidFill>
                  <a:schemeClr val="dk1"/>
                </a:solidFill>
              </a:rPr>
              <a:t>,". In EMNLP, 2015.</a:t>
            </a:r>
            <a:endParaRPr/>
          </a:p>
          <a:p>
            <a:pPr indent="-342900" lvl="0" marL="342900" rtl="0" algn="l">
              <a:spcBef>
                <a:spcPts val="1000"/>
              </a:spcBef>
              <a:spcAft>
                <a:spcPts val="0"/>
              </a:spcAft>
              <a:buSzPts val="1440"/>
              <a:buChar char="►"/>
            </a:pPr>
            <a:r>
              <a:rPr lang="en-IN">
                <a:solidFill>
                  <a:schemeClr val="dk1"/>
                </a:solidFill>
              </a:rPr>
              <a:t>Combination</a:t>
            </a:r>
            <a:endParaRPr/>
          </a:p>
          <a:p>
            <a:pPr indent="-285750" lvl="1" marL="742950" rtl="0" algn="l">
              <a:spcBef>
                <a:spcPts val="1000"/>
              </a:spcBef>
              <a:spcAft>
                <a:spcPts val="0"/>
              </a:spcAft>
              <a:buSzPts val="1280"/>
              <a:buFont typeface="Courier New"/>
              <a:buChar char="o"/>
            </a:pPr>
            <a:r>
              <a:rPr lang="en-IN">
                <a:solidFill>
                  <a:schemeClr val="dk1"/>
                </a:solidFill>
              </a:rPr>
              <a:t>A. See, P. J. Liu, and C. D. Manning, "</a:t>
            </a:r>
            <a:r>
              <a:rPr lang="en-IN" u="sng">
                <a:solidFill>
                  <a:schemeClr val="hlink"/>
                </a:solidFill>
                <a:hlinkClick r:id="rId5"/>
              </a:rPr>
              <a:t>Get to the point: Summarization with pointergenerator networks</a:t>
            </a:r>
            <a:r>
              <a:rPr lang="en-IN">
                <a:solidFill>
                  <a:schemeClr val="dk1"/>
                </a:solidFill>
              </a:rPr>
              <a:t>,". In ACL, 2017.</a:t>
            </a:r>
            <a:endParaRPr/>
          </a:p>
          <a:p>
            <a:pPr indent="-285750" lvl="1" marL="742950" rtl="0" algn="l">
              <a:spcBef>
                <a:spcPts val="1000"/>
              </a:spcBef>
              <a:spcAft>
                <a:spcPts val="0"/>
              </a:spcAft>
              <a:buSzPts val="1280"/>
              <a:buFont typeface="Courier New"/>
              <a:buChar char="o"/>
            </a:pPr>
            <a:r>
              <a:rPr lang="en-IN">
                <a:solidFill>
                  <a:schemeClr val="dk1"/>
                </a:solidFill>
              </a:rPr>
              <a:t>N. Weber, L. Shekhar, N. Balasubramanian, and K. Cho, "</a:t>
            </a:r>
            <a:r>
              <a:rPr lang="en-IN" u="sng">
                <a:solidFill>
                  <a:schemeClr val="hlink"/>
                </a:solidFill>
                <a:hlinkClick r:id="rId6"/>
              </a:rPr>
              <a:t>Controlling Decoding for More Abstractive Summaries with Copy-Based Networks</a:t>
            </a:r>
            <a:r>
              <a:rPr lang="en-IN">
                <a:solidFill>
                  <a:schemeClr val="dk1"/>
                </a:solidFill>
              </a:rPr>
              <a:t>,". arXiv preprint arXiv:1803.07038, 2018.</a:t>
            </a:r>
            <a:endParaRPr/>
          </a:p>
          <a:p>
            <a:pPr indent="-241300" lvl="0" marL="342900" rtl="0" algn="l">
              <a:spcBef>
                <a:spcPts val="1000"/>
              </a:spcBef>
              <a:spcAft>
                <a:spcPts val="0"/>
              </a:spcAft>
              <a:buSzPts val="1600"/>
              <a:buNone/>
            </a:pPr>
            <a:r>
              <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Trebuchet MS"/>
              <a:buNone/>
            </a:pPr>
            <a:r>
              <a:rPr lang="en-IN"/>
              <a:t>INTRODUCTION</a:t>
            </a:r>
            <a:endParaRPr/>
          </a:p>
        </p:txBody>
      </p:sp>
      <p:sp>
        <p:nvSpPr>
          <p:cNvPr id="196" name="Google Shape;196;p21"/>
          <p:cNvSpPr txBox="1"/>
          <p:nvPr>
            <p:ph idx="1" type="body"/>
          </p:nvPr>
        </p:nvSpPr>
        <p:spPr>
          <a:xfrm>
            <a:off x="566497" y="1488613"/>
            <a:ext cx="8951576" cy="503687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920"/>
              <a:buChar char="►"/>
            </a:pPr>
            <a:r>
              <a:rPr lang="en-IN" sz="2400"/>
              <a:t>Automatic summarization is the process of reducing a text Document with a computer program in order to create a summary that retains the most important points of the original document. As The problem of information overload has grown, and as the quantity of data has increased, so has interest in automatic summarization. It is very difficult for human beings to manually summarize large documents of text.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Trebuchet MS"/>
              <a:buNone/>
            </a:pPr>
            <a:r>
              <a:rPr lang="en-IN"/>
              <a:t>APPLICATION</a:t>
            </a:r>
            <a:endParaRPr/>
          </a:p>
        </p:txBody>
      </p:sp>
      <p:sp>
        <p:nvSpPr>
          <p:cNvPr id="202" name="Google Shape;202;p22"/>
          <p:cNvSpPr txBox="1"/>
          <p:nvPr>
            <p:ph idx="1" type="body"/>
          </p:nvPr>
        </p:nvSpPr>
        <p:spPr>
          <a:xfrm>
            <a:off x="677334" y="1399309"/>
            <a:ext cx="8596668" cy="4642053"/>
          </a:xfrm>
          <a:prstGeom prst="rect">
            <a:avLst/>
          </a:prstGeom>
          <a:noFill/>
          <a:ln>
            <a:noFill/>
          </a:ln>
        </p:spPr>
        <p:txBody>
          <a:bodyPr anchorCtr="0" anchor="t" bIns="45700" lIns="91425" spcFirstLastPara="1" rIns="91425" wrap="square" tIns="45700">
            <a:noAutofit/>
          </a:bodyPr>
          <a:lstStyle/>
          <a:p>
            <a:pPr indent="-355600" lvl="0" marL="342900" rtl="0" algn="just">
              <a:spcBef>
                <a:spcPts val="0"/>
              </a:spcBef>
              <a:spcAft>
                <a:spcPts val="0"/>
              </a:spcAft>
              <a:buSzPts val="1800"/>
              <a:buChar char="►"/>
            </a:pPr>
            <a:r>
              <a:rPr lang="en-IN" sz="2200"/>
              <a:t>Automatic summarization reduces a text file into a passage or paragraph that conveys the main meaning of the text. </a:t>
            </a:r>
            <a:endParaRPr sz="2000"/>
          </a:p>
          <a:p>
            <a:pPr indent="-355600" lvl="0" marL="342900" rtl="0" algn="just">
              <a:spcBef>
                <a:spcPts val="1000"/>
              </a:spcBef>
              <a:spcAft>
                <a:spcPts val="0"/>
              </a:spcAft>
              <a:buSzPts val="1800"/>
              <a:buChar char="►"/>
            </a:pPr>
            <a:r>
              <a:rPr lang="en-IN" sz="2200"/>
              <a:t>The searching of important information from a large text file is very difficult job for the users thus to solve this issue summarizeris used to  extract the important information or summary of the text file. This summary helps the users to reduce time. </a:t>
            </a:r>
            <a:endParaRPr sz="2000"/>
          </a:p>
          <a:p>
            <a:pPr indent="-355600" lvl="0" marL="342900" rtl="0" algn="just">
              <a:spcBef>
                <a:spcPts val="1000"/>
              </a:spcBef>
              <a:spcAft>
                <a:spcPts val="0"/>
              </a:spcAft>
              <a:buSzPts val="1800"/>
              <a:buChar char="►"/>
            </a:pPr>
            <a:r>
              <a:rPr lang="en-IN" sz="2200"/>
              <a:t>In today’s world to Extracting information from the World Wide Web is very easy. This extracted information is a huge text repository. With the rapid growth of the World Wide Web (internet), information overload is becoming a problem for an increasing large number of people. Automatic summarization can be an indispensable solution to reduce the information overload problem on the web.</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769932" y="435981"/>
            <a:ext cx="8596668" cy="132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Trebuchet MS"/>
              <a:buNone/>
            </a:pPr>
            <a:r>
              <a:rPr lang="en-IN"/>
              <a:t>Approaches </a:t>
            </a:r>
            <a:endParaRPr/>
          </a:p>
          <a:p>
            <a:pPr indent="0" lvl="0" marL="0" rtl="0" algn="ctr">
              <a:spcBef>
                <a:spcPts val="0"/>
              </a:spcBef>
              <a:spcAft>
                <a:spcPts val="0"/>
              </a:spcAft>
              <a:buClr>
                <a:schemeClr val="accent1"/>
              </a:buClr>
              <a:buSzPts val="3600"/>
              <a:buFont typeface="Trebuchet MS"/>
              <a:buNone/>
            </a:pPr>
            <a:r>
              <a:t/>
            </a:r>
            <a:endParaRPr/>
          </a:p>
        </p:txBody>
      </p:sp>
      <p:sp>
        <p:nvSpPr>
          <p:cNvPr id="208" name="Google Shape;208;p23"/>
          <p:cNvSpPr txBox="1"/>
          <p:nvPr>
            <p:ph idx="1" type="body"/>
          </p:nvPr>
        </p:nvSpPr>
        <p:spPr>
          <a:xfrm>
            <a:off x="769932" y="1488613"/>
            <a:ext cx="8596668" cy="3880773"/>
          </a:xfrm>
          <a:prstGeom prst="rect">
            <a:avLst/>
          </a:prstGeom>
          <a:noFill/>
          <a:ln>
            <a:noFill/>
          </a:ln>
        </p:spPr>
        <p:txBody>
          <a:bodyPr anchorCtr="0" anchor="t" bIns="45700" lIns="91425" spcFirstLastPara="1" rIns="91425" wrap="square" tIns="45700">
            <a:noAutofit/>
          </a:bodyPr>
          <a:lstStyle/>
          <a:p>
            <a:pPr indent="-411480" lvl="0" marL="342900" rtl="0" algn="l">
              <a:spcBef>
                <a:spcPts val="0"/>
              </a:spcBef>
              <a:spcAft>
                <a:spcPts val="0"/>
              </a:spcAft>
              <a:buSzPts val="3000"/>
              <a:buChar char="►"/>
            </a:pPr>
            <a:r>
              <a:rPr lang="en-IN" sz="2400"/>
              <a:t>There are two approaches for automatic summarization: </a:t>
            </a:r>
            <a:endParaRPr/>
          </a:p>
          <a:p>
            <a:pPr indent="-328930" lvl="1" marL="742950" rtl="0" algn="l">
              <a:spcBef>
                <a:spcPts val="1000"/>
              </a:spcBef>
              <a:spcAft>
                <a:spcPts val="0"/>
              </a:spcAft>
              <a:buSzPts val="2600"/>
              <a:buChar char="►"/>
            </a:pPr>
            <a:r>
              <a:rPr lang="en-IN" sz="2400"/>
              <a:t>Extraction</a:t>
            </a:r>
            <a:endParaRPr sz="2400"/>
          </a:p>
          <a:p>
            <a:pPr indent="-264160" lvl="2" marL="1143000" rtl="0" algn="l">
              <a:spcBef>
                <a:spcPts val="1000"/>
              </a:spcBef>
              <a:spcAft>
                <a:spcPts val="0"/>
              </a:spcAft>
              <a:buSzPts val="2000"/>
              <a:buChar char="►"/>
            </a:pPr>
            <a:r>
              <a:rPr lang="en-IN" sz="2400"/>
              <a:t>Graph Base</a:t>
            </a:r>
            <a:endParaRPr sz="2400"/>
          </a:p>
          <a:p>
            <a:pPr indent="-264160" lvl="2" marL="1143000" rtl="0" algn="l">
              <a:spcBef>
                <a:spcPts val="1000"/>
              </a:spcBef>
              <a:spcAft>
                <a:spcPts val="0"/>
              </a:spcAft>
              <a:buSzPts val="2000"/>
              <a:buChar char="►"/>
            </a:pPr>
            <a:r>
              <a:rPr lang="en-IN" sz="2400"/>
              <a:t>Text Rank</a:t>
            </a:r>
            <a:endParaRPr sz="2400"/>
          </a:p>
          <a:p>
            <a:pPr indent="-328930" lvl="1" marL="742950" rtl="0" algn="l">
              <a:spcBef>
                <a:spcPts val="1000"/>
              </a:spcBef>
              <a:spcAft>
                <a:spcPts val="0"/>
              </a:spcAft>
              <a:buSzPts val="2600"/>
              <a:buChar char="►"/>
            </a:pPr>
            <a:r>
              <a:rPr lang="en-IN" sz="2400"/>
              <a:t>Abstraction.</a:t>
            </a:r>
            <a:endParaRPr sz="2400"/>
          </a:p>
          <a:p>
            <a:pPr indent="-264160" lvl="2" marL="1143000" rtl="0" algn="l">
              <a:spcBef>
                <a:spcPts val="1000"/>
              </a:spcBef>
              <a:spcAft>
                <a:spcPts val="0"/>
              </a:spcAft>
              <a:buSzPts val="2000"/>
              <a:buChar char="►"/>
            </a:pPr>
            <a:r>
              <a:rPr lang="en-IN" sz="2400"/>
              <a:t>Aided Summmarization</a:t>
            </a:r>
            <a:endParaRPr sz="2400"/>
          </a:p>
          <a:p>
            <a:pPr indent="-264160" lvl="2" marL="1143000" rtl="0" algn="l">
              <a:spcBef>
                <a:spcPts val="1000"/>
              </a:spcBef>
              <a:spcAft>
                <a:spcPts val="0"/>
              </a:spcAft>
              <a:buSzPts val="2000"/>
              <a:buChar char="►"/>
            </a:pPr>
            <a:r>
              <a:rPr lang="en-IN" sz="2400"/>
              <a:t>Encoder-Decoder Model</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IN"/>
              <a:t>Extraction:</a:t>
            </a:r>
            <a:endParaRPr/>
          </a:p>
        </p:txBody>
      </p:sp>
      <p:sp>
        <p:nvSpPr>
          <p:cNvPr id="214" name="Google Shape;214;p24"/>
          <p:cNvSpPr txBox="1"/>
          <p:nvPr>
            <p:ph idx="1" type="body"/>
          </p:nvPr>
        </p:nvSpPr>
        <p:spPr>
          <a:xfrm>
            <a:off x="677334" y="1396660"/>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IN" sz="2400"/>
              <a:t>Extractive methods work by selecting a subset of existing words, phrases, or sentences in the original text to form the summary. </a:t>
            </a:r>
            <a:endParaRPr/>
          </a:p>
          <a:p>
            <a:pPr indent="-342900" lvl="0" marL="342900" rtl="0" algn="l">
              <a:spcBef>
                <a:spcPts val="1000"/>
              </a:spcBef>
              <a:spcAft>
                <a:spcPts val="0"/>
              </a:spcAft>
              <a:buSzPts val="1920"/>
              <a:buChar char="►"/>
            </a:pPr>
            <a:r>
              <a:rPr lang="en-IN" sz="2400"/>
              <a:t>Select relevant phrases of the input document and concatenate them to form a summary (like "copy-and-paste").</a:t>
            </a:r>
            <a:endParaRPr/>
          </a:p>
          <a:p>
            <a:pPr indent="-342900" lvl="0" marL="342900" rtl="0" algn="l">
              <a:spcBef>
                <a:spcPts val="1000"/>
              </a:spcBef>
              <a:spcAft>
                <a:spcPts val="0"/>
              </a:spcAft>
              <a:buSzPts val="1920"/>
              <a:buChar char="►"/>
            </a:pPr>
            <a:r>
              <a:rPr lang="en-IN" sz="2400"/>
              <a:t>Pros: They are quite robust since they use existing natural-language phrases that are taken straight from the input.</a:t>
            </a:r>
            <a:endParaRPr/>
          </a:p>
          <a:p>
            <a:pPr indent="-342900" lvl="0" marL="342900" rtl="0" algn="l">
              <a:spcBef>
                <a:spcPts val="1000"/>
              </a:spcBef>
              <a:spcAft>
                <a:spcPts val="0"/>
              </a:spcAft>
              <a:buSzPts val="1920"/>
              <a:buChar char="►"/>
            </a:pPr>
            <a:r>
              <a:rPr lang="en-IN" sz="2400"/>
              <a:t>Cons: But they lack in flexibility since they cannot use novel words or connectors. They also cannot paraphrase like people sometimes do.</a:t>
            </a:r>
            <a:endParaRPr/>
          </a:p>
          <a:p>
            <a:pPr indent="-220980" lvl="0" marL="342900" rtl="0" algn="l">
              <a:spcBef>
                <a:spcPts val="1000"/>
              </a:spcBef>
              <a:spcAft>
                <a:spcPts val="0"/>
              </a:spcAft>
              <a:buSzPts val="192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IN"/>
              <a:t>Abstraction:</a:t>
            </a:r>
            <a:endParaRPr/>
          </a:p>
        </p:txBody>
      </p:sp>
      <p:sp>
        <p:nvSpPr>
          <p:cNvPr id="220" name="Google Shape;220;p25"/>
          <p:cNvSpPr txBox="1"/>
          <p:nvPr>
            <p:ph idx="1" type="body"/>
          </p:nvPr>
        </p:nvSpPr>
        <p:spPr>
          <a:xfrm>
            <a:off x="677334" y="1488613"/>
            <a:ext cx="8596668" cy="475978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Char char="►"/>
            </a:pPr>
            <a:r>
              <a:rPr lang="en-IN" sz="2400"/>
              <a:t>Generate a summary that keeps original intent. It's just like humans do.</a:t>
            </a:r>
            <a:endParaRPr/>
          </a:p>
          <a:p>
            <a:pPr indent="-342900" lvl="0" marL="342900" rtl="0" algn="l">
              <a:spcBef>
                <a:spcPts val="1000"/>
              </a:spcBef>
              <a:spcAft>
                <a:spcPts val="0"/>
              </a:spcAft>
              <a:buSzPts val="1920"/>
              <a:buChar char="►"/>
            </a:pPr>
            <a:r>
              <a:rPr lang="en-IN" sz="2400"/>
              <a:t>Pros: They can use words that were not in the original input. It enables to make more fluent and natural summaries.</a:t>
            </a:r>
            <a:endParaRPr/>
          </a:p>
          <a:p>
            <a:pPr indent="-342900" lvl="0" marL="342900" rtl="0" algn="l">
              <a:spcBef>
                <a:spcPts val="1000"/>
              </a:spcBef>
              <a:spcAft>
                <a:spcPts val="0"/>
              </a:spcAft>
              <a:buSzPts val="1920"/>
              <a:buChar char="►"/>
            </a:pPr>
            <a:r>
              <a:rPr lang="en-IN" sz="2400"/>
              <a:t>Cons: But it is also a much harder problem as you now require the model to generate coherent phrases and connectors.</a:t>
            </a:r>
            <a:endParaRPr/>
          </a:p>
          <a:p>
            <a:pPr indent="-342900" lvl="0" marL="342900" rtl="0" algn="l">
              <a:spcBef>
                <a:spcPts val="1000"/>
              </a:spcBef>
              <a:spcAft>
                <a:spcPts val="0"/>
              </a:spcAft>
              <a:buSzPts val="1920"/>
              <a:buChar char="►"/>
            </a:pPr>
            <a:r>
              <a:rPr lang="en-IN" sz="2400"/>
              <a:t>Extractive &amp; Abstractive is not conflicting ways. You can use both to generate the summary. And there are a way collaborate with human.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693375" y="161925"/>
            <a:ext cx="8596800" cy="753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Trebuchet MS"/>
              <a:buNone/>
            </a:pPr>
            <a:r>
              <a:rPr lang="en-IN"/>
              <a:t>Flowchart</a:t>
            </a:r>
            <a:endParaRPr/>
          </a:p>
        </p:txBody>
      </p:sp>
      <p:pic>
        <p:nvPicPr>
          <p:cNvPr id="226" name="Google Shape;226;p26"/>
          <p:cNvPicPr preferRelativeResize="0"/>
          <p:nvPr/>
        </p:nvPicPr>
        <p:blipFill>
          <a:blip r:embed="rId3">
            <a:alphaModFix/>
          </a:blip>
          <a:stretch>
            <a:fillRect/>
          </a:stretch>
        </p:blipFill>
        <p:spPr>
          <a:xfrm>
            <a:off x="9426534" y="152400"/>
            <a:ext cx="9525" cy="9525"/>
          </a:xfrm>
          <a:prstGeom prst="rect">
            <a:avLst/>
          </a:prstGeom>
          <a:noFill/>
          <a:ln>
            <a:noFill/>
          </a:ln>
        </p:spPr>
      </p:pic>
      <p:pic>
        <p:nvPicPr>
          <p:cNvPr id="227" name="Google Shape;227;p26"/>
          <p:cNvPicPr preferRelativeResize="0"/>
          <p:nvPr/>
        </p:nvPicPr>
        <p:blipFill>
          <a:blip r:embed="rId4">
            <a:alphaModFix/>
          </a:blip>
          <a:stretch>
            <a:fillRect/>
          </a:stretch>
        </p:blipFill>
        <p:spPr>
          <a:xfrm>
            <a:off x="9426534" y="314325"/>
            <a:ext cx="9525" cy="9525"/>
          </a:xfrm>
          <a:prstGeom prst="rect">
            <a:avLst/>
          </a:prstGeom>
          <a:noFill/>
          <a:ln>
            <a:noFill/>
          </a:ln>
        </p:spPr>
      </p:pic>
      <p:pic>
        <p:nvPicPr>
          <p:cNvPr id="228" name="Google Shape;228;p26"/>
          <p:cNvPicPr preferRelativeResize="0"/>
          <p:nvPr/>
        </p:nvPicPr>
        <p:blipFill>
          <a:blip r:embed="rId5">
            <a:alphaModFix/>
          </a:blip>
          <a:stretch>
            <a:fillRect/>
          </a:stretch>
        </p:blipFill>
        <p:spPr>
          <a:xfrm>
            <a:off x="152400" y="2082900"/>
            <a:ext cx="9525" cy="9525"/>
          </a:xfrm>
          <a:prstGeom prst="rect">
            <a:avLst/>
          </a:prstGeom>
          <a:noFill/>
          <a:ln>
            <a:noFill/>
          </a:ln>
        </p:spPr>
      </p:pic>
      <p:pic>
        <p:nvPicPr>
          <p:cNvPr id="229" name="Google Shape;229;p26"/>
          <p:cNvPicPr preferRelativeResize="0"/>
          <p:nvPr/>
        </p:nvPicPr>
        <p:blipFill>
          <a:blip r:embed="rId6">
            <a:alphaModFix/>
          </a:blip>
          <a:stretch>
            <a:fillRect/>
          </a:stretch>
        </p:blipFill>
        <p:spPr>
          <a:xfrm>
            <a:off x="1863075" y="915525"/>
            <a:ext cx="6777675" cy="5757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7"/>
          <p:cNvSpPr txBox="1"/>
          <p:nvPr>
            <p:ph idx="1" type="body"/>
          </p:nvPr>
        </p:nvSpPr>
        <p:spPr>
          <a:xfrm>
            <a:off x="632946" y="399496"/>
            <a:ext cx="8777384" cy="658723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240"/>
              <a:buNone/>
            </a:pPr>
            <a:r>
              <a:rPr b="1" lang="en-IN" sz="2800">
                <a:solidFill>
                  <a:schemeClr val="dk1"/>
                </a:solidFill>
              </a:rPr>
              <a:t>Text Rank</a:t>
            </a:r>
            <a:endParaRPr/>
          </a:p>
          <a:p>
            <a:pPr indent="-342900" lvl="0" marL="342900" rtl="0" algn="just">
              <a:lnSpc>
                <a:spcPct val="90000"/>
              </a:lnSpc>
              <a:spcBef>
                <a:spcPts val="1000"/>
              </a:spcBef>
              <a:spcAft>
                <a:spcPts val="0"/>
              </a:spcAft>
              <a:buSzPts val="1440"/>
              <a:buChar char="►"/>
            </a:pPr>
            <a:r>
              <a:rPr lang="en-IN">
                <a:solidFill>
                  <a:schemeClr val="dk1"/>
                </a:solidFill>
              </a:rPr>
              <a:t>TextRank is based on PageRank algorithm that is used on Google Search Engine. Its base concept is "The linked page is good, much more if it is from many linked page". The links between the pages are expressed by matrix (like Round-robin table). We can convert this matrix to transition probability matrix by dividing the sum of links in each page. And the page surfer moves the page according to this matrix.</a:t>
            </a:r>
            <a:endParaRPr/>
          </a:p>
          <a:p>
            <a:pPr indent="-342900" lvl="0" marL="342900" rtl="0" algn="just">
              <a:lnSpc>
                <a:spcPct val="90000"/>
              </a:lnSpc>
              <a:spcBef>
                <a:spcPts val="1000"/>
              </a:spcBef>
              <a:spcAft>
                <a:spcPts val="0"/>
              </a:spcAft>
              <a:buSzPts val="1440"/>
              <a:buChar char="►"/>
            </a:pPr>
            <a:r>
              <a:rPr lang="en-IN">
                <a:solidFill>
                  <a:schemeClr val="dk1"/>
                </a:solidFill>
              </a:rPr>
              <a:t>TextRank regards words or sentences as pages on the PageRank. So when you use the TextRank, following points are important.</a:t>
            </a:r>
            <a:endParaRPr/>
          </a:p>
          <a:p>
            <a:pPr indent="-342900" lvl="0" marL="342900" rtl="0" algn="just">
              <a:lnSpc>
                <a:spcPct val="90000"/>
              </a:lnSpc>
              <a:spcBef>
                <a:spcPts val="1000"/>
              </a:spcBef>
              <a:spcAft>
                <a:spcPts val="0"/>
              </a:spcAft>
              <a:buSzPts val="1440"/>
              <a:buChar char="►"/>
            </a:pPr>
            <a:r>
              <a:rPr lang="en-IN">
                <a:solidFill>
                  <a:schemeClr val="dk1"/>
                </a:solidFill>
              </a:rPr>
              <a:t>Define the "text units" and add them as the nodes in the graph.</a:t>
            </a:r>
            <a:endParaRPr/>
          </a:p>
          <a:p>
            <a:pPr indent="-342900" lvl="0" marL="342900" rtl="0" algn="just">
              <a:lnSpc>
                <a:spcPct val="90000"/>
              </a:lnSpc>
              <a:spcBef>
                <a:spcPts val="1000"/>
              </a:spcBef>
              <a:spcAft>
                <a:spcPts val="0"/>
              </a:spcAft>
              <a:buSzPts val="1440"/>
              <a:buChar char="►"/>
            </a:pPr>
            <a:r>
              <a:rPr lang="en-IN">
                <a:solidFill>
                  <a:schemeClr val="dk1"/>
                </a:solidFill>
              </a:rPr>
              <a:t>Define the "relation" between the text units and add them as the edges in the graph.</a:t>
            </a:r>
            <a:endParaRPr/>
          </a:p>
          <a:p>
            <a:pPr indent="-342900" lvl="0" marL="342900" rtl="0" algn="just">
              <a:lnSpc>
                <a:spcPct val="90000"/>
              </a:lnSpc>
              <a:spcBef>
                <a:spcPts val="1000"/>
              </a:spcBef>
              <a:spcAft>
                <a:spcPts val="0"/>
              </a:spcAft>
              <a:buSzPts val="1440"/>
              <a:buChar char="►"/>
            </a:pPr>
            <a:r>
              <a:rPr lang="en-IN" sz="1800">
                <a:solidFill>
                  <a:schemeClr val="dk1"/>
                </a:solidFill>
              </a:rPr>
              <a:t>You can set the weight of the edge also.</a:t>
            </a:r>
            <a:endParaRPr/>
          </a:p>
          <a:p>
            <a:pPr indent="-342900" lvl="0" marL="342900" rtl="0" algn="just">
              <a:lnSpc>
                <a:spcPct val="90000"/>
              </a:lnSpc>
              <a:spcBef>
                <a:spcPts val="1000"/>
              </a:spcBef>
              <a:spcAft>
                <a:spcPts val="0"/>
              </a:spcAft>
              <a:buSzPts val="1440"/>
              <a:buChar char="►"/>
            </a:pPr>
            <a:r>
              <a:rPr lang="en-IN">
                <a:solidFill>
                  <a:schemeClr val="dk1"/>
                </a:solidFill>
              </a:rPr>
              <a:t>Then, solve the graph by PageRank algorithm. LexRank uses the sentence as node and the similarity as relation/weight (similarity is calculated by IDF-modified Cosine similarity).</a:t>
            </a:r>
            <a:endParaRPr/>
          </a:p>
          <a:p>
            <a:pPr indent="-342900" lvl="0" marL="342900" rtl="0" algn="just">
              <a:lnSpc>
                <a:spcPct val="90000"/>
              </a:lnSpc>
              <a:spcBef>
                <a:spcPts val="1000"/>
              </a:spcBef>
              <a:spcAft>
                <a:spcPts val="0"/>
              </a:spcAft>
              <a:buSzPts val="1440"/>
              <a:buChar char="►"/>
            </a:pPr>
            <a:r>
              <a:rPr lang="en-IN">
                <a:solidFill>
                  <a:schemeClr val="dk1"/>
                </a:solidFill>
              </a:rPr>
              <a:t>Tools that support TextRank.</a:t>
            </a:r>
            <a:endParaRPr/>
          </a:p>
          <a:p>
            <a:pPr indent="-285750" lvl="1" marL="742950" rtl="0" algn="just">
              <a:lnSpc>
                <a:spcPct val="90000"/>
              </a:lnSpc>
              <a:spcBef>
                <a:spcPts val="1000"/>
              </a:spcBef>
              <a:spcAft>
                <a:spcPts val="0"/>
              </a:spcAft>
              <a:buSzPts val="1440"/>
              <a:buChar char="►"/>
            </a:pPr>
            <a:r>
              <a:rPr lang="en-IN" sz="1800">
                <a:solidFill>
                  <a:schemeClr val="dk1"/>
                </a:solidFill>
              </a:rPr>
              <a:t>gensim</a:t>
            </a:r>
            <a:endParaRPr sz="1800">
              <a:solidFill>
                <a:schemeClr val="dk1"/>
              </a:solidFill>
            </a:endParaRPr>
          </a:p>
          <a:p>
            <a:pPr indent="-285750" lvl="1" marL="742950" rtl="0" algn="just">
              <a:lnSpc>
                <a:spcPct val="90000"/>
              </a:lnSpc>
              <a:spcBef>
                <a:spcPts val="1000"/>
              </a:spcBef>
              <a:spcAft>
                <a:spcPts val="0"/>
              </a:spcAft>
              <a:buSzPts val="1440"/>
              <a:buChar char="►"/>
            </a:pPr>
            <a:r>
              <a:rPr lang="en-IN" sz="1800">
                <a:solidFill>
                  <a:schemeClr val="dk1"/>
                </a:solidFill>
              </a:rPr>
              <a:t>pytextrank</a:t>
            </a:r>
            <a:endParaRPr sz="1800">
              <a:solidFill>
                <a:schemeClr val="dk1"/>
              </a:solidFill>
            </a:endParaRPr>
          </a:p>
          <a:p>
            <a:pPr indent="-251459" lvl="0" marL="342900" rtl="0" algn="just">
              <a:lnSpc>
                <a:spcPct val="90000"/>
              </a:lnSpc>
              <a:spcBef>
                <a:spcPts val="1000"/>
              </a:spcBef>
              <a:spcAft>
                <a:spcPts val="0"/>
              </a:spcAft>
              <a:buSzPts val="1440"/>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1"/>
          <p:cNvSpPr txBox="1"/>
          <p:nvPr>
            <p:ph type="title"/>
          </p:nvPr>
        </p:nvSpPr>
        <p:spPr>
          <a:xfrm>
            <a:off x="677325" y="609600"/>
            <a:ext cx="8596800" cy="87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lang="en-IN"/>
              <a:t>Features:</a:t>
            </a:r>
            <a:endParaRPr/>
          </a:p>
        </p:txBody>
      </p:sp>
      <p:sp>
        <p:nvSpPr>
          <p:cNvPr id="273" name="Google Shape;273;p1"/>
          <p:cNvSpPr txBox="1"/>
          <p:nvPr>
            <p:ph idx="1" type="body"/>
          </p:nvPr>
        </p:nvSpPr>
        <p:spPr>
          <a:xfrm>
            <a:off x="677334" y="1488613"/>
            <a:ext cx="8596800" cy="4759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1000"/>
              </a:spcBef>
              <a:spcAft>
                <a:spcPts val="0"/>
              </a:spcAft>
              <a:buSzPts val="3000"/>
              <a:buChar char="►"/>
            </a:pPr>
            <a:r>
              <a:rPr lang="en-IN" sz="2400"/>
              <a:t>Summarize:</a:t>
            </a:r>
            <a:endParaRPr sz="2400"/>
          </a:p>
          <a:p>
            <a:pPr indent="-346710" lvl="1" marL="742950" rtl="0" algn="l">
              <a:lnSpc>
                <a:spcPct val="100000"/>
              </a:lnSpc>
              <a:spcBef>
                <a:spcPts val="1000"/>
              </a:spcBef>
              <a:spcAft>
                <a:spcPts val="0"/>
              </a:spcAft>
              <a:buSzPts val="2400"/>
              <a:buChar char="►"/>
            </a:pPr>
            <a:r>
              <a:rPr lang="en-IN" sz="2400"/>
              <a:t>Normal Text.</a:t>
            </a:r>
            <a:endParaRPr sz="2400"/>
          </a:p>
          <a:p>
            <a:pPr indent="-346710" lvl="1" marL="742950" rtl="0" algn="l">
              <a:lnSpc>
                <a:spcPct val="100000"/>
              </a:lnSpc>
              <a:spcBef>
                <a:spcPts val="1000"/>
              </a:spcBef>
              <a:spcAft>
                <a:spcPts val="0"/>
              </a:spcAft>
              <a:buSzPts val="2400"/>
              <a:buChar char="►"/>
            </a:pPr>
            <a:r>
              <a:rPr lang="en-IN" sz="2400"/>
              <a:t>Webpage. (Articles)</a:t>
            </a:r>
            <a:endParaRPr sz="2400"/>
          </a:p>
          <a:p>
            <a:pPr indent="-346710" lvl="1" marL="742950" rtl="0" algn="l">
              <a:lnSpc>
                <a:spcPct val="100000"/>
              </a:lnSpc>
              <a:spcBef>
                <a:spcPts val="1000"/>
              </a:spcBef>
              <a:spcAft>
                <a:spcPts val="0"/>
              </a:spcAft>
              <a:buSzPts val="2400"/>
              <a:buChar char="►"/>
            </a:pPr>
            <a:r>
              <a:rPr lang="en-IN" sz="2400"/>
              <a:t>Image to text.</a:t>
            </a:r>
            <a:endParaRPr sz="2400"/>
          </a:p>
          <a:p>
            <a:pPr indent="-342900" lvl="0" marL="342900" rtl="0" algn="l">
              <a:lnSpc>
                <a:spcPct val="100000"/>
              </a:lnSpc>
              <a:spcBef>
                <a:spcPts val="1000"/>
              </a:spcBef>
              <a:spcAft>
                <a:spcPts val="0"/>
              </a:spcAft>
              <a:buSzPts val="3000"/>
              <a:buChar char="►"/>
            </a:pPr>
            <a:r>
              <a:rPr lang="en-IN" sz="2400"/>
              <a:t>Text-to-Speech:</a:t>
            </a:r>
            <a:endParaRPr sz="2400"/>
          </a:p>
          <a:p>
            <a:pPr indent="-346710" lvl="1" marL="742950" rtl="0" algn="l">
              <a:lnSpc>
                <a:spcPct val="100000"/>
              </a:lnSpc>
              <a:spcBef>
                <a:spcPts val="1000"/>
              </a:spcBef>
              <a:spcAft>
                <a:spcPts val="0"/>
              </a:spcAft>
              <a:buSzPts val="2400"/>
              <a:buChar char="►"/>
            </a:pPr>
            <a:r>
              <a:rPr lang="en-IN" sz="2400"/>
              <a:t>Text to be summarized.</a:t>
            </a:r>
            <a:endParaRPr sz="2400"/>
          </a:p>
          <a:p>
            <a:pPr indent="-346710" lvl="1" marL="742950" rtl="0" algn="l">
              <a:lnSpc>
                <a:spcPct val="100000"/>
              </a:lnSpc>
              <a:spcBef>
                <a:spcPts val="1000"/>
              </a:spcBef>
              <a:spcAft>
                <a:spcPts val="0"/>
              </a:spcAft>
              <a:buSzPts val="2400"/>
              <a:buChar char="►"/>
            </a:pPr>
            <a:r>
              <a:rPr lang="en-IN" sz="2400"/>
              <a:t>Summarized Text.</a:t>
            </a:r>
            <a:endParaRPr sz="2400"/>
          </a:p>
          <a:p>
            <a:pPr indent="-342900" lvl="0" marL="342900" rtl="0" algn="l">
              <a:lnSpc>
                <a:spcPct val="100000"/>
              </a:lnSpc>
              <a:spcBef>
                <a:spcPts val="1000"/>
              </a:spcBef>
              <a:spcAft>
                <a:spcPts val="0"/>
              </a:spcAft>
              <a:buSzPts val="3000"/>
              <a:buChar char="►"/>
            </a:pPr>
            <a:r>
              <a:rPr lang="en-IN" sz="2400"/>
              <a:t>Extracts Keywords &amp; also Authors if mentioned.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