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Default Extension="jpg" ContentType="image/jp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7772400" cy="100584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idx="2" sz="half"/>
          </p:nvPr>
        </p:nvSpPr>
        <p:spPr>
          <a:xfrm>
            <a:off x="388620" y="2313432"/>
            <a:ext cx="3380994" cy="6638544"/>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4002786" y="2313432"/>
            <a:ext cx="3380994" cy="6638544"/>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jpg"/><Relationship Id="rId3" Type="http://schemas.openxmlformats.org/officeDocument/2006/relationships/image" Target="../media/image10.jp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www.cityrealty.com/nyc/market-insight/features/get-to-know/average-nyc-condo-prices-neighborhood-june-2018/18804" TargetMode="Externa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jpg"/><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github.com/lethien/coursera-ibm-ds-capstone/blob/master/Capstone_Analyze.ipynb" TargetMode="Externa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jp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jp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628849" y="775322"/>
            <a:ext cx="2228215" cy="692150"/>
          </a:xfrm>
          <a:prstGeom prst="rect">
            <a:avLst/>
          </a:prstGeom>
        </p:spPr>
        <p:txBody>
          <a:bodyPr wrap="square" lIns="0" tIns="132715" rIns="0" bIns="0" rtlCol="0" vert="horz">
            <a:spAutoFit/>
          </a:bodyPr>
          <a:lstStyle/>
          <a:p>
            <a:pPr algn="ctr">
              <a:lnSpc>
                <a:spcPct val="100000"/>
              </a:lnSpc>
              <a:spcBef>
                <a:spcPts val="1045"/>
              </a:spcBef>
            </a:pPr>
            <a:r>
              <a:rPr dirty="0" sz="1400" spc="-5">
                <a:latin typeface="Arial"/>
                <a:cs typeface="Arial"/>
              </a:rPr>
              <a:t>IBM </a:t>
            </a:r>
            <a:r>
              <a:rPr dirty="0" sz="1400">
                <a:latin typeface="Arial"/>
                <a:cs typeface="Arial"/>
              </a:rPr>
              <a:t>–</a:t>
            </a:r>
            <a:r>
              <a:rPr dirty="0" sz="1400" spc="-20">
                <a:latin typeface="Arial"/>
                <a:cs typeface="Arial"/>
              </a:rPr>
              <a:t> </a:t>
            </a:r>
            <a:r>
              <a:rPr dirty="0" sz="1400" spc="-5">
                <a:latin typeface="Arial"/>
                <a:cs typeface="Arial"/>
              </a:rPr>
              <a:t>Coursera</a:t>
            </a:r>
            <a:endParaRPr sz="1400">
              <a:latin typeface="Arial"/>
              <a:cs typeface="Arial"/>
            </a:endParaRPr>
          </a:p>
          <a:p>
            <a:pPr algn="ctr">
              <a:lnSpc>
                <a:spcPct val="100000"/>
              </a:lnSpc>
              <a:spcBef>
                <a:spcPts val="944"/>
              </a:spcBef>
            </a:pPr>
            <a:r>
              <a:rPr dirty="0" sz="1400" spc="-5">
                <a:latin typeface="Arial"/>
                <a:cs typeface="Arial"/>
              </a:rPr>
              <a:t>Data Science</a:t>
            </a:r>
            <a:r>
              <a:rPr dirty="0" sz="1400" spc="-80">
                <a:latin typeface="Arial"/>
                <a:cs typeface="Arial"/>
              </a:rPr>
              <a:t> </a:t>
            </a:r>
            <a:r>
              <a:rPr dirty="0" sz="1400" spc="-5">
                <a:latin typeface="Arial"/>
                <a:cs typeface="Arial"/>
              </a:rPr>
              <a:t>Specialization</a:t>
            </a:r>
            <a:endParaRPr sz="1400">
              <a:latin typeface="Arial"/>
              <a:cs typeface="Arial"/>
            </a:endParaRPr>
          </a:p>
        </p:txBody>
      </p:sp>
      <p:sp>
        <p:nvSpPr>
          <p:cNvPr id="3" name="object 3"/>
          <p:cNvSpPr txBox="1"/>
          <p:nvPr/>
        </p:nvSpPr>
        <p:spPr>
          <a:xfrm>
            <a:off x="914350" y="4174291"/>
            <a:ext cx="5817870" cy="1009015"/>
          </a:xfrm>
          <a:prstGeom prst="rect">
            <a:avLst/>
          </a:prstGeom>
        </p:spPr>
        <p:txBody>
          <a:bodyPr wrap="square" lIns="0" tIns="95885" rIns="0" bIns="0" rtlCol="0" vert="horz">
            <a:spAutoFit/>
          </a:bodyPr>
          <a:lstStyle/>
          <a:p>
            <a:pPr algn="ctr" marR="165100">
              <a:lnSpc>
                <a:spcPct val="100000"/>
              </a:lnSpc>
              <a:spcBef>
                <a:spcPts val="755"/>
              </a:spcBef>
            </a:pPr>
            <a:r>
              <a:rPr dirty="0" sz="1400" spc="-5">
                <a:latin typeface="Arial"/>
                <a:cs typeface="Arial"/>
              </a:rPr>
              <a:t>Capstone project </a:t>
            </a:r>
            <a:r>
              <a:rPr dirty="0" sz="1400">
                <a:latin typeface="Arial"/>
                <a:cs typeface="Arial"/>
              </a:rPr>
              <a:t>- </a:t>
            </a:r>
            <a:r>
              <a:rPr dirty="0" sz="1400" spc="-5">
                <a:latin typeface="Arial"/>
                <a:cs typeface="Arial"/>
              </a:rPr>
              <a:t>Final</a:t>
            </a:r>
            <a:r>
              <a:rPr dirty="0" sz="1400" spc="-20">
                <a:latin typeface="Arial"/>
                <a:cs typeface="Arial"/>
              </a:rPr>
              <a:t> </a:t>
            </a:r>
            <a:r>
              <a:rPr dirty="0" sz="1400" spc="-5">
                <a:latin typeface="Arial"/>
                <a:cs typeface="Arial"/>
              </a:rPr>
              <a:t>report</a:t>
            </a:r>
            <a:endParaRPr sz="1400">
              <a:latin typeface="Arial"/>
              <a:cs typeface="Arial"/>
            </a:endParaRPr>
          </a:p>
          <a:p>
            <a:pPr marL="1469390" marR="5080" indent="-1457325">
              <a:lnSpc>
                <a:spcPct val="111100"/>
              </a:lnSpc>
              <a:spcBef>
                <a:spcPts val="605"/>
              </a:spcBef>
            </a:pPr>
            <a:r>
              <a:rPr dirty="0" sz="1800" b="1">
                <a:latin typeface="Arial"/>
                <a:cs typeface="Arial"/>
              </a:rPr>
              <a:t>Correlation between a neighborhood real estate</a:t>
            </a:r>
            <a:r>
              <a:rPr dirty="0" sz="1800" spc="-100" b="1">
                <a:latin typeface="Arial"/>
                <a:cs typeface="Arial"/>
              </a:rPr>
              <a:t> </a:t>
            </a:r>
            <a:r>
              <a:rPr dirty="0" sz="1800" b="1">
                <a:latin typeface="Arial"/>
                <a:cs typeface="Arial"/>
              </a:rPr>
              <a:t>price  and its surrounding</a:t>
            </a:r>
            <a:r>
              <a:rPr dirty="0" sz="1800" spc="-15" b="1">
                <a:latin typeface="Arial"/>
                <a:cs typeface="Arial"/>
              </a:rPr>
              <a:t> </a:t>
            </a:r>
            <a:r>
              <a:rPr dirty="0" sz="1800" b="1">
                <a:latin typeface="Arial"/>
                <a:cs typeface="Arial"/>
              </a:rPr>
              <a:t>venues</a:t>
            </a:r>
            <a:endParaRPr sz="1800">
              <a:latin typeface="Arial"/>
              <a:cs typeface="Arial"/>
            </a:endParaRPr>
          </a:p>
        </p:txBody>
      </p:sp>
      <p:sp>
        <p:nvSpPr>
          <p:cNvPr id="4" name="object 4"/>
          <p:cNvSpPr txBox="1"/>
          <p:nvPr/>
        </p:nvSpPr>
        <p:spPr>
          <a:xfrm>
            <a:off x="2847924" y="6619938"/>
            <a:ext cx="1774189" cy="238760"/>
          </a:xfrm>
          <a:prstGeom prst="rect">
            <a:avLst/>
          </a:prstGeom>
        </p:spPr>
        <p:txBody>
          <a:bodyPr wrap="square" lIns="0" tIns="12700" rIns="0" bIns="0" rtlCol="0" vert="horz">
            <a:spAutoFit/>
          </a:bodyPr>
          <a:lstStyle/>
          <a:p>
            <a:pPr marL="12700">
              <a:lnSpc>
                <a:spcPct val="100000"/>
              </a:lnSpc>
              <a:spcBef>
                <a:spcPts val="100"/>
              </a:spcBef>
            </a:pPr>
            <a:r>
              <a:rPr dirty="0" sz="1400" spc="-5">
                <a:latin typeface="Arial"/>
                <a:cs typeface="Arial"/>
              </a:rPr>
              <a:t>Rushad Mehta </a:t>
            </a:r>
            <a:r>
              <a:rPr dirty="0" sz="1400">
                <a:latin typeface="Arial"/>
                <a:cs typeface="Arial"/>
              </a:rPr>
              <a:t>–</a:t>
            </a:r>
            <a:r>
              <a:rPr dirty="0" sz="1400" spc="-80">
                <a:latin typeface="Arial"/>
                <a:cs typeface="Arial"/>
              </a:rPr>
              <a:t> </a:t>
            </a:r>
            <a:r>
              <a:rPr dirty="0" sz="1400" spc="-5">
                <a:latin typeface="Arial"/>
                <a:cs typeface="Arial"/>
              </a:rPr>
              <a:t>2020</a:t>
            </a:r>
            <a:endParaRPr sz="14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38150" y="933513"/>
            <a:ext cx="1882775" cy="238760"/>
          </a:xfrm>
          <a:prstGeom prst="rect">
            <a:avLst/>
          </a:prstGeom>
        </p:spPr>
        <p:txBody>
          <a:bodyPr wrap="square" lIns="0" tIns="12700" rIns="0" bIns="0" rtlCol="0" vert="horz">
            <a:spAutoFit/>
          </a:bodyPr>
          <a:lstStyle/>
          <a:p>
            <a:pPr marL="12700">
              <a:lnSpc>
                <a:spcPct val="100000"/>
              </a:lnSpc>
              <a:spcBef>
                <a:spcPts val="100"/>
              </a:spcBef>
            </a:pPr>
            <a:r>
              <a:rPr dirty="0" sz="1400" spc="-5">
                <a:latin typeface="Arial"/>
                <a:cs typeface="Arial"/>
              </a:rPr>
              <a:t>dataset in the next</a:t>
            </a:r>
            <a:r>
              <a:rPr dirty="0" sz="1400" spc="-75">
                <a:latin typeface="Arial"/>
                <a:cs typeface="Arial"/>
              </a:rPr>
              <a:t> </a:t>
            </a:r>
            <a:r>
              <a:rPr dirty="0" sz="1400" spc="-5">
                <a:latin typeface="Arial"/>
                <a:cs typeface="Arial"/>
              </a:rPr>
              <a:t>part.</a:t>
            </a:r>
            <a:endParaRPr sz="1400">
              <a:latin typeface="Arial"/>
              <a:cs typeface="Arial"/>
            </a:endParaRPr>
          </a:p>
        </p:txBody>
      </p:sp>
      <p:sp>
        <p:nvSpPr>
          <p:cNvPr id="3" name="object 3"/>
          <p:cNvSpPr/>
          <p:nvPr/>
        </p:nvSpPr>
        <p:spPr>
          <a:xfrm>
            <a:off x="5029200" y="923925"/>
            <a:ext cx="1952625" cy="142875"/>
          </a:xfrm>
          <a:prstGeom prst="rect">
            <a:avLst/>
          </a:prstGeom>
          <a:blipFill>
            <a:blip r:embed="rId2" cstate="print"/>
            <a:stretch>
              <a:fillRect/>
            </a:stretch>
          </a:blipFill>
        </p:spPr>
        <p:txBody>
          <a:bodyPr wrap="square" lIns="0" tIns="0" rIns="0" bIns="0" rtlCol="0"/>
          <a:lstStyle/>
          <a:p/>
        </p:txBody>
      </p:sp>
      <p:sp>
        <p:nvSpPr>
          <p:cNvPr id="4" name="object 4"/>
          <p:cNvSpPr/>
          <p:nvPr/>
        </p:nvSpPr>
        <p:spPr>
          <a:xfrm>
            <a:off x="3829050" y="904875"/>
            <a:ext cx="314325" cy="161925"/>
          </a:xfrm>
          <a:prstGeom prst="rect">
            <a:avLst/>
          </a:prstGeom>
          <a:blipFill>
            <a:blip r:embed="rId3" cstate="print"/>
            <a:stretch>
              <a:fillRect/>
            </a:stretch>
          </a:blipFill>
        </p:spPr>
        <p:txBody>
          <a:bodyPr wrap="square" lIns="0" tIns="0" rIns="0" bIns="0" rtlCol="0"/>
          <a:lstStyle/>
          <a:p/>
        </p:txBody>
      </p:sp>
      <p:sp>
        <p:nvSpPr>
          <p:cNvPr id="5" name="object 5"/>
          <p:cNvSpPr/>
          <p:nvPr/>
        </p:nvSpPr>
        <p:spPr>
          <a:xfrm>
            <a:off x="1000125" y="885825"/>
            <a:ext cx="1362075" cy="180975"/>
          </a:xfrm>
          <a:prstGeom prst="rect">
            <a:avLst/>
          </a:prstGeom>
          <a:blipFill>
            <a:blip r:embed="rId4" cstate="print"/>
            <a:stretch>
              <a:fillRect/>
            </a:stretch>
          </a:blipFill>
        </p:spPr>
        <p:txBody>
          <a:bodyPr wrap="square" lIns="0" tIns="0" rIns="0" bIns="0" rtlCol="0"/>
          <a:lstStyl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38150" y="765797"/>
            <a:ext cx="5941060" cy="3292475"/>
          </a:xfrm>
          <a:prstGeom prst="rect">
            <a:avLst/>
          </a:prstGeom>
        </p:spPr>
        <p:txBody>
          <a:bodyPr wrap="square" lIns="0" tIns="132715" rIns="0" bIns="0" rtlCol="0" vert="horz">
            <a:spAutoFit/>
          </a:bodyPr>
          <a:lstStyle/>
          <a:p>
            <a:pPr marL="307340">
              <a:lnSpc>
                <a:spcPct val="100000"/>
              </a:lnSpc>
              <a:spcBef>
                <a:spcPts val="1045"/>
              </a:spcBef>
            </a:pPr>
            <a:r>
              <a:rPr dirty="0" sz="1400" spc="-5">
                <a:latin typeface="Arial"/>
                <a:cs typeface="Arial"/>
              </a:rPr>
              <a:t>3. Principal Component Regression</a:t>
            </a:r>
            <a:r>
              <a:rPr dirty="0" sz="1400" spc="-150">
                <a:latin typeface="Arial"/>
                <a:cs typeface="Arial"/>
              </a:rPr>
              <a:t> </a:t>
            </a:r>
            <a:r>
              <a:rPr dirty="0" sz="1400" spc="-5">
                <a:latin typeface="Arial"/>
                <a:cs typeface="Arial"/>
              </a:rPr>
              <a:t>(PCR):</a:t>
            </a:r>
            <a:endParaRPr sz="1400">
              <a:latin typeface="Arial"/>
              <a:cs typeface="Arial"/>
            </a:endParaRPr>
          </a:p>
          <a:p>
            <a:pPr marL="307340" marR="222885" indent="-295275">
              <a:lnSpc>
                <a:spcPct val="107100"/>
              </a:lnSpc>
              <a:spcBef>
                <a:spcPts val="825"/>
              </a:spcBef>
            </a:pPr>
            <a:r>
              <a:rPr dirty="0" sz="1400" spc="-5">
                <a:latin typeface="Arial"/>
                <a:cs typeface="Arial"/>
              </a:rPr>
              <a:t>PCR can be explained simply as the combination of Principal  Component Analysis (PCA) with Linear Regression. (Wikipedia,</a:t>
            </a:r>
            <a:r>
              <a:rPr dirty="0" sz="1400" spc="-60">
                <a:latin typeface="Arial"/>
                <a:cs typeface="Arial"/>
              </a:rPr>
              <a:t> </a:t>
            </a:r>
            <a:r>
              <a:rPr dirty="0" sz="1400" spc="-5">
                <a:latin typeface="Arial"/>
                <a:cs typeface="Arial"/>
              </a:rPr>
              <a:t>n.d.)</a:t>
            </a:r>
            <a:endParaRPr sz="1400">
              <a:latin typeface="Arial"/>
              <a:cs typeface="Arial"/>
            </a:endParaRPr>
          </a:p>
          <a:p>
            <a:pPr marL="307340" marR="5080" indent="-295275">
              <a:lnSpc>
                <a:spcPct val="107100"/>
              </a:lnSpc>
              <a:spcBef>
                <a:spcPts val="825"/>
              </a:spcBef>
            </a:pPr>
            <a:r>
              <a:rPr dirty="0" sz="1400" spc="-5">
                <a:latin typeface="Arial"/>
                <a:cs typeface="Arial"/>
              </a:rPr>
              <a:t>PCR employs the power of PCA, which can convert </a:t>
            </a:r>
            <a:r>
              <a:rPr dirty="0" sz="1400">
                <a:latin typeface="Arial"/>
                <a:cs typeface="Arial"/>
              </a:rPr>
              <a:t>a </a:t>
            </a:r>
            <a:r>
              <a:rPr dirty="0" sz="1400" spc="-5">
                <a:latin typeface="Arial"/>
                <a:cs typeface="Arial"/>
              </a:rPr>
              <a:t>set of values of  possibly correlated variables into </a:t>
            </a:r>
            <a:r>
              <a:rPr dirty="0" sz="1400">
                <a:latin typeface="Arial"/>
                <a:cs typeface="Arial"/>
              </a:rPr>
              <a:t>a </a:t>
            </a:r>
            <a:r>
              <a:rPr dirty="0" sz="1400" spc="-5">
                <a:latin typeface="Arial"/>
                <a:cs typeface="Arial"/>
              </a:rPr>
              <a:t>set of values of linearly uncorrelated  variables called principal components. As the result, the number of  features is reduced while keeping most of the characteristic of the  dataset.</a:t>
            </a:r>
            <a:endParaRPr sz="1400">
              <a:latin typeface="Arial"/>
              <a:cs typeface="Arial"/>
            </a:endParaRPr>
          </a:p>
          <a:p>
            <a:pPr marL="307340" marR="744220" indent="-295275">
              <a:lnSpc>
                <a:spcPct val="107100"/>
              </a:lnSpc>
              <a:spcBef>
                <a:spcPts val="825"/>
              </a:spcBef>
            </a:pPr>
            <a:r>
              <a:rPr dirty="0" sz="1400" spc="-5">
                <a:latin typeface="Arial"/>
                <a:cs typeface="Arial"/>
              </a:rPr>
              <a:t>Then PCR use Linear Regression on the converted set to return </a:t>
            </a:r>
            <a:r>
              <a:rPr dirty="0" sz="1400">
                <a:latin typeface="Arial"/>
                <a:cs typeface="Arial"/>
              </a:rPr>
              <a:t>a  </a:t>
            </a:r>
            <a:r>
              <a:rPr dirty="0" sz="1400" spc="-5">
                <a:latin typeface="Arial"/>
                <a:cs typeface="Arial"/>
              </a:rPr>
              <a:t>coefficient list, just like in normal Regression</a:t>
            </a:r>
            <a:r>
              <a:rPr dirty="0" sz="1400" spc="-35">
                <a:latin typeface="Arial"/>
                <a:cs typeface="Arial"/>
              </a:rPr>
              <a:t> </a:t>
            </a:r>
            <a:r>
              <a:rPr dirty="0" sz="1400" spc="-5">
                <a:latin typeface="Arial"/>
                <a:cs typeface="Arial"/>
              </a:rPr>
              <a:t>techniques.</a:t>
            </a:r>
            <a:endParaRPr sz="1400">
              <a:latin typeface="Arial"/>
              <a:cs typeface="Arial"/>
            </a:endParaRPr>
          </a:p>
          <a:p>
            <a:pPr marL="307340" marR="556895" indent="-295275">
              <a:lnSpc>
                <a:spcPct val="107100"/>
              </a:lnSpc>
              <a:spcBef>
                <a:spcPts val="825"/>
              </a:spcBef>
            </a:pPr>
            <a:r>
              <a:rPr dirty="0" sz="1400" spc="-5">
                <a:latin typeface="Arial"/>
                <a:cs typeface="Arial"/>
              </a:rPr>
              <a:t>Again, R2 score and MSE are used to see how well the model fit the  dataset.</a:t>
            </a:r>
            <a:endParaRPr sz="1400">
              <a:latin typeface="Arial"/>
              <a:cs typeface="Arial"/>
            </a:endParaRPr>
          </a:p>
        </p:txBody>
      </p:sp>
      <p:sp>
        <p:nvSpPr>
          <p:cNvPr id="3" name="object 3"/>
          <p:cNvSpPr txBox="1"/>
          <p:nvPr/>
        </p:nvSpPr>
        <p:spPr>
          <a:xfrm>
            <a:off x="838150" y="4772088"/>
            <a:ext cx="5853430" cy="1591310"/>
          </a:xfrm>
          <a:prstGeom prst="rect">
            <a:avLst/>
          </a:prstGeom>
        </p:spPr>
        <p:txBody>
          <a:bodyPr wrap="square" lIns="0" tIns="12700" rIns="0" bIns="0" rtlCol="0" vert="horz">
            <a:spAutoFit/>
          </a:bodyPr>
          <a:lstStyle/>
          <a:p>
            <a:pPr algn="ctr" marL="234950">
              <a:lnSpc>
                <a:spcPct val="100000"/>
              </a:lnSpc>
              <a:spcBef>
                <a:spcPts val="100"/>
              </a:spcBef>
            </a:pPr>
            <a:r>
              <a:rPr dirty="0" sz="1400" spc="-5" i="1">
                <a:latin typeface="Arial"/>
                <a:cs typeface="Arial"/>
              </a:rPr>
              <a:t>Figure </a:t>
            </a:r>
            <a:r>
              <a:rPr dirty="0" sz="1400" i="1">
                <a:latin typeface="Arial"/>
                <a:cs typeface="Arial"/>
              </a:rPr>
              <a:t>4 - </a:t>
            </a:r>
            <a:r>
              <a:rPr dirty="0" sz="1400" spc="-5" i="1">
                <a:latin typeface="Arial"/>
                <a:cs typeface="Arial"/>
              </a:rPr>
              <a:t>PCR</a:t>
            </a:r>
            <a:r>
              <a:rPr dirty="0" sz="1400" spc="-25" i="1">
                <a:latin typeface="Arial"/>
                <a:cs typeface="Arial"/>
              </a:rPr>
              <a:t> </a:t>
            </a:r>
            <a:r>
              <a:rPr dirty="0" sz="1400" spc="-5" i="1">
                <a:latin typeface="Arial"/>
                <a:cs typeface="Arial"/>
              </a:rPr>
              <a:t>scores</a:t>
            </a:r>
            <a:endParaRPr sz="1400">
              <a:latin typeface="Arial"/>
              <a:cs typeface="Arial"/>
            </a:endParaRPr>
          </a:p>
          <a:p>
            <a:pPr marL="307340" marR="242570" indent="-295275">
              <a:lnSpc>
                <a:spcPct val="102699"/>
              </a:lnSpc>
              <a:spcBef>
                <a:spcPts val="975"/>
              </a:spcBef>
            </a:pPr>
            <a:r>
              <a:rPr dirty="0" sz="1400" spc="-5">
                <a:latin typeface="Arial"/>
                <a:cs typeface="Arial"/>
              </a:rPr>
              <a:t>The result is promising as it shows improvement over the simple Linear  Regression.</a:t>
            </a:r>
            <a:endParaRPr sz="1400">
              <a:latin typeface="Arial"/>
              <a:cs typeface="Arial"/>
            </a:endParaRPr>
          </a:p>
          <a:p>
            <a:pPr marL="307340" marR="5080" indent="-295275">
              <a:lnSpc>
                <a:spcPct val="107100"/>
              </a:lnSpc>
              <a:spcBef>
                <a:spcPts val="825"/>
              </a:spcBef>
            </a:pPr>
            <a:r>
              <a:rPr dirty="0" sz="1400" spc="-5">
                <a:latin typeface="Arial"/>
                <a:cs typeface="Arial"/>
              </a:rPr>
              <a:t>As for the coefficient list, the size has been reduced after performing PCA.  So, </a:t>
            </a:r>
            <a:r>
              <a:rPr dirty="0" sz="1400">
                <a:latin typeface="Arial"/>
                <a:cs typeface="Arial"/>
              </a:rPr>
              <a:t>a </a:t>
            </a:r>
            <a:r>
              <a:rPr dirty="0" sz="1400" spc="-5">
                <a:latin typeface="Arial"/>
                <a:cs typeface="Arial"/>
              </a:rPr>
              <a:t>dot product with eigenvectors is needed to get it back to the  original features</a:t>
            </a:r>
            <a:r>
              <a:rPr dirty="0" sz="1400" spc="-10">
                <a:latin typeface="Arial"/>
                <a:cs typeface="Arial"/>
              </a:rPr>
              <a:t> </a:t>
            </a:r>
            <a:r>
              <a:rPr dirty="0" sz="1400" spc="-5">
                <a:latin typeface="Arial"/>
                <a:cs typeface="Arial"/>
              </a:rPr>
              <a:t>size.</a:t>
            </a:r>
            <a:endParaRPr sz="1400">
              <a:latin typeface="Arial"/>
              <a:cs typeface="Arial"/>
            </a:endParaRPr>
          </a:p>
        </p:txBody>
      </p:sp>
      <p:sp>
        <p:nvSpPr>
          <p:cNvPr id="4" name="object 4"/>
          <p:cNvSpPr txBox="1"/>
          <p:nvPr/>
        </p:nvSpPr>
        <p:spPr>
          <a:xfrm>
            <a:off x="838150" y="8296338"/>
            <a:ext cx="5231130" cy="581660"/>
          </a:xfrm>
          <a:prstGeom prst="rect">
            <a:avLst/>
          </a:prstGeom>
        </p:spPr>
        <p:txBody>
          <a:bodyPr wrap="square" lIns="0" tIns="12700" rIns="0" bIns="0" rtlCol="0" vert="horz">
            <a:spAutoFit/>
          </a:bodyPr>
          <a:lstStyle/>
          <a:p>
            <a:pPr marL="1497965">
              <a:lnSpc>
                <a:spcPct val="100000"/>
              </a:lnSpc>
              <a:spcBef>
                <a:spcPts val="100"/>
              </a:spcBef>
            </a:pPr>
            <a:r>
              <a:rPr dirty="0" sz="1400" spc="-5" i="1">
                <a:latin typeface="Arial"/>
                <a:cs typeface="Arial"/>
              </a:rPr>
              <a:t>Figure </a:t>
            </a:r>
            <a:r>
              <a:rPr dirty="0" sz="1400" i="1">
                <a:latin typeface="Arial"/>
                <a:cs typeface="Arial"/>
              </a:rPr>
              <a:t>5 - </a:t>
            </a:r>
            <a:r>
              <a:rPr dirty="0" sz="1400" spc="-5" i="1">
                <a:latin typeface="Arial"/>
                <a:cs typeface="Arial"/>
              </a:rPr>
              <a:t>Coefficient list in original</a:t>
            </a:r>
            <a:r>
              <a:rPr dirty="0" sz="1400" spc="-40" i="1">
                <a:latin typeface="Arial"/>
                <a:cs typeface="Arial"/>
              </a:rPr>
              <a:t> </a:t>
            </a:r>
            <a:r>
              <a:rPr dirty="0" sz="1400" spc="-5" i="1">
                <a:latin typeface="Arial"/>
                <a:cs typeface="Arial"/>
              </a:rPr>
              <a:t>size</a:t>
            </a:r>
            <a:endParaRPr sz="1400">
              <a:latin typeface="Arial"/>
              <a:cs typeface="Arial"/>
            </a:endParaRPr>
          </a:p>
          <a:p>
            <a:pPr marL="12700">
              <a:lnSpc>
                <a:spcPct val="100000"/>
              </a:lnSpc>
              <a:spcBef>
                <a:spcPts val="1020"/>
              </a:spcBef>
            </a:pPr>
            <a:r>
              <a:rPr dirty="0" sz="1400" spc="-5">
                <a:latin typeface="Arial"/>
                <a:cs typeface="Arial"/>
              </a:rPr>
              <a:t>The insight is still consistent compared to the Linear</a:t>
            </a:r>
            <a:r>
              <a:rPr dirty="0" sz="1400" spc="-55">
                <a:latin typeface="Arial"/>
                <a:cs typeface="Arial"/>
              </a:rPr>
              <a:t> </a:t>
            </a:r>
            <a:r>
              <a:rPr dirty="0" sz="1400" spc="-5">
                <a:latin typeface="Arial"/>
                <a:cs typeface="Arial"/>
              </a:rPr>
              <a:t>Regression’s.</a:t>
            </a:r>
            <a:endParaRPr sz="1400">
              <a:latin typeface="Arial"/>
              <a:cs typeface="Arial"/>
            </a:endParaRPr>
          </a:p>
        </p:txBody>
      </p:sp>
      <p:sp>
        <p:nvSpPr>
          <p:cNvPr id="5" name="object 5"/>
          <p:cNvSpPr/>
          <p:nvPr/>
        </p:nvSpPr>
        <p:spPr>
          <a:xfrm>
            <a:off x="2914650" y="4267200"/>
            <a:ext cx="2200275" cy="304800"/>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1143000" y="6477000"/>
            <a:ext cx="5934075" cy="1828800"/>
          </a:xfrm>
          <a:prstGeom prst="rect">
            <a:avLst/>
          </a:prstGeom>
          <a:blipFill>
            <a:blip r:embed="rId3" cstate="print"/>
            <a:stretch>
              <a:fillRect/>
            </a:stretch>
          </a:blipFill>
        </p:spPr>
        <p:txBody>
          <a:bodyPr wrap="square" lIns="0" tIns="0" rIns="0" bIns="0" rtlCol="0"/>
          <a:lstStyle/>
          <a:p/>
        </p:txBody>
      </p:sp>
      <p:sp>
        <p:nvSpPr>
          <p:cNvPr id="7" name="object 7"/>
          <p:cNvSpPr/>
          <p:nvPr/>
        </p:nvSpPr>
        <p:spPr>
          <a:xfrm>
            <a:off x="5029200" y="923925"/>
            <a:ext cx="1952625" cy="142875"/>
          </a:xfrm>
          <a:prstGeom prst="rect">
            <a:avLst/>
          </a:prstGeom>
          <a:blipFill>
            <a:blip r:embed="rId4" cstate="print"/>
            <a:stretch>
              <a:fillRect/>
            </a:stretch>
          </a:blipFill>
        </p:spPr>
        <p:txBody>
          <a:bodyPr wrap="square" lIns="0" tIns="0" rIns="0" bIns="0" rtlCol="0"/>
          <a:lstStyle/>
          <a:p/>
        </p:txBody>
      </p:sp>
      <p:sp>
        <p:nvSpPr>
          <p:cNvPr id="8" name="object 8"/>
          <p:cNvSpPr/>
          <p:nvPr/>
        </p:nvSpPr>
        <p:spPr>
          <a:xfrm>
            <a:off x="3829050" y="885825"/>
            <a:ext cx="314325" cy="180975"/>
          </a:xfrm>
          <a:prstGeom prst="rect">
            <a:avLst/>
          </a:prstGeom>
          <a:blipFill>
            <a:blip r:embed="rId5" cstate="print"/>
            <a:stretch>
              <a:fillRect/>
            </a:stretch>
          </a:blipFill>
        </p:spPr>
        <p:txBody>
          <a:bodyPr wrap="square" lIns="0" tIns="0" rIns="0" bIns="0" rtlCol="0"/>
          <a:lstStyle/>
          <a:p/>
        </p:txBody>
      </p:sp>
      <p:sp>
        <p:nvSpPr>
          <p:cNvPr id="9" name="object 9"/>
          <p:cNvSpPr/>
          <p:nvPr/>
        </p:nvSpPr>
        <p:spPr>
          <a:xfrm>
            <a:off x="1000125" y="885825"/>
            <a:ext cx="1362075" cy="180975"/>
          </a:xfrm>
          <a:prstGeom prst="rect">
            <a:avLst/>
          </a:prstGeom>
          <a:blipFill>
            <a:blip r:embed="rId6" cstate="print"/>
            <a:stretch>
              <a:fillRect/>
            </a:stretch>
          </a:blipFill>
        </p:spPr>
        <p:txBody>
          <a:bodyPr wrap="square" lIns="0" tIns="0" rIns="0" bIns="0" rtlCol="0"/>
          <a:lstStyle/>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38150" y="737158"/>
            <a:ext cx="6021705" cy="7788909"/>
          </a:xfrm>
          <a:prstGeom prst="rect">
            <a:avLst/>
          </a:prstGeom>
        </p:spPr>
        <p:txBody>
          <a:bodyPr wrap="square" lIns="0" tIns="154940" rIns="0" bIns="0" rtlCol="0" vert="horz">
            <a:spAutoFit/>
          </a:bodyPr>
          <a:lstStyle/>
          <a:p>
            <a:pPr marL="307340">
              <a:lnSpc>
                <a:spcPct val="100000"/>
              </a:lnSpc>
              <a:spcBef>
                <a:spcPts val="1220"/>
              </a:spcBef>
              <a:tabLst>
                <a:tab pos="764540" algn="l"/>
              </a:tabLst>
            </a:pPr>
            <a:r>
              <a:rPr dirty="0" sz="1600" spc="-5" b="1">
                <a:latin typeface="Arial"/>
                <a:cs typeface="Arial"/>
              </a:rPr>
              <a:t>IV.	Results:</a:t>
            </a:r>
            <a:endParaRPr sz="1600">
              <a:latin typeface="Arial"/>
              <a:cs typeface="Arial"/>
            </a:endParaRPr>
          </a:p>
          <a:p>
            <a:pPr marL="307340" marR="75565" indent="-295275">
              <a:lnSpc>
                <a:spcPct val="107100"/>
              </a:lnSpc>
              <a:spcBef>
                <a:spcPts val="860"/>
              </a:spcBef>
            </a:pPr>
            <a:r>
              <a:rPr dirty="0" sz="1400" spc="-5">
                <a:latin typeface="Arial"/>
                <a:cs typeface="Arial"/>
              </a:rPr>
              <a:t>Even though the scores seem to be improved after applying </a:t>
            </a:r>
            <a:r>
              <a:rPr dirty="0" sz="1400">
                <a:latin typeface="Arial"/>
                <a:cs typeface="Arial"/>
              </a:rPr>
              <a:t>a </a:t>
            </a:r>
            <a:r>
              <a:rPr dirty="0" sz="1400" spc="-5">
                <a:latin typeface="Arial"/>
                <a:cs typeface="Arial"/>
              </a:rPr>
              <a:t>more  sophisticate method, the model is still not suitable for the dataset. Thus,  it can’t be used to precisely predict </a:t>
            </a:r>
            <a:r>
              <a:rPr dirty="0" sz="1400">
                <a:latin typeface="Arial"/>
                <a:cs typeface="Arial"/>
              </a:rPr>
              <a:t>a </a:t>
            </a:r>
            <a:r>
              <a:rPr dirty="0" sz="1400" spc="-5">
                <a:latin typeface="Arial"/>
                <a:cs typeface="Arial"/>
              </a:rPr>
              <a:t>neighborhood average</a:t>
            </a:r>
            <a:r>
              <a:rPr dirty="0" sz="1400" spc="-40">
                <a:latin typeface="Arial"/>
                <a:cs typeface="Arial"/>
              </a:rPr>
              <a:t> </a:t>
            </a:r>
            <a:r>
              <a:rPr dirty="0" sz="1400" spc="-5">
                <a:latin typeface="Arial"/>
                <a:cs typeface="Arial"/>
              </a:rPr>
              <a:t>price.</a:t>
            </a:r>
            <a:endParaRPr sz="1400">
              <a:latin typeface="Arial"/>
              <a:cs typeface="Arial"/>
            </a:endParaRPr>
          </a:p>
          <a:p>
            <a:pPr marL="12700">
              <a:lnSpc>
                <a:spcPct val="100000"/>
              </a:lnSpc>
              <a:spcBef>
                <a:spcPts val="944"/>
              </a:spcBef>
            </a:pPr>
            <a:r>
              <a:rPr dirty="0" sz="1400" spc="-5">
                <a:latin typeface="Arial"/>
                <a:cs typeface="Arial"/>
              </a:rPr>
              <a:t>Explanations for the poor model can</a:t>
            </a:r>
            <a:r>
              <a:rPr dirty="0" sz="1400" spc="-15">
                <a:latin typeface="Arial"/>
                <a:cs typeface="Arial"/>
              </a:rPr>
              <a:t> </a:t>
            </a:r>
            <a:r>
              <a:rPr dirty="0" sz="1400" spc="-5">
                <a:latin typeface="Arial"/>
                <a:cs typeface="Arial"/>
              </a:rPr>
              <a:t>be:</a:t>
            </a:r>
            <a:endParaRPr sz="1400">
              <a:latin typeface="Arial"/>
              <a:cs typeface="Arial"/>
            </a:endParaRPr>
          </a:p>
          <a:p>
            <a:pPr marL="536575" indent="-229235">
              <a:lnSpc>
                <a:spcPct val="100000"/>
              </a:lnSpc>
              <a:spcBef>
                <a:spcPts val="944"/>
              </a:spcBef>
              <a:buChar char="-"/>
              <a:tabLst>
                <a:tab pos="535940" algn="l"/>
                <a:tab pos="536575" algn="l"/>
              </a:tabLst>
            </a:pPr>
            <a:r>
              <a:rPr dirty="0" sz="1400" spc="-5">
                <a:latin typeface="Arial"/>
                <a:cs typeface="Arial"/>
              </a:rPr>
              <a:t>The real estate price is hard to</a:t>
            </a:r>
            <a:r>
              <a:rPr dirty="0" sz="1400" spc="-15">
                <a:latin typeface="Arial"/>
                <a:cs typeface="Arial"/>
              </a:rPr>
              <a:t> </a:t>
            </a:r>
            <a:r>
              <a:rPr dirty="0" sz="1400" spc="-5">
                <a:latin typeface="Arial"/>
                <a:cs typeface="Arial"/>
              </a:rPr>
              <a:t>predict.</a:t>
            </a:r>
            <a:endParaRPr sz="1400">
              <a:latin typeface="Arial"/>
              <a:cs typeface="Arial"/>
            </a:endParaRPr>
          </a:p>
          <a:p>
            <a:pPr marL="536575" indent="-229235">
              <a:lnSpc>
                <a:spcPct val="100000"/>
              </a:lnSpc>
              <a:spcBef>
                <a:spcPts val="120"/>
              </a:spcBef>
              <a:buChar char="-"/>
              <a:tabLst>
                <a:tab pos="535940" algn="l"/>
                <a:tab pos="536575" algn="l"/>
              </a:tabLst>
            </a:pPr>
            <a:r>
              <a:rPr dirty="0" sz="1400" spc="-5">
                <a:latin typeface="Arial"/>
                <a:cs typeface="Arial"/>
              </a:rPr>
              <a:t>The data is incomplete (small sample size, missing deciding</a:t>
            </a:r>
            <a:r>
              <a:rPr dirty="0" sz="1400" spc="-45">
                <a:latin typeface="Arial"/>
                <a:cs typeface="Arial"/>
              </a:rPr>
              <a:t> </a:t>
            </a:r>
            <a:r>
              <a:rPr dirty="0" sz="1400" spc="-5">
                <a:latin typeface="Arial"/>
                <a:cs typeface="Arial"/>
              </a:rPr>
              <a:t>factors).</a:t>
            </a:r>
            <a:endParaRPr sz="1400">
              <a:latin typeface="Arial"/>
              <a:cs typeface="Arial"/>
            </a:endParaRPr>
          </a:p>
          <a:p>
            <a:pPr marL="536575" indent="-229235">
              <a:lnSpc>
                <a:spcPct val="100000"/>
              </a:lnSpc>
              <a:spcBef>
                <a:spcPts val="120"/>
              </a:spcBef>
              <a:buChar char="-"/>
              <a:tabLst>
                <a:tab pos="535940" algn="l"/>
                <a:tab pos="536575" algn="l"/>
              </a:tabLst>
            </a:pPr>
            <a:r>
              <a:rPr dirty="0" sz="1400" spc="-5">
                <a:latin typeface="Arial"/>
                <a:cs typeface="Arial"/>
              </a:rPr>
              <a:t>The machine learning techniques are chosen or applied</a:t>
            </a:r>
            <a:r>
              <a:rPr dirty="0" sz="1400" spc="-30">
                <a:latin typeface="Arial"/>
                <a:cs typeface="Arial"/>
              </a:rPr>
              <a:t> </a:t>
            </a:r>
            <a:r>
              <a:rPr dirty="0" sz="1400" spc="-5">
                <a:latin typeface="Arial"/>
                <a:cs typeface="Arial"/>
              </a:rPr>
              <a:t>poorly.</a:t>
            </a:r>
            <a:endParaRPr sz="1400">
              <a:latin typeface="Arial"/>
              <a:cs typeface="Arial"/>
            </a:endParaRPr>
          </a:p>
          <a:p>
            <a:pPr marL="307340" marR="579120" indent="-295275">
              <a:lnSpc>
                <a:spcPct val="107100"/>
              </a:lnSpc>
              <a:spcBef>
                <a:spcPts val="825"/>
              </a:spcBef>
            </a:pPr>
            <a:r>
              <a:rPr dirty="0" sz="1400" spc="-5">
                <a:latin typeface="Arial"/>
                <a:cs typeface="Arial"/>
              </a:rPr>
              <a:t>But again, on the bright side, the insight, gotten from observing the  analysis results, seems consistent and logical. And the insight is  business venues that can serve the needs of most normal people  usually situated in pricy</a:t>
            </a:r>
            <a:r>
              <a:rPr dirty="0" sz="1400" spc="-15">
                <a:latin typeface="Arial"/>
                <a:cs typeface="Arial"/>
              </a:rPr>
              <a:t> </a:t>
            </a:r>
            <a:r>
              <a:rPr dirty="0" sz="1400" spc="-5">
                <a:latin typeface="Arial"/>
                <a:cs typeface="Arial"/>
              </a:rPr>
              <a:t>neighborhoods.</a:t>
            </a:r>
            <a:endParaRPr sz="1400">
              <a:latin typeface="Arial"/>
              <a:cs typeface="Arial"/>
            </a:endParaRPr>
          </a:p>
          <a:p>
            <a:pPr marL="307340">
              <a:lnSpc>
                <a:spcPct val="100000"/>
              </a:lnSpc>
              <a:spcBef>
                <a:spcPts val="894"/>
              </a:spcBef>
              <a:tabLst>
                <a:tab pos="764540" algn="l"/>
              </a:tabLst>
            </a:pPr>
            <a:r>
              <a:rPr dirty="0" sz="1600" spc="-5" b="1">
                <a:latin typeface="Arial"/>
                <a:cs typeface="Arial"/>
              </a:rPr>
              <a:t>V.	Discussion:</a:t>
            </a:r>
            <a:endParaRPr sz="1600">
              <a:latin typeface="Arial"/>
              <a:cs typeface="Arial"/>
            </a:endParaRPr>
          </a:p>
          <a:p>
            <a:pPr marL="12700">
              <a:lnSpc>
                <a:spcPct val="100000"/>
              </a:lnSpc>
              <a:spcBef>
                <a:spcPts val="980"/>
              </a:spcBef>
            </a:pPr>
            <a:r>
              <a:rPr dirty="0" sz="1400" spc="-5">
                <a:latin typeface="Arial"/>
                <a:cs typeface="Arial"/>
              </a:rPr>
              <a:t>The real challenge is constructing the</a:t>
            </a:r>
            <a:r>
              <a:rPr dirty="0" sz="1400" spc="-15">
                <a:latin typeface="Arial"/>
                <a:cs typeface="Arial"/>
              </a:rPr>
              <a:t> </a:t>
            </a:r>
            <a:r>
              <a:rPr dirty="0" sz="1400" spc="-5">
                <a:latin typeface="Arial"/>
                <a:cs typeface="Arial"/>
              </a:rPr>
              <a:t>dataset:</a:t>
            </a:r>
            <a:endParaRPr sz="1400">
              <a:latin typeface="Arial"/>
              <a:cs typeface="Arial"/>
            </a:endParaRPr>
          </a:p>
          <a:p>
            <a:pPr marL="536575" indent="-229235">
              <a:lnSpc>
                <a:spcPct val="100000"/>
              </a:lnSpc>
              <a:spcBef>
                <a:spcPts val="944"/>
              </a:spcBef>
              <a:buChar char="-"/>
              <a:tabLst>
                <a:tab pos="535940" algn="l"/>
                <a:tab pos="536575" algn="l"/>
              </a:tabLst>
            </a:pPr>
            <a:r>
              <a:rPr dirty="0" sz="1400" spc="-5">
                <a:latin typeface="Arial"/>
                <a:cs typeface="Arial"/>
              </a:rPr>
              <a:t>Usually the needed data isn’t publicly</a:t>
            </a:r>
            <a:r>
              <a:rPr dirty="0" sz="1400" spc="-15">
                <a:latin typeface="Arial"/>
                <a:cs typeface="Arial"/>
              </a:rPr>
              <a:t> </a:t>
            </a:r>
            <a:r>
              <a:rPr dirty="0" sz="1400" spc="-5">
                <a:latin typeface="Arial"/>
                <a:cs typeface="Arial"/>
              </a:rPr>
              <a:t>available.</a:t>
            </a:r>
            <a:endParaRPr sz="1400">
              <a:latin typeface="Arial"/>
              <a:cs typeface="Arial"/>
            </a:endParaRPr>
          </a:p>
          <a:p>
            <a:pPr marL="535940" marR="647065" indent="-228600">
              <a:lnSpc>
                <a:spcPct val="107100"/>
              </a:lnSpc>
              <a:buChar char="-"/>
              <a:tabLst>
                <a:tab pos="535940" algn="l"/>
                <a:tab pos="536575" algn="l"/>
              </a:tabLst>
            </a:pPr>
            <a:r>
              <a:rPr dirty="0" sz="1400" spc="-5">
                <a:latin typeface="Arial"/>
                <a:cs typeface="Arial"/>
              </a:rPr>
              <a:t>When combining data from multiple sources, inconsistent can  happen. And lots of efforts are required to check, research  and change the data before</a:t>
            </a:r>
            <a:r>
              <a:rPr dirty="0" sz="1400" spc="-15">
                <a:latin typeface="Arial"/>
                <a:cs typeface="Arial"/>
              </a:rPr>
              <a:t> </a:t>
            </a:r>
            <a:r>
              <a:rPr dirty="0" sz="1400" spc="-5">
                <a:latin typeface="Arial"/>
                <a:cs typeface="Arial"/>
              </a:rPr>
              <a:t>merge.</a:t>
            </a:r>
            <a:endParaRPr sz="1400">
              <a:latin typeface="Arial"/>
              <a:cs typeface="Arial"/>
            </a:endParaRPr>
          </a:p>
          <a:p>
            <a:pPr marL="535940" marR="271780" indent="-228600">
              <a:lnSpc>
                <a:spcPct val="107100"/>
              </a:lnSpc>
              <a:buChar char="-"/>
              <a:tabLst>
                <a:tab pos="535940" algn="l"/>
                <a:tab pos="536575" algn="l"/>
              </a:tabLst>
            </a:pPr>
            <a:r>
              <a:rPr dirty="0" sz="1400" spc="-5">
                <a:latin typeface="Arial"/>
                <a:cs typeface="Arial"/>
              </a:rPr>
              <a:t>For data obtained through API calls, different results are returned  with different set of parameters and different point of time. Multiple  trial and error runs are required to get the optimal</a:t>
            </a:r>
            <a:r>
              <a:rPr dirty="0" sz="1400" spc="-25">
                <a:latin typeface="Arial"/>
                <a:cs typeface="Arial"/>
              </a:rPr>
              <a:t> </a:t>
            </a:r>
            <a:r>
              <a:rPr dirty="0" sz="1400" spc="-5">
                <a:latin typeface="Arial"/>
                <a:cs typeface="Arial"/>
              </a:rPr>
              <a:t>result.</a:t>
            </a:r>
            <a:endParaRPr sz="1400">
              <a:latin typeface="Arial"/>
              <a:cs typeface="Arial"/>
            </a:endParaRPr>
          </a:p>
          <a:p>
            <a:pPr marL="535940" marR="153035" indent="-228600">
              <a:lnSpc>
                <a:spcPct val="107100"/>
              </a:lnSpc>
              <a:spcBef>
                <a:spcPts val="5"/>
              </a:spcBef>
              <a:buChar char="-"/>
              <a:tabLst>
                <a:tab pos="535940" algn="l"/>
                <a:tab pos="536575" algn="l"/>
              </a:tabLst>
            </a:pPr>
            <a:r>
              <a:rPr dirty="0" sz="1400" spc="-5">
                <a:latin typeface="Arial"/>
                <a:cs typeface="Arial"/>
              </a:rPr>
              <a:t>Even after the dataset has been constructed, lots of research and  analysis are required to decide if the data should be kept as is or be  transform by normalization or</a:t>
            </a:r>
            <a:r>
              <a:rPr dirty="0" sz="1400" spc="-15">
                <a:latin typeface="Arial"/>
                <a:cs typeface="Arial"/>
              </a:rPr>
              <a:t> </a:t>
            </a:r>
            <a:r>
              <a:rPr dirty="0" sz="1400" spc="-5">
                <a:latin typeface="Arial"/>
                <a:cs typeface="Arial"/>
              </a:rPr>
              <a:t>standardization.</a:t>
            </a:r>
            <a:endParaRPr sz="1400">
              <a:latin typeface="Arial"/>
              <a:cs typeface="Arial"/>
            </a:endParaRPr>
          </a:p>
          <a:p>
            <a:pPr marL="307340" marR="815340" indent="-295275">
              <a:lnSpc>
                <a:spcPct val="107100"/>
              </a:lnSpc>
              <a:spcBef>
                <a:spcPts val="825"/>
              </a:spcBef>
            </a:pPr>
            <a:r>
              <a:rPr dirty="0" sz="1400" spc="-5">
                <a:latin typeface="Arial"/>
                <a:cs typeface="Arial"/>
              </a:rPr>
              <a:t>It can be considered the most important process in the whole data  science pipeline. Which can affect the most on the</a:t>
            </a:r>
            <a:r>
              <a:rPr dirty="0" sz="1400" spc="-35">
                <a:latin typeface="Arial"/>
                <a:cs typeface="Arial"/>
              </a:rPr>
              <a:t> </a:t>
            </a:r>
            <a:r>
              <a:rPr dirty="0" sz="1400" spc="-5">
                <a:latin typeface="Arial"/>
                <a:cs typeface="Arial"/>
              </a:rPr>
              <a:t>result.</a:t>
            </a:r>
            <a:endParaRPr sz="1400">
              <a:latin typeface="Arial"/>
              <a:cs typeface="Arial"/>
            </a:endParaRPr>
          </a:p>
          <a:p>
            <a:pPr marL="307340" marR="5080" indent="-295275">
              <a:lnSpc>
                <a:spcPct val="107100"/>
              </a:lnSpc>
              <a:spcBef>
                <a:spcPts val="825"/>
              </a:spcBef>
            </a:pPr>
            <a:r>
              <a:rPr dirty="0" sz="1400" spc="-5">
                <a:latin typeface="Arial"/>
                <a:cs typeface="Arial"/>
              </a:rPr>
              <a:t>On the other hand, choosing the suitable technique to construct the model is  also </a:t>
            </a:r>
            <a:r>
              <a:rPr dirty="0" sz="1400">
                <a:latin typeface="Arial"/>
                <a:cs typeface="Arial"/>
              </a:rPr>
              <a:t>a </a:t>
            </a:r>
            <a:r>
              <a:rPr dirty="0" sz="1400" spc="-5">
                <a:latin typeface="Arial"/>
                <a:cs typeface="Arial"/>
              </a:rPr>
              <a:t>worthwhile process. As this report shows that, by applying </a:t>
            </a:r>
            <a:r>
              <a:rPr dirty="0" sz="1400">
                <a:latin typeface="Arial"/>
                <a:cs typeface="Arial"/>
              </a:rPr>
              <a:t>a  </a:t>
            </a:r>
            <a:r>
              <a:rPr dirty="0" sz="1400" spc="-5">
                <a:latin typeface="Arial"/>
                <a:cs typeface="Arial"/>
              </a:rPr>
              <a:t>different method, the result can be</a:t>
            </a:r>
            <a:r>
              <a:rPr dirty="0" sz="1400" spc="-15">
                <a:latin typeface="Arial"/>
                <a:cs typeface="Arial"/>
              </a:rPr>
              <a:t> </a:t>
            </a:r>
            <a:r>
              <a:rPr dirty="0" sz="1400" spc="-5">
                <a:latin typeface="Arial"/>
                <a:cs typeface="Arial"/>
              </a:rPr>
              <a:t>improved.</a:t>
            </a:r>
            <a:endParaRPr sz="1400">
              <a:latin typeface="Arial"/>
              <a:cs typeface="Arial"/>
            </a:endParaRPr>
          </a:p>
        </p:txBody>
      </p:sp>
      <p:sp>
        <p:nvSpPr>
          <p:cNvPr id="3" name="object 3"/>
          <p:cNvSpPr/>
          <p:nvPr/>
        </p:nvSpPr>
        <p:spPr>
          <a:xfrm>
            <a:off x="5029200" y="923925"/>
            <a:ext cx="1952625" cy="142875"/>
          </a:xfrm>
          <a:prstGeom prst="rect">
            <a:avLst/>
          </a:prstGeom>
          <a:blipFill>
            <a:blip r:embed="rId2" cstate="print"/>
            <a:stretch>
              <a:fillRect/>
            </a:stretch>
          </a:blipFill>
        </p:spPr>
        <p:txBody>
          <a:bodyPr wrap="square" lIns="0" tIns="0" rIns="0" bIns="0" rtlCol="0"/>
          <a:lstStyle/>
          <a:p/>
        </p:txBody>
      </p:sp>
      <p:sp>
        <p:nvSpPr>
          <p:cNvPr id="4" name="object 4"/>
          <p:cNvSpPr/>
          <p:nvPr/>
        </p:nvSpPr>
        <p:spPr>
          <a:xfrm>
            <a:off x="3829050" y="904875"/>
            <a:ext cx="314325" cy="161925"/>
          </a:xfrm>
          <a:prstGeom prst="rect">
            <a:avLst/>
          </a:prstGeom>
          <a:blipFill>
            <a:blip r:embed="rId3" cstate="print"/>
            <a:stretch>
              <a:fillRect/>
            </a:stretch>
          </a:blipFill>
        </p:spPr>
        <p:txBody>
          <a:bodyPr wrap="square" lIns="0" tIns="0" rIns="0" bIns="0" rtlCol="0"/>
          <a:lstStyle/>
          <a:p/>
        </p:txBody>
      </p:sp>
      <p:sp>
        <p:nvSpPr>
          <p:cNvPr id="5" name="object 5"/>
          <p:cNvSpPr/>
          <p:nvPr/>
        </p:nvSpPr>
        <p:spPr>
          <a:xfrm>
            <a:off x="1000125" y="885825"/>
            <a:ext cx="1362075" cy="180975"/>
          </a:xfrm>
          <a:prstGeom prst="rect">
            <a:avLst/>
          </a:prstGeom>
          <a:blipFill>
            <a:blip r:embed="rId4" cstate="print"/>
            <a:stretch>
              <a:fillRect/>
            </a:stretch>
          </a:blipFill>
        </p:spPr>
        <p:txBody>
          <a:bodyPr wrap="square" lIns="0" tIns="0" rIns="0" bIns="0" rtlCol="0"/>
          <a:lstStyle/>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38150" y="737158"/>
            <a:ext cx="6001385" cy="5283835"/>
          </a:xfrm>
          <a:prstGeom prst="rect">
            <a:avLst/>
          </a:prstGeom>
        </p:spPr>
        <p:txBody>
          <a:bodyPr wrap="square" lIns="0" tIns="154940" rIns="0" bIns="0" rtlCol="0" vert="horz">
            <a:spAutoFit/>
          </a:bodyPr>
          <a:lstStyle/>
          <a:p>
            <a:pPr marL="307340">
              <a:lnSpc>
                <a:spcPct val="100000"/>
              </a:lnSpc>
              <a:spcBef>
                <a:spcPts val="1220"/>
              </a:spcBef>
              <a:tabLst>
                <a:tab pos="764540" algn="l"/>
              </a:tabLst>
            </a:pPr>
            <a:r>
              <a:rPr dirty="0" sz="1600" spc="-5" b="1">
                <a:latin typeface="Arial"/>
                <a:cs typeface="Arial"/>
              </a:rPr>
              <a:t>VI.	Conclusion:</a:t>
            </a:r>
            <a:endParaRPr sz="1600">
              <a:latin typeface="Arial"/>
              <a:cs typeface="Arial"/>
            </a:endParaRPr>
          </a:p>
          <a:p>
            <a:pPr marL="307340" marR="271780" indent="-295275">
              <a:lnSpc>
                <a:spcPct val="107100"/>
              </a:lnSpc>
              <a:spcBef>
                <a:spcPts val="860"/>
              </a:spcBef>
            </a:pPr>
            <a:r>
              <a:rPr dirty="0" sz="1400" spc="-5">
                <a:latin typeface="Arial"/>
                <a:cs typeface="Arial"/>
              </a:rPr>
              <a:t>It’s unfortunately that the analysis couldn’t produce </a:t>
            </a:r>
            <a:r>
              <a:rPr dirty="0" sz="1400">
                <a:latin typeface="Arial"/>
                <a:cs typeface="Arial"/>
              </a:rPr>
              <a:t>a </a:t>
            </a:r>
            <a:r>
              <a:rPr dirty="0" sz="1400" spc="-5">
                <a:latin typeface="Arial"/>
                <a:cs typeface="Arial"/>
              </a:rPr>
              <a:t>precise model or  showing any strong coefficient correlation for any venue type. But we  can still get some meaningful and logical insights from the</a:t>
            </a:r>
            <a:r>
              <a:rPr dirty="0" sz="1400" spc="-35">
                <a:latin typeface="Arial"/>
                <a:cs typeface="Arial"/>
              </a:rPr>
              <a:t> </a:t>
            </a:r>
            <a:r>
              <a:rPr dirty="0" sz="1400" spc="-5">
                <a:latin typeface="Arial"/>
                <a:cs typeface="Arial"/>
              </a:rPr>
              <a:t>result.</a:t>
            </a:r>
            <a:endParaRPr sz="1400">
              <a:latin typeface="Arial"/>
              <a:cs typeface="Arial"/>
            </a:endParaRPr>
          </a:p>
          <a:p>
            <a:pPr marL="307340" marR="5080" indent="-295275">
              <a:lnSpc>
                <a:spcPct val="107100"/>
              </a:lnSpc>
              <a:spcBef>
                <a:spcPts val="825"/>
              </a:spcBef>
            </a:pPr>
            <a:r>
              <a:rPr dirty="0" sz="1400" spc="-5">
                <a:latin typeface="Arial"/>
                <a:cs typeface="Arial"/>
              </a:rPr>
              <a:t>Doing this project helps practicing every topic in the specialization, and  thus, equipping learners with Data Science methodology and tools using  Python libraries. Also doing </a:t>
            </a:r>
            <a:r>
              <a:rPr dirty="0" sz="1400">
                <a:latin typeface="Arial"/>
                <a:cs typeface="Arial"/>
              </a:rPr>
              <a:t>a </a:t>
            </a:r>
            <a:r>
              <a:rPr dirty="0" sz="1400" spc="-5">
                <a:latin typeface="Arial"/>
                <a:cs typeface="Arial"/>
              </a:rPr>
              <a:t>real project certainly helps one learns so  much more outside the curriculum, as well as realizes what more to  research into after completing the program. And as this report shows,  there are surely </a:t>
            </a:r>
            <a:r>
              <a:rPr dirty="0" sz="1400">
                <a:latin typeface="Arial"/>
                <a:cs typeface="Arial"/>
              </a:rPr>
              <a:t>a </a:t>
            </a:r>
            <a:r>
              <a:rPr dirty="0" sz="1400" spc="-5">
                <a:latin typeface="Arial"/>
                <a:cs typeface="Arial"/>
              </a:rPr>
              <a:t>lot of things to dig</a:t>
            </a:r>
            <a:r>
              <a:rPr dirty="0" sz="1400" spc="-20">
                <a:latin typeface="Arial"/>
                <a:cs typeface="Arial"/>
              </a:rPr>
              <a:t> </a:t>
            </a:r>
            <a:r>
              <a:rPr dirty="0" sz="1400" spc="-5">
                <a:latin typeface="Arial"/>
                <a:cs typeface="Arial"/>
              </a:rPr>
              <a:t>into.</a:t>
            </a:r>
            <a:endParaRPr sz="1400">
              <a:latin typeface="Arial"/>
              <a:cs typeface="Arial"/>
            </a:endParaRPr>
          </a:p>
          <a:p>
            <a:pPr marL="12700">
              <a:lnSpc>
                <a:spcPct val="100000"/>
              </a:lnSpc>
              <a:spcBef>
                <a:spcPts val="944"/>
              </a:spcBef>
            </a:pPr>
            <a:r>
              <a:rPr dirty="0" sz="1400" spc="-5">
                <a:latin typeface="Arial"/>
                <a:cs typeface="Arial"/>
              </a:rPr>
              <a:t>Some notes on the analysis</a:t>
            </a:r>
            <a:r>
              <a:rPr dirty="0" sz="1400" spc="-10">
                <a:latin typeface="Arial"/>
                <a:cs typeface="Arial"/>
              </a:rPr>
              <a:t> </a:t>
            </a:r>
            <a:r>
              <a:rPr dirty="0" sz="1400" spc="-5">
                <a:latin typeface="Arial"/>
                <a:cs typeface="Arial"/>
              </a:rPr>
              <a:t>result:</a:t>
            </a:r>
            <a:endParaRPr sz="1400">
              <a:latin typeface="Arial"/>
              <a:cs typeface="Arial"/>
            </a:endParaRPr>
          </a:p>
          <a:p>
            <a:pPr marL="535940" marR="82550" indent="-228600">
              <a:lnSpc>
                <a:spcPct val="107100"/>
              </a:lnSpc>
              <a:spcBef>
                <a:spcPts val="825"/>
              </a:spcBef>
              <a:buChar char="-"/>
              <a:tabLst>
                <a:tab pos="535940" algn="l"/>
                <a:tab pos="536575" algn="l"/>
              </a:tabLst>
            </a:pPr>
            <a:r>
              <a:rPr dirty="0" sz="1400" spc="-5">
                <a:latin typeface="Arial"/>
                <a:cs typeface="Arial"/>
              </a:rPr>
              <a:t>This project is done by </a:t>
            </a:r>
            <a:r>
              <a:rPr dirty="0" sz="1400">
                <a:latin typeface="Arial"/>
                <a:cs typeface="Arial"/>
              </a:rPr>
              <a:t>a </a:t>
            </a:r>
            <a:r>
              <a:rPr dirty="0" sz="1400" spc="-5">
                <a:latin typeface="Arial"/>
                <a:cs typeface="Arial"/>
              </a:rPr>
              <a:t>web developer who only started self-  studying Data Science for </a:t>
            </a:r>
            <a:r>
              <a:rPr dirty="0" sz="1400">
                <a:latin typeface="Arial"/>
                <a:cs typeface="Arial"/>
              </a:rPr>
              <a:t>4 </a:t>
            </a:r>
            <a:r>
              <a:rPr dirty="0" sz="1400" spc="-5">
                <a:latin typeface="Arial"/>
                <a:cs typeface="Arial"/>
              </a:rPr>
              <a:t>months. So please take it with </a:t>
            </a:r>
            <a:r>
              <a:rPr dirty="0" sz="1400">
                <a:latin typeface="Arial"/>
                <a:cs typeface="Arial"/>
              </a:rPr>
              <a:t>a </a:t>
            </a:r>
            <a:r>
              <a:rPr dirty="0" sz="1400" spc="-5">
                <a:latin typeface="Arial"/>
                <a:cs typeface="Arial"/>
              </a:rPr>
              <a:t>grain of  salt.</a:t>
            </a:r>
            <a:endParaRPr sz="1400">
              <a:latin typeface="Arial"/>
              <a:cs typeface="Arial"/>
            </a:endParaRPr>
          </a:p>
          <a:p>
            <a:pPr marL="535940" marR="280035" indent="-228600">
              <a:lnSpc>
                <a:spcPct val="107100"/>
              </a:lnSpc>
              <a:buChar char="-"/>
              <a:tabLst>
                <a:tab pos="535940" algn="l"/>
                <a:tab pos="536575" algn="l"/>
              </a:tabLst>
            </a:pPr>
            <a:r>
              <a:rPr dirty="0" sz="1400" spc="-5">
                <a:latin typeface="Arial"/>
                <a:cs typeface="Arial"/>
              </a:rPr>
              <a:t>The coefficients only show correlation, not causation. So, if your  neighborhood average price is low, please don’t go destroying the  surrounding bars and food trucks. There might be another  reason.</a:t>
            </a:r>
            <a:endParaRPr sz="1400">
              <a:latin typeface="Arial"/>
              <a:cs typeface="Arial"/>
            </a:endParaRPr>
          </a:p>
          <a:p>
            <a:pPr marL="307340" marR="508000" indent="-295275">
              <a:lnSpc>
                <a:spcPct val="107100"/>
              </a:lnSpc>
              <a:spcBef>
                <a:spcPts val="830"/>
              </a:spcBef>
            </a:pPr>
            <a:r>
              <a:rPr dirty="0" sz="1400" spc="-5">
                <a:latin typeface="Arial"/>
                <a:cs typeface="Arial"/>
              </a:rPr>
              <a:t>Toward the person that went through this project, many thanks for the  time and</a:t>
            </a:r>
            <a:r>
              <a:rPr dirty="0" sz="1400" spc="-10">
                <a:latin typeface="Arial"/>
                <a:cs typeface="Arial"/>
              </a:rPr>
              <a:t> </a:t>
            </a:r>
            <a:r>
              <a:rPr dirty="0" sz="1400" spc="-5">
                <a:latin typeface="Arial"/>
                <a:cs typeface="Arial"/>
              </a:rPr>
              <a:t>patient.</a:t>
            </a:r>
            <a:endParaRPr sz="1400">
              <a:latin typeface="Arial"/>
              <a:cs typeface="Arial"/>
            </a:endParaRPr>
          </a:p>
        </p:txBody>
      </p:sp>
      <p:sp>
        <p:nvSpPr>
          <p:cNvPr id="3" name="object 3"/>
          <p:cNvSpPr/>
          <p:nvPr/>
        </p:nvSpPr>
        <p:spPr>
          <a:xfrm>
            <a:off x="5029200" y="923925"/>
            <a:ext cx="1952625" cy="142875"/>
          </a:xfrm>
          <a:prstGeom prst="rect">
            <a:avLst/>
          </a:prstGeom>
          <a:blipFill>
            <a:blip r:embed="rId2" cstate="print"/>
            <a:stretch>
              <a:fillRect/>
            </a:stretch>
          </a:blipFill>
        </p:spPr>
        <p:txBody>
          <a:bodyPr wrap="square" lIns="0" tIns="0" rIns="0" bIns="0" rtlCol="0"/>
          <a:lstStyle/>
          <a:p/>
        </p:txBody>
      </p:sp>
      <p:sp>
        <p:nvSpPr>
          <p:cNvPr id="4" name="object 4"/>
          <p:cNvSpPr/>
          <p:nvPr/>
        </p:nvSpPr>
        <p:spPr>
          <a:xfrm>
            <a:off x="3829050" y="904875"/>
            <a:ext cx="314325" cy="161925"/>
          </a:xfrm>
          <a:prstGeom prst="rect">
            <a:avLst/>
          </a:prstGeom>
          <a:blipFill>
            <a:blip r:embed="rId3" cstate="print"/>
            <a:stretch>
              <a:fillRect/>
            </a:stretch>
          </a:blipFill>
        </p:spPr>
        <p:txBody>
          <a:bodyPr wrap="square" lIns="0" tIns="0" rIns="0" bIns="0" rtlCol="0"/>
          <a:lstStyle/>
          <a:p/>
        </p:txBody>
      </p:sp>
      <p:sp>
        <p:nvSpPr>
          <p:cNvPr id="5" name="object 5"/>
          <p:cNvSpPr/>
          <p:nvPr/>
        </p:nvSpPr>
        <p:spPr>
          <a:xfrm>
            <a:off x="1000125" y="885825"/>
            <a:ext cx="1362075" cy="180975"/>
          </a:xfrm>
          <a:prstGeom prst="rect">
            <a:avLst/>
          </a:prstGeom>
          <a:blipFill>
            <a:blip r:embed="rId4" cstate="print"/>
            <a:stretch>
              <a:fillRect/>
            </a:stretch>
          </a:blipFill>
        </p:spPr>
        <p:txBody>
          <a:bodyPr wrap="square" lIns="0" tIns="0" rIns="0" bIns="0" rtlCol="0"/>
          <a:lstStyle/>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3424" y="879506"/>
            <a:ext cx="1188720" cy="269240"/>
          </a:xfrm>
          <a:prstGeom prst="rect">
            <a:avLst/>
          </a:prstGeom>
        </p:spPr>
        <p:txBody>
          <a:bodyPr wrap="square" lIns="0" tIns="12700" rIns="0" bIns="0" rtlCol="0" vert="horz">
            <a:spAutoFit/>
          </a:bodyPr>
          <a:lstStyle/>
          <a:p>
            <a:pPr marL="12700">
              <a:lnSpc>
                <a:spcPct val="100000"/>
              </a:lnSpc>
              <a:spcBef>
                <a:spcPts val="100"/>
              </a:spcBef>
            </a:pPr>
            <a:r>
              <a:rPr dirty="0" sz="1600" spc="-5" b="1">
                <a:latin typeface="Arial"/>
                <a:cs typeface="Arial"/>
              </a:rPr>
              <a:t>References:</a:t>
            </a:r>
            <a:endParaRPr sz="1600">
              <a:latin typeface="Arial"/>
              <a:cs typeface="Arial"/>
            </a:endParaRPr>
          </a:p>
        </p:txBody>
      </p:sp>
      <p:sp>
        <p:nvSpPr>
          <p:cNvPr id="3" name="object 3"/>
          <p:cNvSpPr txBox="1"/>
          <p:nvPr/>
        </p:nvSpPr>
        <p:spPr>
          <a:xfrm>
            <a:off x="1171524" y="1581213"/>
            <a:ext cx="4253865" cy="545465"/>
          </a:xfrm>
          <a:prstGeom prst="rect">
            <a:avLst/>
          </a:prstGeom>
        </p:spPr>
        <p:txBody>
          <a:bodyPr wrap="square" lIns="0" tIns="3810" rIns="0" bIns="0" rtlCol="0" vert="horz">
            <a:spAutoFit/>
          </a:bodyPr>
          <a:lstStyle/>
          <a:p>
            <a:pPr marL="469900" marR="5080" indent="-457200">
              <a:lnSpc>
                <a:spcPct val="105100"/>
              </a:lnSpc>
              <a:spcBef>
                <a:spcPts val="30"/>
              </a:spcBef>
            </a:pPr>
            <a:r>
              <a:rPr dirty="0" sz="1100" spc="-5">
                <a:latin typeface="Arial"/>
                <a:cs typeface="Arial"/>
              </a:rPr>
              <a:t>Wikipedia. (n.d.). </a:t>
            </a:r>
            <a:r>
              <a:rPr dirty="0" sz="1100" spc="-5" i="1">
                <a:latin typeface="Arial"/>
                <a:cs typeface="Arial"/>
              </a:rPr>
              <a:t>Principal component regression</a:t>
            </a:r>
            <a:r>
              <a:rPr dirty="0" sz="1100" spc="-5">
                <a:latin typeface="Arial"/>
                <a:cs typeface="Arial"/>
              </a:rPr>
              <a:t>. Retrieved from  Wikipedia:  https://en.wikipedia.org/wiki/Principal_component_regression</a:t>
            </a:r>
            <a:endParaRPr sz="1100">
              <a:latin typeface="Arial"/>
              <a:cs typeface="Arial"/>
            </a:endParaRPr>
          </a:p>
        </p:txBody>
      </p:sp>
      <p:sp>
        <p:nvSpPr>
          <p:cNvPr id="4" name="object 4"/>
          <p:cNvSpPr/>
          <p:nvPr/>
        </p:nvSpPr>
        <p:spPr>
          <a:xfrm>
            <a:off x="5029200" y="923925"/>
            <a:ext cx="1952625" cy="142875"/>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3829050" y="904875"/>
            <a:ext cx="314325" cy="161925"/>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1000125" y="885825"/>
            <a:ext cx="1362075" cy="180975"/>
          </a:xfrm>
          <a:prstGeom prst="rect">
            <a:avLst/>
          </a:prstGeom>
          <a:blipFill>
            <a:blip r:embed="rId4" cstate="print"/>
            <a:stretch>
              <a:fillRect/>
            </a:stretch>
          </a:blipFill>
        </p:spPr>
        <p:txBody>
          <a:bodyPr wrap="square" lIns="0" tIns="0" rIns="0" bIns="0" rtlCol="0"/>
          <a:lstStyle/>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4825" y="879506"/>
            <a:ext cx="1662430" cy="269240"/>
          </a:xfrm>
          <a:prstGeom prst="rect">
            <a:avLst/>
          </a:prstGeom>
        </p:spPr>
        <p:txBody>
          <a:bodyPr wrap="square" lIns="0" tIns="12700" rIns="0" bIns="0" rtlCol="0" vert="horz">
            <a:spAutoFit/>
          </a:bodyPr>
          <a:lstStyle/>
          <a:p>
            <a:pPr marL="12700">
              <a:lnSpc>
                <a:spcPct val="100000"/>
              </a:lnSpc>
              <a:spcBef>
                <a:spcPts val="100"/>
              </a:spcBef>
            </a:pPr>
            <a:r>
              <a:rPr dirty="0" sz="1600" spc="-5" b="1">
                <a:latin typeface="Arial"/>
                <a:cs typeface="Arial"/>
              </a:rPr>
              <a:t>Table of</a:t>
            </a:r>
            <a:r>
              <a:rPr dirty="0" sz="1600" spc="-70" b="1">
                <a:latin typeface="Arial"/>
                <a:cs typeface="Arial"/>
              </a:rPr>
              <a:t> </a:t>
            </a:r>
            <a:r>
              <a:rPr dirty="0" sz="1600" spc="-5" b="1">
                <a:latin typeface="Arial"/>
                <a:cs typeface="Arial"/>
              </a:rPr>
              <a:t>Figures:</a:t>
            </a:r>
            <a:endParaRPr sz="1600">
              <a:latin typeface="Arial"/>
              <a:cs typeface="Arial"/>
            </a:endParaRPr>
          </a:p>
        </p:txBody>
      </p:sp>
      <p:sp>
        <p:nvSpPr>
          <p:cNvPr id="3" name="object 3"/>
          <p:cNvSpPr txBox="1"/>
          <p:nvPr/>
        </p:nvSpPr>
        <p:spPr>
          <a:xfrm>
            <a:off x="904825" y="1415402"/>
            <a:ext cx="4542155" cy="930275"/>
          </a:xfrm>
          <a:prstGeom prst="rect">
            <a:avLst/>
          </a:prstGeom>
        </p:spPr>
        <p:txBody>
          <a:bodyPr wrap="square" lIns="0" tIns="26034" rIns="0" bIns="0" rtlCol="0" vert="horz">
            <a:spAutoFit/>
          </a:bodyPr>
          <a:lstStyle/>
          <a:p>
            <a:pPr marL="12700">
              <a:lnSpc>
                <a:spcPct val="100000"/>
              </a:lnSpc>
              <a:spcBef>
                <a:spcPts val="204"/>
              </a:spcBef>
            </a:pPr>
            <a:r>
              <a:rPr dirty="0" sz="1100" spc="-5">
                <a:latin typeface="Arial"/>
                <a:cs typeface="Arial"/>
              </a:rPr>
              <a:t>Figure </a:t>
            </a:r>
            <a:r>
              <a:rPr dirty="0" sz="1100">
                <a:latin typeface="Arial"/>
                <a:cs typeface="Arial"/>
              </a:rPr>
              <a:t>1 - </a:t>
            </a:r>
            <a:r>
              <a:rPr dirty="0" sz="1100" spc="-5">
                <a:latin typeface="Arial"/>
                <a:cs typeface="Arial"/>
              </a:rPr>
              <a:t>Final</a:t>
            </a:r>
            <a:r>
              <a:rPr dirty="0" sz="1100" spc="-20">
                <a:latin typeface="Arial"/>
                <a:cs typeface="Arial"/>
              </a:rPr>
              <a:t> </a:t>
            </a:r>
            <a:r>
              <a:rPr dirty="0" sz="1100" spc="-5">
                <a:latin typeface="Arial"/>
                <a:cs typeface="Arial"/>
              </a:rPr>
              <a:t>dataset</a:t>
            </a:r>
            <a:endParaRPr sz="1100">
              <a:latin typeface="Arial"/>
              <a:cs typeface="Arial"/>
            </a:endParaRPr>
          </a:p>
          <a:p>
            <a:pPr marL="12700" marR="5080">
              <a:lnSpc>
                <a:spcPct val="108000"/>
              </a:lnSpc>
            </a:pPr>
            <a:r>
              <a:rPr dirty="0" sz="1100" spc="-5">
                <a:latin typeface="Arial"/>
                <a:cs typeface="Arial"/>
              </a:rPr>
              <a:t>Figure </a:t>
            </a:r>
            <a:r>
              <a:rPr dirty="0" sz="1100">
                <a:latin typeface="Arial"/>
                <a:cs typeface="Arial"/>
              </a:rPr>
              <a:t>2 - </a:t>
            </a:r>
            <a:r>
              <a:rPr dirty="0" sz="1100" spc="-5">
                <a:latin typeface="Arial"/>
                <a:cs typeface="Arial"/>
              </a:rPr>
              <a:t>New York city real estate price spread between neighborhoods  Figure </a:t>
            </a:r>
            <a:r>
              <a:rPr dirty="0" sz="1100">
                <a:latin typeface="Arial"/>
                <a:cs typeface="Arial"/>
              </a:rPr>
              <a:t>3 - </a:t>
            </a:r>
            <a:r>
              <a:rPr dirty="0" sz="1100" spc="-5">
                <a:latin typeface="Arial"/>
                <a:cs typeface="Arial"/>
              </a:rPr>
              <a:t>Linear Regression</a:t>
            </a:r>
            <a:r>
              <a:rPr dirty="0" sz="1100" spc="-25">
                <a:latin typeface="Arial"/>
                <a:cs typeface="Arial"/>
              </a:rPr>
              <a:t> </a:t>
            </a:r>
            <a:r>
              <a:rPr dirty="0" sz="1100" spc="-5">
                <a:latin typeface="Arial"/>
                <a:cs typeface="Arial"/>
              </a:rPr>
              <a:t>result</a:t>
            </a:r>
            <a:endParaRPr sz="1100">
              <a:latin typeface="Arial"/>
              <a:cs typeface="Arial"/>
            </a:endParaRPr>
          </a:p>
          <a:p>
            <a:pPr marL="12700">
              <a:lnSpc>
                <a:spcPct val="100000"/>
              </a:lnSpc>
              <a:spcBef>
                <a:spcPts val="105"/>
              </a:spcBef>
            </a:pPr>
            <a:r>
              <a:rPr dirty="0" sz="1100" spc="-5">
                <a:latin typeface="Arial"/>
                <a:cs typeface="Arial"/>
              </a:rPr>
              <a:t>Figure </a:t>
            </a:r>
            <a:r>
              <a:rPr dirty="0" sz="1100">
                <a:latin typeface="Arial"/>
                <a:cs typeface="Arial"/>
              </a:rPr>
              <a:t>4 - </a:t>
            </a:r>
            <a:r>
              <a:rPr dirty="0" sz="1100" spc="-5">
                <a:latin typeface="Arial"/>
                <a:cs typeface="Arial"/>
              </a:rPr>
              <a:t>PCR</a:t>
            </a:r>
            <a:r>
              <a:rPr dirty="0" sz="1100" spc="-20">
                <a:latin typeface="Arial"/>
                <a:cs typeface="Arial"/>
              </a:rPr>
              <a:t> </a:t>
            </a:r>
            <a:r>
              <a:rPr dirty="0" sz="1100" spc="-5">
                <a:latin typeface="Arial"/>
                <a:cs typeface="Arial"/>
              </a:rPr>
              <a:t>scores</a:t>
            </a:r>
            <a:endParaRPr sz="1100">
              <a:latin typeface="Arial"/>
              <a:cs typeface="Arial"/>
            </a:endParaRPr>
          </a:p>
          <a:p>
            <a:pPr marL="12700">
              <a:lnSpc>
                <a:spcPct val="100000"/>
              </a:lnSpc>
              <a:spcBef>
                <a:spcPts val="105"/>
              </a:spcBef>
            </a:pPr>
            <a:r>
              <a:rPr dirty="0" sz="1100" spc="-5">
                <a:latin typeface="Arial"/>
                <a:cs typeface="Arial"/>
              </a:rPr>
              <a:t>Figure </a:t>
            </a:r>
            <a:r>
              <a:rPr dirty="0" sz="1100">
                <a:latin typeface="Arial"/>
                <a:cs typeface="Arial"/>
              </a:rPr>
              <a:t>5 - </a:t>
            </a:r>
            <a:r>
              <a:rPr dirty="0" sz="1100" spc="-5">
                <a:latin typeface="Arial"/>
                <a:cs typeface="Arial"/>
              </a:rPr>
              <a:t>Coefficient list in original</a:t>
            </a:r>
            <a:r>
              <a:rPr dirty="0" sz="1100" spc="-25">
                <a:latin typeface="Arial"/>
                <a:cs typeface="Arial"/>
              </a:rPr>
              <a:t> </a:t>
            </a:r>
            <a:r>
              <a:rPr dirty="0" sz="1100" spc="-5">
                <a:latin typeface="Arial"/>
                <a:cs typeface="Arial"/>
              </a:rPr>
              <a:t>size</a:t>
            </a:r>
            <a:endParaRPr sz="1100">
              <a:latin typeface="Arial"/>
              <a:cs typeface="Arial"/>
            </a:endParaRPr>
          </a:p>
        </p:txBody>
      </p:sp>
      <p:sp>
        <p:nvSpPr>
          <p:cNvPr id="4" name="object 4"/>
          <p:cNvSpPr txBox="1"/>
          <p:nvPr/>
        </p:nvSpPr>
        <p:spPr>
          <a:xfrm>
            <a:off x="6753173" y="1415402"/>
            <a:ext cx="113030" cy="930275"/>
          </a:xfrm>
          <a:prstGeom prst="rect">
            <a:avLst/>
          </a:prstGeom>
        </p:spPr>
        <p:txBody>
          <a:bodyPr wrap="square" lIns="0" tIns="26034" rIns="0" bIns="0" rtlCol="0" vert="horz">
            <a:spAutoFit/>
          </a:bodyPr>
          <a:lstStyle/>
          <a:p>
            <a:pPr marL="22225">
              <a:lnSpc>
                <a:spcPct val="100000"/>
              </a:lnSpc>
              <a:spcBef>
                <a:spcPts val="204"/>
              </a:spcBef>
            </a:pPr>
            <a:r>
              <a:rPr dirty="0" sz="1100">
                <a:latin typeface="Arial"/>
                <a:cs typeface="Arial"/>
              </a:rPr>
              <a:t>4</a:t>
            </a:r>
            <a:endParaRPr sz="1100">
              <a:latin typeface="Arial"/>
              <a:cs typeface="Arial"/>
            </a:endParaRPr>
          </a:p>
          <a:p>
            <a:pPr marL="22225">
              <a:lnSpc>
                <a:spcPct val="100000"/>
              </a:lnSpc>
              <a:spcBef>
                <a:spcPts val="105"/>
              </a:spcBef>
            </a:pPr>
            <a:r>
              <a:rPr dirty="0" sz="1100">
                <a:latin typeface="Arial"/>
                <a:cs typeface="Arial"/>
              </a:rPr>
              <a:t>6</a:t>
            </a:r>
            <a:endParaRPr sz="1100">
              <a:latin typeface="Arial"/>
              <a:cs typeface="Arial"/>
            </a:endParaRPr>
          </a:p>
          <a:p>
            <a:pPr marL="22225">
              <a:lnSpc>
                <a:spcPct val="100000"/>
              </a:lnSpc>
              <a:spcBef>
                <a:spcPts val="105"/>
              </a:spcBef>
            </a:pPr>
            <a:r>
              <a:rPr dirty="0" sz="1100">
                <a:latin typeface="Arial"/>
                <a:cs typeface="Arial"/>
              </a:rPr>
              <a:t>7</a:t>
            </a:r>
            <a:endParaRPr sz="1100">
              <a:latin typeface="Arial"/>
              <a:cs typeface="Arial"/>
            </a:endParaRPr>
          </a:p>
          <a:p>
            <a:pPr marL="12700">
              <a:lnSpc>
                <a:spcPct val="100000"/>
              </a:lnSpc>
              <a:spcBef>
                <a:spcPts val="105"/>
              </a:spcBef>
            </a:pPr>
            <a:r>
              <a:rPr dirty="0" sz="1100">
                <a:latin typeface="Arial"/>
                <a:cs typeface="Arial"/>
              </a:rPr>
              <a:t>8</a:t>
            </a:r>
            <a:endParaRPr sz="1100">
              <a:latin typeface="Arial"/>
              <a:cs typeface="Arial"/>
            </a:endParaRPr>
          </a:p>
          <a:p>
            <a:pPr marL="12700">
              <a:lnSpc>
                <a:spcPct val="100000"/>
              </a:lnSpc>
              <a:spcBef>
                <a:spcPts val="105"/>
              </a:spcBef>
            </a:pPr>
            <a:r>
              <a:rPr dirty="0" sz="1100">
                <a:latin typeface="Arial"/>
                <a:cs typeface="Arial"/>
              </a:rPr>
              <a:t>8</a:t>
            </a:r>
            <a:endParaRPr sz="1100">
              <a:latin typeface="Arial"/>
              <a:cs typeface="Arial"/>
            </a:endParaRPr>
          </a:p>
        </p:txBody>
      </p:sp>
      <p:sp>
        <p:nvSpPr>
          <p:cNvPr id="5" name="object 5"/>
          <p:cNvSpPr/>
          <p:nvPr/>
        </p:nvSpPr>
        <p:spPr>
          <a:xfrm>
            <a:off x="5029200" y="923925"/>
            <a:ext cx="1952625" cy="142875"/>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3829050" y="904875"/>
            <a:ext cx="314325" cy="161925"/>
          </a:xfrm>
          <a:prstGeom prst="rect">
            <a:avLst/>
          </a:prstGeom>
          <a:blipFill>
            <a:blip r:embed="rId3" cstate="print"/>
            <a:stretch>
              <a:fillRect/>
            </a:stretch>
          </a:blipFill>
        </p:spPr>
        <p:txBody>
          <a:bodyPr wrap="square" lIns="0" tIns="0" rIns="0" bIns="0" rtlCol="0"/>
          <a:lstStyle/>
          <a:p/>
        </p:txBody>
      </p:sp>
      <p:sp>
        <p:nvSpPr>
          <p:cNvPr id="7" name="object 7"/>
          <p:cNvSpPr/>
          <p:nvPr/>
        </p:nvSpPr>
        <p:spPr>
          <a:xfrm>
            <a:off x="1000125" y="885825"/>
            <a:ext cx="1362075" cy="180975"/>
          </a:xfrm>
          <a:prstGeom prst="rect">
            <a:avLst/>
          </a:prstGeom>
          <a:blipFill>
            <a:blip r:embed="rId4" cstate="print"/>
            <a:stretch>
              <a:fillRect/>
            </a:stretch>
          </a:blipFill>
        </p:spPr>
        <p:txBody>
          <a:bodyPr wrap="square" lIns="0" tIns="0" rIns="0" bIns="0" rtlCol="0"/>
          <a:lstStyl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09550" y="885888"/>
            <a:ext cx="1349375" cy="238760"/>
          </a:xfrm>
          <a:prstGeom prst="rect">
            <a:avLst/>
          </a:prstGeom>
        </p:spPr>
        <p:txBody>
          <a:bodyPr wrap="square" lIns="0" tIns="12700" rIns="0" bIns="0" rtlCol="0" vert="horz">
            <a:spAutoFit/>
          </a:bodyPr>
          <a:lstStyle/>
          <a:p>
            <a:pPr marL="12700">
              <a:lnSpc>
                <a:spcPct val="100000"/>
              </a:lnSpc>
              <a:spcBef>
                <a:spcPts val="100"/>
              </a:spcBef>
            </a:pPr>
            <a:r>
              <a:rPr dirty="0" sz="1400" spc="-5">
                <a:latin typeface="Arial"/>
                <a:cs typeface="Arial"/>
              </a:rPr>
              <a:t>Table of</a:t>
            </a:r>
            <a:r>
              <a:rPr dirty="0" sz="1400" spc="-75">
                <a:latin typeface="Arial"/>
                <a:cs typeface="Arial"/>
              </a:rPr>
              <a:t> </a:t>
            </a:r>
            <a:r>
              <a:rPr dirty="0" sz="1400" spc="-5">
                <a:latin typeface="Arial"/>
                <a:cs typeface="Arial"/>
              </a:rPr>
              <a:t>content:</a:t>
            </a:r>
            <a:endParaRPr sz="1400">
              <a:latin typeface="Arial"/>
              <a:cs typeface="Arial"/>
            </a:endParaRPr>
          </a:p>
        </p:txBody>
      </p:sp>
      <p:sp>
        <p:nvSpPr>
          <p:cNvPr id="3" name="object 3"/>
          <p:cNvSpPr txBox="1"/>
          <p:nvPr/>
        </p:nvSpPr>
        <p:spPr>
          <a:xfrm>
            <a:off x="904825" y="1453502"/>
            <a:ext cx="2912110" cy="2254250"/>
          </a:xfrm>
          <a:prstGeom prst="rect">
            <a:avLst/>
          </a:prstGeom>
        </p:spPr>
        <p:txBody>
          <a:bodyPr wrap="square" lIns="0" tIns="92710" rIns="0" bIns="0" rtlCol="0" vert="horz">
            <a:spAutoFit/>
          </a:bodyPr>
          <a:lstStyle/>
          <a:p>
            <a:pPr marL="288925" indent="-276225">
              <a:lnSpc>
                <a:spcPct val="100000"/>
              </a:lnSpc>
              <a:spcBef>
                <a:spcPts val="730"/>
              </a:spcBef>
              <a:buAutoNum type="romanUcPeriod"/>
              <a:tabLst>
                <a:tab pos="288290" algn="l"/>
                <a:tab pos="288925" algn="l"/>
              </a:tabLst>
            </a:pPr>
            <a:r>
              <a:rPr dirty="0" sz="1100" spc="-5" b="1">
                <a:latin typeface="Arial"/>
                <a:cs typeface="Arial"/>
              </a:rPr>
              <a:t>Introduction</a:t>
            </a:r>
            <a:endParaRPr sz="1100">
              <a:latin typeface="Arial"/>
              <a:cs typeface="Arial"/>
            </a:endParaRPr>
          </a:p>
          <a:p>
            <a:pPr marL="288925" indent="-276225">
              <a:lnSpc>
                <a:spcPct val="100000"/>
              </a:lnSpc>
              <a:spcBef>
                <a:spcPts val="630"/>
              </a:spcBef>
              <a:buAutoNum type="romanUcPeriod"/>
              <a:tabLst>
                <a:tab pos="288290" algn="l"/>
                <a:tab pos="288925" algn="l"/>
              </a:tabLst>
            </a:pPr>
            <a:r>
              <a:rPr dirty="0" sz="1100" spc="-5" b="1">
                <a:latin typeface="Arial"/>
                <a:cs typeface="Arial"/>
              </a:rPr>
              <a:t>Data</a:t>
            </a:r>
            <a:r>
              <a:rPr dirty="0" sz="1100" spc="-10" b="1">
                <a:latin typeface="Arial"/>
                <a:cs typeface="Arial"/>
              </a:rPr>
              <a:t> </a:t>
            </a:r>
            <a:r>
              <a:rPr dirty="0" sz="1100" spc="-5" b="1">
                <a:latin typeface="Arial"/>
                <a:cs typeface="Arial"/>
              </a:rPr>
              <a:t>description</a:t>
            </a:r>
            <a:endParaRPr sz="1100">
              <a:latin typeface="Arial"/>
              <a:cs typeface="Arial"/>
            </a:endParaRPr>
          </a:p>
          <a:p>
            <a:pPr marL="431800" indent="-419100">
              <a:lnSpc>
                <a:spcPct val="100000"/>
              </a:lnSpc>
              <a:spcBef>
                <a:spcPts val="555"/>
              </a:spcBef>
              <a:buAutoNum type="romanUcPeriod"/>
              <a:tabLst>
                <a:tab pos="431165" algn="l"/>
                <a:tab pos="431800" algn="l"/>
              </a:tabLst>
            </a:pPr>
            <a:r>
              <a:rPr dirty="0" sz="1100" spc="-5" b="1">
                <a:latin typeface="Arial"/>
                <a:cs typeface="Arial"/>
              </a:rPr>
              <a:t>Methodology</a:t>
            </a:r>
            <a:endParaRPr sz="1100">
              <a:latin typeface="Arial"/>
              <a:cs typeface="Arial"/>
            </a:endParaRPr>
          </a:p>
          <a:p>
            <a:pPr lvl="1" marL="431800" indent="-286385">
              <a:lnSpc>
                <a:spcPct val="100000"/>
              </a:lnSpc>
              <a:spcBef>
                <a:spcPts val="705"/>
              </a:spcBef>
              <a:buAutoNum type="arabicPeriod"/>
              <a:tabLst>
                <a:tab pos="431165" algn="l"/>
                <a:tab pos="431800" algn="l"/>
              </a:tabLst>
            </a:pPr>
            <a:r>
              <a:rPr dirty="0" sz="1100" spc="-5">
                <a:latin typeface="Arial"/>
                <a:cs typeface="Arial"/>
              </a:rPr>
              <a:t>First insight using</a:t>
            </a:r>
            <a:r>
              <a:rPr dirty="0" sz="1100" spc="-20">
                <a:latin typeface="Arial"/>
                <a:cs typeface="Arial"/>
              </a:rPr>
              <a:t> </a:t>
            </a:r>
            <a:r>
              <a:rPr dirty="0" sz="1100" spc="-5">
                <a:latin typeface="Arial"/>
                <a:cs typeface="Arial"/>
              </a:rPr>
              <a:t>visualization:</a:t>
            </a:r>
            <a:endParaRPr sz="1100">
              <a:latin typeface="Arial"/>
              <a:cs typeface="Arial"/>
            </a:endParaRPr>
          </a:p>
          <a:p>
            <a:pPr lvl="1" marL="431800" indent="-286385">
              <a:lnSpc>
                <a:spcPct val="100000"/>
              </a:lnSpc>
              <a:spcBef>
                <a:spcPts val="555"/>
              </a:spcBef>
              <a:buAutoNum type="arabicPeriod"/>
              <a:tabLst>
                <a:tab pos="431165" algn="l"/>
                <a:tab pos="431800" algn="l"/>
              </a:tabLst>
            </a:pPr>
            <a:r>
              <a:rPr dirty="0" sz="1100" spc="-5">
                <a:latin typeface="Arial"/>
                <a:cs typeface="Arial"/>
              </a:rPr>
              <a:t>Linear</a:t>
            </a:r>
            <a:r>
              <a:rPr dirty="0" sz="1100" spc="-10">
                <a:latin typeface="Arial"/>
                <a:cs typeface="Arial"/>
              </a:rPr>
              <a:t> </a:t>
            </a:r>
            <a:r>
              <a:rPr dirty="0" sz="1100" spc="-5">
                <a:latin typeface="Arial"/>
                <a:cs typeface="Arial"/>
              </a:rPr>
              <a:t>Regression</a:t>
            </a:r>
            <a:endParaRPr sz="1100">
              <a:latin typeface="Arial"/>
              <a:cs typeface="Arial"/>
            </a:endParaRPr>
          </a:p>
          <a:p>
            <a:pPr lvl="1" marL="431800" indent="-286385">
              <a:lnSpc>
                <a:spcPct val="100000"/>
              </a:lnSpc>
              <a:spcBef>
                <a:spcPts val="705"/>
              </a:spcBef>
              <a:buAutoNum type="arabicPeriod"/>
              <a:tabLst>
                <a:tab pos="431165" algn="l"/>
                <a:tab pos="431800" algn="l"/>
              </a:tabLst>
            </a:pPr>
            <a:r>
              <a:rPr dirty="0" sz="1100" spc="-5">
                <a:latin typeface="Arial"/>
                <a:cs typeface="Arial"/>
              </a:rPr>
              <a:t>Principal Component Regression</a:t>
            </a:r>
            <a:r>
              <a:rPr dirty="0" sz="1100" spc="-70">
                <a:latin typeface="Arial"/>
                <a:cs typeface="Arial"/>
              </a:rPr>
              <a:t> </a:t>
            </a:r>
            <a:r>
              <a:rPr dirty="0" sz="1100" spc="-5">
                <a:latin typeface="Arial"/>
                <a:cs typeface="Arial"/>
              </a:rPr>
              <a:t>(PCR)</a:t>
            </a:r>
            <a:endParaRPr sz="1100">
              <a:latin typeface="Arial"/>
              <a:cs typeface="Arial"/>
            </a:endParaRPr>
          </a:p>
          <a:p>
            <a:pPr marL="431800" indent="-419100">
              <a:lnSpc>
                <a:spcPct val="100000"/>
              </a:lnSpc>
              <a:spcBef>
                <a:spcPts val="555"/>
              </a:spcBef>
              <a:buAutoNum type="romanUcPeriod"/>
              <a:tabLst>
                <a:tab pos="431165" algn="l"/>
                <a:tab pos="431800" algn="l"/>
              </a:tabLst>
            </a:pPr>
            <a:r>
              <a:rPr dirty="0" sz="1100" spc="-5" b="1">
                <a:latin typeface="Arial"/>
                <a:cs typeface="Arial"/>
              </a:rPr>
              <a:t>Results:</a:t>
            </a:r>
            <a:endParaRPr sz="1100">
              <a:latin typeface="Arial"/>
              <a:cs typeface="Arial"/>
            </a:endParaRPr>
          </a:p>
          <a:p>
            <a:pPr marL="288925" indent="-276225">
              <a:lnSpc>
                <a:spcPct val="100000"/>
              </a:lnSpc>
              <a:spcBef>
                <a:spcPts val="630"/>
              </a:spcBef>
              <a:buAutoNum type="romanUcPeriod"/>
              <a:tabLst>
                <a:tab pos="288290" algn="l"/>
                <a:tab pos="288925" algn="l"/>
              </a:tabLst>
            </a:pPr>
            <a:r>
              <a:rPr dirty="0" sz="1100" spc="-5" b="1">
                <a:latin typeface="Arial"/>
                <a:cs typeface="Arial"/>
              </a:rPr>
              <a:t>Discussion:</a:t>
            </a:r>
            <a:endParaRPr sz="1100">
              <a:latin typeface="Arial"/>
              <a:cs typeface="Arial"/>
            </a:endParaRPr>
          </a:p>
          <a:p>
            <a:pPr marL="431800" indent="-419100">
              <a:lnSpc>
                <a:spcPct val="100000"/>
              </a:lnSpc>
              <a:spcBef>
                <a:spcPts val="705"/>
              </a:spcBef>
              <a:buAutoNum type="romanUcPeriod"/>
              <a:tabLst>
                <a:tab pos="431165" algn="l"/>
                <a:tab pos="431800" algn="l"/>
              </a:tabLst>
            </a:pPr>
            <a:r>
              <a:rPr dirty="0" sz="1100" spc="-5" b="1">
                <a:latin typeface="Arial"/>
                <a:cs typeface="Arial"/>
              </a:rPr>
              <a:t>Conclusion</a:t>
            </a:r>
            <a:endParaRPr sz="1100">
              <a:latin typeface="Arial"/>
              <a:cs typeface="Arial"/>
            </a:endParaRPr>
          </a:p>
        </p:txBody>
      </p:sp>
      <p:sp>
        <p:nvSpPr>
          <p:cNvPr id="4" name="object 4"/>
          <p:cNvSpPr txBox="1"/>
          <p:nvPr/>
        </p:nvSpPr>
        <p:spPr>
          <a:xfrm>
            <a:off x="6676973" y="1453502"/>
            <a:ext cx="190500" cy="2749550"/>
          </a:xfrm>
          <a:prstGeom prst="rect">
            <a:avLst/>
          </a:prstGeom>
        </p:spPr>
        <p:txBody>
          <a:bodyPr wrap="square" lIns="0" tIns="92710" rIns="0" bIns="0" rtlCol="0" vert="horz">
            <a:spAutoFit/>
          </a:bodyPr>
          <a:lstStyle/>
          <a:p>
            <a:pPr marL="98425">
              <a:lnSpc>
                <a:spcPct val="100000"/>
              </a:lnSpc>
              <a:spcBef>
                <a:spcPts val="730"/>
              </a:spcBef>
            </a:pPr>
            <a:r>
              <a:rPr dirty="0" sz="1100">
                <a:latin typeface="Arial"/>
                <a:cs typeface="Arial"/>
              </a:rPr>
              <a:t>2</a:t>
            </a:r>
            <a:endParaRPr sz="1100">
              <a:latin typeface="Arial"/>
              <a:cs typeface="Arial"/>
            </a:endParaRPr>
          </a:p>
          <a:p>
            <a:pPr marL="98425">
              <a:lnSpc>
                <a:spcPct val="100000"/>
              </a:lnSpc>
              <a:spcBef>
                <a:spcPts val="630"/>
              </a:spcBef>
            </a:pPr>
            <a:r>
              <a:rPr dirty="0" sz="1100">
                <a:latin typeface="Arial"/>
                <a:cs typeface="Arial"/>
              </a:rPr>
              <a:t>3</a:t>
            </a:r>
            <a:endParaRPr sz="1100">
              <a:latin typeface="Arial"/>
              <a:cs typeface="Arial"/>
            </a:endParaRPr>
          </a:p>
          <a:p>
            <a:pPr marL="98425">
              <a:lnSpc>
                <a:spcPct val="100000"/>
              </a:lnSpc>
              <a:spcBef>
                <a:spcPts val="555"/>
              </a:spcBef>
            </a:pPr>
            <a:r>
              <a:rPr dirty="0" sz="1100">
                <a:latin typeface="Arial"/>
                <a:cs typeface="Arial"/>
              </a:rPr>
              <a:t>5</a:t>
            </a:r>
            <a:endParaRPr sz="1100">
              <a:latin typeface="Arial"/>
              <a:cs typeface="Arial"/>
            </a:endParaRPr>
          </a:p>
          <a:p>
            <a:pPr marL="98425">
              <a:lnSpc>
                <a:spcPct val="100000"/>
              </a:lnSpc>
              <a:spcBef>
                <a:spcPts val="705"/>
              </a:spcBef>
            </a:pPr>
            <a:r>
              <a:rPr dirty="0" sz="1100">
                <a:latin typeface="Arial"/>
                <a:cs typeface="Arial"/>
              </a:rPr>
              <a:t>5</a:t>
            </a:r>
            <a:endParaRPr sz="1100">
              <a:latin typeface="Arial"/>
              <a:cs typeface="Arial"/>
            </a:endParaRPr>
          </a:p>
          <a:p>
            <a:pPr marL="88900">
              <a:lnSpc>
                <a:spcPct val="100000"/>
              </a:lnSpc>
              <a:spcBef>
                <a:spcPts val="555"/>
              </a:spcBef>
            </a:pPr>
            <a:r>
              <a:rPr dirty="0" sz="1100">
                <a:latin typeface="Arial"/>
                <a:cs typeface="Arial"/>
              </a:rPr>
              <a:t>6</a:t>
            </a:r>
            <a:endParaRPr sz="1100">
              <a:latin typeface="Arial"/>
              <a:cs typeface="Arial"/>
            </a:endParaRPr>
          </a:p>
          <a:p>
            <a:pPr marL="98425">
              <a:lnSpc>
                <a:spcPct val="100000"/>
              </a:lnSpc>
              <a:spcBef>
                <a:spcPts val="705"/>
              </a:spcBef>
            </a:pPr>
            <a:r>
              <a:rPr dirty="0" sz="1100">
                <a:latin typeface="Arial"/>
                <a:cs typeface="Arial"/>
              </a:rPr>
              <a:t>8</a:t>
            </a:r>
            <a:endParaRPr sz="1100">
              <a:latin typeface="Arial"/>
              <a:cs typeface="Arial"/>
            </a:endParaRPr>
          </a:p>
          <a:p>
            <a:pPr marL="98425">
              <a:lnSpc>
                <a:spcPct val="100000"/>
              </a:lnSpc>
              <a:spcBef>
                <a:spcPts val="555"/>
              </a:spcBef>
            </a:pPr>
            <a:r>
              <a:rPr dirty="0" sz="1100">
                <a:latin typeface="Arial"/>
                <a:cs typeface="Arial"/>
              </a:rPr>
              <a:t>9</a:t>
            </a:r>
            <a:endParaRPr sz="1100">
              <a:latin typeface="Arial"/>
              <a:cs typeface="Arial"/>
            </a:endParaRPr>
          </a:p>
          <a:p>
            <a:pPr marL="98425">
              <a:lnSpc>
                <a:spcPct val="100000"/>
              </a:lnSpc>
              <a:spcBef>
                <a:spcPts val="630"/>
              </a:spcBef>
            </a:pPr>
            <a:r>
              <a:rPr dirty="0" sz="1100">
                <a:latin typeface="Arial"/>
                <a:cs typeface="Arial"/>
              </a:rPr>
              <a:t>9</a:t>
            </a:r>
            <a:endParaRPr sz="1100">
              <a:latin typeface="Arial"/>
              <a:cs typeface="Arial"/>
            </a:endParaRPr>
          </a:p>
          <a:p>
            <a:pPr marL="12700">
              <a:lnSpc>
                <a:spcPct val="100000"/>
              </a:lnSpc>
              <a:spcBef>
                <a:spcPts val="705"/>
              </a:spcBef>
            </a:pPr>
            <a:r>
              <a:rPr dirty="0" sz="1100" spc="-5">
                <a:latin typeface="Arial"/>
                <a:cs typeface="Arial"/>
              </a:rPr>
              <a:t>10</a:t>
            </a:r>
            <a:endParaRPr sz="1100">
              <a:latin typeface="Arial"/>
              <a:cs typeface="Arial"/>
            </a:endParaRPr>
          </a:p>
          <a:p>
            <a:pPr marL="12700">
              <a:lnSpc>
                <a:spcPct val="100000"/>
              </a:lnSpc>
              <a:spcBef>
                <a:spcPts val="555"/>
              </a:spcBef>
            </a:pPr>
            <a:r>
              <a:rPr dirty="0" sz="1100" spc="-5">
                <a:latin typeface="Arial"/>
                <a:cs typeface="Arial"/>
              </a:rPr>
              <a:t>11</a:t>
            </a:r>
            <a:endParaRPr sz="1100">
              <a:latin typeface="Arial"/>
              <a:cs typeface="Arial"/>
            </a:endParaRPr>
          </a:p>
          <a:p>
            <a:pPr marL="22225">
              <a:lnSpc>
                <a:spcPct val="100000"/>
              </a:lnSpc>
              <a:spcBef>
                <a:spcPts val="705"/>
              </a:spcBef>
            </a:pPr>
            <a:r>
              <a:rPr dirty="0" sz="1100" spc="-5">
                <a:latin typeface="Arial"/>
                <a:cs typeface="Arial"/>
              </a:rPr>
              <a:t>1</a:t>
            </a:r>
            <a:r>
              <a:rPr dirty="0" sz="1100">
                <a:latin typeface="Arial"/>
                <a:cs typeface="Arial"/>
              </a:rPr>
              <a:t>2</a:t>
            </a:r>
            <a:endParaRPr sz="1100">
              <a:latin typeface="Arial"/>
              <a:cs typeface="Arial"/>
            </a:endParaRPr>
          </a:p>
        </p:txBody>
      </p:sp>
      <p:sp>
        <p:nvSpPr>
          <p:cNvPr id="5" name="object 5"/>
          <p:cNvSpPr txBox="1"/>
          <p:nvPr/>
        </p:nvSpPr>
        <p:spPr>
          <a:xfrm>
            <a:off x="904825" y="3663302"/>
            <a:ext cx="1150620" cy="539750"/>
          </a:xfrm>
          <a:prstGeom prst="rect">
            <a:avLst/>
          </a:prstGeom>
        </p:spPr>
        <p:txBody>
          <a:bodyPr wrap="square" lIns="0" tIns="12700" rIns="0" bIns="0" rtlCol="0" vert="horz">
            <a:spAutoFit/>
          </a:bodyPr>
          <a:lstStyle/>
          <a:p>
            <a:pPr marL="12700" marR="5080">
              <a:lnSpc>
                <a:spcPct val="153400"/>
              </a:lnSpc>
              <a:spcBef>
                <a:spcPts val="100"/>
              </a:spcBef>
            </a:pPr>
            <a:r>
              <a:rPr dirty="0" sz="1100" spc="-5" b="1">
                <a:latin typeface="Arial"/>
                <a:cs typeface="Arial"/>
              </a:rPr>
              <a:t>References:  Table of</a:t>
            </a:r>
            <a:r>
              <a:rPr dirty="0" sz="1100" spc="-85" b="1">
                <a:latin typeface="Arial"/>
                <a:cs typeface="Arial"/>
              </a:rPr>
              <a:t> </a:t>
            </a:r>
            <a:r>
              <a:rPr dirty="0" sz="1100" spc="-5" b="1">
                <a:latin typeface="Arial"/>
                <a:cs typeface="Arial"/>
              </a:rPr>
              <a:t>Figures:</a:t>
            </a:r>
            <a:endParaRPr sz="1100">
              <a:latin typeface="Arial"/>
              <a:cs typeface="Arial"/>
            </a:endParaRPr>
          </a:p>
        </p:txBody>
      </p:sp>
      <p:sp>
        <p:nvSpPr>
          <p:cNvPr id="6" name="object 6"/>
          <p:cNvSpPr/>
          <p:nvPr/>
        </p:nvSpPr>
        <p:spPr>
          <a:xfrm>
            <a:off x="5029200" y="923925"/>
            <a:ext cx="1952625" cy="142875"/>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3829050" y="904875"/>
            <a:ext cx="314325" cy="161925"/>
          </a:xfrm>
          <a:prstGeom prst="rect">
            <a:avLst/>
          </a:prstGeom>
          <a:blipFill>
            <a:blip r:embed="rId3" cstate="print"/>
            <a:stretch>
              <a:fillRect/>
            </a:stretch>
          </a:blipFill>
        </p:spPr>
        <p:txBody>
          <a:bodyPr wrap="square" lIns="0" tIns="0" rIns="0" bIns="0" rtlCol="0"/>
          <a:lstStyle/>
          <a:p/>
        </p:txBody>
      </p:sp>
      <p:sp>
        <p:nvSpPr>
          <p:cNvPr id="8" name="object 8"/>
          <p:cNvSpPr/>
          <p:nvPr/>
        </p:nvSpPr>
        <p:spPr>
          <a:xfrm>
            <a:off x="1000125" y="885825"/>
            <a:ext cx="1362075" cy="180975"/>
          </a:xfrm>
          <a:prstGeom prst="rect">
            <a:avLst/>
          </a:prstGeom>
          <a:blipFill>
            <a:blip r:embed="rId4" cstate="print"/>
            <a:stretch>
              <a:fillRect/>
            </a:stretch>
          </a:blipFill>
        </p:spPr>
        <p:txBody>
          <a:bodyPr wrap="square" lIns="0" tIns="0" rIns="0" bIns="0" rtlCol="0"/>
          <a:lstStyl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38150" y="737158"/>
            <a:ext cx="6020435" cy="6988809"/>
          </a:xfrm>
          <a:prstGeom prst="rect">
            <a:avLst/>
          </a:prstGeom>
        </p:spPr>
        <p:txBody>
          <a:bodyPr wrap="square" lIns="0" tIns="154940" rIns="0" bIns="0" rtlCol="0" vert="horz">
            <a:spAutoFit/>
          </a:bodyPr>
          <a:lstStyle/>
          <a:p>
            <a:pPr marL="307340">
              <a:lnSpc>
                <a:spcPct val="100000"/>
              </a:lnSpc>
              <a:spcBef>
                <a:spcPts val="1220"/>
              </a:spcBef>
              <a:tabLst>
                <a:tab pos="764540" algn="l"/>
              </a:tabLst>
            </a:pPr>
            <a:r>
              <a:rPr dirty="0" sz="1600" b="1">
                <a:latin typeface="Arial"/>
                <a:cs typeface="Arial"/>
              </a:rPr>
              <a:t>I.	</a:t>
            </a:r>
            <a:r>
              <a:rPr dirty="0" sz="1600" spc="-5" b="1">
                <a:latin typeface="Arial"/>
                <a:cs typeface="Arial"/>
              </a:rPr>
              <a:t>Introduction:</a:t>
            </a:r>
            <a:endParaRPr sz="1600">
              <a:latin typeface="Arial"/>
              <a:cs typeface="Arial"/>
            </a:endParaRPr>
          </a:p>
          <a:p>
            <a:pPr marL="307340" marR="5080" indent="-295275">
              <a:lnSpc>
                <a:spcPct val="107100"/>
              </a:lnSpc>
              <a:spcBef>
                <a:spcPts val="860"/>
              </a:spcBef>
            </a:pPr>
            <a:r>
              <a:rPr dirty="0" sz="1400" spc="-5">
                <a:latin typeface="Arial"/>
                <a:cs typeface="Arial"/>
              </a:rPr>
              <a:t>This report is for the final course of the Data Science Specialization. </a:t>
            </a:r>
            <a:r>
              <a:rPr dirty="0" sz="1400">
                <a:latin typeface="Arial"/>
                <a:cs typeface="Arial"/>
              </a:rPr>
              <a:t>A </a:t>
            </a:r>
            <a:r>
              <a:rPr dirty="0" sz="1400" spc="-5">
                <a:latin typeface="Arial"/>
                <a:cs typeface="Arial"/>
              </a:rPr>
              <a:t>9-  courses series created by IBM, hosted on Coursera platform. The  problem and the analysis approach are left for the learner to decide, with  </a:t>
            </a:r>
            <a:r>
              <a:rPr dirty="0" sz="1400">
                <a:latin typeface="Arial"/>
                <a:cs typeface="Arial"/>
              </a:rPr>
              <a:t>a </a:t>
            </a:r>
            <a:r>
              <a:rPr dirty="0" sz="1400" spc="-5">
                <a:latin typeface="Arial"/>
                <a:cs typeface="Arial"/>
              </a:rPr>
              <a:t>requirement of leveraging the Foursquare location data to explore or  compare neighborhoods or cities of your choice or to come up with </a:t>
            </a:r>
            <a:r>
              <a:rPr dirty="0" sz="1400">
                <a:latin typeface="Arial"/>
                <a:cs typeface="Arial"/>
              </a:rPr>
              <a:t>a  </a:t>
            </a:r>
            <a:r>
              <a:rPr dirty="0" sz="1400" spc="-5">
                <a:latin typeface="Arial"/>
                <a:cs typeface="Arial"/>
              </a:rPr>
              <a:t>problem that you can use the Foursquare location data to</a:t>
            </a:r>
            <a:r>
              <a:rPr dirty="0" sz="1400" spc="-25">
                <a:latin typeface="Arial"/>
                <a:cs typeface="Arial"/>
              </a:rPr>
              <a:t> </a:t>
            </a:r>
            <a:r>
              <a:rPr dirty="0" sz="1400" spc="-5">
                <a:latin typeface="Arial"/>
                <a:cs typeface="Arial"/>
              </a:rPr>
              <a:t>solve.</a:t>
            </a:r>
            <a:endParaRPr sz="1400">
              <a:latin typeface="Arial"/>
              <a:cs typeface="Arial"/>
            </a:endParaRPr>
          </a:p>
          <a:p>
            <a:pPr marL="307340" marR="389890" indent="-295275">
              <a:lnSpc>
                <a:spcPct val="107100"/>
              </a:lnSpc>
              <a:spcBef>
                <a:spcPts val="825"/>
              </a:spcBef>
            </a:pPr>
            <a:r>
              <a:rPr dirty="0" sz="1400" spc="-5">
                <a:latin typeface="Arial"/>
                <a:cs typeface="Arial"/>
              </a:rPr>
              <a:t>The main goal will be exploring the neighborhoods of New York city in  order to extract the correlation between the real estate value and its  surrounding</a:t>
            </a:r>
            <a:r>
              <a:rPr dirty="0" sz="1400" spc="-10">
                <a:latin typeface="Arial"/>
                <a:cs typeface="Arial"/>
              </a:rPr>
              <a:t> </a:t>
            </a:r>
            <a:r>
              <a:rPr dirty="0" sz="1400" spc="-5">
                <a:latin typeface="Arial"/>
                <a:cs typeface="Arial"/>
              </a:rPr>
              <a:t>venues.</a:t>
            </a:r>
            <a:endParaRPr sz="1400">
              <a:latin typeface="Arial"/>
              <a:cs typeface="Arial"/>
            </a:endParaRPr>
          </a:p>
          <a:p>
            <a:pPr marL="307340" marR="142875" indent="-295275">
              <a:lnSpc>
                <a:spcPct val="107100"/>
              </a:lnSpc>
              <a:spcBef>
                <a:spcPts val="825"/>
              </a:spcBef>
            </a:pPr>
            <a:r>
              <a:rPr dirty="0" sz="1400" spc="-5">
                <a:latin typeface="Arial"/>
                <a:cs typeface="Arial"/>
              </a:rPr>
              <a:t>The idea comes from the process of </a:t>
            </a:r>
            <a:r>
              <a:rPr dirty="0" sz="1400">
                <a:latin typeface="Arial"/>
                <a:cs typeface="Arial"/>
              </a:rPr>
              <a:t>a </a:t>
            </a:r>
            <a:r>
              <a:rPr dirty="0" sz="1400" spc="-5">
                <a:latin typeface="Arial"/>
                <a:cs typeface="Arial"/>
              </a:rPr>
              <a:t>normal family finding </a:t>
            </a:r>
            <a:r>
              <a:rPr dirty="0" sz="1400">
                <a:latin typeface="Arial"/>
                <a:cs typeface="Arial"/>
              </a:rPr>
              <a:t>a </a:t>
            </a:r>
            <a:r>
              <a:rPr dirty="0" sz="1400" spc="-5">
                <a:latin typeface="Arial"/>
                <a:cs typeface="Arial"/>
              </a:rPr>
              <a:t>place to stay  after moving to another city. It’s common that the owners or agents  advertise their properties are closed to some kinds of venues like  supermarkets, restaurants or coffee shops, etc.; showing the  “convenience” of the location in order to raise their house’s</a:t>
            </a:r>
            <a:r>
              <a:rPr dirty="0" sz="1400" spc="-30">
                <a:latin typeface="Arial"/>
                <a:cs typeface="Arial"/>
              </a:rPr>
              <a:t> </a:t>
            </a:r>
            <a:r>
              <a:rPr dirty="0" sz="1400" spc="-5">
                <a:latin typeface="Arial"/>
                <a:cs typeface="Arial"/>
              </a:rPr>
              <a:t>value.</a:t>
            </a:r>
            <a:endParaRPr sz="1400">
              <a:latin typeface="Arial"/>
              <a:cs typeface="Arial"/>
            </a:endParaRPr>
          </a:p>
          <a:p>
            <a:pPr marL="307340" marR="290830" indent="-295275">
              <a:lnSpc>
                <a:spcPct val="107100"/>
              </a:lnSpc>
              <a:spcBef>
                <a:spcPts val="825"/>
              </a:spcBef>
            </a:pPr>
            <a:r>
              <a:rPr dirty="0" sz="1400" spc="-5">
                <a:latin typeface="Arial"/>
                <a:cs typeface="Arial"/>
              </a:rPr>
              <a:t>So, can the surrounding venues affect the price of </a:t>
            </a:r>
            <a:r>
              <a:rPr dirty="0" sz="1400">
                <a:latin typeface="Arial"/>
                <a:cs typeface="Arial"/>
              </a:rPr>
              <a:t>a </a:t>
            </a:r>
            <a:r>
              <a:rPr dirty="0" sz="1400" spc="-5">
                <a:latin typeface="Arial"/>
                <a:cs typeface="Arial"/>
              </a:rPr>
              <a:t>house? If so, what  types of venues have the most affect, both positively and</a:t>
            </a:r>
            <a:r>
              <a:rPr dirty="0" sz="1400" spc="-50">
                <a:latin typeface="Arial"/>
                <a:cs typeface="Arial"/>
              </a:rPr>
              <a:t> </a:t>
            </a:r>
            <a:r>
              <a:rPr dirty="0" sz="1400" spc="-5">
                <a:latin typeface="Arial"/>
                <a:cs typeface="Arial"/>
              </a:rPr>
              <a:t>negatively?</a:t>
            </a:r>
            <a:endParaRPr sz="1400">
              <a:latin typeface="Arial"/>
              <a:cs typeface="Arial"/>
            </a:endParaRPr>
          </a:p>
          <a:p>
            <a:pPr marL="12700">
              <a:lnSpc>
                <a:spcPct val="100000"/>
              </a:lnSpc>
              <a:spcBef>
                <a:spcPts val="944"/>
              </a:spcBef>
            </a:pPr>
            <a:r>
              <a:rPr dirty="0" sz="1400" spc="-5">
                <a:latin typeface="Arial"/>
                <a:cs typeface="Arial"/>
              </a:rPr>
              <a:t>The target audience for this report</a:t>
            </a:r>
            <a:r>
              <a:rPr dirty="0" sz="1400" spc="-15">
                <a:latin typeface="Arial"/>
                <a:cs typeface="Arial"/>
              </a:rPr>
              <a:t> </a:t>
            </a:r>
            <a:r>
              <a:rPr dirty="0" sz="1400" spc="-5">
                <a:latin typeface="Arial"/>
                <a:cs typeface="Arial"/>
              </a:rPr>
              <a:t>are:</a:t>
            </a:r>
            <a:endParaRPr sz="1400">
              <a:latin typeface="Arial"/>
              <a:cs typeface="Arial"/>
            </a:endParaRPr>
          </a:p>
          <a:p>
            <a:pPr marL="535940" marR="487045" indent="-228600">
              <a:lnSpc>
                <a:spcPct val="102699"/>
              </a:lnSpc>
              <a:spcBef>
                <a:spcPts val="900"/>
              </a:spcBef>
              <a:buChar char="-"/>
              <a:tabLst>
                <a:tab pos="535940" algn="l"/>
                <a:tab pos="536575" algn="l"/>
              </a:tabLst>
            </a:pPr>
            <a:r>
              <a:rPr dirty="0" sz="1400" spc="-5">
                <a:latin typeface="Arial"/>
                <a:cs typeface="Arial"/>
              </a:rPr>
              <a:t>Potential buyers who can roughly estimate the value of </a:t>
            </a:r>
            <a:r>
              <a:rPr dirty="0" sz="1400">
                <a:latin typeface="Arial"/>
                <a:cs typeface="Arial"/>
              </a:rPr>
              <a:t>a </a:t>
            </a:r>
            <a:r>
              <a:rPr dirty="0" sz="1400" spc="-5">
                <a:latin typeface="Arial"/>
                <a:cs typeface="Arial"/>
              </a:rPr>
              <a:t>house  based on the surrounding venues and the average</a:t>
            </a:r>
            <a:r>
              <a:rPr dirty="0" sz="1400" spc="-30">
                <a:latin typeface="Arial"/>
                <a:cs typeface="Arial"/>
              </a:rPr>
              <a:t> </a:t>
            </a:r>
            <a:r>
              <a:rPr dirty="0" sz="1400" spc="-5">
                <a:latin typeface="Arial"/>
                <a:cs typeface="Arial"/>
              </a:rPr>
              <a:t>price.</a:t>
            </a:r>
            <a:endParaRPr sz="1400">
              <a:latin typeface="Arial"/>
              <a:cs typeface="Arial"/>
            </a:endParaRPr>
          </a:p>
          <a:p>
            <a:pPr marL="535940" marR="783590" indent="-228600">
              <a:lnSpc>
                <a:spcPct val="107100"/>
              </a:lnSpc>
              <a:spcBef>
                <a:spcPts val="75"/>
              </a:spcBef>
              <a:buChar char="-"/>
              <a:tabLst>
                <a:tab pos="535940" algn="l"/>
                <a:tab pos="536575" algn="l"/>
              </a:tabLst>
            </a:pPr>
            <a:r>
              <a:rPr dirty="0" sz="1400" spc="-5">
                <a:latin typeface="Arial"/>
                <a:cs typeface="Arial"/>
              </a:rPr>
              <a:t>Real estate makers and planners who can decide what kind  of venues to put around their products to maximize selling  price.</a:t>
            </a:r>
            <a:endParaRPr sz="1400">
              <a:latin typeface="Arial"/>
              <a:cs typeface="Arial"/>
            </a:endParaRPr>
          </a:p>
          <a:p>
            <a:pPr marL="536575" indent="-229235">
              <a:lnSpc>
                <a:spcPct val="100000"/>
              </a:lnSpc>
              <a:spcBef>
                <a:spcPts val="120"/>
              </a:spcBef>
              <a:buChar char="-"/>
              <a:tabLst>
                <a:tab pos="535940" algn="l"/>
                <a:tab pos="536575" algn="l"/>
              </a:tabLst>
            </a:pPr>
            <a:r>
              <a:rPr dirty="0" sz="1400" spc="-5">
                <a:latin typeface="Arial"/>
                <a:cs typeface="Arial"/>
              </a:rPr>
              <a:t>Houses sellers who can optimize their</a:t>
            </a:r>
            <a:r>
              <a:rPr dirty="0" sz="1400" spc="-20">
                <a:latin typeface="Arial"/>
                <a:cs typeface="Arial"/>
              </a:rPr>
              <a:t> </a:t>
            </a:r>
            <a:r>
              <a:rPr dirty="0" sz="1400" spc="-5">
                <a:latin typeface="Arial"/>
                <a:cs typeface="Arial"/>
              </a:rPr>
              <a:t>advertisements.</a:t>
            </a:r>
            <a:endParaRPr sz="1400">
              <a:latin typeface="Arial"/>
              <a:cs typeface="Arial"/>
            </a:endParaRPr>
          </a:p>
          <a:p>
            <a:pPr marL="535940" marR="13970" indent="-228600">
              <a:lnSpc>
                <a:spcPct val="107100"/>
              </a:lnSpc>
              <a:spcBef>
                <a:spcPts val="5"/>
              </a:spcBef>
              <a:buChar char="-"/>
              <a:tabLst>
                <a:tab pos="535940" algn="l"/>
                <a:tab pos="536575" algn="l"/>
              </a:tabLst>
            </a:pPr>
            <a:r>
              <a:rPr dirty="0" sz="1400" spc="-5">
                <a:latin typeface="Arial"/>
                <a:cs typeface="Arial"/>
              </a:rPr>
              <a:t>And of course, to this course’s instructors and learners who will grade  this project. Or to anyone who catch this shared on the social media  showing that </a:t>
            </a:r>
            <a:r>
              <a:rPr dirty="0" sz="1400">
                <a:latin typeface="Arial"/>
                <a:cs typeface="Arial"/>
              </a:rPr>
              <a:t>I </a:t>
            </a:r>
            <a:r>
              <a:rPr dirty="0" sz="1400" spc="-5">
                <a:latin typeface="Arial"/>
                <a:cs typeface="Arial"/>
              </a:rPr>
              <a:t>can use Python data science</a:t>
            </a:r>
            <a:r>
              <a:rPr dirty="0" sz="1400" spc="-25">
                <a:latin typeface="Arial"/>
                <a:cs typeface="Arial"/>
              </a:rPr>
              <a:t> </a:t>
            </a:r>
            <a:r>
              <a:rPr dirty="0" sz="1400" spc="-5">
                <a:latin typeface="Arial"/>
                <a:cs typeface="Arial"/>
              </a:rPr>
              <a:t>tools.</a:t>
            </a:r>
            <a:endParaRPr sz="1400">
              <a:latin typeface="Arial"/>
              <a:cs typeface="Arial"/>
            </a:endParaRPr>
          </a:p>
        </p:txBody>
      </p:sp>
      <p:sp>
        <p:nvSpPr>
          <p:cNvPr id="3" name="object 3"/>
          <p:cNvSpPr/>
          <p:nvPr/>
        </p:nvSpPr>
        <p:spPr>
          <a:xfrm>
            <a:off x="5029200" y="923925"/>
            <a:ext cx="1952625" cy="142875"/>
          </a:xfrm>
          <a:prstGeom prst="rect">
            <a:avLst/>
          </a:prstGeom>
          <a:blipFill>
            <a:blip r:embed="rId2" cstate="print"/>
            <a:stretch>
              <a:fillRect/>
            </a:stretch>
          </a:blipFill>
        </p:spPr>
        <p:txBody>
          <a:bodyPr wrap="square" lIns="0" tIns="0" rIns="0" bIns="0" rtlCol="0"/>
          <a:lstStyle/>
          <a:p/>
        </p:txBody>
      </p:sp>
      <p:sp>
        <p:nvSpPr>
          <p:cNvPr id="4" name="object 4"/>
          <p:cNvSpPr/>
          <p:nvPr/>
        </p:nvSpPr>
        <p:spPr>
          <a:xfrm>
            <a:off x="3829050" y="904875"/>
            <a:ext cx="314325" cy="161925"/>
          </a:xfrm>
          <a:prstGeom prst="rect">
            <a:avLst/>
          </a:prstGeom>
          <a:blipFill>
            <a:blip r:embed="rId3" cstate="print"/>
            <a:stretch>
              <a:fillRect/>
            </a:stretch>
          </a:blipFill>
        </p:spPr>
        <p:txBody>
          <a:bodyPr wrap="square" lIns="0" tIns="0" rIns="0" bIns="0" rtlCol="0"/>
          <a:lstStyle/>
          <a:p/>
        </p:txBody>
      </p:sp>
      <p:sp>
        <p:nvSpPr>
          <p:cNvPr id="5" name="object 5"/>
          <p:cNvSpPr/>
          <p:nvPr/>
        </p:nvSpPr>
        <p:spPr>
          <a:xfrm>
            <a:off x="1000125" y="885825"/>
            <a:ext cx="1362075" cy="180975"/>
          </a:xfrm>
          <a:prstGeom prst="rect">
            <a:avLst/>
          </a:prstGeom>
          <a:blipFill>
            <a:blip r:embed="rId4" cstate="print"/>
            <a:stretch>
              <a:fillRect/>
            </a:stretch>
          </a:blipFill>
        </p:spPr>
        <p:txBody>
          <a:bodyPr wrap="square" lIns="0" tIns="0" rIns="0" bIns="0" rtlCol="0"/>
          <a:lstStyl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38150" y="737158"/>
            <a:ext cx="5873115" cy="8217534"/>
          </a:xfrm>
          <a:prstGeom prst="rect">
            <a:avLst/>
          </a:prstGeom>
        </p:spPr>
        <p:txBody>
          <a:bodyPr wrap="square" lIns="0" tIns="154940" rIns="0" bIns="0" rtlCol="0" vert="horz">
            <a:spAutoFit/>
          </a:bodyPr>
          <a:lstStyle/>
          <a:p>
            <a:pPr marL="307340">
              <a:lnSpc>
                <a:spcPct val="100000"/>
              </a:lnSpc>
              <a:spcBef>
                <a:spcPts val="1220"/>
              </a:spcBef>
              <a:tabLst>
                <a:tab pos="764540" algn="l"/>
              </a:tabLst>
            </a:pPr>
            <a:r>
              <a:rPr dirty="0" sz="1600" b="1">
                <a:latin typeface="Arial"/>
                <a:cs typeface="Arial"/>
              </a:rPr>
              <a:t>II.	</a:t>
            </a:r>
            <a:r>
              <a:rPr dirty="0" sz="1600" spc="-5" b="1">
                <a:latin typeface="Arial"/>
                <a:cs typeface="Arial"/>
              </a:rPr>
              <a:t>Data</a:t>
            </a:r>
            <a:r>
              <a:rPr dirty="0" sz="1600" spc="-10" b="1">
                <a:latin typeface="Arial"/>
                <a:cs typeface="Arial"/>
              </a:rPr>
              <a:t> </a:t>
            </a:r>
            <a:r>
              <a:rPr dirty="0" sz="1600" spc="-5" b="1">
                <a:latin typeface="Arial"/>
                <a:cs typeface="Arial"/>
              </a:rPr>
              <a:t>description:</a:t>
            </a:r>
            <a:endParaRPr sz="1600">
              <a:latin typeface="Arial"/>
              <a:cs typeface="Arial"/>
            </a:endParaRPr>
          </a:p>
          <a:p>
            <a:pPr marL="307340" marR="478155" indent="-295275">
              <a:lnSpc>
                <a:spcPct val="107100"/>
              </a:lnSpc>
              <a:spcBef>
                <a:spcPts val="860"/>
              </a:spcBef>
            </a:pPr>
            <a:r>
              <a:rPr dirty="0" sz="1400" spc="-5">
                <a:latin typeface="Arial"/>
                <a:cs typeface="Arial"/>
              </a:rPr>
              <a:t>New York city neighborhoods were chosen as the observation target  due to the following</a:t>
            </a:r>
            <a:r>
              <a:rPr dirty="0" sz="1400" spc="-10">
                <a:latin typeface="Arial"/>
                <a:cs typeface="Arial"/>
              </a:rPr>
              <a:t> </a:t>
            </a:r>
            <a:r>
              <a:rPr dirty="0" sz="1400" spc="-5">
                <a:latin typeface="Arial"/>
                <a:cs typeface="Arial"/>
              </a:rPr>
              <a:t>reasons:</a:t>
            </a:r>
            <a:endParaRPr sz="1400">
              <a:latin typeface="Arial"/>
              <a:cs typeface="Arial"/>
            </a:endParaRPr>
          </a:p>
          <a:p>
            <a:pPr marL="536575" indent="-229235">
              <a:lnSpc>
                <a:spcPct val="100000"/>
              </a:lnSpc>
              <a:spcBef>
                <a:spcPts val="944"/>
              </a:spcBef>
              <a:buChar char="-"/>
              <a:tabLst>
                <a:tab pos="535940" algn="l"/>
                <a:tab pos="536575" algn="l"/>
              </a:tabLst>
            </a:pPr>
            <a:r>
              <a:rPr dirty="0" sz="1400" spc="-5">
                <a:latin typeface="Arial"/>
                <a:cs typeface="Arial"/>
              </a:rPr>
              <a:t>The availability of real estate prices. Though very</a:t>
            </a:r>
            <a:r>
              <a:rPr dirty="0" sz="1400" spc="-25">
                <a:latin typeface="Arial"/>
                <a:cs typeface="Arial"/>
              </a:rPr>
              <a:t> </a:t>
            </a:r>
            <a:r>
              <a:rPr dirty="0" sz="1400" spc="-5">
                <a:latin typeface="Arial"/>
                <a:cs typeface="Arial"/>
              </a:rPr>
              <a:t>limited.</a:t>
            </a:r>
            <a:endParaRPr sz="1400">
              <a:latin typeface="Arial"/>
              <a:cs typeface="Arial"/>
            </a:endParaRPr>
          </a:p>
          <a:p>
            <a:pPr marL="535940" marR="161925" indent="-228600">
              <a:lnSpc>
                <a:spcPct val="107100"/>
              </a:lnSpc>
              <a:buChar char="-"/>
              <a:tabLst>
                <a:tab pos="535940" algn="l"/>
                <a:tab pos="536575" algn="l"/>
              </a:tabLst>
            </a:pPr>
            <a:r>
              <a:rPr dirty="0" sz="1400" spc="-5">
                <a:latin typeface="Arial"/>
                <a:cs typeface="Arial"/>
              </a:rPr>
              <a:t>The diversity of prices between neighborhoods. For example, </a:t>
            </a:r>
            <a:r>
              <a:rPr dirty="0" sz="1400">
                <a:latin typeface="Arial"/>
                <a:cs typeface="Arial"/>
              </a:rPr>
              <a:t>a </a:t>
            </a:r>
            <a:r>
              <a:rPr dirty="0" sz="1400" spc="-5">
                <a:latin typeface="Arial"/>
                <a:cs typeface="Arial"/>
              </a:rPr>
              <a:t>2-  bedrooms condo in Central Park West, Upper West Side can</a:t>
            </a:r>
            <a:r>
              <a:rPr dirty="0" sz="1400" spc="-50">
                <a:latin typeface="Arial"/>
                <a:cs typeface="Arial"/>
              </a:rPr>
              <a:t> </a:t>
            </a:r>
            <a:r>
              <a:rPr dirty="0" sz="1400" spc="-5">
                <a:latin typeface="Arial"/>
                <a:cs typeface="Arial"/>
              </a:rPr>
              <a:t>cost</a:t>
            </a:r>
            <a:endParaRPr sz="1400">
              <a:latin typeface="Arial"/>
              <a:cs typeface="Arial"/>
            </a:endParaRPr>
          </a:p>
          <a:p>
            <a:pPr marL="535940" marR="279400" indent="-295275">
              <a:lnSpc>
                <a:spcPct val="107100"/>
              </a:lnSpc>
            </a:pPr>
            <a:r>
              <a:rPr dirty="0" sz="1400" spc="-5">
                <a:latin typeface="Arial"/>
                <a:cs typeface="Arial"/>
              </a:rPr>
              <a:t>$4.91 million on average; while in Inwood, Upper Manhattan, just 30  minutes away, it's only $498</a:t>
            </a:r>
            <a:r>
              <a:rPr dirty="0" sz="1400" spc="-15">
                <a:latin typeface="Arial"/>
                <a:cs typeface="Arial"/>
              </a:rPr>
              <a:t> </a:t>
            </a:r>
            <a:r>
              <a:rPr dirty="0" sz="1400" spc="-5">
                <a:latin typeface="Arial"/>
                <a:cs typeface="Arial"/>
              </a:rPr>
              <a:t>thousands.</a:t>
            </a:r>
            <a:endParaRPr sz="1400">
              <a:latin typeface="Arial"/>
              <a:cs typeface="Arial"/>
            </a:endParaRPr>
          </a:p>
          <a:p>
            <a:pPr marL="535940" marR="467995" indent="-228600">
              <a:lnSpc>
                <a:spcPct val="102699"/>
              </a:lnSpc>
              <a:spcBef>
                <a:spcPts val="150"/>
              </a:spcBef>
              <a:buChar char="-"/>
              <a:tabLst>
                <a:tab pos="535940" algn="l"/>
                <a:tab pos="536575" algn="l"/>
              </a:tabLst>
            </a:pPr>
            <a:r>
              <a:rPr dirty="0" sz="1400" spc="-5">
                <a:latin typeface="Arial"/>
                <a:cs typeface="Arial"/>
              </a:rPr>
              <a:t>The availability of geo data which can be used to visualize the  dataset onto </a:t>
            </a:r>
            <a:r>
              <a:rPr dirty="0" sz="1400">
                <a:latin typeface="Arial"/>
                <a:cs typeface="Arial"/>
              </a:rPr>
              <a:t>a</a:t>
            </a:r>
            <a:r>
              <a:rPr dirty="0" sz="1400" spc="-10">
                <a:latin typeface="Arial"/>
                <a:cs typeface="Arial"/>
              </a:rPr>
              <a:t> </a:t>
            </a:r>
            <a:r>
              <a:rPr dirty="0" sz="1400" spc="-5">
                <a:latin typeface="Arial"/>
                <a:cs typeface="Arial"/>
              </a:rPr>
              <a:t>map.</a:t>
            </a:r>
            <a:endParaRPr sz="1400">
              <a:latin typeface="Arial"/>
              <a:cs typeface="Arial"/>
            </a:endParaRPr>
          </a:p>
          <a:p>
            <a:pPr marL="307340" marR="369570" indent="-295275">
              <a:lnSpc>
                <a:spcPct val="107100"/>
              </a:lnSpc>
              <a:spcBef>
                <a:spcPts val="825"/>
              </a:spcBef>
            </a:pPr>
            <a:r>
              <a:rPr dirty="0" sz="1400" spc="-5">
                <a:latin typeface="Arial"/>
                <a:cs typeface="Arial"/>
              </a:rPr>
              <a:t>The type of real estate to be considered is 2-bedroom condo, which is  common for most normal nuclear</a:t>
            </a:r>
            <a:r>
              <a:rPr dirty="0" sz="1400" spc="-15">
                <a:latin typeface="Arial"/>
                <a:cs typeface="Arial"/>
              </a:rPr>
              <a:t> </a:t>
            </a:r>
            <a:r>
              <a:rPr dirty="0" sz="1400" spc="-5">
                <a:latin typeface="Arial"/>
                <a:cs typeface="Arial"/>
              </a:rPr>
              <a:t>families.</a:t>
            </a:r>
            <a:endParaRPr sz="1400">
              <a:latin typeface="Arial"/>
              <a:cs typeface="Arial"/>
            </a:endParaRPr>
          </a:p>
          <a:p>
            <a:pPr marL="12700">
              <a:lnSpc>
                <a:spcPct val="100000"/>
              </a:lnSpc>
              <a:spcBef>
                <a:spcPts val="944"/>
              </a:spcBef>
            </a:pPr>
            <a:r>
              <a:rPr dirty="0" sz="1400" spc="-5">
                <a:latin typeface="Arial"/>
                <a:cs typeface="Arial"/>
              </a:rPr>
              <a:t>The dataset will be composed from the following two main</a:t>
            </a:r>
            <a:r>
              <a:rPr dirty="0" sz="1400" spc="-25">
                <a:latin typeface="Arial"/>
                <a:cs typeface="Arial"/>
              </a:rPr>
              <a:t> </a:t>
            </a:r>
            <a:r>
              <a:rPr dirty="0" sz="1400" spc="-5">
                <a:latin typeface="Arial"/>
                <a:cs typeface="Arial"/>
              </a:rPr>
              <a:t>sources:</a:t>
            </a:r>
            <a:endParaRPr sz="1400">
              <a:latin typeface="Arial"/>
              <a:cs typeface="Arial"/>
            </a:endParaRPr>
          </a:p>
          <a:p>
            <a:pPr algn="r" marL="227965" marR="508000" indent="-227965">
              <a:lnSpc>
                <a:spcPct val="100000"/>
              </a:lnSpc>
              <a:spcBef>
                <a:spcPts val="944"/>
              </a:spcBef>
              <a:buChar char="-"/>
              <a:tabLst>
                <a:tab pos="227965" algn="l"/>
                <a:tab pos="228600" algn="l"/>
              </a:tabLst>
            </a:pPr>
            <a:r>
              <a:rPr dirty="0" sz="1400" spc="-5">
                <a:latin typeface="Arial"/>
                <a:cs typeface="Arial"/>
              </a:rPr>
              <a:t>CityRealty which provides the neighborhoods average</a:t>
            </a:r>
            <a:r>
              <a:rPr dirty="0" sz="1400" spc="-70">
                <a:latin typeface="Arial"/>
                <a:cs typeface="Arial"/>
              </a:rPr>
              <a:t> </a:t>
            </a:r>
            <a:r>
              <a:rPr dirty="0" sz="1400" spc="-5">
                <a:latin typeface="Arial"/>
                <a:cs typeface="Arial"/>
              </a:rPr>
              <a:t>prices.</a:t>
            </a:r>
            <a:endParaRPr sz="1400">
              <a:latin typeface="Arial"/>
              <a:cs typeface="Arial"/>
            </a:endParaRPr>
          </a:p>
          <a:p>
            <a:pPr algn="r" marR="528320">
              <a:lnSpc>
                <a:spcPct val="100000"/>
              </a:lnSpc>
              <a:spcBef>
                <a:spcPts val="45"/>
              </a:spcBef>
            </a:pPr>
            <a:r>
              <a:rPr dirty="0" u="sng" sz="1400" spc="-330">
                <a:solidFill>
                  <a:srgbClr val="0461C1"/>
                </a:solidFill>
                <a:uFill>
                  <a:solidFill>
                    <a:srgbClr val="0461C1"/>
                  </a:solidFill>
                </a:uFill>
                <a:latin typeface="Times New Roman"/>
                <a:cs typeface="Times New Roman"/>
                <a:hlinkClick r:id="rId2"/>
              </a:rPr>
              <a:t> </a:t>
            </a:r>
            <a:r>
              <a:rPr dirty="0" u="sng" sz="1400" spc="-5">
                <a:solidFill>
                  <a:srgbClr val="0461C1"/>
                </a:solidFill>
                <a:uFill>
                  <a:solidFill>
                    <a:srgbClr val="0461C1"/>
                  </a:solidFill>
                </a:uFill>
                <a:latin typeface="Arial"/>
                <a:cs typeface="Arial"/>
                <a:hlinkClick r:id="rId2"/>
              </a:rPr>
              <a:t>https://www.cityrealty.com/nyc/market-insight/features/get-to</a:t>
            </a:r>
            <a:r>
              <a:rPr dirty="0" u="sng" sz="1400">
                <a:solidFill>
                  <a:srgbClr val="0461C1"/>
                </a:solidFill>
                <a:uFill>
                  <a:solidFill>
                    <a:srgbClr val="0461C1"/>
                  </a:solidFill>
                </a:uFill>
                <a:latin typeface="Arial"/>
                <a:cs typeface="Arial"/>
                <a:hlinkClick r:id="rId2"/>
              </a:rPr>
              <a:t>-</a:t>
            </a:r>
            <a:endParaRPr sz="1400">
              <a:latin typeface="Arial"/>
              <a:cs typeface="Arial"/>
            </a:endParaRPr>
          </a:p>
          <a:p>
            <a:pPr marL="533400">
              <a:lnSpc>
                <a:spcPct val="100000"/>
              </a:lnSpc>
              <a:spcBef>
                <a:spcPts val="120"/>
              </a:spcBef>
            </a:pPr>
            <a:r>
              <a:rPr dirty="0" u="sng" sz="1400" spc="-330">
                <a:solidFill>
                  <a:srgbClr val="0461C1"/>
                </a:solidFill>
                <a:uFill>
                  <a:solidFill>
                    <a:srgbClr val="0461C1"/>
                  </a:solidFill>
                </a:uFill>
                <a:latin typeface="Times New Roman"/>
                <a:cs typeface="Times New Roman"/>
                <a:hlinkClick r:id="rId2"/>
              </a:rPr>
              <a:t> </a:t>
            </a:r>
            <a:r>
              <a:rPr dirty="0" u="sng" sz="1400" spc="-5">
                <a:solidFill>
                  <a:srgbClr val="0461C1"/>
                </a:solidFill>
                <a:uFill>
                  <a:solidFill>
                    <a:srgbClr val="0461C1"/>
                  </a:solidFill>
                </a:uFill>
                <a:latin typeface="Arial"/>
                <a:cs typeface="Arial"/>
                <a:hlinkClick r:id="rId2"/>
              </a:rPr>
              <a:t>know/average-nyc-condo-prices-neighborhood-june-2018/18804</a:t>
            </a:r>
            <a:endParaRPr sz="1400">
              <a:latin typeface="Arial"/>
              <a:cs typeface="Arial"/>
            </a:endParaRPr>
          </a:p>
          <a:p>
            <a:pPr marL="535940" marR="102235" indent="-228600">
              <a:lnSpc>
                <a:spcPct val="107100"/>
              </a:lnSpc>
              <a:buChar char="-"/>
              <a:tabLst>
                <a:tab pos="535940" algn="l"/>
                <a:tab pos="536575" algn="l"/>
              </a:tabLst>
            </a:pPr>
            <a:r>
              <a:rPr dirty="0" sz="1400" spc="-5">
                <a:latin typeface="Arial"/>
                <a:cs typeface="Arial"/>
              </a:rPr>
              <a:t>FourSquare API which provides the surrounding venues of </a:t>
            </a:r>
            <a:r>
              <a:rPr dirty="0" sz="1400">
                <a:latin typeface="Arial"/>
                <a:cs typeface="Arial"/>
              </a:rPr>
              <a:t>a </a:t>
            </a:r>
            <a:r>
              <a:rPr dirty="0" sz="1400" spc="-5">
                <a:latin typeface="Arial"/>
                <a:cs typeface="Arial"/>
              </a:rPr>
              <a:t>given  coordinates.</a:t>
            </a:r>
            <a:endParaRPr sz="1400">
              <a:latin typeface="Arial"/>
              <a:cs typeface="Arial"/>
            </a:endParaRPr>
          </a:p>
          <a:p>
            <a:pPr marL="12700">
              <a:lnSpc>
                <a:spcPct val="100000"/>
              </a:lnSpc>
              <a:spcBef>
                <a:spcPts val="944"/>
              </a:spcBef>
            </a:pPr>
            <a:r>
              <a:rPr dirty="0" sz="1400" spc="-5">
                <a:latin typeface="Arial"/>
                <a:cs typeface="Arial"/>
              </a:rPr>
              <a:t>The process of collecting and clean</a:t>
            </a:r>
            <a:r>
              <a:rPr dirty="0" sz="1400" spc="-15">
                <a:latin typeface="Arial"/>
                <a:cs typeface="Arial"/>
              </a:rPr>
              <a:t> </a:t>
            </a:r>
            <a:r>
              <a:rPr dirty="0" sz="1400" spc="-5">
                <a:latin typeface="Arial"/>
                <a:cs typeface="Arial"/>
              </a:rPr>
              <a:t>data:</a:t>
            </a:r>
            <a:endParaRPr sz="1400">
              <a:latin typeface="Arial"/>
              <a:cs typeface="Arial"/>
            </a:endParaRPr>
          </a:p>
          <a:p>
            <a:pPr marL="535940" marR="102235" indent="-228600">
              <a:lnSpc>
                <a:spcPct val="104900"/>
              </a:lnSpc>
              <a:spcBef>
                <a:spcPts val="865"/>
              </a:spcBef>
              <a:buChar char="-"/>
              <a:tabLst>
                <a:tab pos="535940" algn="l"/>
                <a:tab pos="536575" algn="l"/>
              </a:tabLst>
            </a:pPr>
            <a:r>
              <a:rPr dirty="0" sz="1400" spc="-5">
                <a:latin typeface="Arial"/>
                <a:cs typeface="Arial"/>
              </a:rPr>
              <a:t>Scrap the CityRealty webpage for </a:t>
            </a:r>
            <a:r>
              <a:rPr dirty="0" sz="1400">
                <a:latin typeface="Arial"/>
                <a:cs typeface="Arial"/>
              </a:rPr>
              <a:t>a </a:t>
            </a:r>
            <a:r>
              <a:rPr dirty="0" sz="1400" spc="-5">
                <a:latin typeface="Arial"/>
                <a:cs typeface="Arial"/>
              </a:rPr>
              <a:t>list of New York city  neighborhoods and their corresponding 2-bedroom condo average  price.</a:t>
            </a:r>
            <a:endParaRPr sz="1400">
              <a:latin typeface="Arial"/>
              <a:cs typeface="Arial"/>
            </a:endParaRPr>
          </a:p>
          <a:p>
            <a:pPr marL="535940" marR="240029" indent="-228600">
              <a:lnSpc>
                <a:spcPct val="107100"/>
              </a:lnSpc>
              <a:buChar char="-"/>
              <a:tabLst>
                <a:tab pos="535940" algn="l"/>
                <a:tab pos="536575" algn="l"/>
              </a:tabLst>
            </a:pPr>
            <a:r>
              <a:rPr dirty="0" sz="1400" spc="-5">
                <a:latin typeface="Arial"/>
                <a:cs typeface="Arial"/>
              </a:rPr>
              <a:t>Find the geographic data of the neighborhoods. Both their center  coordinates and their</a:t>
            </a:r>
            <a:r>
              <a:rPr dirty="0" sz="1400" spc="-10">
                <a:latin typeface="Arial"/>
                <a:cs typeface="Arial"/>
              </a:rPr>
              <a:t> </a:t>
            </a:r>
            <a:r>
              <a:rPr dirty="0" sz="1400" spc="-5">
                <a:latin typeface="Arial"/>
                <a:cs typeface="Arial"/>
              </a:rPr>
              <a:t>border.</a:t>
            </a:r>
            <a:endParaRPr sz="1400">
              <a:latin typeface="Arial"/>
              <a:cs typeface="Arial"/>
            </a:endParaRPr>
          </a:p>
          <a:p>
            <a:pPr marL="535940" marR="744855" indent="-228600">
              <a:lnSpc>
                <a:spcPct val="107100"/>
              </a:lnSpc>
              <a:buChar char="-"/>
              <a:tabLst>
                <a:tab pos="535940" algn="l"/>
                <a:tab pos="536575" algn="l"/>
              </a:tabLst>
            </a:pPr>
            <a:r>
              <a:rPr dirty="0" sz="1400" spc="-5">
                <a:latin typeface="Arial"/>
                <a:cs typeface="Arial"/>
              </a:rPr>
              <a:t>For each neighborhood, pass the obtained coordinates to  FourSquare API. The “explore” endpoint will return </a:t>
            </a:r>
            <a:r>
              <a:rPr dirty="0" sz="1400">
                <a:latin typeface="Arial"/>
                <a:cs typeface="Arial"/>
              </a:rPr>
              <a:t>a </a:t>
            </a:r>
            <a:r>
              <a:rPr dirty="0" sz="1400" spc="-5">
                <a:latin typeface="Arial"/>
                <a:cs typeface="Arial"/>
              </a:rPr>
              <a:t>list of  surrounding venues in </a:t>
            </a:r>
            <a:r>
              <a:rPr dirty="0" sz="1400">
                <a:latin typeface="Arial"/>
                <a:cs typeface="Arial"/>
              </a:rPr>
              <a:t>a </a:t>
            </a:r>
            <a:r>
              <a:rPr dirty="0" sz="1400" spc="-5">
                <a:latin typeface="Arial"/>
                <a:cs typeface="Arial"/>
              </a:rPr>
              <a:t>pre-defined</a:t>
            </a:r>
            <a:r>
              <a:rPr dirty="0" sz="1400" spc="-25">
                <a:latin typeface="Arial"/>
                <a:cs typeface="Arial"/>
              </a:rPr>
              <a:t> </a:t>
            </a:r>
            <a:r>
              <a:rPr dirty="0" sz="1400" spc="-5">
                <a:latin typeface="Arial"/>
                <a:cs typeface="Arial"/>
              </a:rPr>
              <a:t>radius.</a:t>
            </a:r>
            <a:endParaRPr sz="1400">
              <a:latin typeface="Arial"/>
              <a:cs typeface="Arial"/>
            </a:endParaRPr>
          </a:p>
          <a:p>
            <a:pPr algn="just" marL="535940" marR="102870" indent="-228600">
              <a:lnSpc>
                <a:spcPct val="107100"/>
              </a:lnSpc>
              <a:buChar char="-"/>
              <a:tabLst>
                <a:tab pos="536575" algn="l"/>
              </a:tabLst>
            </a:pPr>
            <a:r>
              <a:rPr dirty="0" sz="1400" spc="-5">
                <a:latin typeface="Arial"/>
                <a:cs typeface="Arial"/>
              </a:rPr>
              <a:t>Count the occurrence of each venue type in </a:t>
            </a:r>
            <a:r>
              <a:rPr dirty="0" sz="1400">
                <a:latin typeface="Arial"/>
                <a:cs typeface="Arial"/>
              </a:rPr>
              <a:t>a </a:t>
            </a:r>
            <a:r>
              <a:rPr dirty="0" sz="1400" spc="-5">
                <a:latin typeface="Arial"/>
                <a:cs typeface="Arial"/>
              </a:rPr>
              <a:t>neighborhood. Then  apply one hot encoding to turn each venue type into </a:t>
            </a:r>
            <a:r>
              <a:rPr dirty="0" sz="1400">
                <a:latin typeface="Arial"/>
                <a:cs typeface="Arial"/>
              </a:rPr>
              <a:t>a </a:t>
            </a:r>
            <a:r>
              <a:rPr dirty="0" sz="1400" spc="-5">
                <a:latin typeface="Arial"/>
                <a:cs typeface="Arial"/>
              </a:rPr>
              <a:t>column with  their occurrence as the</a:t>
            </a:r>
            <a:r>
              <a:rPr dirty="0" sz="1400" spc="-10">
                <a:latin typeface="Arial"/>
                <a:cs typeface="Arial"/>
              </a:rPr>
              <a:t> </a:t>
            </a:r>
            <a:r>
              <a:rPr dirty="0" sz="1400" spc="-5">
                <a:latin typeface="Arial"/>
                <a:cs typeface="Arial"/>
              </a:rPr>
              <a:t>value.</a:t>
            </a:r>
            <a:endParaRPr sz="1400">
              <a:latin typeface="Arial"/>
              <a:cs typeface="Arial"/>
            </a:endParaRPr>
          </a:p>
          <a:p>
            <a:pPr algn="just" marL="535940" marR="5080" indent="-228600">
              <a:lnSpc>
                <a:spcPct val="107100"/>
              </a:lnSpc>
              <a:spcBef>
                <a:spcPts val="5"/>
              </a:spcBef>
              <a:buChar char="-"/>
              <a:tabLst>
                <a:tab pos="536575" algn="l"/>
              </a:tabLst>
            </a:pPr>
            <a:r>
              <a:rPr dirty="0" sz="1400" spc="-5">
                <a:latin typeface="Arial"/>
                <a:cs typeface="Arial"/>
              </a:rPr>
              <a:t>Standardize the average price by removing the mean and scaling to  unit</a:t>
            </a:r>
            <a:r>
              <a:rPr dirty="0" sz="1400" spc="-10">
                <a:latin typeface="Arial"/>
                <a:cs typeface="Arial"/>
              </a:rPr>
              <a:t> </a:t>
            </a:r>
            <a:r>
              <a:rPr dirty="0" sz="1400" spc="-5">
                <a:latin typeface="Arial"/>
                <a:cs typeface="Arial"/>
              </a:rPr>
              <a:t>variance.</a:t>
            </a:r>
            <a:endParaRPr sz="1400">
              <a:latin typeface="Arial"/>
              <a:cs typeface="Arial"/>
            </a:endParaRPr>
          </a:p>
        </p:txBody>
      </p:sp>
      <p:sp>
        <p:nvSpPr>
          <p:cNvPr id="3" name="object 3"/>
          <p:cNvSpPr/>
          <p:nvPr/>
        </p:nvSpPr>
        <p:spPr>
          <a:xfrm>
            <a:off x="5029200" y="923925"/>
            <a:ext cx="1952625" cy="142875"/>
          </a:xfrm>
          <a:prstGeom prst="rect">
            <a:avLst/>
          </a:prstGeom>
          <a:blipFill>
            <a:blip r:embed="rId3" cstate="print"/>
            <a:stretch>
              <a:fillRect/>
            </a:stretch>
          </a:blipFill>
        </p:spPr>
        <p:txBody>
          <a:bodyPr wrap="square" lIns="0" tIns="0" rIns="0" bIns="0" rtlCol="0"/>
          <a:lstStyle/>
          <a:p/>
        </p:txBody>
      </p:sp>
      <p:sp>
        <p:nvSpPr>
          <p:cNvPr id="4" name="object 4"/>
          <p:cNvSpPr/>
          <p:nvPr/>
        </p:nvSpPr>
        <p:spPr>
          <a:xfrm>
            <a:off x="3829050" y="904875"/>
            <a:ext cx="314325" cy="161925"/>
          </a:xfrm>
          <a:prstGeom prst="rect">
            <a:avLst/>
          </a:prstGeom>
          <a:blipFill>
            <a:blip r:embed="rId4" cstate="print"/>
            <a:stretch>
              <a:fillRect/>
            </a:stretch>
          </a:blipFill>
        </p:spPr>
        <p:txBody>
          <a:bodyPr wrap="square" lIns="0" tIns="0" rIns="0" bIns="0" rtlCol="0"/>
          <a:lstStyle/>
          <a:p/>
        </p:txBody>
      </p:sp>
      <p:sp>
        <p:nvSpPr>
          <p:cNvPr id="5" name="object 5"/>
          <p:cNvSpPr/>
          <p:nvPr/>
        </p:nvSpPr>
        <p:spPr>
          <a:xfrm>
            <a:off x="1000125" y="885825"/>
            <a:ext cx="1362075" cy="180975"/>
          </a:xfrm>
          <a:prstGeom prst="rect">
            <a:avLst/>
          </a:prstGeom>
          <a:blipFill>
            <a:blip r:embed="rId5" cstate="print"/>
            <a:stretch>
              <a:fillRect/>
            </a:stretch>
          </a:blipFill>
        </p:spPr>
        <p:txBody>
          <a:bodyPr wrap="square" lIns="0" tIns="0" rIns="0" bIns="0" rtlCol="0"/>
          <a:lstStyle/>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38150" y="933513"/>
            <a:ext cx="4638040" cy="238760"/>
          </a:xfrm>
          <a:prstGeom prst="rect">
            <a:avLst/>
          </a:prstGeom>
        </p:spPr>
        <p:txBody>
          <a:bodyPr wrap="square" lIns="0" tIns="12700" rIns="0" bIns="0" rtlCol="0" vert="horz">
            <a:spAutoFit/>
          </a:bodyPr>
          <a:lstStyle/>
          <a:p>
            <a:pPr marL="12700">
              <a:lnSpc>
                <a:spcPct val="100000"/>
              </a:lnSpc>
              <a:spcBef>
                <a:spcPts val="100"/>
              </a:spcBef>
            </a:pPr>
            <a:r>
              <a:rPr dirty="0" sz="1400" spc="-5">
                <a:latin typeface="Arial"/>
                <a:cs typeface="Arial"/>
              </a:rPr>
              <a:t>The result dataset is </a:t>
            </a:r>
            <a:r>
              <a:rPr dirty="0" sz="1400">
                <a:latin typeface="Arial"/>
                <a:cs typeface="Arial"/>
              </a:rPr>
              <a:t>a 2 </a:t>
            </a:r>
            <a:r>
              <a:rPr dirty="0" sz="1400" spc="-5">
                <a:latin typeface="Arial"/>
                <a:cs typeface="Arial"/>
              </a:rPr>
              <a:t>dimensions data frame (Figure</a:t>
            </a:r>
            <a:r>
              <a:rPr dirty="0" sz="1400" spc="-70">
                <a:latin typeface="Arial"/>
                <a:cs typeface="Arial"/>
              </a:rPr>
              <a:t> </a:t>
            </a:r>
            <a:r>
              <a:rPr dirty="0" sz="1400" spc="-5">
                <a:latin typeface="Arial"/>
                <a:cs typeface="Arial"/>
              </a:rPr>
              <a:t>1):</a:t>
            </a:r>
            <a:endParaRPr sz="1400">
              <a:latin typeface="Arial"/>
              <a:cs typeface="Arial"/>
            </a:endParaRPr>
          </a:p>
        </p:txBody>
      </p:sp>
      <p:sp>
        <p:nvSpPr>
          <p:cNvPr id="3" name="object 3"/>
          <p:cNvSpPr/>
          <p:nvPr/>
        </p:nvSpPr>
        <p:spPr>
          <a:xfrm>
            <a:off x="5029200" y="885825"/>
            <a:ext cx="1952625" cy="180975"/>
          </a:xfrm>
          <a:prstGeom prst="rect">
            <a:avLst/>
          </a:prstGeom>
          <a:blipFill>
            <a:blip r:embed="rId2" cstate="print"/>
            <a:stretch>
              <a:fillRect/>
            </a:stretch>
          </a:blipFill>
        </p:spPr>
        <p:txBody>
          <a:bodyPr wrap="square" lIns="0" tIns="0" rIns="0" bIns="0" rtlCol="0"/>
          <a:lstStyle/>
          <a:p/>
        </p:txBody>
      </p:sp>
      <p:sp>
        <p:nvSpPr>
          <p:cNvPr id="4" name="object 4"/>
          <p:cNvSpPr/>
          <p:nvPr/>
        </p:nvSpPr>
        <p:spPr>
          <a:xfrm>
            <a:off x="3829050" y="885825"/>
            <a:ext cx="314325" cy="180975"/>
          </a:xfrm>
          <a:prstGeom prst="rect">
            <a:avLst/>
          </a:prstGeom>
          <a:blipFill>
            <a:blip r:embed="rId3" cstate="print"/>
            <a:stretch>
              <a:fillRect/>
            </a:stretch>
          </a:blipFill>
        </p:spPr>
        <p:txBody>
          <a:bodyPr wrap="square" lIns="0" tIns="0" rIns="0" bIns="0" rtlCol="0"/>
          <a:lstStyle/>
          <a:p/>
        </p:txBody>
      </p:sp>
      <p:sp>
        <p:nvSpPr>
          <p:cNvPr id="5" name="object 5"/>
          <p:cNvSpPr/>
          <p:nvPr/>
        </p:nvSpPr>
        <p:spPr>
          <a:xfrm>
            <a:off x="1000125" y="885825"/>
            <a:ext cx="1362075" cy="180975"/>
          </a:xfrm>
          <a:prstGeom prst="rect">
            <a:avLst/>
          </a:prstGeom>
          <a:blipFill>
            <a:blip r:embed="rId4" cstate="print"/>
            <a:stretch>
              <a:fillRect/>
            </a:stretch>
          </a:blipFill>
        </p:spPr>
        <p:txBody>
          <a:bodyPr wrap="square" lIns="0" tIns="0" rIns="0" bIns="0" rtlCol="0"/>
          <a:lstStyle/>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66749" y="870572"/>
            <a:ext cx="5704205" cy="711200"/>
          </a:xfrm>
          <a:prstGeom prst="rect">
            <a:avLst/>
          </a:prstGeom>
        </p:spPr>
        <p:txBody>
          <a:bodyPr wrap="square" lIns="0" tIns="27940" rIns="0" bIns="0" rtlCol="0" vert="horz">
            <a:spAutoFit/>
          </a:bodyPr>
          <a:lstStyle/>
          <a:p>
            <a:pPr marL="307975" indent="-228600">
              <a:lnSpc>
                <a:spcPct val="100000"/>
              </a:lnSpc>
              <a:spcBef>
                <a:spcPts val="220"/>
              </a:spcBef>
              <a:buChar char="-"/>
              <a:tabLst>
                <a:tab pos="307340" algn="l"/>
                <a:tab pos="307975" algn="l"/>
              </a:tabLst>
            </a:pPr>
            <a:r>
              <a:rPr dirty="0" sz="1400" spc="-5">
                <a:latin typeface="Arial"/>
                <a:cs typeface="Arial"/>
              </a:rPr>
              <a:t>Each row represents </a:t>
            </a:r>
            <a:r>
              <a:rPr dirty="0" sz="1400">
                <a:latin typeface="Arial"/>
                <a:cs typeface="Arial"/>
              </a:rPr>
              <a:t>a</a:t>
            </a:r>
            <a:r>
              <a:rPr dirty="0" sz="1400" spc="-15">
                <a:latin typeface="Arial"/>
                <a:cs typeface="Arial"/>
              </a:rPr>
              <a:t> </a:t>
            </a:r>
            <a:r>
              <a:rPr dirty="0" sz="1400" spc="-5">
                <a:latin typeface="Arial"/>
                <a:cs typeface="Arial"/>
              </a:rPr>
              <a:t>neighborhood.</a:t>
            </a:r>
            <a:endParaRPr sz="1400">
              <a:latin typeface="Arial"/>
              <a:cs typeface="Arial"/>
            </a:endParaRPr>
          </a:p>
          <a:p>
            <a:pPr marL="12700" marR="5080" indent="66675">
              <a:lnSpc>
                <a:spcPct val="107100"/>
              </a:lnSpc>
              <a:buChar char="-"/>
              <a:tabLst>
                <a:tab pos="307340" algn="l"/>
                <a:tab pos="307975" algn="l"/>
              </a:tabLst>
            </a:pPr>
            <a:r>
              <a:rPr dirty="0" sz="1400" spc="-5">
                <a:latin typeface="Arial"/>
                <a:cs typeface="Arial"/>
              </a:rPr>
              <a:t>Each column, except the last one, is the occurrence of </a:t>
            </a:r>
            <a:r>
              <a:rPr dirty="0" sz="1400">
                <a:latin typeface="Arial"/>
                <a:cs typeface="Arial"/>
              </a:rPr>
              <a:t>a </a:t>
            </a:r>
            <a:r>
              <a:rPr dirty="0" sz="1400" spc="-5">
                <a:latin typeface="Arial"/>
                <a:cs typeface="Arial"/>
              </a:rPr>
              <a:t>venue type.  The last column will be the standardized average</a:t>
            </a:r>
            <a:r>
              <a:rPr dirty="0" sz="1400" spc="-20">
                <a:latin typeface="Arial"/>
                <a:cs typeface="Arial"/>
              </a:rPr>
              <a:t> </a:t>
            </a:r>
            <a:r>
              <a:rPr dirty="0" sz="1400" spc="-5">
                <a:latin typeface="Arial"/>
                <a:cs typeface="Arial"/>
              </a:rPr>
              <a:t>price.</a:t>
            </a:r>
            <a:endParaRPr sz="1400">
              <a:latin typeface="Arial"/>
              <a:cs typeface="Arial"/>
            </a:endParaRPr>
          </a:p>
        </p:txBody>
      </p:sp>
      <p:sp>
        <p:nvSpPr>
          <p:cNvPr id="3" name="object 3"/>
          <p:cNvSpPr txBox="1"/>
          <p:nvPr/>
        </p:nvSpPr>
        <p:spPr>
          <a:xfrm>
            <a:off x="838150" y="3524313"/>
            <a:ext cx="5745480" cy="1819910"/>
          </a:xfrm>
          <a:prstGeom prst="rect">
            <a:avLst/>
          </a:prstGeom>
        </p:spPr>
        <p:txBody>
          <a:bodyPr wrap="square" lIns="0" tIns="12700" rIns="0" bIns="0" rtlCol="0" vert="horz">
            <a:spAutoFit/>
          </a:bodyPr>
          <a:lstStyle/>
          <a:p>
            <a:pPr algn="ctr" marL="336550">
              <a:lnSpc>
                <a:spcPct val="100000"/>
              </a:lnSpc>
              <a:spcBef>
                <a:spcPts val="100"/>
              </a:spcBef>
            </a:pPr>
            <a:r>
              <a:rPr dirty="0" sz="1400" spc="-5" i="1">
                <a:latin typeface="Arial"/>
                <a:cs typeface="Arial"/>
              </a:rPr>
              <a:t>Figure </a:t>
            </a:r>
            <a:r>
              <a:rPr dirty="0" sz="1400" i="1">
                <a:latin typeface="Arial"/>
                <a:cs typeface="Arial"/>
              </a:rPr>
              <a:t>1 - </a:t>
            </a:r>
            <a:r>
              <a:rPr dirty="0" sz="1400" spc="-5" i="1">
                <a:latin typeface="Arial"/>
                <a:cs typeface="Arial"/>
              </a:rPr>
              <a:t>Final</a:t>
            </a:r>
            <a:r>
              <a:rPr dirty="0" sz="1400" spc="-25" i="1">
                <a:latin typeface="Arial"/>
                <a:cs typeface="Arial"/>
              </a:rPr>
              <a:t> </a:t>
            </a:r>
            <a:r>
              <a:rPr dirty="0" sz="1400" spc="-5" i="1">
                <a:latin typeface="Arial"/>
                <a:cs typeface="Arial"/>
              </a:rPr>
              <a:t>dataset</a:t>
            </a:r>
            <a:endParaRPr sz="1400">
              <a:latin typeface="Arial"/>
              <a:cs typeface="Arial"/>
            </a:endParaRPr>
          </a:p>
          <a:p>
            <a:pPr marL="307340" marR="5080" indent="-295275">
              <a:lnSpc>
                <a:spcPct val="104900"/>
              </a:lnSpc>
              <a:spcBef>
                <a:spcPts val="935"/>
              </a:spcBef>
            </a:pPr>
            <a:r>
              <a:rPr dirty="0" sz="1400" spc="-5">
                <a:latin typeface="Arial"/>
                <a:cs typeface="Arial"/>
              </a:rPr>
              <a:t>The dataset has 50 samples and more than 300 features. The number of  features may vary for different runs due to FourSquare API may  returns different recommended venues at different points in</a:t>
            </a:r>
            <a:r>
              <a:rPr dirty="0" sz="1400" spc="-35">
                <a:latin typeface="Arial"/>
                <a:cs typeface="Arial"/>
              </a:rPr>
              <a:t> </a:t>
            </a:r>
            <a:r>
              <a:rPr dirty="0" sz="1400" spc="-5">
                <a:latin typeface="Arial"/>
                <a:cs typeface="Arial"/>
              </a:rPr>
              <a:t>time.</a:t>
            </a:r>
            <a:endParaRPr sz="1400">
              <a:latin typeface="Arial"/>
              <a:cs typeface="Arial"/>
            </a:endParaRPr>
          </a:p>
          <a:p>
            <a:pPr algn="just" marL="307340" marR="67310" indent="-295275">
              <a:lnSpc>
                <a:spcPct val="107100"/>
              </a:lnSpc>
              <a:spcBef>
                <a:spcPts val="825"/>
              </a:spcBef>
            </a:pPr>
            <a:r>
              <a:rPr dirty="0" sz="1400" spc="-5">
                <a:latin typeface="Arial"/>
                <a:cs typeface="Arial"/>
              </a:rPr>
              <a:t>The number of features is much bigger than the number of samples.  This will cause problem for the analysis process. Detail and counter-  measurement will be discussed further in the next</a:t>
            </a:r>
            <a:r>
              <a:rPr dirty="0" sz="1400" spc="-25">
                <a:latin typeface="Arial"/>
                <a:cs typeface="Arial"/>
              </a:rPr>
              <a:t> </a:t>
            </a:r>
            <a:r>
              <a:rPr dirty="0" sz="1400" spc="-5">
                <a:latin typeface="Arial"/>
                <a:cs typeface="Arial"/>
              </a:rPr>
              <a:t>section.</a:t>
            </a:r>
            <a:endParaRPr sz="1400">
              <a:latin typeface="Arial"/>
              <a:cs typeface="Arial"/>
            </a:endParaRPr>
          </a:p>
        </p:txBody>
      </p:sp>
      <p:sp>
        <p:nvSpPr>
          <p:cNvPr id="4" name="object 4"/>
          <p:cNvSpPr/>
          <p:nvPr/>
        </p:nvSpPr>
        <p:spPr>
          <a:xfrm>
            <a:off x="914400" y="1914525"/>
            <a:ext cx="5924550" cy="1619250"/>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5029200" y="923925"/>
            <a:ext cx="1952625" cy="142875"/>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3829050" y="885825"/>
            <a:ext cx="314325" cy="180975"/>
          </a:xfrm>
          <a:prstGeom prst="rect">
            <a:avLst/>
          </a:prstGeom>
          <a:blipFill>
            <a:blip r:embed="rId4" cstate="print"/>
            <a:stretch>
              <a:fillRect/>
            </a:stretch>
          </a:blipFill>
        </p:spPr>
        <p:txBody>
          <a:bodyPr wrap="square" lIns="0" tIns="0" rIns="0" bIns="0" rtlCol="0"/>
          <a:lstStyle/>
          <a:p/>
        </p:txBody>
      </p:sp>
      <p:sp>
        <p:nvSpPr>
          <p:cNvPr id="7" name="object 7"/>
          <p:cNvSpPr/>
          <p:nvPr/>
        </p:nvSpPr>
        <p:spPr>
          <a:xfrm>
            <a:off x="1000125" y="885825"/>
            <a:ext cx="1362075" cy="180975"/>
          </a:xfrm>
          <a:prstGeom prst="rect">
            <a:avLst/>
          </a:prstGeom>
          <a:blipFill>
            <a:blip r:embed="rId5" cstate="print"/>
            <a:stretch>
              <a:fillRect/>
            </a:stretch>
          </a:blipFill>
        </p:spPr>
        <p:txBody>
          <a:bodyPr wrap="square" lIns="0" tIns="0" rIns="0" bIns="0" rtlCol="0"/>
          <a:lstStyl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38150" y="737158"/>
            <a:ext cx="5991860" cy="6960234"/>
          </a:xfrm>
          <a:prstGeom prst="rect">
            <a:avLst/>
          </a:prstGeom>
        </p:spPr>
        <p:txBody>
          <a:bodyPr wrap="square" lIns="0" tIns="154940" rIns="0" bIns="0" rtlCol="0" vert="horz">
            <a:spAutoFit/>
          </a:bodyPr>
          <a:lstStyle/>
          <a:p>
            <a:pPr marL="307340">
              <a:lnSpc>
                <a:spcPct val="100000"/>
              </a:lnSpc>
              <a:spcBef>
                <a:spcPts val="1220"/>
              </a:spcBef>
              <a:tabLst>
                <a:tab pos="764540" algn="l"/>
              </a:tabLst>
            </a:pPr>
            <a:r>
              <a:rPr dirty="0" sz="1600" b="1">
                <a:latin typeface="Arial"/>
                <a:cs typeface="Arial"/>
              </a:rPr>
              <a:t>III.	</a:t>
            </a:r>
            <a:r>
              <a:rPr dirty="0" sz="1600" spc="-5" b="1">
                <a:latin typeface="Arial"/>
                <a:cs typeface="Arial"/>
              </a:rPr>
              <a:t>Methodology:</a:t>
            </a:r>
            <a:endParaRPr sz="1600">
              <a:latin typeface="Arial"/>
              <a:cs typeface="Arial"/>
            </a:endParaRPr>
          </a:p>
          <a:p>
            <a:pPr marL="307340" marR="45085" indent="-295275">
              <a:lnSpc>
                <a:spcPct val="107100"/>
              </a:lnSpc>
              <a:spcBef>
                <a:spcPts val="860"/>
              </a:spcBef>
            </a:pPr>
            <a:r>
              <a:rPr dirty="0" sz="1400" spc="-5">
                <a:latin typeface="Arial"/>
                <a:cs typeface="Arial"/>
              </a:rPr>
              <a:t>The assumption is that real estate price is dependent on the surrounding  venue. Thus, regression techniques will be used to analyze the dataset.  The regressors will be the occurrences of venue types. And the  dependent variable will be standardized average</a:t>
            </a:r>
            <a:r>
              <a:rPr dirty="0" sz="1400" spc="-20">
                <a:latin typeface="Arial"/>
                <a:cs typeface="Arial"/>
              </a:rPr>
              <a:t> </a:t>
            </a:r>
            <a:r>
              <a:rPr dirty="0" sz="1400" spc="-5">
                <a:latin typeface="Arial"/>
                <a:cs typeface="Arial"/>
              </a:rPr>
              <a:t>prices.</a:t>
            </a:r>
            <a:endParaRPr sz="1400">
              <a:latin typeface="Arial"/>
              <a:cs typeface="Arial"/>
            </a:endParaRPr>
          </a:p>
          <a:p>
            <a:pPr marL="307340" marR="5080" indent="-295275">
              <a:lnSpc>
                <a:spcPct val="107100"/>
              </a:lnSpc>
              <a:spcBef>
                <a:spcPts val="825"/>
              </a:spcBef>
            </a:pPr>
            <a:r>
              <a:rPr dirty="0" sz="1400" spc="-5">
                <a:latin typeface="Arial"/>
                <a:cs typeface="Arial"/>
              </a:rPr>
              <a:t>At the end, </a:t>
            </a:r>
            <a:r>
              <a:rPr dirty="0" sz="1400">
                <a:latin typeface="Arial"/>
                <a:cs typeface="Arial"/>
              </a:rPr>
              <a:t>a </a:t>
            </a:r>
            <a:r>
              <a:rPr dirty="0" sz="1400" spc="-5">
                <a:latin typeface="Arial"/>
                <a:cs typeface="Arial"/>
              </a:rPr>
              <a:t>regression model will be obtained. Along with </a:t>
            </a:r>
            <a:r>
              <a:rPr dirty="0" sz="1400">
                <a:latin typeface="Arial"/>
                <a:cs typeface="Arial"/>
              </a:rPr>
              <a:t>a </a:t>
            </a:r>
            <a:r>
              <a:rPr dirty="0" sz="1400" spc="-5">
                <a:latin typeface="Arial"/>
                <a:cs typeface="Arial"/>
              </a:rPr>
              <a:t>coefficients list  which describes how each venue type may be related to the increase or  decrease of </a:t>
            </a:r>
            <a:r>
              <a:rPr dirty="0" sz="1400">
                <a:latin typeface="Arial"/>
                <a:cs typeface="Arial"/>
              </a:rPr>
              <a:t>a </a:t>
            </a:r>
            <a:r>
              <a:rPr dirty="0" sz="1400" spc="-5">
                <a:latin typeface="Arial"/>
                <a:cs typeface="Arial"/>
              </a:rPr>
              <a:t>neighborhood’s real estate average price around the  mean.</a:t>
            </a:r>
            <a:endParaRPr sz="1400">
              <a:latin typeface="Arial"/>
              <a:cs typeface="Arial"/>
            </a:endParaRPr>
          </a:p>
          <a:p>
            <a:pPr marL="307340" marR="73660" indent="-295275">
              <a:lnSpc>
                <a:spcPct val="107100"/>
              </a:lnSpc>
              <a:spcBef>
                <a:spcPts val="825"/>
              </a:spcBef>
            </a:pPr>
            <a:r>
              <a:rPr dirty="0" sz="1400" spc="-5">
                <a:latin typeface="Arial"/>
                <a:cs typeface="Arial"/>
              </a:rPr>
              <a:t>Python data science tools will be used to help analyze the data. Completed  code can be found here:</a:t>
            </a:r>
            <a:r>
              <a:rPr dirty="0" sz="1400" spc="-20">
                <a:latin typeface="Arial"/>
                <a:cs typeface="Arial"/>
              </a:rPr>
              <a:t> </a:t>
            </a:r>
            <a:r>
              <a:rPr dirty="0" u="sng" sz="1400" spc="-5">
                <a:solidFill>
                  <a:srgbClr val="0461C1"/>
                </a:solidFill>
                <a:uFill>
                  <a:solidFill>
                    <a:srgbClr val="0461C1"/>
                  </a:solidFill>
                </a:uFill>
                <a:latin typeface="Arial"/>
                <a:cs typeface="Arial"/>
                <a:hlinkClick r:id="rId2"/>
              </a:rPr>
              <a:t>https://github.com/lethien/coursera-</a:t>
            </a:r>
            <a:endParaRPr sz="1400">
              <a:latin typeface="Arial"/>
              <a:cs typeface="Arial"/>
            </a:endParaRPr>
          </a:p>
          <a:p>
            <a:pPr marL="304800">
              <a:lnSpc>
                <a:spcPct val="100000"/>
              </a:lnSpc>
              <a:spcBef>
                <a:spcPts val="120"/>
              </a:spcBef>
            </a:pPr>
            <a:r>
              <a:rPr dirty="0" u="sng" sz="1400" spc="-330">
                <a:solidFill>
                  <a:srgbClr val="0461C1"/>
                </a:solidFill>
                <a:uFill>
                  <a:solidFill>
                    <a:srgbClr val="0461C1"/>
                  </a:solidFill>
                </a:uFill>
                <a:latin typeface="Times New Roman"/>
                <a:cs typeface="Times New Roman"/>
                <a:hlinkClick r:id="rId2"/>
              </a:rPr>
              <a:t> </a:t>
            </a:r>
            <a:r>
              <a:rPr dirty="0" u="sng" sz="1400" spc="-5">
                <a:solidFill>
                  <a:srgbClr val="0461C1"/>
                </a:solidFill>
                <a:uFill>
                  <a:solidFill>
                    <a:srgbClr val="0461C1"/>
                  </a:solidFill>
                </a:uFill>
                <a:latin typeface="Arial"/>
                <a:cs typeface="Arial"/>
                <a:hlinkClick r:id="rId2"/>
              </a:rPr>
              <a:t>ibm-ds-capstone/blob/master/Capstone_Analyze.ipynb</a:t>
            </a:r>
            <a:endParaRPr sz="1400">
              <a:latin typeface="Arial"/>
              <a:cs typeface="Arial"/>
            </a:endParaRPr>
          </a:p>
          <a:p>
            <a:pPr marL="307340">
              <a:lnSpc>
                <a:spcPct val="100000"/>
              </a:lnSpc>
              <a:spcBef>
                <a:spcPts val="944"/>
              </a:spcBef>
            </a:pPr>
            <a:r>
              <a:rPr dirty="0" sz="1400" spc="-5">
                <a:latin typeface="Arial"/>
                <a:cs typeface="Arial"/>
              </a:rPr>
              <a:t>1. First insight using</a:t>
            </a:r>
            <a:r>
              <a:rPr dirty="0" sz="1400" spc="-150">
                <a:latin typeface="Arial"/>
                <a:cs typeface="Arial"/>
              </a:rPr>
              <a:t> </a:t>
            </a:r>
            <a:r>
              <a:rPr dirty="0" sz="1400" spc="-5">
                <a:latin typeface="Arial"/>
                <a:cs typeface="Arial"/>
              </a:rPr>
              <a:t>visualization:</a:t>
            </a:r>
            <a:endParaRPr sz="1400">
              <a:latin typeface="Arial"/>
              <a:cs typeface="Arial"/>
            </a:endParaRPr>
          </a:p>
          <a:p>
            <a:pPr marL="307340" marR="340995" indent="-295275">
              <a:lnSpc>
                <a:spcPct val="102699"/>
              </a:lnSpc>
              <a:spcBef>
                <a:spcPts val="900"/>
              </a:spcBef>
            </a:pPr>
            <a:r>
              <a:rPr dirty="0" sz="1400" spc="-5">
                <a:latin typeface="Arial"/>
                <a:cs typeface="Arial"/>
              </a:rPr>
              <a:t>In order to have </a:t>
            </a:r>
            <a:r>
              <a:rPr dirty="0" sz="1400">
                <a:latin typeface="Arial"/>
                <a:cs typeface="Arial"/>
              </a:rPr>
              <a:t>a </a:t>
            </a:r>
            <a:r>
              <a:rPr dirty="0" sz="1400" spc="-5">
                <a:latin typeface="Arial"/>
                <a:cs typeface="Arial"/>
              </a:rPr>
              <a:t>first insight of New York city real estate average price  between neighborhoods, there is no better way than</a:t>
            </a:r>
            <a:r>
              <a:rPr dirty="0" sz="1400" spc="-45">
                <a:latin typeface="Arial"/>
                <a:cs typeface="Arial"/>
              </a:rPr>
              <a:t> </a:t>
            </a:r>
            <a:r>
              <a:rPr dirty="0" sz="1400" spc="-5">
                <a:latin typeface="Arial"/>
                <a:cs typeface="Arial"/>
              </a:rPr>
              <a:t>visualization.</a:t>
            </a:r>
            <a:endParaRPr sz="1400">
              <a:latin typeface="Arial"/>
              <a:cs typeface="Arial"/>
            </a:endParaRPr>
          </a:p>
          <a:p>
            <a:pPr marL="307340" marR="113664" indent="-295275">
              <a:lnSpc>
                <a:spcPct val="107100"/>
              </a:lnSpc>
              <a:spcBef>
                <a:spcPts val="825"/>
              </a:spcBef>
            </a:pPr>
            <a:r>
              <a:rPr dirty="0" sz="1400" spc="-5">
                <a:latin typeface="Arial"/>
                <a:cs typeface="Arial"/>
              </a:rPr>
              <a:t>The medium chosen is Choropleth map, which uses differences in shading  or coloring to indicate </a:t>
            </a:r>
            <a:r>
              <a:rPr dirty="0" sz="1400">
                <a:latin typeface="Arial"/>
                <a:cs typeface="Arial"/>
              </a:rPr>
              <a:t>a </a:t>
            </a:r>
            <a:r>
              <a:rPr dirty="0" sz="1400" spc="-5">
                <a:latin typeface="Arial"/>
                <a:cs typeface="Arial"/>
              </a:rPr>
              <a:t>property’s values or quantity within predefined  areas. It is ideal for showing how differently real estate priced between  neighborhoods across the New York city</a:t>
            </a:r>
            <a:r>
              <a:rPr dirty="0" sz="1400" spc="-15">
                <a:latin typeface="Arial"/>
                <a:cs typeface="Arial"/>
              </a:rPr>
              <a:t> </a:t>
            </a:r>
            <a:r>
              <a:rPr dirty="0" sz="1400" spc="-5">
                <a:latin typeface="Arial"/>
                <a:cs typeface="Arial"/>
              </a:rPr>
              <a:t>map.</a:t>
            </a:r>
            <a:endParaRPr sz="1400">
              <a:latin typeface="Arial"/>
              <a:cs typeface="Arial"/>
            </a:endParaRPr>
          </a:p>
          <a:p>
            <a:pPr algn="just" marL="307340" marR="75565" indent="-295275">
              <a:lnSpc>
                <a:spcPct val="107100"/>
              </a:lnSpc>
              <a:spcBef>
                <a:spcPts val="825"/>
              </a:spcBef>
            </a:pPr>
            <a:r>
              <a:rPr dirty="0" sz="1400" spc="-5">
                <a:latin typeface="Arial"/>
                <a:cs typeface="Arial"/>
              </a:rPr>
              <a:t>The map (Figure 2) shows high price in neighborhoods that located around  Central Park, Midtown and Lower Manhattan. The price reduces further  toward North Manhattan or toward</a:t>
            </a:r>
            <a:r>
              <a:rPr dirty="0" sz="1400" spc="-15">
                <a:latin typeface="Arial"/>
                <a:cs typeface="Arial"/>
              </a:rPr>
              <a:t> </a:t>
            </a:r>
            <a:r>
              <a:rPr dirty="0" sz="1400" spc="-5">
                <a:latin typeface="Arial"/>
                <a:cs typeface="Arial"/>
              </a:rPr>
              <a:t>Brooklyn.</a:t>
            </a:r>
            <a:endParaRPr sz="1400">
              <a:latin typeface="Arial"/>
              <a:cs typeface="Arial"/>
            </a:endParaRPr>
          </a:p>
          <a:p>
            <a:pPr marL="307340" marR="252095" indent="-295275">
              <a:lnSpc>
                <a:spcPct val="107100"/>
              </a:lnSpc>
              <a:spcBef>
                <a:spcPts val="830"/>
              </a:spcBef>
            </a:pPr>
            <a:r>
              <a:rPr dirty="0" sz="1400" spc="-5">
                <a:latin typeface="Arial"/>
                <a:cs typeface="Arial"/>
              </a:rPr>
              <a:t>Manhattan can be considered the heart of New York city. It’s where most  businesses, tourist attractions and entertainments located. So, the  venue types that can attract many people are expected to have the  most positive coefficients in the regression</a:t>
            </a:r>
            <a:r>
              <a:rPr dirty="0" sz="1400" spc="-20">
                <a:latin typeface="Arial"/>
                <a:cs typeface="Arial"/>
              </a:rPr>
              <a:t> </a:t>
            </a:r>
            <a:r>
              <a:rPr dirty="0" sz="1400" spc="-5">
                <a:latin typeface="Arial"/>
                <a:cs typeface="Arial"/>
              </a:rPr>
              <a:t>model.</a:t>
            </a:r>
            <a:endParaRPr sz="1400">
              <a:latin typeface="Arial"/>
              <a:cs typeface="Arial"/>
            </a:endParaRPr>
          </a:p>
        </p:txBody>
      </p:sp>
      <p:sp>
        <p:nvSpPr>
          <p:cNvPr id="3" name="object 3"/>
          <p:cNvSpPr/>
          <p:nvPr/>
        </p:nvSpPr>
        <p:spPr>
          <a:xfrm>
            <a:off x="5029200" y="923925"/>
            <a:ext cx="1952625" cy="142875"/>
          </a:xfrm>
          <a:prstGeom prst="rect">
            <a:avLst/>
          </a:prstGeom>
          <a:blipFill>
            <a:blip r:embed="rId3" cstate="print"/>
            <a:stretch>
              <a:fillRect/>
            </a:stretch>
          </a:blipFill>
        </p:spPr>
        <p:txBody>
          <a:bodyPr wrap="square" lIns="0" tIns="0" rIns="0" bIns="0" rtlCol="0"/>
          <a:lstStyle/>
          <a:p/>
        </p:txBody>
      </p:sp>
      <p:sp>
        <p:nvSpPr>
          <p:cNvPr id="4" name="object 4"/>
          <p:cNvSpPr/>
          <p:nvPr/>
        </p:nvSpPr>
        <p:spPr>
          <a:xfrm>
            <a:off x="3829050" y="904875"/>
            <a:ext cx="314325" cy="161925"/>
          </a:xfrm>
          <a:prstGeom prst="rect">
            <a:avLst/>
          </a:prstGeom>
          <a:blipFill>
            <a:blip r:embed="rId4" cstate="print"/>
            <a:stretch>
              <a:fillRect/>
            </a:stretch>
          </a:blipFill>
        </p:spPr>
        <p:txBody>
          <a:bodyPr wrap="square" lIns="0" tIns="0" rIns="0" bIns="0" rtlCol="0"/>
          <a:lstStyle/>
          <a:p/>
        </p:txBody>
      </p:sp>
      <p:sp>
        <p:nvSpPr>
          <p:cNvPr id="5" name="object 5"/>
          <p:cNvSpPr/>
          <p:nvPr/>
        </p:nvSpPr>
        <p:spPr>
          <a:xfrm>
            <a:off x="1000125" y="885825"/>
            <a:ext cx="1362075" cy="180975"/>
          </a:xfrm>
          <a:prstGeom prst="rect">
            <a:avLst/>
          </a:prstGeom>
          <a:blipFill>
            <a:blip r:embed="rId5" cstate="print"/>
            <a:stretch>
              <a:fillRect/>
            </a:stretch>
          </a:blipFill>
        </p:spPr>
        <p:txBody>
          <a:bodyPr wrap="square" lIns="0" tIns="0" rIns="0" bIns="0" rtlCol="0"/>
          <a:lstStyle/>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66775" y="885825"/>
            <a:ext cx="6115050" cy="4343400"/>
            <a:chOff x="866775" y="885825"/>
            <a:chExt cx="6115050" cy="4343400"/>
          </a:xfrm>
        </p:grpSpPr>
        <p:sp>
          <p:nvSpPr>
            <p:cNvPr id="3" name="object 3"/>
            <p:cNvSpPr/>
            <p:nvPr/>
          </p:nvSpPr>
          <p:spPr>
            <a:xfrm>
              <a:off x="866775" y="923925"/>
              <a:ext cx="5895975" cy="4305300"/>
            </a:xfrm>
            <a:prstGeom prst="rect">
              <a:avLst/>
            </a:prstGeom>
            <a:blipFill>
              <a:blip r:embed="rId2" cstate="print"/>
              <a:stretch>
                <a:fillRect/>
              </a:stretch>
            </a:blipFill>
          </p:spPr>
          <p:txBody>
            <a:bodyPr wrap="square" lIns="0" tIns="0" rIns="0" bIns="0" rtlCol="0"/>
            <a:lstStyle/>
            <a:p/>
          </p:txBody>
        </p:sp>
        <p:sp>
          <p:nvSpPr>
            <p:cNvPr id="4" name="object 4"/>
            <p:cNvSpPr/>
            <p:nvPr/>
          </p:nvSpPr>
          <p:spPr>
            <a:xfrm>
              <a:off x="5029200" y="885825"/>
              <a:ext cx="1952625" cy="180975"/>
            </a:xfrm>
            <a:prstGeom prst="rect">
              <a:avLst/>
            </a:prstGeom>
            <a:blipFill>
              <a:blip r:embed="rId3" cstate="print"/>
              <a:stretch>
                <a:fillRect/>
              </a:stretch>
            </a:blipFill>
          </p:spPr>
          <p:txBody>
            <a:bodyPr wrap="square" lIns="0" tIns="0" rIns="0" bIns="0" rtlCol="0"/>
            <a:lstStyle/>
            <a:p/>
          </p:txBody>
        </p:sp>
        <p:sp>
          <p:nvSpPr>
            <p:cNvPr id="5" name="object 5"/>
            <p:cNvSpPr/>
            <p:nvPr/>
          </p:nvSpPr>
          <p:spPr>
            <a:xfrm>
              <a:off x="3829050" y="885825"/>
              <a:ext cx="314325" cy="180975"/>
            </a:xfrm>
            <a:prstGeom prst="rect">
              <a:avLst/>
            </a:prstGeom>
            <a:blipFill>
              <a:blip r:embed="rId4" cstate="print"/>
              <a:stretch>
                <a:fillRect/>
              </a:stretch>
            </a:blipFill>
          </p:spPr>
          <p:txBody>
            <a:bodyPr wrap="square" lIns="0" tIns="0" rIns="0" bIns="0" rtlCol="0"/>
            <a:lstStyle/>
            <a:p/>
          </p:txBody>
        </p:sp>
        <p:sp>
          <p:nvSpPr>
            <p:cNvPr id="6" name="object 6"/>
            <p:cNvSpPr/>
            <p:nvPr/>
          </p:nvSpPr>
          <p:spPr>
            <a:xfrm>
              <a:off x="1000125" y="885825"/>
              <a:ext cx="1362075" cy="180975"/>
            </a:xfrm>
            <a:prstGeom prst="rect">
              <a:avLst/>
            </a:prstGeom>
            <a:blipFill>
              <a:blip r:embed="rId5" cstate="print"/>
              <a:stretch>
                <a:fillRect/>
              </a:stretch>
            </a:blipFill>
          </p:spPr>
          <p:txBody>
            <a:bodyPr wrap="square" lIns="0" tIns="0" rIns="0" bIns="0" rtlCol="0"/>
            <a:lstStyle/>
            <a:p/>
          </p:txBody>
        </p:sp>
      </p:grpSp>
      <p:sp>
        <p:nvSpPr>
          <p:cNvPr id="7" name="object 7"/>
          <p:cNvSpPr txBox="1"/>
          <p:nvPr/>
        </p:nvSpPr>
        <p:spPr>
          <a:xfrm>
            <a:off x="838150" y="5400738"/>
            <a:ext cx="5970270" cy="2734310"/>
          </a:xfrm>
          <a:prstGeom prst="rect">
            <a:avLst/>
          </a:prstGeom>
        </p:spPr>
        <p:txBody>
          <a:bodyPr wrap="square" lIns="0" tIns="12700" rIns="0" bIns="0" rtlCol="0" vert="horz">
            <a:spAutoFit/>
          </a:bodyPr>
          <a:lstStyle/>
          <a:p>
            <a:pPr marL="173990">
              <a:lnSpc>
                <a:spcPct val="100000"/>
              </a:lnSpc>
              <a:spcBef>
                <a:spcPts val="100"/>
              </a:spcBef>
            </a:pPr>
            <a:r>
              <a:rPr dirty="0" sz="1400" spc="-5" i="1">
                <a:latin typeface="Arial"/>
                <a:cs typeface="Arial"/>
              </a:rPr>
              <a:t>Figure </a:t>
            </a:r>
            <a:r>
              <a:rPr dirty="0" sz="1400" i="1">
                <a:latin typeface="Arial"/>
                <a:cs typeface="Arial"/>
              </a:rPr>
              <a:t>2 - </a:t>
            </a:r>
            <a:r>
              <a:rPr dirty="0" sz="1400" spc="-5" i="1">
                <a:latin typeface="Arial"/>
                <a:cs typeface="Arial"/>
              </a:rPr>
              <a:t>New York city real estate price spread between</a:t>
            </a:r>
            <a:r>
              <a:rPr dirty="0" sz="1400" spc="-60" i="1">
                <a:latin typeface="Arial"/>
                <a:cs typeface="Arial"/>
              </a:rPr>
              <a:t> </a:t>
            </a:r>
            <a:r>
              <a:rPr dirty="0" sz="1400" spc="-5" i="1">
                <a:latin typeface="Arial"/>
                <a:cs typeface="Arial"/>
              </a:rPr>
              <a:t>neighborhoods</a:t>
            </a:r>
            <a:endParaRPr sz="1400">
              <a:latin typeface="Arial"/>
              <a:cs typeface="Arial"/>
            </a:endParaRPr>
          </a:p>
          <a:p>
            <a:pPr algn="just" marL="307340">
              <a:lnSpc>
                <a:spcPct val="100000"/>
              </a:lnSpc>
              <a:spcBef>
                <a:spcPts val="1095"/>
              </a:spcBef>
            </a:pPr>
            <a:r>
              <a:rPr dirty="0" sz="1400" spc="-5">
                <a:latin typeface="Arial"/>
                <a:cs typeface="Arial"/>
              </a:rPr>
              <a:t>2. Linear</a:t>
            </a:r>
            <a:r>
              <a:rPr dirty="0" sz="1400" spc="-145">
                <a:latin typeface="Arial"/>
                <a:cs typeface="Arial"/>
              </a:rPr>
              <a:t> </a:t>
            </a:r>
            <a:r>
              <a:rPr dirty="0" sz="1400" spc="-5">
                <a:latin typeface="Arial"/>
                <a:cs typeface="Arial"/>
              </a:rPr>
              <a:t>Regression:</a:t>
            </a:r>
            <a:endParaRPr sz="1400">
              <a:latin typeface="Arial"/>
              <a:cs typeface="Arial"/>
            </a:endParaRPr>
          </a:p>
          <a:p>
            <a:pPr algn="just" marL="307340" marR="5080" indent="-295275">
              <a:lnSpc>
                <a:spcPct val="107100"/>
              </a:lnSpc>
              <a:spcBef>
                <a:spcPts val="825"/>
              </a:spcBef>
            </a:pPr>
            <a:r>
              <a:rPr dirty="0" sz="1400" spc="-5">
                <a:latin typeface="Arial"/>
                <a:cs typeface="Arial"/>
              </a:rPr>
              <a:t>Linear Regression was chosen because it is </a:t>
            </a:r>
            <a:r>
              <a:rPr dirty="0" sz="1400">
                <a:latin typeface="Arial"/>
                <a:cs typeface="Arial"/>
              </a:rPr>
              <a:t>a </a:t>
            </a:r>
            <a:r>
              <a:rPr dirty="0" sz="1400" spc="-5">
                <a:latin typeface="Arial"/>
                <a:cs typeface="Arial"/>
              </a:rPr>
              <a:t>simple technique. And by  using Sklearn library, implementing the model is quick and easy. Which  is perfect to start the analyzing</a:t>
            </a:r>
            <a:r>
              <a:rPr dirty="0" sz="1400" spc="-15">
                <a:latin typeface="Arial"/>
                <a:cs typeface="Arial"/>
              </a:rPr>
              <a:t> </a:t>
            </a:r>
            <a:r>
              <a:rPr dirty="0" sz="1400" spc="-5">
                <a:latin typeface="Arial"/>
                <a:cs typeface="Arial"/>
              </a:rPr>
              <a:t>process.</a:t>
            </a:r>
            <a:endParaRPr sz="1400">
              <a:latin typeface="Arial"/>
              <a:cs typeface="Arial"/>
            </a:endParaRPr>
          </a:p>
          <a:p>
            <a:pPr marL="307340" marR="320040" indent="-295275">
              <a:lnSpc>
                <a:spcPct val="107100"/>
              </a:lnSpc>
              <a:spcBef>
                <a:spcPts val="825"/>
              </a:spcBef>
            </a:pPr>
            <a:r>
              <a:rPr dirty="0" sz="1400" spc="-5">
                <a:latin typeface="Arial"/>
                <a:cs typeface="Arial"/>
              </a:rPr>
              <a:t>The model will contain </a:t>
            </a:r>
            <a:r>
              <a:rPr dirty="0" sz="1400">
                <a:latin typeface="Arial"/>
                <a:cs typeface="Arial"/>
              </a:rPr>
              <a:t>a </a:t>
            </a:r>
            <a:r>
              <a:rPr dirty="0" sz="1400" spc="-5">
                <a:latin typeface="Arial"/>
                <a:cs typeface="Arial"/>
              </a:rPr>
              <a:t>list of coefficients corresponding to venue  types. R2 score (or Coefficient of determination) and Mean Squared  Error (MSE) will be used to see how well the model fit the</a:t>
            </a:r>
            <a:r>
              <a:rPr dirty="0" sz="1400" spc="-25">
                <a:latin typeface="Arial"/>
                <a:cs typeface="Arial"/>
              </a:rPr>
              <a:t> </a:t>
            </a:r>
            <a:r>
              <a:rPr dirty="0" sz="1400" spc="-5">
                <a:latin typeface="Arial"/>
                <a:cs typeface="Arial"/>
              </a:rPr>
              <a:t>data.</a:t>
            </a:r>
            <a:endParaRPr sz="1400">
              <a:latin typeface="Arial"/>
              <a:cs typeface="Arial"/>
            </a:endParaRPr>
          </a:p>
          <a:p>
            <a:pPr marL="307340" marR="527050" indent="-295275">
              <a:lnSpc>
                <a:spcPct val="107100"/>
              </a:lnSpc>
              <a:spcBef>
                <a:spcPts val="825"/>
              </a:spcBef>
            </a:pPr>
            <a:r>
              <a:rPr dirty="0" sz="1400" spc="-5">
                <a:latin typeface="Arial"/>
                <a:cs typeface="Arial"/>
              </a:rPr>
              <a:t>The result (Figure 3) doesn’t seem very promising. R2 score is small,  which means the model may not be suitable for the</a:t>
            </a:r>
            <a:r>
              <a:rPr dirty="0" sz="1400" spc="-25">
                <a:latin typeface="Arial"/>
                <a:cs typeface="Arial"/>
              </a:rPr>
              <a:t> </a:t>
            </a:r>
            <a:r>
              <a:rPr dirty="0" sz="1400" spc="-5">
                <a:latin typeface="Arial"/>
                <a:cs typeface="Arial"/>
              </a:rPr>
              <a:t>data.</a:t>
            </a:r>
            <a:endParaRPr sz="14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38175" y="885825"/>
            <a:ext cx="6343650" cy="1866900"/>
            <a:chOff x="638175" y="885825"/>
            <a:chExt cx="6343650" cy="1866900"/>
          </a:xfrm>
        </p:grpSpPr>
        <p:sp>
          <p:nvSpPr>
            <p:cNvPr id="3" name="object 3"/>
            <p:cNvSpPr/>
            <p:nvPr/>
          </p:nvSpPr>
          <p:spPr>
            <a:xfrm>
              <a:off x="638175" y="923925"/>
              <a:ext cx="5848350" cy="1828800"/>
            </a:xfrm>
            <a:prstGeom prst="rect">
              <a:avLst/>
            </a:prstGeom>
            <a:blipFill>
              <a:blip r:embed="rId2" cstate="print"/>
              <a:stretch>
                <a:fillRect/>
              </a:stretch>
            </a:blipFill>
          </p:spPr>
          <p:txBody>
            <a:bodyPr wrap="square" lIns="0" tIns="0" rIns="0" bIns="0" rtlCol="0"/>
            <a:lstStyle/>
            <a:p/>
          </p:txBody>
        </p:sp>
        <p:sp>
          <p:nvSpPr>
            <p:cNvPr id="4" name="object 4"/>
            <p:cNvSpPr/>
            <p:nvPr/>
          </p:nvSpPr>
          <p:spPr>
            <a:xfrm>
              <a:off x="5029200" y="885825"/>
              <a:ext cx="1952625" cy="180975"/>
            </a:xfrm>
            <a:prstGeom prst="rect">
              <a:avLst/>
            </a:prstGeom>
            <a:blipFill>
              <a:blip r:embed="rId3" cstate="print"/>
              <a:stretch>
                <a:fillRect/>
              </a:stretch>
            </a:blipFill>
          </p:spPr>
          <p:txBody>
            <a:bodyPr wrap="square" lIns="0" tIns="0" rIns="0" bIns="0" rtlCol="0"/>
            <a:lstStyle/>
            <a:p/>
          </p:txBody>
        </p:sp>
        <p:sp>
          <p:nvSpPr>
            <p:cNvPr id="5" name="object 5"/>
            <p:cNvSpPr/>
            <p:nvPr/>
          </p:nvSpPr>
          <p:spPr>
            <a:xfrm>
              <a:off x="3829050" y="885825"/>
              <a:ext cx="314325" cy="180975"/>
            </a:xfrm>
            <a:prstGeom prst="rect">
              <a:avLst/>
            </a:prstGeom>
            <a:blipFill>
              <a:blip r:embed="rId4" cstate="print"/>
              <a:stretch>
                <a:fillRect/>
              </a:stretch>
            </a:blipFill>
          </p:spPr>
          <p:txBody>
            <a:bodyPr wrap="square" lIns="0" tIns="0" rIns="0" bIns="0" rtlCol="0"/>
            <a:lstStyle/>
            <a:p/>
          </p:txBody>
        </p:sp>
        <p:sp>
          <p:nvSpPr>
            <p:cNvPr id="6" name="object 6"/>
            <p:cNvSpPr/>
            <p:nvPr/>
          </p:nvSpPr>
          <p:spPr>
            <a:xfrm>
              <a:off x="1000125" y="885825"/>
              <a:ext cx="1362075" cy="180975"/>
            </a:xfrm>
            <a:prstGeom prst="rect">
              <a:avLst/>
            </a:prstGeom>
            <a:blipFill>
              <a:blip r:embed="rId5" cstate="print"/>
              <a:stretch>
                <a:fillRect/>
              </a:stretch>
            </a:blipFill>
          </p:spPr>
          <p:txBody>
            <a:bodyPr wrap="square" lIns="0" tIns="0" rIns="0" bIns="0" rtlCol="0"/>
            <a:lstStyle/>
            <a:p/>
          </p:txBody>
        </p:sp>
      </p:grpSp>
      <p:sp>
        <p:nvSpPr>
          <p:cNvPr id="7" name="object 7"/>
          <p:cNvSpPr txBox="1"/>
          <p:nvPr/>
        </p:nvSpPr>
        <p:spPr>
          <a:xfrm>
            <a:off x="838150" y="2800413"/>
            <a:ext cx="5942965" cy="6125210"/>
          </a:xfrm>
          <a:prstGeom prst="rect">
            <a:avLst/>
          </a:prstGeom>
        </p:spPr>
        <p:txBody>
          <a:bodyPr wrap="square" lIns="0" tIns="12700" rIns="0" bIns="0" rtlCol="0" vert="horz">
            <a:spAutoFit/>
          </a:bodyPr>
          <a:lstStyle/>
          <a:p>
            <a:pPr algn="ctr" marL="152400">
              <a:lnSpc>
                <a:spcPct val="100000"/>
              </a:lnSpc>
              <a:spcBef>
                <a:spcPts val="100"/>
              </a:spcBef>
            </a:pPr>
            <a:r>
              <a:rPr dirty="0" sz="1400" spc="-5" i="1">
                <a:latin typeface="Arial"/>
                <a:cs typeface="Arial"/>
              </a:rPr>
              <a:t>Figure </a:t>
            </a:r>
            <a:r>
              <a:rPr dirty="0" sz="1400" i="1">
                <a:latin typeface="Arial"/>
                <a:cs typeface="Arial"/>
              </a:rPr>
              <a:t>3 - </a:t>
            </a:r>
            <a:r>
              <a:rPr dirty="0" sz="1400" spc="-5" i="1">
                <a:latin typeface="Arial"/>
                <a:cs typeface="Arial"/>
              </a:rPr>
              <a:t>Linear Regression</a:t>
            </a:r>
            <a:r>
              <a:rPr dirty="0" sz="1400" spc="-30" i="1">
                <a:latin typeface="Arial"/>
                <a:cs typeface="Arial"/>
              </a:rPr>
              <a:t> </a:t>
            </a:r>
            <a:r>
              <a:rPr dirty="0" sz="1400" spc="-5" i="1">
                <a:latin typeface="Arial"/>
                <a:cs typeface="Arial"/>
              </a:rPr>
              <a:t>result</a:t>
            </a:r>
            <a:endParaRPr sz="1400">
              <a:latin typeface="Arial"/>
              <a:cs typeface="Arial"/>
            </a:endParaRPr>
          </a:p>
          <a:p>
            <a:pPr marL="307340" marR="212725" indent="-295275">
              <a:lnSpc>
                <a:spcPct val="102699"/>
              </a:lnSpc>
              <a:spcBef>
                <a:spcPts val="975"/>
              </a:spcBef>
            </a:pPr>
            <a:r>
              <a:rPr dirty="0" sz="1400" spc="-5">
                <a:latin typeface="Arial"/>
                <a:cs typeface="Arial"/>
              </a:rPr>
              <a:t>But on the bright side, the coefficient list shows some interest and logical  information:</a:t>
            </a:r>
            <a:endParaRPr sz="1400">
              <a:latin typeface="Arial"/>
              <a:cs typeface="Arial"/>
            </a:endParaRPr>
          </a:p>
          <a:p>
            <a:pPr marL="535940" marR="5080" indent="-228600">
              <a:lnSpc>
                <a:spcPct val="107100"/>
              </a:lnSpc>
              <a:spcBef>
                <a:spcPts val="825"/>
              </a:spcBef>
              <a:buChar char="-"/>
              <a:tabLst>
                <a:tab pos="535940" algn="l"/>
                <a:tab pos="536575" algn="l"/>
              </a:tabLst>
            </a:pPr>
            <a:r>
              <a:rPr dirty="0" sz="1400" spc="-5">
                <a:latin typeface="Arial"/>
                <a:cs typeface="Arial"/>
              </a:rPr>
              <a:t>“Studios” and “Eateries” both mean businesses. “Train Station”  means ease of transportation. All of which usually increase the value  of </a:t>
            </a:r>
            <a:r>
              <a:rPr dirty="0" sz="1400">
                <a:latin typeface="Arial"/>
                <a:cs typeface="Arial"/>
              </a:rPr>
              <a:t>a</a:t>
            </a:r>
            <a:r>
              <a:rPr dirty="0" sz="1400" spc="-10">
                <a:latin typeface="Arial"/>
                <a:cs typeface="Arial"/>
              </a:rPr>
              <a:t> </a:t>
            </a:r>
            <a:r>
              <a:rPr dirty="0" sz="1400" spc="-5">
                <a:latin typeface="Arial"/>
                <a:cs typeface="Arial"/>
              </a:rPr>
              <a:t>location.</a:t>
            </a:r>
            <a:endParaRPr sz="1400">
              <a:latin typeface="Arial"/>
              <a:cs typeface="Arial"/>
            </a:endParaRPr>
          </a:p>
          <a:p>
            <a:pPr marL="535940" marR="35560" indent="-228600">
              <a:lnSpc>
                <a:spcPct val="107100"/>
              </a:lnSpc>
              <a:buChar char="-"/>
              <a:tabLst>
                <a:tab pos="535940" algn="l"/>
                <a:tab pos="536575" algn="l"/>
              </a:tabLst>
            </a:pPr>
            <a:r>
              <a:rPr dirty="0" sz="1400" spc="-5">
                <a:latin typeface="Arial"/>
                <a:cs typeface="Arial"/>
              </a:rPr>
              <a:t>“Bar” and “Market” sure are nice to visit sometimes but may not be </a:t>
            </a:r>
            <a:r>
              <a:rPr dirty="0" sz="1400">
                <a:latin typeface="Arial"/>
                <a:cs typeface="Arial"/>
              </a:rPr>
              <a:t>a  </a:t>
            </a:r>
            <a:r>
              <a:rPr dirty="0" sz="1400" spc="-5">
                <a:latin typeface="Arial"/>
                <a:cs typeface="Arial"/>
              </a:rPr>
              <a:t>suitable neighborhood for family with kids. “Lighthouse” and “Golf”  usually located in the rural areas. The demand for such locations is  usually</a:t>
            </a:r>
            <a:r>
              <a:rPr dirty="0" sz="1400" spc="-10">
                <a:latin typeface="Arial"/>
                <a:cs typeface="Arial"/>
              </a:rPr>
              <a:t> </a:t>
            </a:r>
            <a:r>
              <a:rPr dirty="0" sz="1400" spc="-5">
                <a:latin typeface="Arial"/>
                <a:cs typeface="Arial"/>
              </a:rPr>
              <a:t>low.</a:t>
            </a:r>
            <a:endParaRPr sz="1400">
              <a:latin typeface="Arial"/>
              <a:cs typeface="Arial"/>
            </a:endParaRPr>
          </a:p>
          <a:p>
            <a:pPr marL="535940" marR="134620" indent="-228600">
              <a:lnSpc>
                <a:spcPct val="107100"/>
              </a:lnSpc>
              <a:buChar char="-"/>
              <a:tabLst>
                <a:tab pos="535940" algn="l"/>
                <a:tab pos="536575" algn="l"/>
              </a:tabLst>
            </a:pPr>
            <a:r>
              <a:rPr dirty="0" sz="1400" spc="-5">
                <a:latin typeface="Arial"/>
                <a:cs typeface="Arial"/>
              </a:rPr>
              <a:t>“TV station”, “Cemetery”, “Laser Tag”, “Mini Golf” all give value to </a:t>
            </a:r>
            <a:r>
              <a:rPr dirty="0" sz="1400">
                <a:latin typeface="Arial"/>
                <a:cs typeface="Arial"/>
              </a:rPr>
              <a:t>a  </a:t>
            </a:r>
            <a:r>
              <a:rPr dirty="0" sz="1400" spc="-5">
                <a:latin typeface="Arial"/>
                <a:cs typeface="Arial"/>
              </a:rPr>
              <a:t>limited range of people. “Gas Station” is available</a:t>
            </a:r>
            <a:r>
              <a:rPr dirty="0" sz="1400" spc="-35">
                <a:latin typeface="Arial"/>
                <a:cs typeface="Arial"/>
              </a:rPr>
              <a:t> </a:t>
            </a:r>
            <a:r>
              <a:rPr dirty="0" sz="1400" spc="-5">
                <a:latin typeface="Arial"/>
                <a:cs typeface="Arial"/>
              </a:rPr>
              <a:t>everywhere.</a:t>
            </a:r>
            <a:endParaRPr sz="1400">
              <a:latin typeface="Arial"/>
              <a:cs typeface="Arial"/>
            </a:endParaRPr>
          </a:p>
          <a:p>
            <a:pPr marL="535940" marR="883919">
              <a:lnSpc>
                <a:spcPct val="107100"/>
              </a:lnSpc>
            </a:pPr>
            <a:r>
              <a:rPr dirty="0" sz="1400" spc="-5">
                <a:latin typeface="Arial"/>
                <a:cs typeface="Arial"/>
              </a:rPr>
              <a:t>These types of venue usually are not dicision factor when  considering </a:t>
            </a:r>
            <a:r>
              <a:rPr dirty="0" sz="1400">
                <a:latin typeface="Arial"/>
                <a:cs typeface="Arial"/>
              </a:rPr>
              <a:t>a</a:t>
            </a:r>
            <a:r>
              <a:rPr dirty="0" sz="1400" spc="-10">
                <a:latin typeface="Arial"/>
                <a:cs typeface="Arial"/>
              </a:rPr>
              <a:t> </a:t>
            </a:r>
            <a:r>
              <a:rPr dirty="0" sz="1400" spc="-5">
                <a:latin typeface="Arial"/>
                <a:cs typeface="Arial"/>
              </a:rPr>
              <a:t>location.</a:t>
            </a:r>
            <a:endParaRPr sz="1400">
              <a:latin typeface="Arial"/>
              <a:cs typeface="Arial"/>
            </a:endParaRPr>
          </a:p>
          <a:p>
            <a:pPr marL="307340" marR="528320" indent="-295275">
              <a:lnSpc>
                <a:spcPct val="107100"/>
              </a:lnSpc>
              <a:spcBef>
                <a:spcPts val="825"/>
              </a:spcBef>
            </a:pPr>
            <a:r>
              <a:rPr dirty="0" sz="1400" spc="-5">
                <a:latin typeface="Arial"/>
                <a:cs typeface="Arial"/>
              </a:rPr>
              <a:t>Back to the model, what seems to be the problem? And what are the  possible</a:t>
            </a:r>
            <a:r>
              <a:rPr dirty="0" sz="1400" spc="-10">
                <a:latin typeface="Arial"/>
                <a:cs typeface="Arial"/>
              </a:rPr>
              <a:t> </a:t>
            </a:r>
            <a:r>
              <a:rPr dirty="0" sz="1400" spc="-5">
                <a:latin typeface="Arial"/>
                <a:cs typeface="Arial"/>
              </a:rPr>
              <a:t>solutions?</a:t>
            </a:r>
            <a:endParaRPr sz="1400">
              <a:latin typeface="Arial"/>
              <a:cs typeface="Arial"/>
            </a:endParaRPr>
          </a:p>
          <a:p>
            <a:pPr marL="307340" marR="85725" indent="-295275">
              <a:lnSpc>
                <a:spcPct val="107100"/>
              </a:lnSpc>
              <a:spcBef>
                <a:spcPts val="825"/>
              </a:spcBef>
            </a:pPr>
            <a:r>
              <a:rPr dirty="0" sz="1400" spc="-5">
                <a:latin typeface="Arial"/>
                <a:cs typeface="Arial"/>
              </a:rPr>
              <a:t>Looking back further to the dataset, its dimensions sizes is clearly  unbalanced, only 50 samples, and more than 300 features. Logical  steps to take are either collecting more samples or trying to reduce the  number of</a:t>
            </a:r>
            <a:r>
              <a:rPr dirty="0" sz="1400" spc="-10">
                <a:latin typeface="Arial"/>
                <a:cs typeface="Arial"/>
              </a:rPr>
              <a:t> </a:t>
            </a:r>
            <a:r>
              <a:rPr dirty="0" sz="1400" spc="-5">
                <a:latin typeface="Arial"/>
                <a:cs typeface="Arial"/>
              </a:rPr>
              <a:t>features.</a:t>
            </a:r>
            <a:endParaRPr sz="1400">
              <a:latin typeface="Arial"/>
              <a:cs typeface="Arial"/>
            </a:endParaRPr>
          </a:p>
          <a:p>
            <a:pPr marL="307340" marR="184150" indent="-295275">
              <a:lnSpc>
                <a:spcPct val="107100"/>
              </a:lnSpc>
              <a:spcBef>
                <a:spcPts val="830"/>
              </a:spcBef>
            </a:pPr>
            <a:r>
              <a:rPr dirty="0" sz="1400" spc="-5">
                <a:latin typeface="Arial"/>
                <a:cs typeface="Arial"/>
              </a:rPr>
              <a:t>But since there are no other public source available, increasing sample  size is not possible at the moment. So, deceasing features is the only  option for</a:t>
            </a:r>
            <a:r>
              <a:rPr dirty="0" sz="1400" spc="-10">
                <a:latin typeface="Arial"/>
                <a:cs typeface="Arial"/>
              </a:rPr>
              <a:t> </a:t>
            </a:r>
            <a:r>
              <a:rPr dirty="0" sz="1400" spc="-5">
                <a:latin typeface="Arial"/>
                <a:cs typeface="Arial"/>
              </a:rPr>
              <a:t>now.</a:t>
            </a:r>
            <a:endParaRPr sz="1400">
              <a:latin typeface="Arial"/>
              <a:cs typeface="Arial"/>
            </a:endParaRPr>
          </a:p>
          <a:p>
            <a:pPr marL="12700">
              <a:lnSpc>
                <a:spcPct val="100000"/>
              </a:lnSpc>
              <a:spcBef>
                <a:spcPts val="945"/>
              </a:spcBef>
            </a:pPr>
            <a:r>
              <a:rPr dirty="0" sz="1400" spc="-5">
                <a:latin typeface="Arial"/>
                <a:cs typeface="Arial"/>
              </a:rPr>
              <a:t>And that’s why Principal Component Regression is chosen to analyze</a:t>
            </a:r>
            <a:r>
              <a:rPr dirty="0" sz="1400" spc="-40">
                <a:latin typeface="Arial"/>
                <a:cs typeface="Arial"/>
              </a:rPr>
              <a:t> </a:t>
            </a:r>
            <a:r>
              <a:rPr dirty="0" sz="1400" spc="-5">
                <a:latin typeface="Arial"/>
                <a:cs typeface="Arial"/>
              </a:rPr>
              <a:t>the</a:t>
            </a:r>
            <a:endParaRPr sz="14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1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2020-04-06T11:24:18Z</dcterms:created>
  <dcterms:modified xsi:type="dcterms:W3CDTF">2020-04-06T11:24:18Z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2020-04-06T00:00:00Z</vt:filetime>
  </property>
</Properties>
</file>