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65" r:id="rId3"/>
    <p:sldId id="266" r:id="rId4"/>
    <p:sldId id="267" r:id="rId5"/>
    <p:sldId id="268" r:id="rId6"/>
    <p:sldId id="269" r:id="rId7"/>
    <p:sldId id="293" r:id="rId8"/>
    <p:sldId id="294" r:id="rId9"/>
    <p:sldId id="278" r:id="rId10"/>
    <p:sldId id="2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1" d="100"/>
          <a:sy n="91" d="100"/>
        </p:scale>
        <p:origin x="168"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20BA8F0-2F11-41B3-98E1-70F9F108D8FB}"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5D0A4-1611-4F81-A512-ACDF6EB5E35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0BA8F0-2F11-41B3-98E1-70F9F108D8FB}"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5D0A4-1611-4F81-A512-ACDF6EB5E35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0BA8F0-2F11-41B3-98E1-70F9F108D8FB}"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5D0A4-1611-4F81-A512-ACDF6EB5E35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0BA8F0-2F11-41B3-98E1-70F9F108D8FB}"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5D0A4-1611-4F81-A512-ACDF6EB5E35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BA8F0-2F11-41B3-98E1-70F9F108D8FB}"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5D0A4-1611-4F81-A512-ACDF6EB5E35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0BA8F0-2F11-41B3-98E1-70F9F108D8FB}"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5D0A4-1611-4F81-A512-ACDF6EB5E35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0BA8F0-2F11-41B3-98E1-70F9F108D8FB}"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95D0A4-1611-4F81-A512-ACDF6EB5E35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0BA8F0-2F11-41B3-98E1-70F9F108D8FB}"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95D0A4-1611-4F81-A512-ACDF6EB5E35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BA8F0-2F11-41B3-98E1-70F9F108D8FB}"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95D0A4-1611-4F81-A512-ACDF6EB5E35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0BA8F0-2F11-41B3-98E1-70F9F108D8FB}"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5D0A4-1611-4F81-A512-ACDF6EB5E35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0BA8F0-2F11-41B3-98E1-70F9F108D8FB}"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5D0A4-1611-4F81-A512-ACDF6EB5E35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BA8F0-2F11-41B3-98E1-70F9F108D8FB}" type="datetimeFigureOut">
              <a:rPr lang="en-US" smtClean="0"/>
              <a:t>1/28/2022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95D0A4-1611-4F81-A512-ACDF6EB5E35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82808" y="437596"/>
            <a:ext cx="7568022" cy="1107996"/>
          </a:xfrm>
          <a:prstGeom prst="rect">
            <a:avLst/>
          </a:prstGeom>
          <a:noFill/>
        </p:spPr>
        <p:txBody>
          <a:bodyPr wrap="square">
            <a:spAutoFit/>
          </a:bodyPr>
          <a:lstStyle/>
          <a:p>
            <a:pPr algn="ctr"/>
            <a:r>
              <a:rPr lang="en-US" sz="2400" b="1" dirty="0"/>
              <a:t>DAYANANDA SAGAR COLLEGE OF ENGINEERING, </a:t>
            </a:r>
          </a:p>
          <a:p>
            <a:pPr algn="ctr"/>
            <a:r>
              <a:rPr lang="en-US" dirty="0"/>
              <a:t>SHAVIGE MALLESHWARA HILLS, K.S. LAYOUT, BANGALORE -560078. </a:t>
            </a:r>
          </a:p>
          <a:p>
            <a:pPr algn="ctr"/>
            <a:r>
              <a:rPr lang="en-US" sz="2400" b="1" dirty="0"/>
              <a:t>DEPARTMENT OF COMPUTER SCIENCE AND ENGINEERING</a:t>
            </a:r>
          </a:p>
        </p:txBody>
      </p:sp>
      <p:pic>
        <p:nvPicPr>
          <p:cNvPr id="7" name="Picture 6"/>
          <p:cNvPicPr>
            <a:picLocks noChangeAspect="1"/>
          </p:cNvPicPr>
          <p:nvPr/>
        </p:nvPicPr>
        <p:blipFill rotWithShape="1">
          <a:blip r:embed="rId2" cstate="print"/>
          <a:srcRect r="24293"/>
          <a:stretch>
            <a:fillRect/>
          </a:stretch>
        </p:blipFill>
        <p:spPr>
          <a:xfrm>
            <a:off x="10118563" y="180930"/>
            <a:ext cx="1575044" cy="1525243"/>
          </a:xfrm>
          <a:prstGeom prst="rect">
            <a:avLst/>
          </a:prstGeom>
        </p:spPr>
      </p:pic>
      <p:sp>
        <p:nvSpPr>
          <p:cNvPr id="3" name="TextBox 2"/>
          <p:cNvSpPr txBox="1"/>
          <p:nvPr/>
        </p:nvSpPr>
        <p:spPr>
          <a:xfrm>
            <a:off x="1887220" y="3075940"/>
            <a:ext cx="7099300" cy="2616101"/>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Team 56 Members :-</a:t>
            </a:r>
          </a:p>
          <a:p>
            <a:pPr algn="just"/>
            <a:r>
              <a:rPr lang="en-IN" dirty="0">
                <a:latin typeface="Times New Roman" panose="02020603050405020304" pitchFamily="18" charset="0"/>
                <a:cs typeface="Times New Roman" panose="02020603050405020304" pitchFamily="18" charset="0"/>
              </a:rPr>
              <a:t>1. 1DS18CS0</a:t>
            </a:r>
            <a:r>
              <a:rPr lang="en-US" dirty="0">
                <a:latin typeface="Times New Roman" panose="02020603050405020304" pitchFamily="18" charset="0"/>
                <a:cs typeface="Times New Roman" panose="02020603050405020304" pitchFamily="18" charset="0"/>
              </a:rPr>
              <a:t>6</a:t>
            </a:r>
            <a:r>
              <a:rPr lang="en-US" altLang="en-IN" dirty="0">
                <a:latin typeface="Times New Roman" panose="02020603050405020304" pitchFamily="18" charset="0"/>
                <a:cs typeface="Times New Roman" panose="02020603050405020304" pitchFamily="18" charset="0"/>
              </a:rPr>
              <a:t>5</a:t>
            </a:r>
            <a:r>
              <a:rPr lang="en-IN" dirty="0">
                <a:latin typeface="Times New Roman" panose="02020603050405020304" pitchFamily="18" charset="0"/>
                <a:cs typeface="Times New Roman" panose="02020603050405020304" pitchFamily="18" charset="0"/>
              </a:rPr>
              <a:t>- MAHIMA P</a:t>
            </a:r>
          </a:p>
          <a:p>
            <a:pPr algn="just"/>
            <a:r>
              <a:rPr lang="en-IN" dirty="0">
                <a:latin typeface="Times New Roman" panose="02020603050405020304" pitchFamily="18" charset="0"/>
                <a:cs typeface="Times New Roman" panose="02020603050405020304" pitchFamily="18" charset="0"/>
              </a:rPr>
              <a:t>2. 1DS18CS108- </a:t>
            </a:r>
            <a:r>
              <a:rPr lang="en-US" dirty="0">
                <a:latin typeface="Times New Roman" panose="02020603050405020304" pitchFamily="18" charset="0"/>
                <a:cs typeface="Times New Roman" panose="02020603050405020304" pitchFamily="18" charset="0"/>
              </a:rPr>
              <a:t>RUSHANG 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1DS18CS</a:t>
            </a:r>
            <a:r>
              <a:rPr lang="en-US" altLang="en-IN" dirty="0">
                <a:latin typeface="Times New Roman" panose="02020603050405020304" pitchFamily="18" charset="0"/>
                <a:cs typeface="Times New Roman" panose="02020603050405020304" pitchFamily="18" charset="0"/>
              </a:rPr>
              <a:t>117</a:t>
            </a:r>
            <a:r>
              <a:rPr lang="en-IN" dirty="0">
                <a:latin typeface="Times New Roman" panose="02020603050405020304" pitchFamily="18" charset="0"/>
                <a:cs typeface="Times New Roman" panose="02020603050405020304" pitchFamily="18" charset="0"/>
              </a:rPr>
              <a:t>- SHEFALI AGARWAL</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Under the Guidance of</a:t>
            </a:r>
          </a:p>
          <a:p>
            <a:pPr algn="just"/>
            <a:r>
              <a:rPr lang="en-IN" dirty="0">
                <a:latin typeface="Times New Roman" panose="02020603050405020304" pitchFamily="18" charset="0"/>
                <a:cs typeface="Times New Roman" panose="02020603050405020304" pitchFamily="18" charset="0"/>
              </a:rPr>
              <a:t>Prof. RAVICHANDRA &amp; Prof.</a:t>
            </a:r>
            <a:r>
              <a:rPr lang="en-US" altLang="en-IN" dirty="0">
                <a:latin typeface="Times New Roman" panose="02020603050405020304" pitchFamily="18" charset="0"/>
                <a:cs typeface="Times New Roman" panose="02020603050405020304" pitchFamily="18" charset="0"/>
              </a:rPr>
              <a:t> ANITHA M</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Ass</a:t>
            </a:r>
            <a:r>
              <a:rPr lang="en-US" altLang="en-IN" dirty="0">
                <a:latin typeface="Times New Roman" panose="02020603050405020304" pitchFamily="18" charset="0"/>
                <a:cs typeface="Times New Roman" panose="02020603050405020304" pitchFamily="18" charset="0"/>
              </a:rPr>
              <a:t>isstant</a:t>
            </a:r>
            <a:r>
              <a:rPr lang="en-IN" dirty="0">
                <a:latin typeface="Times New Roman" panose="02020603050405020304" pitchFamily="18" charset="0"/>
                <a:cs typeface="Times New Roman" panose="02020603050405020304" pitchFamily="18" charset="0"/>
              </a:rPr>
              <a:t> Prof</a:t>
            </a:r>
            <a:r>
              <a:rPr lang="en-US" altLang="en-IN" dirty="0">
                <a:latin typeface="Times New Roman" panose="02020603050405020304" pitchFamily="18" charset="0"/>
                <a:cs typeface="Times New Roman" panose="02020603050405020304" pitchFamily="18" charset="0"/>
              </a:rPr>
              <a:t>essor</a:t>
            </a:r>
            <a:r>
              <a:rPr lang="en-IN" dirty="0">
                <a:latin typeface="Times New Roman" panose="02020603050405020304" pitchFamily="18" charset="0"/>
                <a:cs typeface="Times New Roman" panose="02020603050405020304" pitchFamily="18" charset="0"/>
              </a:rPr>
              <a:t>, Dept of Computer Science and Engineering</a:t>
            </a:r>
            <a:r>
              <a:rPr lang="en-US" altLang="en-IN" dirty="0">
                <a:latin typeface="Times New Roman" panose="02020603050405020304" pitchFamily="18" charset="0"/>
                <a:cs typeface="Times New Roman" panose="02020603050405020304" pitchFamily="18" charset="0"/>
              </a:rPr>
              <a:t>, DSCE</a:t>
            </a:r>
          </a:p>
        </p:txBody>
      </p:sp>
      <p:sp>
        <p:nvSpPr>
          <p:cNvPr id="4" name="TextBox 3"/>
          <p:cNvSpPr txBox="1"/>
          <p:nvPr/>
        </p:nvSpPr>
        <p:spPr>
          <a:xfrm>
            <a:off x="1566176" y="1791026"/>
            <a:ext cx="9980903" cy="829945"/>
          </a:xfrm>
          <a:prstGeom prst="rect">
            <a:avLst/>
          </a:prstGeom>
          <a:noFill/>
        </p:spPr>
        <p:txBody>
          <a:bodyPr wrap="square" rtlCol="0">
            <a:spAutoFit/>
          </a:bodyPr>
          <a:lstStyle/>
          <a:p>
            <a:pPr algn="ctr"/>
            <a:r>
              <a:rPr lang="en-US" altLang="en-IN" sz="2400" b="1" dirty="0">
                <a:latin typeface="Times New Roman" panose="02020603050405020304" pitchFamily="18" charset="0"/>
                <a:cs typeface="Times New Roman" panose="02020603050405020304" pitchFamily="18" charset="0"/>
              </a:rPr>
              <a:t>CLOUD AND BIG DATA LAB MINI PROJECT</a:t>
            </a:r>
          </a:p>
          <a:p>
            <a:pPr algn="ctr"/>
            <a:r>
              <a:rPr lang="en-US" altLang="en-IN" sz="2400" b="1" dirty="0">
                <a:latin typeface="Times New Roman" panose="02020603050405020304" pitchFamily="18" charset="0"/>
                <a:cs typeface="Times New Roman" panose="02020603050405020304" pitchFamily="18" charset="0"/>
              </a:rPr>
              <a:t>APP REVIEW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IN" sz="4400" dirty="0">
              <a:latin typeface="Times New Roman" panose="02020603050405020304" pitchFamily="18" charset="0"/>
              <a:cs typeface="Times New Roman" panose="02020603050405020304" pitchFamily="18" charset="0"/>
            </a:endParaRPr>
          </a:p>
          <a:p>
            <a:pPr marL="0" indent="0" algn="ctr">
              <a:buNone/>
            </a:pPr>
            <a:r>
              <a:rPr lang="en-IN" sz="4400" b="1" u="sng"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ABSTRACT</a:t>
            </a:r>
          </a:p>
        </p:txBody>
      </p:sp>
      <p:sp>
        <p:nvSpPr>
          <p:cNvPr id="5" name="Rectangle 1">
            <a:extLst>
              <a:ext uri="{FF2B5EF4-FFF2-40B4-BE49-F238E27FC236}">
                <a16:creationId xmlns:a16="http://schemas.microsoft.com/office/drawing/2014/main" id="{CC5B5FDE-5051-4EC2-B1A8-6ADAFF0B85B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Content Placeholder 6">
            <a:extLst>
              <a:ext uri="{FF2B5EF4-FFF2-40B4-BE49-F238E27FC236}">
                <a16:creationId xmlns:a16="http://schemas.microsoft.com/office/drawing/2014/main" id="{01A4CBB4-C7D5-4FB3-8956-22FC29FC20E4}"/>
              </a:ext>
            </a:extLst>
          </p:cNvPr>
          <p:cNvSpPr>
            <a:spLocks noGrp="1"/>
          </p:cNvSpPr>
          <p:nvPr>
            <p:ph idx="1"/>
          </p:nvPr>
        </p:nvSpPr>
        <p:spPr>
          <a:xfrm>
            <a:off x="1257300" y="1503408"/>
            <a:ext cx="10515600" cy="4351338"/>
          </a:xfrm>
        </p:spPr>
        <p:txBody>
          <a:bodyPr/>
          <a:lstStyle/>
          <a:p>
            <a:pPr rtl="0">
              <a:spcBef>
                <a:spcPts val="0"/>
              </a:spcBef>
              <a:spcAft>
                <a:spcPts val="0"/>
              </a:spcAft>
            </a:pPr>
            <a:r>
              <a:rPr lang="en-US" sz="1800" b="0" i="0" u="none" strike="noStrike" dirty="0">
                <a:solidFill>
                  <a:srgbClr val="24292F"/>
                </a:solidFill>
                <a:effectLst/>
                <a:latin typeface="Calibri" panose="020F0502020204030204" pitchFamily="34" charset="0"/>
              </a:rPr>
              <a:t>Our project focuses on giving a score based on a dataset-which is the reviews left by other </a:t>
            </a:r>
            <a:r>
              <a:rPr lang="en-US" sz="1800" b="0" i="0" u="none" strike="noStrike" dirty="0" err="1">
                <a:solidFill>
                  <a:srgbClr val="24292F"/>
                </a:solidFill>
                <a:effectLst/>
                <a:latin typeface="Calibri" panose="020F0502020204030204" pitchFamily="34" charset="0"/>
              </a:rPr>
              <a:t>people.A</a:t>
            </a:r>
            <a:r>
              <a:rPr lang="en-US" sz="1800" b="0" i="0" u="none" strike="noStrike" dirty="0">
                <a:solidFill>
                  <a:srgbClr val="24292F"/>
                </a:solidFill>
                <a:effectLst/>
                <a:latin typeface="Calibri" panose="020F0502020204030204" pitchFamily="34" charset="0"/>
              </a:rPr>
              <a:t> set of different </a:t>
            </a:r>
            <a:r>
              <a:rPr lang="en-US" sz="1800" b="0" i="0" u="none" strike="noStrike" dirty="0" err="1">
                <a:solidFill>
                  <a:srgbClr val="24292F"/>
                </a:solidFill>
                <a:effectLst/>
                <a:latin typeface="Calibri" panose="020F0502020204030204" pitchFamily="34" charset="0"/>
              </a:rPr>
              <a:t>english</a:t>
            </a:r>
            <a:r>
              <a:rPr lang="en-US" sz="1800" b="0" i="0" u="none" strike="noStrike" dirty="0">
                <a:solidFill>
                  <a:srgbClr val="24292F"/>
                </a:solidFill>
                <a:effectLst/>
                <a:latin typeface="Calibri" panose="020F0502020204030204" pitchFamily="34" charset="0"/>
              </a:rPr>
              <a:t> words and their sentiment score with a specific range is used.</a:t>
            </a:r>
          </a:p>
          <a:p>
            <a:pPr marL="0" indent="0" rtl="0">
              <a:spcBef>
                <a:spcPts val="0"/>
              </a:spcBef>
              <a:spcAft>
                <a:spcPts val="0"/>
              </a:spcAft>
              <a:buNone/>
            </a:pPr>
            <a:endParaRPr lang="en-US" b="0" dirty="0">
              <a:effectLst/>
            </a:endParaRPr>
          </a:p>
          <a:p>
            <a:pPr rtl="0">
              <a:spcBef>
                <a:spcPts val="0"/>
              </a:spcBef>
              <a:spcAft>
                <a:spcPts val="0"/>
              </a:spcAft>
            </a:pPr>
            <a:r>
              <a:rPr lang="en-US" sz="1800" b="0" i="0" u="none" strike="noStrike" dirty="0">
                <a:solidFill>
                  <a:srgbClr val="24292F"/>
                </a:solidFill>
                <a:effectLst/>
                <a:latin typeface="Calibri" panose="020F0502020204030204" pitchFamily="34" charset="0"/>
              </a:rPr>
              <a:t>Ideally, you would want to collect every possible review and work with that. However, in the real world data is often limited (too large, inaccessible, </a:t>
            </a:r>
            <a:r>
              <a:rPr lang="en-US" sz="1800" b="0" i="0" u="none" strike="noStrike" dirty="0" err="1">
                <a:solidFill>
                  <a:srgbClr val="24292F"/>
                </a:solidFill>
                <a:effectLst/>
                <a:latin typeface="Calibri" panose="020F0502020204030204" pitchFamily="34" charset="0"/>
              </a:rPr>
              <a:t>etc</a:t>
            </a:r>
            <a:r>
              <a:rPr lang="en-US" sz="1800" b="0" i="0" u="none" strike="noStrike" dirty="0">
                <a:solidFill>
                  <a:srgbClr val="24292F"/>
                </a:solidFill>
                <a:effectLst/>
                <a:latin typeface="Calibri" panose="020F0502020204030204" pitchFamily="34" charset="0"/>
              </a:rPr>
              <a:t>). So, the number of reviews used are limited.</a:t>
            </a:r>
          </a:p>
          <a:p>
            <a:pPr marL="0" indent="0" rtl="0">
              <a:spcBef>
                <a:spcPts val="0"/>
              </a:spcBef>
              <a:spcAft>
                <a:spcPts val="0"/>
              </a:spcAft>
              <a:buNone/>
            </a:pPr>
            <a:endParaRPr lang="en-US" b="0" dirty="0">
              <a:effectLst/>
            </a:endParaRPr>
          </a:p>
          <a:p>
            <a:r>
              <a:rPr lang="en-US" sz="1800" b="0" i="0" u="none" strike="noStrike" dirty="0">
                <a:solidFill>
                  <a:srgbClr val="24292F"/>
                </a:solidFill>
                <a:effectLst/>
                <a:latin typeface="Calibri" panose="020F0502020204030204" pitchFamily="34" charset="0"/>
              </a:rPr>
              <a:t>Lucky for us, Google Play has plenty of apps, reviews, and scores. We can scrape app info and reviews using the google-play-scraper </a:t>
            </a:r>
            <a:r>
              <a:rPr lang="en-US" sz="1800" b="0" i="0" u="none" strike="noStrike" dirty="0" err="1">
                <a:solidFill>
                  <a:srgbClr val="24292F"/>
                </a:solidFill>
                <a:effectLst/>
                <a:latin typeface="Calibri" panose="020F0502020204030204" pitchFamily="34" charset="0"/>
              </a:rPr>
              <a:t>package.You</a:t>
            </a:r>
            <a:r>
              <a:rPr lang="en-US" sz="1800" b="0" i="0" u="none" strike="noStrike" dirty="0">
                <a:solidFill>
                  <a:srgbClr val="24292F"/>
                </a:solidFill>
                <a:effectLst/>
                <a:latin typeface="Calibri" panose="020F0502020204030204" pitchFamily="34" charset="0"/>
              </a:rPr>
              <a:t> can choose plenty of apps to analyze. But different app categories contain different audiences, domain-specific quirks, and more. We’ll start </a:t>
            </a:r>
            <a:r>
              <a:rPr lang="en-US" sz="1800" b="0" i="0" u="none" strike="noStrike" dirty="0" err="1">
                <a:solidFill>
                  <a:srgbClr val="24292F"/>
                </a:solidFill>
                <a:effectLst/>
                <a:latin typeface="Calibri" panose="020F0502020204030204" pitchFamily="34" charset="0"/>
              </a:rPr>
              <a:t>simple.We</a:t>
            </a:r>
            <a:r>
              <a:rPr lang="en-US" sz="1800" b="0" i="0" u="none" strike="noStrike" dirty="0">
                <a:solidFill>
                  <a:srgbClr val="24292F"/>
                </a:solidFill>
                <a:effectLst/>
                <a:latin typeface="Calibri" panose="020F0502020204030204" pitchFamily="34" charset="0"/>
              </a:rPr>
              <a:t> want apps that have been around some time, so opinion is collected organically. We want to mitigate advertising strategies as much as possible. Apps are constantly being updated, so the time of the review is an important factor</a:t>
            </a:r>
            <a:r>
              <a:rPr lang="en-US" sz="1800" b="0" i="0" u="none" strike="noStrike" dirty="0">
                <a:solidFill>
                  <a:srgbClr val="24292F"/>
                </a:solidFill>
                <a:effectLst/>
                <a:latin typeface="Times New Roman" panose="02020603050405020304" pitchFamily="18" charset="0"/>
              </a:rPr>
              <a: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354455" y="1501140"/>
            <a:ext cx="9999345" cy="3733800"/>
          </a:xfrm>
        </p:spPr>
        <p:txBody>
          <a:bodyPr>
            <a:normAutofit/>
          </a:bodyPr>
          <a:lstStyle/>
          <a:p>
            <a:pPr marL="0" indent="0" algn="l">
              <a:buNone/>
            </a:pPr>
            <a:endParaRPr lang="en-IN" sz="1800" dirty="0">
              <a:effectLst/>
              <a:latin typeface="Times New Roman" panose="02020603050405020304" pitchFamily="18" charset="0"/>
              <a:ea typeface="Times New Roman" panose="02020603050405020304" pitchFamily="18" charset="0"/>
            </a:endParaRPr>
          </a:p>
          <a:p>
            <a:pPr rtl="0">
              <a:spcBef>
                <a:spcPts val="0"/>
              </a:spcBef>
              <a:spcAft>
                <a:spcPts val="0"/>
              </a:spcAft>
            </a:pPr>
            <a:r>
              <a:rPr lang="en-US" sz="1800" b="0" i="0" u="none" strike="noStrike" dirty="0">
                <a:solidFill>
                  <a:srgbClr val="24292F"/>
                </a:solidFill>
                <a:effectLst/>
                <a:latin typeface="Calibri" panose="020F0502020204030204" pitchFamily="34" charset="0"/>
              </a:rPr>
              <a:t>We spend a lot of time on our phone these days and inevitably end up using many </a:t>
            </a:r>
            <a:r>
              <a:rPr lang="en-US" sz="1800" b="0" i="0" u="none" strike="noStrike" dirty="0" err="1">
                <a:solidFill>
                  <a:srgbClr val="24292F"/>
                </a:solidFill>
                <a:effectLst/>
                <a:latin typeface="Calibri" panose="020F0502020204030204" pitchFamily="34" charset="0"/>
              </a:rPr>
              <a:t>applications.Google</a:t>
            </a:r>
            <a:r>
              <a:rPr lang="en-US" sz="1800" b="0" i="0" u="none" strike="noStrike" dirty="0">
                <a:solidFill>
                  <a:srgbClr val="24292F"/>
                </a:solidFill>
                <a:effectLst/>
                <a:latin typeface="Calibri" panose="020F0502020204030204" pitchFamily="34" charset="0"/>
              </a:rPr>
              <a:t> </a:t>
            </a:r>
            <a:r>
              <a:rPr lang="en-US" sz="1800" b="0" i="0" u="none" strike="noStrike" dirty="0" err="1">
                <a:solidFill>
                  <a:srgbClr val="24292F"/>
                </a:solidFill>
                <a:effectLst/>
                <a:latin typeface="Calibri" panose="020F0502020204030204" pitchFamily="34" charset="0"/>
              </a:rPr>
              <a:t>PlayStore</a:t>
            </a:r>
            <a:r>
              <a:rPr lang="en-US" sz="1800" b="0" i="0" u="none" strike="noStrike" dirty="0">
                <a:solidFill>
                  <a:srgbClr val="24292F"/>
                </a:solidFill>
                <a:effectLst/>
                <a:latin typeface="Calibri" panose="020F0502020204030204" pitchFamily="34" charset="0"/>
              </a:rPr>
              <a:t> is by far the largest app store in the </a:t>
            </a:r>
            <a:r>
              <a:rPr lang="en-US" sz="1800" b="0" i="0" u="none" strike="noStrike" dirty="0" err="1">
                <a:solidFill>
                  <a:srgbClr val="24292F"/>
                </a:solidFill>
                <a:effectLst/>
                <a:latin typeface="Calibri" panose="020F0502020204030204" pitchFamily="34" charset="0"/>
              </a:rPr>
              <a:t>world.Before</a:t>
            </a:r>
            <a:r>
              <a:rPr lang="en-US" sz="1800" b="0" i="0" u="none" strike="noStrike" dirty="0">
                <a:solidFill>
                  <a:srgbClr val="24292F"/>
                </a:solidFill>
                <a:effectLst/>
                <a:latin typeface="Calibri" panose="020F0502020204030204" pitchFamily="34" charset="0"/>
              </a:rPr>
              <a:t> downloading any </a:t>
            </a:r>
            <a:r>
              <a:rPr lang="en-US" sz="1800" b="0" i="0" u="none" strike="noStrike" dirty="0" err="1">
                <a:solidFill>
                  <a:srgbClr val="24292F"/>
                </a:solidFill>
                <a:effectLst/>
                <a:latin typeface="Calibri" panose="020F0502020204030204" pitchFamily="34" charset="0"/>
              </a:rPr>
              <a:t>app,we</a:t>
            </a:r>
            <a:r>
              <a:rPr lang="en-US" sz="1800" b="0" i="0" u="none" strike="noStrike" dirty="0">
                <a:solidFill>
                  <a:srgbClr val="24292F"/>
                </a:solidFill>
                <a:effectLst/>
                <a:latin typeface="Calibri" panose="020F0502020204030204" pitchFamily="34" charset="0"/>
              </a:rPr>
              <a:t> always look at the reviews to get a feel for what we are trusting our data and memory space with.</a:t>
            </a:r>
          </a:p>
          <a:p>
            <a:pPr marL="0" indent="0" rtl="0">
              <a:spcBef>
                <a:spcPts val="0"/>
              </a:spcBef>
              <a:spcAft>
                <a:spcPts val="0"/>
              </a:spcAft>
              <a:buNone/>
            </a:pPr>
            <a:endParaRPr lang="en-US" sz="1800" dirty="0">
              <a:solidFill>
                <a:srgbClr val="24292F"/>
              </a:solidFill>
              <a:latin typeface="Calibri" panose="020F0502020204030204" pitchFamily="34" charset="0"/>
            </a:endParaRPr>
          </a:p>
          <a:p>
            <a:pPr marL="0" indent="0" rtl="0">
              <a:spcBef>
                <a:spcPts val="0"/>
              </a:spcBef>
              <a:spcAft>
                <a:spcPts val="0"/>
              </a:spcAft>
              <a:buNone/>
            </a:pPr>
            <a:endParaRPr lang="en-US" sz="1200" b="0" dirty="0">
              <a:effectLst/>
            </a:endParaRPr>
          </a:p>
          <a:p>
            <a:pPr rtl="0">
              <a:spcBef>
                <a:spcPts val="0"/>
              </a:spcBef>
              <a:spcAft>
                <a:spcPts val="0"/>
              </a:spcAft>
            </a:pPr>
            <a:r>
              <a:rPr lang="en-US" sz="1800" b="0" i="0" u="none" strike="noStrike" dirty="0">
                <a:solidFill>
                  <a:srgbClr val="24292F"/>
                </a:solidFill>
                <a:effectLst/>
                <a:latin typeface="Calibri" panose="020F0502020204030204" pitchFamily="34" charset="0"/>
              </a:rPr>
              <a:t>Ratings are an efficient way to get a quick look at how an app </a:t>
            </a:r>
            <a:r>
              <a:rPr lang="en-US" sz="1800" b="0" i="0" u="none" strike="noStrike" dirty="0" err="1">
                <a:solidFill>
                  <a:srgbClr val="24292F"/>
                </a:solidFill>
                <a:effectLst/>
                <a:latin typeface="Calibri" panose="020F0502020204030204" pitchFamily="34" charset="0"/>
              </a:rPr>
              <a:t>is,but</a:t>
            </a:r>
            <a:r>
              <a:rPr lang="en-US" sz="1800" b="0" i="0" u="none" strike="noStrike" dirty="0">
                <a:solidFill>
                  <a:srgbClr val="24292F"/>
                </a:solidFill>
                <a:effectLst/>
                <a:latin typeface="Calibri" panose="020F0502020204030204" pitchFamily="34" charset="0"/>
              </a:rPr>
              <a:t> they never give the complete </a:t>
            </a:r>
            <a:r>
              <a:rPr lang="en-US" sz="1800" b="0" i="0" u="none" strike="noStrike" dirty="0" err="1">
                <a:solidFill>
                  <a:srgbClr val="24292F"/>
                </a:solidFill>
                <a:effectLst/>
                <a:latin typeface="Calibri" panose="020F0502020204030204" pitchFamily="34" charset="0"/>
              </a:rPr>
              <a:t>picture.A</a:t>
            </a:r>
            <a:r>
              <a:rPr lang="en-US" sz="1800" b="0" i="0" u="none" strike="noStrike" dirty="0">
                <a:solidFill>
                  <a:srgbClr val="24292F"/>
                </a:solidFill>
                <a:effectLst/>
                <a:latin typeface="Calibri" panose="020F0502020204030204" pitchFamily="34" charset="0"/>
              </a:rPr>
              <a:t> review analysis system can help with </a:t>
            </a:r>
            <a:r>
              <a:rPr lang="en-US" sz="1800" b="0" i="0" u="none" strike="noStrike" dirty="0" err="1">
                <a:solidFill>
                  <a:srgbClr val="24292F"/>
                </a:solidFill>
                <a:effectLst/>
                <a:latin typeface="Calibri" panose="020F0502020204030204" pitchFamily="34" charset="0"/>
              </a:rPr>
              <a:t>this,in</a:t>
            </a:r>
            <a:r>
              <a:rPr lang="en-US" sz="1800" b="0" i="0" u="none" strike="noStrike" dirty="0">
                <a:solidFill>
                  <a:srgbClr val="24292F"/>
                </a:solidFill>
                <a:effectLst/>
                <a:latin typeface="Calibri" panose="020F0502020204030204" pitchFamily="34" charset="0"/>
              </a:rPr>
              <a:t> addition to providing the advantage that reviews are simply harder to fake.</a:t>
            </a:r>
            <a:endParaRPr lang="en-US" sz="1200" b="0" dirty="0">
              <a:effectLst/>
            </a:endParaRPr>
          </a:p>
          <a:p>
            <a:pPr marL="0" indent="0">
              <a:buNone/>
            </a:pPr>
            <a:br>
              <a:rPr lang="en-US" sz="1200" dirty="0"/>
            </a:b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
            <a:ext cx="10515600" cy="1569720"/>
          </a:xfrm>
        </p:spPr>
        <p:txBody>
          <a:bodyPr/>
          <a:lstStyle/>
          <a:p>
            <a:pPr algn="ctr"/>
            <a:r>
              <a:rPr lang="en-US" altLang="en-IN" u="sng" dirty="0">
                <a:latin typeface="Times New Roman" panose="02020603050405020304" pitchFamily="18" charset="0"/>
                <a:cs typeface="Times New Roman" panose="02020603050405020304" pitchFamily="18" charset="0"/>
              </a:rPr>
              <a:t>PLATFORMS USED</a:t>
            </a:r>
          </a:p>
        </p:txBody>
      </p:sp>
      <p:sp>
        <p:nvSpPr>
          <p:cNvPr id="3" name="Content Placeholder 2"/>
          <p:cNvSpPr>
            <a:spLocks noGrp="1"/>
          </p:cNvSpPr>
          <p:nvPr>
            <p:ph idx="1"/>
          </p:nvPr>
        </p:nvSpPr>
        <p:spPr>
          <a:xfrm>
            <a:off x="1399540" y="1337310"/>
            <a:ext cx="9954260" cy="4641215"/>
          </a:xfrm>
        </p:spPr>
        <p:txBody>
          <a:bodyPr>
            <a:normAutofit/>
          </a:bodyPr>
          <a:lstStyle/>
          <a:p>
            <a:pPr marL="0" indent="0" rtl="0">
              <a:spcBef>
                <a:spcPts val="1200"/>
              </a:spcBef>
              <a:spcAft>
                <a:spcPts val="1200"/>
              </a:spcAft>
              <a:buNone/>
            </a:pP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PySpark</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PySpark</a:t>
            </a:r>
            <a:r>
              <a:rPr lang="en-US" sz="1800" b="0" i="0" u="none" strike="noStrike" dirty="0">
                <a:solidFill>
                  <a:srgbClr val="000000"/>
                </a:solidFill>
                <a:effectLst/>
                <a:latin typeface="Times New Roman" panose="02020603050405020304" pitchFamily="18" charset="0"/>
              </a:rPr>
              <a:t> is an interface for Apache Spark in Python. It not only allows you to write Spark applications using Python APIs, but also provides the </a:t>
            </a:r>
            <a:r>
              <a:rPr lang="en-US" sz="1800" b="0" i="0" u="none" strike="noStrike" dirty="0" err="1">
                <a:solidFill>
                  <a:srgbClr val="000000"/>
                </a:solidFill>
                <a:effectLst/>
                <a:latin typeface="Times New Roman" panose="02020603050405020304" pitchFamily="18" charset="0"/>
              </a:rPr>
              <a:t>PySparkshell</a:t>
            </a:r>
            <a:r>
              <a:rPr lang="en-US" sz="1800" b="0" i="0" u="none" strike="noStrike" dirty="0">
                <a:solidFill>
                  <a:srgbClr val="000000"/>
                </a:solidFill>
                <a:effectLst/>
                <a:latin typeface="Times New Roman" panose="02020603050405020304" pitchFamily="18" charset="0"/>
              </a:rPr>
              <a:t> for interactively analyzing your data in a distributed environment.</a:t>
            </a:r>
            <a:endParaRPr lang="en-US" sz="1200" b="0" dirty="0">
              <a:effectLst/>
            </a:endParaRPr>
          </a:p>
          <a:p>
            <a:pPr>
              <a:spcBef>
                <a:spcPts val="0"/>
              </a:spcBef>
            </a:pPr>
            <a:endParaRPr lang="en-US" sz="1200" i="0" u="none" strike="noStrike" dirty="0">
              <a:solidFill>
                <a:srgbClr val="000000"/>
              </a:solidFill>
              <a:latin typeface="Calibri" panose="020F0502020204030204" pitchFamily="34" charset="0"/>
            </a:endParaRPr>
          </a:p>
          <a:p>
            <a:pPr marL="0" indent="0">
              <a:spcBef>
                <a:spcPts val="0"/>
              </a:spcBef>
              <a:buNone/>
            </a:pPr>
            <a:r>
              <a:rPr lang="en-US" sz="1200" b="1" dirty="0">
                <a:solidFill>
                  <a:srgbClr val="000000"/>
                </a:solidFill>
                <a:effectLst/>
                <a:latin typeface="Calibri" panose="020F0502020204030204" pitchFamily="34" charset="0"/>
              </a:rPr>
              <a:t>   </a:t>
            </a:r>
            <a:r>
              <a:rPr lang="en-US" sz="1800" b="1" i="0" u="none" strike="noStrike" dirty="0">
                <a:solidFill>
                  <a:srgbClr val="000000"/>
                </a:solidFill>
                <a:effectLst/>
                <a:latin typeface="Calibri" panose="020F0502020204030204" pitchFamily="34" charset="0"/>
              </a:rPr>
              <a:t>Google </a:t>
            </a:r>
            <a:r>
              <a:rPr lang="en-US" sz="1800" b="1" i="0" u="none" strike="noStrike" dirty="0" err="1">
                <a:solidFill>
                  <a:srgbClr val="000000"/>
                </a:solidFill>
                <a:effectLst/>
                <a:latin typeface="Calibri" panose="020F0502020204030204" pitchFamily="34" charset="0"/>
              </a:rPr>
              <a:t>Colab</a:t>
            </a:r>
            <a:r>
              <a:rPr lang="en-US" sz="1800" b="1" i="0" u="none" strike="noStrike" dirty="0">
                <a:solidFill>
                  <a:srgbClr val="000000"/>
                </a:solidFill>
                <a:effectLst/>
                <a:latin typeface="Calibri" panose="020F0502020204030204" pitchFamily="34" charset="0"/>
              </a:rPr>
              <a:t>: </a:t>
            </a:r>
            <a:r>
              <a:rPr lang="en-US" sz="1800" b="0" i="0" u="none" strike="noStrike" dirty="0" err="1">
                <a:solidFill>
                  <a:srgbClr val="202124"/>
                </a:solidFill>
                <a:effectLst/>
                <a:latin typeface="Times New Roman" panose="02020603050405020304" pitchFamily="18" charset="0"/>
              </a:rPr>
              <a:t>Colaboratory</a:t>
            </a:r>
            <a:r>
              <a:rPr lang="en-US" sz="1800" b="0" i="0" u="none" strike="noStrike" dirty="0">
                <a:solidFill>
                  <a:srgbClr val="202124"/>
                </a:solidFill>
                <a:effectLst/>
                <a:latin typeface="Times New Roman" panose="02020603050405020304" pitchFamily="18" charset="0"/>
              </a:rPr>
              <a:t>, or “</a:t>
            </a:r>
            <a:r>
              <a:rPr lang="en-US" sz="1800" b="0" i="0" u="none" strike="noStrike" dirty="0" err="1">
                <a:solidFill>
                  <a:srgbClr val="202124"/>
                </a:solidFill>
                <a:effectLst/>
                <a:latin typeface="Times New Roman" panose="02020603050405020304" pitchFamily="18" charset="0"/>
              </a:rPr>
              <a:t>Colab</a:t>
            </a:r>
            <a:r>
              <a:rPr lang="en-US" sz="1800" b="0" i="0" u="none" strike="noStrike" dirty="0">
                <a:solidFill>
                  <a:srgbClr val="202124"/>
                </a:solidFill>
                <a:effectLst/>
                <a:latin typeface="Times New Roman" panose="02020603050405020304" pitchFamily="18" charset="0"/>
              </a:rPr>
              <a:t>” for short, is a product from Google Research. </a:t>
            </a:r>
            <a:r>
              <a:rPr lang="en-US" sz="1800" b="0" i="0" u="none" strike="noStrike" dirty="0" err="1">
                <a:solidFill>
                  <a:srgbClr val="202124"/>
                </a:solidFill>
                <a:effectLst/>
                <a:latin typeface="Times New Roman" panose="02020603050405020304" pitchFamily="18" charset="0"/>
              </a:rPr>
              <a:t>Colab</a:t>
            </a:r>
            <a:r>
              <a:rPr lang="en-US" sz="1800" b="0" i="0" u="none" strike="noStrike" dirty="0">
                <a:solidFill>
                  <a:srgbClr val="202124"/>
                </a:solidFill>
                <a:effectLst/>
                <a:latin typeface="Times New Roman" panose="02020603050405020304" pitchFamily="18" charset="0"/>
              </a:rPr>
              <a:t> allows anybody to write and execute arbitrary python code through the browser, and is especially well suited to machine learning, data analysis and education.</a:t>
            </a:r>
            <a:endParaRPr lang="en-US" sz="1200" b="0" dirty="0">
              <a:effectLst/>
            </a:endParaRPr>
          </a:p>
          <a:p>
            <a:pPr marL="0" indent="0" rtl="0">
              <a:spcBef>
                <a:spcPts val="0"/>
              </a:spcBef>
              <a:spcAft>
                <a:spcPts val="0"/>
              </a:spcAft>
              <a:buNone/>
            </a:pPr>
            <a:endParaRPr lang="en-US" sz="1200" dirty="0"/>
          </a:p>
          <a:p>
            <a:pPr marL="0" indent="0" rtl="0">
              <a:spcBef>
                <a:spcPts val="0"/>
              </a:spcBef>
              <a:spcAft>
                <a:spcPts val="0"/>
              </a:spcAft>
              <a:buNone/>
            </a:pPr>
            <a:endParaRPr lang="en-US" sz="1200" b="0" dirty="0">
              <a:effectLst/>
            </a:endParaRPr>
          </a:p>
          <a:p>
            <a:pPr marL="0" indent="0" rtl="0">
              <a:spcBef>
                <a:spcPts val="0"/>
              </a:spcBef>
              <a:spcAft>
                <a:spcPts val="0"/>
              </a:spcAft>
              <a:buNone/>
            </a:pPr>
            <a:r>
              <a:rPr lang="en-US" sz="1200" b="0" dirty="0">
                <a:effectLst/>
              </a:rPr>
              <a:t> </a:t>
            </a:r>
          </a:p>
          <a:p>
            <a:pPr marL="0" indent="0" rtl="0">
              <a:spcBef>
                <a:spcPts val="0"/>
              </a:spcBef>
              <a:spcAft>
                <a:spcPts val="0"/>
              </a:spcAft>
              <a:buNone/>
            </a:pPr>
            <a:r>
              <a:rPr lang="en-US" sz="1800" b="1" i="0" u="none" strike="noStrike" dirty="0">
                <a:solidFill>
                  <a:srgbClr val="000000"/>
                </a:solidFill>
                <a:effectLst/>
                <a:latin typeface="Times New Roman" panose="02020603050405020304" pitchFamily="18" charset="0"/>
              </a:rPr>
              <a:t>  Google Play </a:t>
            </a:r>
            <a:r>
              <a:rPr lang="en-US" sz="1800" b="1" i="0" u="none" strike="noStrike" dirty="0" err="1">
                <a:solidFill>
                  <a:srgbClr val="000000"/>
                </a:solidFill>
                <a:effectLst/>
                <a:latin typeface="Times New Roman" panose="02020603050405020304" pitchFamily="18" charset="0"/>
              </a:rPr>
              <a:t>Scraper:</a:t>
            </a:r>
            <a:r>
              <a:rPr lang="en-US" sz="1800" b="0" i="0" u="none" strike="noStrike" dirty="0" err="1">
                <a:solidFill>
                  <a:srgbClr val="202124"/>
                </a:solidFill>
                <a:effectLst/>
                <a:latin typeface="Times New Roman" panose="02020603050405020304" pitchFamily="18" charset="0"/>
              </a:rPr>
              <a:t>The</a:t>
            </a:r>
            <a:r>
              <a:rPr lang="en-US" sz="1800" b="0" i="0" u="none" strike="noStrike" dirty="0">
                <a:solidFill>
                  <a:srgbClr val="202124"/>
                </a:solidFill>
                <a:effectLst/>
                <a:latin typeface="Times New Roman" panose="02020603050405020304" pitchFamily="18" charset="0"/>
              </a:rPr>
              <a:t> google-play-scraper is a Node. </a:t>
            </a:r>
            <a:r>
              <a:rPr lang="en-US" sz="1800" b="0" i="0" u="none" strike="noStrike" dirty="0" err="1">
                <a:solidFill>
                  <a:srgbClr val="202124"/>
                </a:solidFill>
                <a:effectLst/>
                <a:latin typeface="Times New Roman" panose="02020603050405020304" pitchFamily="18" charset="0"/>
              </a:rPr>
              <a:t>js</a:t>
            </a:r>
            <a:r>
              <a:rPr lang="en-US" sz="1800" b="0" i="0" u="none" strike="noStrike" dirty="0">
                <a:solidFill>
                  <a:srgbClr val="202124"/>
                </a:solidFill>
                <a:effectLst/>
                <a:latin typeface="Times New Roman" panose="02020603050405020304" pitchFamily="18" charset="0"/>
              </a:rPr>
              <a:t> module that helps in scraping App data from the Google Play store by providing methods that make our job easy.</a:t>
            </a:r>
            <a:endParaRPr lang="en-US" sz="1200" b="0" dirty="0">
              <a:effectLst/>
            </a:endParaRPr>
          </a:p>
          <a:p>
            <a:pPr marL="0" indent="0" rtl="0">
              <a:spcBef>
                <a:spcPts val="0"/>
              </a:spcBef>
              <a:spcAft>
                <a:spcPts val="0"/>
              </a:spcAft>
              <a:buNone/>
            </a:pPr>
            <a:endParaRPr lang="en-US" sz="1200" dirty="0"/>
          </a:p>
          <a:p>
            <a:pPr marL="0" indent="0" rtl="0">
              <a:spcBef>
                <a:spcPts val="0"/>
              </a:spcBef>
              <a:spcAft>
                <a:spcPts val="0"/>
              </a:spcAft>
              <a:buNone/>
            </a:pPr>
            <a:r>
              <a:rPr lang="en-US" sz="1200" b="0" dirty="0">
                <a:effectLst/>
              </a:rPr>
              <a:t> </a:t>
            </a:r>
          </a:p>
          <a:p>
            <a:pPr marL="0" indent="0">
              <a:buNone/>
            </a:pPr>
            <a:r>
              <a:rPr lang="en-US" sz="1800" b="1" i="0" u="none" strike="noStrike" dirty="0">
                <a:solidFill>
                  <a:srgbClr val="24292F"/>
                </a:solidFill>
                <a:effectLst/>
                <a:latin typeface="Times New Roman" panose="02020603050405020304" pitchFamily="18" charset="0"/>
              </a:rPr>
              <a:t>   </a:t>
            </a:r>
            <a:r>
              <a:rPr lang="en-US" sz="1800" b="1" i="0" u="none" strike="noStrike" dirty="0" err="1">
                <a:solidFill>
                  <a:srgbClr val="24292F"/>
                </a:solidFill>
                <a:effectLst/>
                <a:latin typeface="Times New Roman" panose="02020603050405020304" pitchFamily="18" charset="0"/>
              </a:rPr>
              <a:t>PyTorch:</a:t>
            </a:r>
            <a:r>
              <a:rPr lang="en-US" sz="1800" b="0" i="0" u="none" strike="noStrike" dirty="0" err="1">
                <a:solidFill>
                  <a:srgbClr val="24292F"/>
                </a:solidFill>
                <a:effectLst/>
                <a:latin typeface="Times New Roman" panose="02020603050405020304" pitchFamily="18" charset="0"/>
              </a:rPr>
              <a:t>PyTorch</a:t>
            </a:r>
            <a:r>
              <a:rPr lang="en-US" sz="1800" b="0" i="0" u="none" strike="noStrike" dirty="0">
                <a:solidFill>
                  <a:srgbClr val="24292F"/>
                </a:solidFill>
                <a:effectLst/>
                <a:latin typeface="Times New Roman" panose="02020603050405020304" pitchFamily="18" charset="0"/>
              </a:rPr>
              <a:t> is an open source machine learning library based on the Torch library, used for applications such as computer vision and natural language processing, primarily developed by Facebook's AI Research lab.</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435" y="92075"/>
            <a:ext cx="10515600" cy="1285240"/>
          </a:xfrm>
        </p:spPr>
        <p:txBody>
          <a:bodyPr/>
          <a:lstStyle/>
          <a:p>
            <a:pPr algn="ctr"/>
            <a:r>
              <a:rPr lang="en-US" altLang="en-IN" u="sng" dirty="0">
                <a:latin typeface="Times New Roman" panose="02020603050405020304" pitchFamily="18" charset="0"/>
                <a:cs typeface="Times New Roman" panose="02020603050405020304" pitchFamily="18" charset="0"/>
              </a:rPr>
              <a:t>DESIGN AND IMPLEMENTATION</a:t>
            </a:r>
          </a:p>
        </p:txBody>
      </p:sp>
      <p:sp>
        <p:nvSpPr>
          <p:cNvPr id="3" name="Content Placeholder 2"/>
          <p:cNvSpPr>
            <a:spLocks noGrp="1"/>
          </p:cNvSpPr>
          <p:nvPr>
            <p:ph idx="1"/>
          </p:nvPr>
        </p:nvSpPr>
        <p:spPr>
          <a:xfrm>
            <a:off x="1354455" y="1377315"/>
            <a:ext cx="9999345" cy="4723765"/>
          </a:xfrm>
        </p:spPr>
        <p:txBody>
          <a:bodyPr>
            <a:normAutofit/>
          </a:bodyPr>
          <a:lstStyle/>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F90D0E3C-1BA1-41FF-9EC7-0421952D92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225" y="1404938"/>
            <a:ext cx="4781550" cy="4048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4479008-B5E6-478E-AA0E-2597DA778F53}"/>
              </a:ext>
            </a:extLst>
          </p:cNvPr>
          <p:cNvSpPr txBox="1"/>
          <p:nvPr/>
        </p:nvSpPr>
        <p:spPr>
          <a:xfrm>
            <a:off x="4101220" y="5466581"/>
            <a:ext cx="6094602" cy="369332"/>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 Fig: Flowchart showing working of the model</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075" y="272415"/>
            <a:ext cx="10515600" cy="840823"/>
          </a:xfrm>
        </p:spPr>
        <p:txBody>
          <a:bodyPr/>
          <a:lstStyle/>
          <a:p>
            <a:pPr algn="ctr"/>
            <a:r>
              <a:rPr lang="en-US" altLang="en-IN" u="sng" dirty="0">
                <a:latin typeface="Times New Roman" panose="02020603050405020304" pitchFamily="18" charset="0"/>
                <a:cs typeface="Times New Roman" panose="02020603050405020304" pitchFamily="18" charset="0"/>
              </a:rPr>
              <a:t>DESIGN AND IMPLEMENTATION</a:t>
            </a:r>
          </a:p>
        </p:txBody>
      </p:sp>
      <p:sp>
        <p:nvSpPr>
          <p:cNvPr id="8" name="TextBox 7">
            <a:extLst>
              <a:ext uri="{FF2B5EF4-FFF2-40B4-BE49-F238E27FC236}">
                <a16:creationId xmlns:a16="http://schemas.microsoft.com/office/drawing/2014/main" id="{549F4DF5-A2FE-480C-8349-FF659AD6BC2C}"/>
              </a:ext>
            </a:extLst>
          </p:cNvPr>
          <p:cNvSpPr txBox="1"/>
          <p:nvPr/>
        </p:nvSpPr>
        <p:spPr>
          <a:xfrm>
            <a:off x="2040622" y="1542817"/>
            <a:ext cx="7556384" cy="3139321"/>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Times New Roman" panose="02020603050405020304" pitchFamily="18" charset="0"/>
              </a:rPr>
              <a:t>The implementation of the project involves two steps:</a:t>
            </a:r>
          </a:p>
          <a:p>
            <a:pPr rtl="0">
              <a:spcBef>
                <a:spcPts val="0"/>
              </a:spcBef>
              <a:spcAft>
                <a:spcPts val="0"/>
              </a:spcAft>
            </a:pPr>
            <a:endParaRPr lang="en-US" b="0" dirty="0">
              <a:effectLst/>
            </a:endParaRPr>
          </a:p>
          <a:p>
            <a:pPr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Creating a dataset for Sentiment Analysis by scraping google play app information and reviews using python.</a:t>
            </a:r>
          </a:p>
          <a:p>
            <a:pPr rtl="0" fontAlgn="base">
              <a:spcBef>
                <a:spcPts val="0"/>
              </a:spcBef>
              <a:spcAft>
                <a:spcPts val="0"/>
              </a:spcAft>
            </a:pPr>
            <a:endParaRPr lang="en-US" sz="1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In this step, we set the goals and expectations for the dataset.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Using the Google-play-scraper available on GitHub, we scrape the google play app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We scrape user reviews for google play store apps.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We’ll store the app information by converting the JSON objects into a Pandas </a:t>
            </a:r>
            <a:r>
              <a:rPr lang="en-US" sz="1800" b="0" i="0" u="none" strike="noStrike" dirty="0" err="1">
                <a:solidFill>
                  <a:srgbClr val="000000"/>
                </a:solidFill>
                <a:effectLst/>
                <a:latin typeface="Times New Roman" panose="02020603050405020304" pitchFamily="18" charset="0"/>
              </a:rPr>
              <a:t>dataframe</a:t>
            </a:r>
            <a:r>
              <a:rPr lang="en-US" sz="1800" b="0" i="0" u="none" strike="noStrike" dirty="0">
                <a:solidFill>
                  <a:srgbClr val="000000"/>
                </a:solidFill>
                <a:effectLst/>
                <a:latin typeface="Times New Roman" panose="02020603050405020304" pitchFamily="18" charset="0"/>
              </a:rPr>
              <a:t> and saving the result into a CSV 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075" y="272415"/>
            <a:ext cx="10515600" cy="840823"/>
          </a:xfrm>
        </p:spPr>
        <p:txBody>
          <a:bodyPr/>
          <a:lstStyle/>
          <a:p>
            <a:pPr algn="ctr"/>
            <a:r>
              <a:rPr lang="en-US" altLang="en-IN" u="sng" dirty="0">
                <a:latin typeface="Times New Roman" panose="02020603050405020304" pitchFamily="18" charset="0"/>
                <a:cs typeface="Times New Roman" panose="02020603050405020304" pitchFamily="18" charset="0"/>
              </a:rPr>
              <a:t>DESIGN AND IMPLEMENTATION</a:t>
            </a:r>
          </a:p>
        </p:txBody>
      </p:sp>
      <p:sp>
        <p:nvSpPr>
          <p:cNvPr id="8" name="TextBox 7">
            <a:extLst>
              <a:ext uri="{FF2B5EF4-FFF2-40B4-BE49-F238E27FC236}">
                <a16:creationId xmlns:a16="http://schemas.microsoft.com/office/drawing/2014/main" id="{549F4DF5-A2FE-480C-8349-FF659AD6BC2C}"/>
              </a:ext>
            </a:extLst>
          </p:cNvPr>
          <p:cNvSpPr txBox="1"/>
          <p:nvPr/>
        </p:nvSpPr>
        <p:spPr>
          <a:xfrm>
            <a:off x="2040622" y="1542817"/>
            <a:ext cx="7556384" cy="1754326"/>
          </a:xfrm>
          <a:prstGeom prst="rect">
            <a:avLst/>
          </a:prstGeom>
          <a:noFill/>
        </p:spPr>
        <p:txBody>
          <a:bodyPr wrap="square">
            <a:spAutoFit/>
          </a:bodyPr>
          <a:lstStyle/>
          <a:p>
            <a:pPr rtl="0" fontAlgn="base">
              <a:spcBef>
                <a:spcPts val="0"/>
              </a:spcBef>
              <a:spcAft>
                <a:spcPts val="0"/>
              </a:spcAft>
            </a:pPr>
            <a:r>
              <a:rPr lang="en-US" sz="1800" b="0" i="0" u="none" strike="noStrike" dirty="0">
                <a:solidFill>
                  <a:srgbClr val="000000"/>
                </a:solidFill>
                <a:effectLst/>
                <a:latin typeface="Times New Roman" panose="02020603050405020304" pitchFamily="18" charset="0"/>
              </a:rPr>
              <a:t>2. Analysis with BERT and Transformers by Hugging Face using </a:t>
            </a:r>
            <a:r>
              <a:rPr lang="en-US" sz="1800" b="0" i="0" u="none" strike="noStrike" dirty="0" err="1">
                <a:solidFill>
                  <a:srgbClr val="000000"/>
                </a:solidFill>
                <a:effectLst/>
                <a:latin typeface="Times New Roman" panose="02020603050405020304" pitchFamily="18" charset="0"/>
              </a:rPr>
              <a:t>Pytorch</a:t>
            </a:r>
            <a:r>
              <a:rPr lang="en-US" sz="1800" b="0" i="0" u="none" strike="noStrike" dirty="0">
                <a:solidFill>
                  <a:srgbClr val="000000"/>
                </a:solidFill>
                <a:effectLst/>
                <a:latin typeface="Times New Roman" panose="02020603050405020304" pitchFamily="18" charset="0"/>
              </a:rPr>
              <a:t> and Python.</a:t>
            </a:r>
          </a:p>
          <a:p>
            <a:endParaRPr lang="en-US" sz="1800" b="0" i="0" u="none" strike="noStrike"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In this step, we preprocess text data for BERT and build a </a:t>
            </a:r>
            <a:r>
              <a:rPr lang="en-US" sz="1800" b="0" i="0" u="none" strike="noStrike" dirty="0" err="1">
                <a:solidFill>
                  <a:srgbClr val="000000"/>
                </a:solidFill>
                <a:effectLst/>
                <a:latin typeface="Times New Roman" panose="02020603050405020304" pitchFamily="18" charset="0"/>
              </a:rPr>
              <a:t>PyTorch</a:t>
            </a:r>
            <a:r>
              <a:rPr lang="en-US" sz="1800" b="0" i="0" u="none" strike="noStrike" dirty="0">
                <a:solidFill>
                  <a:srgbClr val="000000"/>
                </a:solidFill>
                <a:effectLst/>
                <a:latin typeface="Times New Roman" panose="02020603050405020304" pitchFamily="18" charset="0"/>
              </a:rPr>
              <a:t> dataset which involves </a:t>
            </a:r>
            <a:r>
              <a:rPr lang="en-US" sz="1800" b="0" i="0" u="none" strike="noStrike" dirty="0">
                <a:solidFill>
                  <a:srgbClr val="2D3748"/>
                </a:solidFill>
                <a:effectLst/>
                <a:latin typeface="Times New Roman" panose="02020603050405020304" pitchFamily="18" charset="0"/>
              </a:rPr>
              <a:t>tokenization, attention masks, and padding.</a:t>
            </a:r>
          </a:p>
          <a:p>
            <a:endParaRPr lang="en-US" sz="1800" b="0" i="0" u="none" strike="noStrike" dirty="0">
              <a:solidFill>
                <a:srgbClr val="000000"/>
              </a:solidFill>
              <a:effectLst/>
              <a:latin typeface="Times New Roman" panose="02020603050405020304" pitchFamily="18" charset="0"/>
            </a:endParaRPr>
          </a:p>
        </p:txBody>
      </p:sp>
      <p:pic>
        <p:nvPicPr>
          <p:cNvPr id="3074" name="Picture 2">
            <a:extLst>
              <a:ext uri="{FF2B5EF4-FFF2-40B4-BE49-F238E27FC236}">
                <a16:creationId xmlns:a16="http://schemas.microsoft.com/office/drawing/2014/main" id="{865EF365-1FFB-4634-B8D0-B99668B18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25" y="3101305"/>
            <a:ext cx="4095750" cy="2400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D55F9E6-1D0C-4606-8CB2-DA904790749A}"/>
              </a:ext>
            </a:extLst>
          </p:cNvPr>
          <p:cNvSpPr txBox="1"/>
          <p:nvPr/>
        </p:nvSpPr>
        <p:spPr>
          <a:xfrm>
            <a:off x="4892879" y="5543820"/>
            <a:ext cx="6094602" cy="369332"/>
          </a:xfrm>
          <a:prstGeom prst="rect">
            <a:avLst/>
          </a:prstGeom>
          <a:noFill/>
        </p:spPr>
        <p:txBody>
          <a:bodyPr wrap="square">
            <a:spAutoFit/>
          </a:bodyPr>
          <a:lstStyle/>
          <a:p>
            <a:r>
              <a:rPr lang="en-IN" sz="1800" b="0" i="0" u="none" strike="noStrike" dirty="0">
                <a:solidFill>
                  <a:srgbClr val="000000"/>
                </a:solidFill>
                <a:effectLst/>
                <a:latin typeface="Calibri" panose="020F0502020204030204" pitchFamily="34" charset="0"/>
              </a:rPr>
              <a:t>   Fig: BERT Model</a:t>
            </a:r>
            <a:endParaRPr lang="en-IN" dirty="0"/>
          </a:p>
        </p:txBody>
      </p:sp>
    </p:spTree>
    <p:extLst>
      <p:ext uri="{BB962C8B-B14F-4D97-AF65-F5344CB8AC3E}">
        <p14:creationId xmlns:p14="http://schemas.microsoft.com/office/powerpoint/2010/main" val="3326152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075" y="272415"/>
            <a:ext cx="10515600" cy="840823"/>
          </a:xfrm>
        </p:spPr>
        <p:txBody>
          <a:bodyPr/>
          <a:lstStyle/>
          <a:p>
            <a:pPr algn="ctr"/>
            <a:r>
              <a:rPr lang="en-US" altLang="en-IN" u="sng" dirty="0">
                <a:latin typeface="Times New Roman" panose="02020603050405020304" pitchFamily="18" charset="0"/>
                <a:cs typeface="Times New Roman" panose="02020603050405020304" pitchFamily="18" charset="0"/>
              </a:rPr>
              <a:t>DESIGN AND IMPLEMENTATION</a:t>
            </a:r>
          </a:p>
        </p:txBody>
      </p:sp>
      <p:sp>
        <p:nvSpPr>
          <p:cNvPr id="7" name="TextBox 6">
            <a:extLst>
              <a:ext uri="{FF2B5EF4-FFF2-40B4-BE49-F238E27FC236}">
                <a16:creationId xmlns:a16="http://schemas.microsoft.com/office/drawing/2014/main" id="{70225FEB-6903-468A-A38B-34F749D02236}"/>
              </a:ext>
            </a:extLst>
          </p:cNvPr>
          <p:cNvSpPr txBox="1"/>
          <p:nvPr/>
        </p:nvSpPr>
        <p:spPr>
          <a:xfrm>
            <a:off x="2090956" y="2134647"/>
            <a:ext cx="6094602" cy="1908215"/>
          </a:xfrm>
          <a:prstGeom prst="rect">
            <a:avLst/>
          </a:prstGeom>
          <a:noFill/>
        </p:spPr>
        <p:txBody>
          <a:bodyPr wrap="square">
            <a:spAutoFit/>
          </a:bodyPr>
          <a:lstStyle/>
          <a:p>
            <a:pPr rtl="0" fontAlgn="base">
              <a:spcBef>
                <a:spcPts val="1200"/>
              </a:spcBef>
              <a:spcAft>
                <a:spcPts val="0"/>
              </a:spcAft>
              <a:buFont typeface="Arial" panose="020B0604020202020204" pitchFamily="34" charset="0"/>
              <a:buChar char="•"/>
            </a:pPr>
            <a:r>
              <a:rPr lang="en-US" sz="1800" b="0" i="0" u="none" strike="noStrike" dirty="0">
                <a:solidFill>
                  <a:srgbClr val="2D3748"/>
                </a:solidFill>
                <a:effectLst/>
                <a:latin typeface="Times New Roman" panose="02020603050405020304" pitchFamily="18" charset="0"/>
              </a:rPr>
              <a:t>We use Transfer Learning to build a Sentiment Classifier using the Transformers library by Hugging Face.</a:t>
            </a:r>
          </a:p>
          <a:p>
            <a:pPr rtl="0" fontAlgn="base">
              <a:spcBef>
                <a:spcPts val="1200"/>
              </a:spcBef>
              <a:spcAft>
                <a:spcPts val="0"/>
              </a:spcAft>
            </a:pPr>
            <a:endParaRPr lang="en-US" sz="1800" b="0" i="0" u="none" strike="noStrike" dirty="0">
              <a:solidFill>
                <a:srgbClr val="2D3748"/>
              </a:solidFill>
              <a:effectLst/>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Later, we evaluate the model on test data.</a:t>
            </a:r>
          </a:p>
          <a:p>
            <a:pPr rtl="0" fontAlgn="base">
              <a:spcBef>
                <a:spcPts val="0"/>
              </a:spcBef>
              <a:spcAft>
                <a:spcPts val="0"/>
              </a:spcAft>
            </a:pPr>
            <a:endParaRPr lang="en-US" sz="1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This is followed by predicting sentiment on raw data.</a:t>
            </a:r>
          </a:p>
        </p:txBody>
      </p:sp>
    </p:spTree>
    <p:extLst>
      <p:ext uri="{BB962C8B-B14F-4D97-AF65-F5344CB8AC3E}">
        <p14:creationId xmlns:p14="http://schemas.microsoft.com/office/powerpoint/2010/main" val="2314881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4318"/>
          </a:xfrm>
        </p:spPr>
        <p:txBody>
          <a:bodyPr>
            <a:normAutofit fontScale="90000"/>
          </a:bodyPr>
          <a:lstStyle/>
          <a:p>
            <a:pPr algn="ctr"/>
            <a:r>
              <a:rPr lang="en-US" altLang="en-IN" u="sng" dirty="0">
                <a:latin typeface="Times New Roman" panose="02020603050405020304" pitchFamily="18" charset="0"/>
                <a:cs typeface="Times New Roman" panose="02020603050405020304" pitchFamily="18" charset="0"/>
              </a:rPr>
              <a:t>CONCLUSIONS AND FUTURE ENHANCEMENTS</a:t>
            </a:r>
          </a:p>
        </p:txBody>
      </p:sp>
      <p:sp>
        <p:nvSpPr>
          <p:cNvPr id="3" name="Content Placeholder 2"/>
          <p:cNvSpPr>
            <a:spLocks noGrp="1"/>
          </p:cNvSpPr>
          <p:nvPr>
            <p:ph idx="1"/>
          </p:nvPr>
        </p:nvSpPr>
        <p:spPr>
          <a:xfrm>
            <a:off x="1311964" y="1443548"/>
            <a:ext cx="10515600" cy="5090285"/>
          </a:xfrm>
        </p:spPr>
        <p:txBody>
          <a:bodyPr>
            <a:normAutofit/>
          </a:bodyPr>
          <a:lstStyle/>
          <a:p>
            <a:pPr marL="457200" marR="3594" algn="just" rtl="0" fontAlgn="base">
              <a:spcBef>
                <a:spcPts val="525"/>
              </a:spcBef>
              <a:spcAft>
                <a:spcPts val="0"/>
              </a:spcAft>
              <a:buFont typeface="Arial" panose="020B0604020202020204" pitchFamily="34" charset="0"/>
              <a:buChar char="•"/>
            </a:pPr>
            <a:endParaRPr lang="en-US" sz="1800" b="0" i="0" u="none" strike="noStrike" dirty="0">
              <a:solidFill>
                <a:srgbClr val="24292F"/>
              </a:solidFill>
              <a:effectLst/>
              <a:latin typeface="Times New Roman" panose="02020603050405020304" pitchFamily="18" charset="0"/>
            </a:endParaRPr>
          </a:p>
          <a:p>
            <a:pPr marL="457200" marR="3594" algn="just" rtl="0" fontAlgn="base">
              <a:spcBef>
                <a:spcPts val="525"/>
              </a:spcBef>
              <a:spcAft>
                <a:spcPts val="0"/>
              </a:spcAft>
              <a:buFont typeface="Arial" panose="020B0604020202020204" pitchFamily="34" charset="0"/>
              <a:buChar char="•"/>
            </a:pPr>
            <a:endParaRPr lang="en-US" sz="1800" dirty="0">
              <a:solidFill>
                <a:srgbClr val="24292F"/>
              </a:solidFill>
              <a:latin typeface="Times New Roman" panose="02020603050405020304" pitchFamily="18" charset="0"/>
            </a:endParaRPr>
          </a:p>
          <a:p>
            <a:pPr marL="514350" marR="3594" indent="-285750" algn="just" fontAlgn="base">
              <a:spcBef>
                <a:spcPts val="525"/>
              </a:spcBef>
            </a:pPr>
            <a:r>
              <a:rPr lang="en-US" sz="1800" b="0" i="0" u="none" strike="noStrike" dirty="0">
                <a:solidFill>
                  <a:srgbClr val="24292F"/>
                </a:solidFill>
                <a:effectLst/>
                <a:latin typeface="Times New Roman" panose="02020603050405020304" pitchFamily="18" charset="0"/>
              </a:rPr>
              <a:t>Train the considered model with more data.</a:t>
            </a:r>
          </a:p>
          <a:p>
            <a:pPr marR="3594" indent="0" algn="just" fontAlgn="base">
              <a:spcBef>
                <a:spcPts val="525"/>
              </a:spcBef>
              <a:buNone/>
            </a:pPr>
            <a:endParaRPr lang="en-US" sz="1800" b="0" i="0" u="none" strike="noStrike" dirty="0">
              <a:solidFill>
                <a:srgbClr val="24292F"/>
              </a:solidFill>
              <a:effectLst/>
              <a:latin typeface="Times New Roman" panose="02020603050405020304" pitchFamily="18" charset="0"/>
            </a:endParaRPr>
          </a:p>
          <a:p>
            <a:pPr marL="457200" marR="3594" algn="just" rtl="0" fontAlgn="base">
              <a:spcBef>
                <a:spcPts val="0"/>
              </a:spcBef>
              <a:spcAft>
                <a:spcPts val="0"/>
              </a:spcAft>
              <a:buFont typeface="Arial" panose="020B0604020202020204" pitchFamily="34" charset="0"/>
              <a:buChar char="•"/>
            </a:pPr>
            <a:r>
              <a:rPr lang="en-US" sz="1800" b="0" i="0" u="none" strike="noStrike" dirty="0">
                <a:solidFill>
                  <a:srgbClr val="24292F"/>
                </a:solidFill>
                <a:effectLst/>
                <a:latin typeface="Times New Roman" panose="02020603050405020304" pitchFamily="18" charset="0"/>
              </a:rPr>
              <a:t>Considering  parameter tuning.</a:t>
            </a:r>
          </a:p>
          <a:p>
            <a:pPr marR="3594" indent="0" algn="just" rtl="0" fontAlgn="base">
              <a:spcBef>
                <a:spcPts val="0"/>
              </a:spcBef>
              <a:spcAft>
                <a:spcPts val="0"/>
              </a:spcAft>
              <a:buNone/>
            </a:pPr>
            <a:r>
              <a:rPr lang="en-US" sz="1800" b="0" i="0" u="none" strike="noStrike" dirty="0">
                <a:solidFill>
                  <a:srgbClr val="24292F"/>
                </a:solidFill>
                <a:effectLst/>
                <a:latin typeface="Times New Roman" panose="02020603050405020304" pitchFamily="18" charset="0"/>
              </a:rPr>
              <a:t>  </a:t>
            </a:r>
          </a:p>
          <a:p>
            <a:pPr marL="457200" marR="3594" algn="just" rtl="0" fontAlgn="base">
              <a:spcBef>
                <a:spcPts val="0"/>
              </a:spcBef>
              <a:spcAft>
                <a:spcPts val="0"/>
              </a:spcAft>
              <a:buFont typeface="Arial" panose="020B0604020202020204" pitchFamily="34" charset="0"/>
              <a:buChar char="•"/>
            </a:pPr>
            <a:r>
              <a:rPr lang="en-US" sz="1800" b="0" i="0" u="none" strike="noStrike" dirty="0">
                <a:solidFill>
                  <a:srgbClr val="24292F"/>
                </a:solidFill>
                <a:effectLst/>
                <a:latin typeface="Times New Roman" panose="02020603050405020304" pitchFamily="18" charset="0"/>
              </a:rPr>
              <a:t>Advanced Feature engineering.</a:t>
            </a:r>
          </a:p>
          <a:p>
            <a:pPr marR="3594" indent="0" algn="just" rtl="0" fontAlgn="base">
              <a:spcBef>
                <a:spcPts val="0"/>
              </a:spcBef>
              <a:spcAft>
                <a:spcPts val="0"/>
              </a:spcAft>
              <a:buNone/>
            </a:pPr>
            <a:endParaRPr lang="en-US" sz="1800" b="0" i="0" u="none" strike="noStrike" dirty="0">
              <a:solidFill>
                <a:srgbClr val="24292F"/>
              </a:solidFill>
              <a:effectLst/>
              <a:latin typeface="Times New Roman" panose="02020603050405020304" pitchFamily="18" charset="0"/>
            </a:endParaRPr>
          </a:p>
          <a:p>
            <a:pPr marL="457200" marR="3594" algn="just" rtl="0" fontAlgn="base">
              <a:spcBef>
                <a:spcPts val="0"/>
              </a:spcBef>
              <a:spcAft>
                <a:spcPts val="0"/>
              </a:spcAft>
              <a:buFont typeface="Arial" panose="020B0604020202020204" pitchFamily="34" charset="0"/>
              <a:buChar char="•"/>
            </a:pPr>
            <a:r>
              <a:rPr lang="en-US" sz="1800" b="0" i="0" u="none" strike="noStrike" dirty="0">
                <a:solidFill>
                  <a:srgbClr val="24292F"/>
                </a:solidFill>
                <a:effectLst/>
                <a:latin typeface="Times New Roman" panose="02020603050405020304" pitchFamily="18" charset="0"/>
              </a:rPr>
              <a:t>Considering other available ML models.</a:t>
            </a:r>
          </a:p>
          <a:p>
            <a:pPr marR="3594" indent="0" algn="just" rtl="0" fontAlgn="base">
              <a:spcBef>
                <a:spcPts val="0"/>
              </a:spcBef>
              <a:spcAft>
                <a:spcPts val="0"/>
              </a:spcAft>
              <a:buNone/>
            </a:pPr>
            <a:endParaRPr lang="en-US" sz="1800" b="0" i="0" u="none" strike="noStrike" dirty="0">
              <a:solidFill>
                <a:srgbClr val="24292F"/>
              </a:solidFill>
              <a:effectLst/>
              <a:latin typeface="Times New Roman" panose="02020603050405020304" pitchFamily="18" charset="0"/>
            </a:endParaRPr>
          </a:p>
          <a:p>
            <a:pPr marL="457200" rtl="0" fontAlgn="base">
              <a:spcBef>
                <a:spcPts val="0"/>
              </a:spcBef>
              <a:spcAft>
                <a:spcPts val="0"/>
              </a:spcAft>
              <a:buFont typeface="Arial" panose="020B0604020202020204" pitchFamily="34" charset="0"/>
              <a:buChar char="•"/>
            </a:pPr>
            <a:r>
              <a:rPr lang="en-US" sz="1800" b="0" i="0" u="none" strike="noStrike" dirty="0">
                <a:solidFill>
                  <a:srgbClr val="24292F"/>
                </a:solidFill>
                <a:effectLst/>
                <a:latin typeface="Times New Roman" panose="02020603050405020304" pitchFamily="18" charset="0"/>
              </a:rPr>
              <a:t>Considering other categories of data for classification.</a:t>
            </a:r>
          </a:p>
          <a:p>
            <a:pPr marL="0" indent="0">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765</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ABSTRACT</vt:lpstr>
      <vt:lpstr>INTRODUCTION</vt:lpstr>
      <vt:lpstr>PLATFORMS USED</vt:lpstr>
      <vt:lpstr>DESIGN AND IMPLEMENTATION</vt:lpstr>
      <vt:lpstr>DESIGN AND IMPLEMENTATION</vt:lpstr>
      <vt:lpstr>DESIGN AND IMPLEMENTATION</vt:lpstr>
      <vt:lpstr>DESIGN AND IMPLEMENTATION</vt:lpstr>
      <vt:lpstr>CONCLUSIONS AND FUTURE ENHANCEMENTS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asnika sridhar</dc:creator>
  <cp:lastModifiedBy>Mahima Prabhakar</cp:lastModifiedBy>
  <cp:revision>34</cp:revision>
  <dcterms:created xsi:type="dcterms:W3CDTF">2017-06-24T04:41:00Z</dcterms:created>
  <dcterms:modified xsi:type="dcterms:W3CDTF">2022-01-28T17:57:26Z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FFE7B49AB3DB4859B48427F852CAB488</vt:lpwstr>
  </property>
  <property fmtid="{D5CDD505-2E9C-101B-9397-08002B2CF9AE}" pid="3" name="KSOProductBuildVer">
    <vt:lpwstr>1033-11.2.0.10307</vt:lpwstr>
  </property>
</Properties>
</file>