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0" r:id="rId2"/>
    <p:sldId id="271" r:id="rId3"/>
    <p:sldId id="272" r:id="rId4"/>
    <p:sldId id="424" r:id="rId5"/>
    <p:sldId id="421" r:id="rId6"/>
    <p:sldId id="367" r:id="rId7"/>
    <p:sldId id="368" r:id="rId8"/>
    <p:sldId id="373" r:id="rId9"/>
    <p:sldId id="371" r:id="rId10"/>
    <p:sldId id="374" r:id="rId11"/>
    <p:sldId id="384" r:id="rId12"/>
    <p:sldId id="422" r:id="rId13"/>
    <p:sldId id="425" r:id="rId14"/>
    <p:sldId id="426" r:id="rId15"/>
    <p:sldId id="423" r:id="rId16"/>
    <p:sldId id="390" r:id="rId17"/>
    <p:sldId id="391" r:id="rId18"/>
    <p:sldId id="393" r:id="rId19"/>
    <p:sldId id="399" r:id="rId20"/>
    <p:sldId id="410" r:id="rId21"/>
    <p:sldId id="420" r:id="rId22"/>
    <p:sldId id="419" r:id="rId23"/>
    <p:sldId id="41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94660"/>
  </p:normalViewPr>
  <p:slideViewPr>
    <p:cSldViewPr snapToGrid="0">
      <p:cViewPr varScale="1">
        <p:scale>
          <a:sx n="111" d="100"/>
          <a:sy n="111" d="100"/>
        </p:scale>
        <p:origin x="51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A2497A-3039-4842-A201-3CF946412E8F}" type="datetimeFigureOut">
              <a:rPr lang="en-IN" smtClean="0"/>
              <a:pPr/>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A60A3-34E4-4EC4-9986-41A8BD8F2F87}" type="slidenum">
              <a:rPr lang="en-IN" smtClean="0"/>
              <a:pPr/>
              <a:t>‹#›</a:t>
            </a:fld>
            <a:endParaRPr lang="en-IN"/>
          </a:p>
        </p:txBody>
      </p:sp>
    </p:spTree>
    <p:extLst>
      <p:ext uri="{BB962C8B-B14F-4D97-AF65-F5344CB8AC3E}">
        <p14:creationId xmlns:p14="http://schemas.microsoft.com/office/powerpoint/2010/main" val="2116882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235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430AAE-CF69-41B8-AB2F-CBE2BEFDF8C8}" type="slidenum">
              <a:rPr lang="en-IN" smtClean="0"/>
              <a:pPr fontAlgn="base">
                <a:spcBef>
                  <a:spcPct val="0"/>
                </a:spcBef>
                <a:spcAft>
                  <a:spcPct val="0"/>
                </a:spcAft>
                <a:defRPr/>
              </a:pPr>
              <a:t>10</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89CD27C-5B51-42DD-92EC-78E65171745C}" type="slidenum">
              <a:rPr lang="en-IN" smtClean="0"/>
              <a:pPr/>
              <a:t>18</a:t>
            </a:fld>
            <a:endParaRPr lang="en-IN"/>
          </a:p>
        </p:txBody>
      </p:sp>
    </p:spTree>
    <p:extLst>
      <p:ext uri="{BB962C8B-B14F-4D97-AF65-F5344CB8AC3E}">
        <p14:creationId xmlns:p14="http://schemas.microsoft.com/office/powerpoint/2010/main" val="1391490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91E00FAA-20FD-4887-AB64-67BB57ED1B03}" type="slidenum">
              <a:rPr lang="en-US" smtClean="0"/>
              <a:pPr>
                <a:defRPr/>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DB0E481-FD62-45A8-889A-67DE9C0F0AC3}" type="datetimeFigureOut">
              <a:rPr lang="en-IN" smtClean="0"/>
              <a:pPr/>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4B401-A0FA-4CE6-9986-47A152BDF13F}" type="slidenum">
              <a:rPr lang="en-IN" smtClean="0"/>
              <a:pPr/>
              <a:t>‹#›</a:t>
            </a:fld>
            <a:endParaRPr lang="en-IN"/>
          </a:p>
        </p:txBody>
      </p:sp>
    </p:spTree>
    <p:extLst>
      <p:ext uri="{BB962C8B-B14F-4D97-AF65-F5344CB8AC3E}">
        <p14:creationId xmlns:p14="http://schemas.microsoft.com/office/powerpoint/2010/main" val="1006973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B0E481-FD62-45A8-889A-67DE9C0F0AC3}" type="datetimeFigureOut">
              <a:rPr lang="en-IN" smtClean="0"/>
              <a:pPr/>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4B401-A0FA-4CE6-9986-47A152BDF13F}" type="slidenum">
              <a:rPr lang="en-IN" smtClean="0"/>
              <a:pPr/>
              <a:t>‹#›</a:t>
            </a:fld>
            <a:endParaRPr lang="en-IN"/>
          </a:p>
        </p:txBody>
      </p:sp>
    </p:spTree>
    <p:extLst>
      <p:ext uri="{BB962C8B-B14F-4D97-AF65-F5344CB8AC3E}">
        <p14:creationId xmlns:p14="http://schemas.microsoft.com/office/powerpoint/2010/main" val="274670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B0E481-FD62-45A8-889A-67DE9C0F0AC3}" type="datetimeFigureOut">
              <a:rPr lang="en-IN" smtClean="0"/>
              <a:pPr/>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4B401-A0FA-4CE6-9986-47A152BDF13F}" type="slidenum">
              <a:rPr lang="en-IN" smtClean="0"/>
              <a:pPr/>
              <a:t>‹#›</a:t>
            </a:fld>
            <a:endParaRPr lang="en-IN"/>
          </a:p>
        </p:txBody>
      </p:sp>
    </p:spTree>
    <p:extLst>
      <p:ext uri="{BB962C8B-B14F-4D97-AF65-F5344CB8AC3E}">
        <p14:creationId xmlns:p14="http://schemas.microsoft.com/office/powerpoint/2010/main" val="3864623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B0E481-FD62-45A8-889A-67DE9C0F0AC3}" type="datetimeFigureOut">
              <a:rPr lang="en-IN" smtClean="0"/>
              <a:pPr/>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4B401-A0FA-4CE6-9986-47A152BDF13F}" type="slidenum">
              <a:rPr lang="en-IN" smtClean="0"/>
              <a:pPr/>
              <a:t>‹#›</a:t>
            </a:fld>
            <a:endParaRPr lang="en-IN"/>
          </a:p>
        </p:txBody>
      </p:sp>
    </p:spTree>
    <p:extLst>
      <p:ext uri="{BB962C8B-B14F-4D97-AF65-F5344CB8AC3E}">
        <p14:creationId xmlns:p14="http://schemas.microsoft.com/office/powerpoint/2010/main" val="865693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B0E481-FD62-45A8-889A-67DE9C0F0AC3}" type="datetimeFigureOut">
              <a:rPr lang="en-IN" smtClean="0"/>
              <a:pPr/>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E4B401-A0FA-4CE6-9986-47A152BDF13F}" type="slidenum">
              <a:rPr lang="en-IN" smtClean="0"/>
              <a:pPr/>
              <a:t>‹#›</a:t>
            </a:fld>
            <a:endParaRPr lang="en-IN"/>
          </a:p>
        </p:txBody>
      </p:sp>
    </p:spTree>
    <p:extLst>
      <p:ext uri="{BB962C8B-B14F-4D97-AF65-F5344CB8AC3E}">
        <p14:creationId xmlns:p14="http://schemas.microsoft.com/office/powerpoint/2010/main" val="94388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DB0E481-FD62-45A8-889A-67DE9C0F0AC3}" type="datetimeFigureOut">
              <a:rPr lang="en-IN" smtClean="0"/>
              <a:pPr/>
              <a:t>19-02-2025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4B401-A0FA-4CE6-9986-47A152BDF13F}" type="slidenum">
              <a:rPr lang="en-IN" smtClean="0"/>
              <a:pPr/>
              <a:t>‹#›</a:t>
            </a:fld>
            <a:endParaRPr lang="en-IN"/>
          </a:p>
        </p:txBody>
      </p:sp>
    </p:spTree>
    <p:extLst>
      <p:ext uri="{BB962C8B-B14F-4D97-AF65-F5344CB8AC3E}">
        <p14:creationId xmlns:p14="http://schemas.microsoft.com/office/powerpoint/2010/main" val="245887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DB0E481-FD62-45A8-889A-67DE9C0F0AC3}" type="datetimeFigureOut">
              <a:rPr lang="en-IN" smtClean="0"/>
              <a:pPr/>
              <a:t>19-02-2025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E4B401-A0FA-4CE6-9986-47A152BDF13F}" type="slidenum">
              <a:rPr lang="en-IN" smtClean="0"/>
              <a:pPr/>
              <a:t>‹#›</a:t>
            </a:fld>
            <a:endParaRPr lang="en-IN"/>
          </a:p>
        </p:txBody>
      </p:sp>
    </p:spTree>
    <p:extLst>
      <p:ext uri="{BB962C8B-B14F-4D97-AF65-F5344CB8AC3E}">
        <p14:creationId xmlns:p14="http://schemas.microsoft.com/office/powerpoint/2010/main" val="2800986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DB0E481-FD62-45A8-889A-67DE9C0F0AC3}" type="datetimeFigureOut">
              <a:rPr lang="en-IN" smtClean="0"/>
              <a:pPr/>
              <a:t>19-02-2025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E4B401-A0FA-4CE6-9986-47A152BDF13F}" type="slidenum">
              <a:rPr lang="en-IN" smtClean="0"/>
              <a:pPr/>
              <a:t>‹#›</a:t>
            </a:fld>
            <a:endParaRPr lang="en-IN"/>
          </a:p>
        </p:txBody>
      </p:sp>
    </p:spTree>
    <p:extLst>
      <p:ext uri="{BB962C8B-B14F-4D97-AF65-F5344CB8AC3E}">
        <p14:creationId xmlns:p14="http://schemas.microsoft.com/office/powerpoint/2010/main" val="16925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B0E481-FD62-45A8-889A-67DE9C0F0AC3}" type="datetimeFigureOut">
              <a:rPr lang="en-IN" smtClean="0"/>
              <a:pPr/>
              <a:t>19-02-2025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E4B401-A0FA-4CE6-9986-47A152BDF13F}" type="slidenum">
              <a:rPr lang="en-IN" smtClean="0"/>
              <a:pPr/>
              <a:t>‹#›</a:t>
            </a:fld>
            <a:endParaRPr lang="en-IN"/>
          </a:p>
        </p:txBody>
      </p:sp>
    </p:spTree>
    <p:extLst>
      <p:ext uri="{BB962C8B-B14F-4D97-AF65-F5344CB8AC3E}">
        <p14:creationId xmlns:p14="http://schemas.microsoft.com/office/powerpoint/2010/main" val="2431870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B0E481-FD62-45A8-889A-67DE9C0F0AC3}" type="datetimeFigureOut">
              <a:rPr lang="en-IN" smtClean="0"/>
              <a:pPr/>
              <a:t>19-02-2025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4B401-A0FA-4CE6-9986-47A152BDF13F}" type="slidenum">
              <a:rPr lang="en-IN" smtClean="0"/>
              <a:pPr/>
              <a:t>‹#›</a:t>
            </a:fld>
            <a:endParaRPr lang="en-IN"/>
          </a:p>
        </p:txBody>
      </p:sp>
    </p:spTree>
    <p:extLst>
      <p:ext uri="{BB962C8B-B14F-4D97-AF65-F5344CB8AC3E}">
        <p14:creationId xmlns:p14="http://schemas.microsoft.com/office/powerpoint/2010/main" val="2401050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B0E481-FD62-45A8-889A-67DE9C0F0AC3}" type="datetimeFigureOut">
              <a:rPr lang="en-IN" smtClean="0"/>
              <a:pPr/>
              <a:t>19-02-2025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E4B401-A0FA-4CE6-9986-47A152BDF13F}" type="slidenum">
              <a:rPr lang="en-IN" smtClean="0"/>
              <a:pPr/>
              <a:t>‹#›</a:t>
            </a:fld>
            <a:endParaRPr lang="en-IN"/>
          </a:p>
        </p:txBody>
      </p:sp>
    </p:spTree>
    <p:extLst>
      <p:ext uri="{BB962C8B-B14F-4D97-AF65-F5344CB8AC3E}">
        <p14:creationId xmlns:p14="http://schemas.microsoft.com/office/powerpoint/2010/main" val="253312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B0E481-FD62-45A8-889A-67DE9C0F0AC3}" type="datetimeFigureOut">
              <a:rPr lang="en-IN" smtClean="0"/>
              <a:pPr/>
              <a:t>19-02-2025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4B401-A0FA-4CE6-9986-47A152BDF13F}" type="slidenum">
              <a:rPr lang="en-IN" smtClean="0"/>
              <a:pPr/>
              <a:t>‹#›</a:t>
            </a:fld>
            <a:endParaRPr lang="en-IN"/>
          </a:p>
        </p:txBody>
      </p:sp>
    </p:spTree>
    <p:extLst>
      <p:ext uri="{BB962C8B-B14F-4D97-AF65-F5344CB8AC3E}">
        <p14:creationId xmlns:p14="http://schemas.microsoft.com/office/powerpoint/2010/main" val="860585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wmf"/><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0000"/>
                </a:solidFill>
              </a:rPr>
              <a:t>Energy and Environment Engineering </a:t>
            </a:r>
          </a:p>
        </p:txBody>
      </p:sp>
      <p:sp>
        <p:nvSpPr>
          <p:cNvPr id="3" name="Content Placeholder 2"/>
          <p:cNvSpPr>
            <a:spLocks noGrp="1"/>
          </p:cNvSpPr>
          <p:nvPr>
            <p:ph idx="1"/>
          </p:nvPr>
        </p:nvSpPr>
        <p:spPr>
          <a:xfrm>
            <a:off x="698241" y="1833938"/>
            <a:ext cx="10515600" cy="4351338"/>
          </a:xfrm>
        </p:spPr>
        <p:txBody>
          <a:bodyPr/>
          <a:lstStyle/>
          <a:p>
            <a:pPr marL="0" indent="0" algn="ctr">
              <a:buNone/>
            </a:pPr>
            <a:r>
              <a:rPr lang="en-IN" dirty="0"/>
              <a:t>Dr K D Yadav</a:t>
            </a:r>
          </a:p>
          <a:p>
            <a:pPr marL="0" indent="0" algn="ctr">
              <a:buNone/>
            </a:pPr>
            <a:r>
              <a:rPr lang="en-IN" dirty="0"/>
              <a:t>Associate Professor</a:t>
            </a:r>
          </a:p>
          <a:p>
            <a:pPr marL="0" indent="0" algn="ctr">
              <a:buNone/>
            </a:pPr>
            <a:r>
              <a:rPr lang="en-IN" dirty="0"/>
              <a:t>Environmental Section</a:t>
            </a:r>
          </a:p>
          <a:p>
            <a:pPr marL="0" indent="0" algn="ctr">
              <a:buNone/>
            </a:pPr>
            <a:r>
              <a:rPr lang="en-IN" dirty="0"/>
              <a:t>Department of Civil Engineering</a:t>
            </a:r>
          </a:p>
          <a:p>
            <a:pPr marL="0" indent="0" algn="ctr">
              <a:buNone/>
            </a:pPr>
            <a:r>
              <a:rPr lang="en-IN" dirty="0"/>
              <a:t>S. V. National Institute of Technology, Surat</a:t>
            </a:r>
          </a:p>
          <a:p>
            <a:pPr marL="0" indent="0" algn="ctr">
              <a:buNone/>
            </a:pPr>
            <a:r>
              <a:rPr lang="en-IN" dirty="0"/>
              <a:t>Mobile: +91-9428398266</a:t>
            </a:r>
          </a:p>
          <a:p>
            <a:pPr marL="0" indent="0" algn="ctr">
              <a:buNone/>
            </a:pPr>
            <a:r>
              <a:rPr lang="en-IN" dirty="0"/>
              <a:t>E mail: kdy@ced.svnit.ac.in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0442" y="1690688"/>
            <a:ext cx="1748860" cy="2248534"/>
          </a:xfrm>
          <a:prstGeom prst="rect">
            <a:avLst/>
          </a:prstGeom>
        </p:spPr>
      </p:pic>
    </p:spTree>
    <p:extLst>
      <p:ext uri="{BB962C8B-B14F-4D97-AF65-F5344CB8AC3E}">
        <p14:creationId xmlns:p14="http://schemas.microsoft.com/office/powerpoint/2010/main" val="119383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838200" y="112877"/>
            <a:ext cx="10515600" cy="1325563"/>
          </a:xfrm>
        </p:spPr>
        <p:txBody>
          <a:bodyPr>
            <a:normAutofit/>
          </a:bodyPr>
          <a:lstStyle/>
          <a:p>
            <a:pPr algn="ctr" eaLnBrk="1" hangingPunct="1"/>
            <a:r>
              <a:rPr lang="en-US" altLang="en-US" sz="3200" dirty="0">
                <a:solidFill>
                  <a:srgbClr val="FF0000"/>
                </a:solidFill>
                <a:latin typeface="+mn-lt"/>
              </a:rPr>
              <a:t>Sources of Wastes</a:t>
            </a:r>
            <a:endParaRPr lang="en-IN" altLang="en-US" sz="3200" dirty="0">
              <a:solidFill>
                <a:srgbClr val="FF0000"/>
              </a:solidFill>
              <a:latin typeface="+mn-lt"/>
            </a:endParaRPr>
          </a:p>
        </p:txBody>
      </p:sp>
      <p:pic>
        <p:nvPicPr>
          <p:cNvPr id="11267" name="Picture 15" descr="j0215659"/>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476251" y="1285876"/>
            <a:ext cx="2857500" cy="2143125"/>
          </a:xfrm>
          <a:noFill/>
        </p:spPr>
      </p:pic>
      <p:pic>
        <p:nvPicPr>
          <p:cNvPr id="11268" name="Picture 18" descr="BD07599_[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67201" y="1603376"/>
            <a:ext cx="2216151"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12" descr="j028536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5751" y="3886200"/>
            <a:ext cx="2857500"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20" descr="j0174008[1]"/>
          <p:cNvPicPr>
            <a:picLocks noChangeAspect="1" noChangeArrowheads="1" noCrop="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95751" y="3929063"/>
            <a:ext cx="2540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Rectangle 8"/>
          <p:cNvSpPr>
            <a:spLocks noChangeArrowheads="1"/>
          </p:cNvSpPr>
          <p:nvPr/>
        </p:nvSpPr>
        <p:spPr bwMode="auto">
          <a:xfrm>
            <a:off x="7239001" y="2143126"/>
            <a:ext cx="55245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eaLnBrk="1" hangingPunct="1">
              <a:spcBef>
                <a:spcPct val="0"/>
              </a:spcBef>
              <a:buFontTx/>
              <a:buNone/>
            </a:pPr>
            <a:r>
              <a:rPr lang="en-US" altLang="en-US" sz="2400" b="1"/>
              <a:t>Households</a:t>
            </a:r>
          </a:p>
          <a:p>
            <a:pPr eaLnBrk="1" hangingPunct="1">
              <a:spcBef>
                <a:spcPct val="0"/>
              </a:spcBef>
              <a:buFontTx/>
              <a:buNone/>
            </a:pPr>
            <a:endParaRPr lang="en-US" altLang="en-US" sz="2400" b="1"/>
          </a:p>
          <a:p>
            <a:pPr eaLnBrk="1" hangingPunct="1">
              <a:spcBef>
                <a:spcPct val="0"/>
              </a:spcBef>
              <a:buFontTx/>
              <a:buNone/>
            </a:pPr>
            <a:endParaRPr lang="en-US" altLang="en-US" sz="2400" b="1"/>
          </a:p>
          <a:p>
            <a:pPr eaLnBrk="1" hangingPunct="1">
              <a:spcBef>
                <a:spcPct val="0"/>
              </a:spcBef>
              <a:buFontTx/>
              <a:buNone/>
            </a:pPr>
            <a:endParaRPr lang="en-US" altLang="en-US" sz="2400" b="1"/>
          </a:p>
          <a:p>
            <a:pPr eaLnBrk="1" hangingPunct="1">
              <a:spcBef>
                <a:spcPct val="0"/>
              </a:spcBef>
              <a:buFontTx/>
              <a:buNone/>
            </a:pPr>
            <a:endParaRPr lang="en-US" altLang="en-US" sz="2400" b="1"/>
          </a:p>
          <a:p>
            <a:pPr eaLnBrk="1" hangingPunct="1">
              <a:spcBef>
                <a:spcPct val="0"/>
              </a:spcBef>
              <a:buFontTx/>
              <a:buNone/>
            </a:pPr>
            <a:endParaRPr lang="en-US" altLang="en-US" sz="2400" b="1"/>
          </a:p>
          <a:p>
            <a:pPr eaLnBrk="1" hangingPunct="1">
              <a:spcBef>
                <a:spcPct val="0"/>
              </a:spcBef>
              <a:buFontTx/>
              <a:buNone/>
            </a:pPr>
            <a:r>
              <a:rPr lang="en-US" altLang="en-US" sz="2400" b="1"/>
              <a:t>Commerce and Industry</a:t>
            </a:r>
          </a:p>
        </p:txBody>
      </p:sp>
    </p:spTree>
    <p:extLst>
      <p:ext uri="{BB962C8B-B14F-4D97-AF65-F5344CB8AC3E}">
        <p14:creationId xmlns:p14="http://schemas.microsoft.com/office/powerpoint/2010/main" val="408030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solidFill>
                  <a:srgbClr val="FF0000"/>
                </a:solidFill>
                <a:latin typeface="+mn-lt"/>
              </a:rPr>
              <a:t>Waste Management Rules </a:t>
            </a:r>
            <a:br>
              <a:rPr lang="en-IN" sz="3200" dirty="0">
                <a:solidFill>
                  <a:srgbClr val="FF0000"/>
                </a:solidFill>
                <a:latin typeface="+mn-lt"/>
              </a:rPr>
            </a:br>
            <a:endParaRPr lang="en-IN" sz="3200" dirty="0">
              <a:solidFill>
                <a:srgbClr val="FF0000"/>
              </a:solidFill>
              <a:latin typeface="+mn-l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IN" sz="2000" dirty="0"/>
              <a:t>Plastic Waste Management Rules 2016; G.S.R. 320 (E) [18- 03-2016] </a:t>
            </a:r>
          </a:p>
          <a:p>
            <a:pPr>
              <a:buFont typeface="Wingdings" panose="05000000000000000000" pitchFamily="2" charset="2"/>
              <a:buChar char="ü"/>
            </a:pPr>
            <a:r>
              <a:rPr lang="en-IN" sz="2000" dirty="0"/>
              <a:t>E-waste (Management) Rules, 2016; G.S.R. 338 (E) [23-03- 2016] </a:t>
            </a:r>
          </a:p>
          <a:p>
            <a:pPr>
              <a:buFont typeface="Wingdings" panose="05000000000000000000" pitchFamily="2" charset="2"/>
              <a:buChar char="ü"/>
            </a:pPr>
            <a:r>
              <a:rPr lang="en-IN" sz="2000" dirty="0"/>
              <a:t>Bio-Medical Waste Management Rules, 2016; G.S.R. 343(E). [28-03-2016] </a:t>
            </a:r>
          </a:p>
          <a:p>
            <a:pPr>
              <a:buFont typeface="Wingdings" panose="05000000000000000000" pitchFamily="2" charset="2"/>
              <a:buChar char="ü"/>
            </a:pPr>
            <a:r>
              <a:rPr lang="en-IN" sz="2000" dirty="0"/>
              <a:t>Construction and Demolition Waste Management Rules, 2016; G.S.R. 317(E). [29-03-2016] </a:t>
            </a:r>
          </a:p>
          <a:p>
            <a:pPr>
              <a:buFont typeface="Wingdings" panose="05000000000000000000" pitchFamily="2" charset="2"/>
              <a:buChar char="ü"/>
            </a:pPr>
            <a:r>
              <a:rPr lang="en-IN" sz="2000" dirty="0"/>
              <a:t> Hazardous and Other Wastes (Management and Transboundary Movement) Rules, 2016; G.S.R No. 395 (E)[04-04-2016] </a:t>
            </a:r>
          </a:p>
          <a:p>
            <a:pPr>
              <a:buFont typeface="Wingdings" panose="05000000000000000000" pitchFamily="2" charset="2"/>
              <a:buChar char="ü"/>
            </a:pPr>
            <a:r>
              <a:rPr lang="en-IN" sz="2000" dirty="0"/>
              <a:t>Solid Waste Management Rules, 2016; S.O. 1357(E) [08-04- 2016] </a:t>
            </a:r>
          </a:p>
          <a:p>
            <a:pPr>
              <a:buFont typeface="Wingdings" panose="05000000000000000000" pitchFamily="2" charset="2"/>
              <a:buChar char="ü"/>
            </a:pPr>
            <a:endParaRPr lang="en-US" sz="2000" dirty="0"/>
          </a:p>
          <a:p>
            <a:pPr>
              <a:buNone/>
            </a:pPr>
            <a:r>
              <a:rPr lang="en-IN" sz="2000" dirty="0"/>
              <a:t>G.S.R. = General Statutory Rules</a:t>
            </a:r>
          </a:p>
        </p:txBody>
      </p:sp>
    </p:spTree>
    <p:extLst>
      <p:ext uri="{BB962C8B-B14F-4D97-AF65-F5344CB8AC3E}">
        <p14:creationId xmlns:p14="http://schemas.microsoft.com/office/powerpoint/2010/main" val="533228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5"/>
          <p:cNvSpPr>
            <a:spLocks noChangeArrowheads="1"/>
          </p:cNvSpPr>
          <p:nvPr/>
        </p:nvSpPr>
        <p:spPr bwMode="auto">
          <a:xfrm>
            <a:off x="1524001" y="-4132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29699" name="Group 33"/>
          <p:cNvGrpSpPr>
            <a:grpSpLocks noChangeAspect="1"/>
          </p:cNvGrpSpPr>
          <p:nvPr/>
        </p:nvGrpSpPr>
        <p:grpSpPr bwMode="auto">
          <a:xfrm>
            <a:off x="1064116" y="457200"/>
            <a:ext cx="9958334" cy="6096000"/>
            <a:chOff x="-744" y="1620"/>
            <a:chExt cx="11988" cy="11520"/>
          </a:xfrm>
        </p:grpSpPr>
        <p:sp>
          <p:nvSpPr>
            <p:cNvPr id="29700" name="AutoShape 34"/>
            <p:cNvSpPr>
              <a:spLocks noChangeAspect="1" noChangeArrowheads="1"/>
            </p:cNvSpPr>
            <p:nvPr/>
          </p:nvSpPr>
          <p:spPr bwMode="auto">
            <a:xfrm>
              <a:off x="360" y="1620"/>
              <a:ext cx="9540" cy="1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9701" name="Text Box 35"/>
            <p:cNvSpPr txBox="1">
              <a:spLocks noChangeArrowheads="1"/>
            </p:cNvSpPr>
            <p:nvPr/>
          </p:nvSpPr>
          <p:spPr bwMode="auto">
            <a:xfrm>
              <a:off x="3780" y="1800"/>
              <a:ext cx="2520" cy="90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solidFill>
                    <a:srgbClr val="FF0066"/>
                  </a:solidFill>
                </a:rPr>
                <a:t>Waste Generation</a:t>
              </a:r>
              <a:endParaRPr lang="en-US" altLang="en-US">
                <a:solidFill>
                  <a:srgbClr val="FF0066"/>
                </a:solidFill>
              </a:endParaRPr>
            </a:p>
          </p:txBody>
        </p:sp>
        <p:sp>
          <p:nvSpPr>
            <p:cNvPr id="29702" name="Text Box 36"/>
            <p:cNvSpPr txBox="1">
              <a:spLocks noChangeArrowheads="1"/>
            </p:cNvSpPr>
            <p:nvPr/>
          </p:nvSpPr>
          <p:spPr bwMode="auto">
            <a:xfrm>
              <a:off x="3780" y="3420"/>
              <a:ext cx="2520" cy="72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t>Storage</a:t>
              </a:r>
              <a:endParaRPr lang="en-US" altLang="en-US"/>
            </a:p>
          </p:txBody>
        </p:sp>
        <p:sp>
          <p:nvSpPr>
            <p:cNvPr id="29703" name="Text Box 37"/>
            <p:cNvSpPr txBox="1">
              <a:spLocks noChangeArrowheads="1"/>
            </p:cNvSpPr>
            <p:nvPr/>
          </p:nvSpPr>
          <p:spPr bwMode="auto">
            <a:xfrm>
              <a:off x="3780" y="4860"/>
              <a:ext cx="2520" cy="72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solidFill>
                    <a:srgbClr val="008000"/>
                  </a:solidFill>
                </a:rPr>
                <a:t>Collection</a:t>
              </a:r>
              <a:endParaRPr lang="en-US" altLang="en-US">
                <a:solidFill>
                  <a:srgbClr val="008000"/>
                </a:solidFill>
              </a:endParaRPr>
            </a:p>
          </p:txBody>
        </p:sp>
        <p:sp>
          <p:nvSpPr>
            <p:cNvPr id="29704" name="Text Box 38"/>
            <p:cNvSpPr txBox="1">
              <a:spLocks noChangeArrowheads="1"/>
            </p:cNvSpPr>
            <p:nvPr/>
          </p:nvSpPr>
          <p:spPr bwMode="auto">
            <a:xfrm>
              <a:off x="1620" y="6480"/>
              <a:ext cx="2160" cy="108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solidFill>
                    <a:srgbClr val="000066"/>
                  </a:solidFill>
                </a:rPr>
                <a:t>Transfer and transport</a:t>
              </a:r>
              <a:endParaRPr lang="en-US" altLang="en-US">
                <a:solidFill>
                  <a:srgbClr val="000066"/>
                </a:solidFill>
              </a:endParaRPr>
            </a:p>
          </p:txBody>
        </p:sp>
        <p:sp>
          <p:nvSpPr>
            <p:cNvPr id="29705" name="Text Box 39"/>
            <p:cNvSpPr txBox="1">
              <a:spLocks noChangeArrowheads="1"/>
            </p:cNvSpPr>
            <p:nvPr/>
          </p:nvSpPr>
          <p:spPr bwMode="auto">
            <a:xfrm>
              <a:off x="6280" y="6480"/>
              <a:ext cx="2360" cy="108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solidFill>
                    <a:srgbClr val="000066"/>
                  </a:solidFill>
                </a:rPr>
                <a:t>Processing and recovery</a:t>
              </a:r>
              <a:endParaRPr lang="en-US" altLang="en-US">
                <a:solidFill>
                  <a:srgbClr val="000066"/>
                </a:solidFill>
              </a:endParaRPr>
            </a:p>
          </p:txBody>
        </p:sp>
        <p:sp>
          <p:nvSpPr>
            <p:cNvPr id="29706" name="Text Box 40"/>
            <p:cNvSpPr txBox="1">
              <a:spLocks noChangeArrowheads="1"/>
            </p:cNvSpPr>
            <p:nvPr/>
          </p:nvSpPr>
          <p:spPr bwMode="auto">
            <a:xfrm>
              <a:off x="4060" y="8460"/>
              <a:ext cx="1620" cy="720"/>
            </a:xfrm>
            <a:prstGeom prst="rect">
              <a:avLst/>
            </a:prstGeom>
            <a:solidFill>
              <a:srgbClr val="FFFFFF"/>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dirty="0"/>
                <a:t>Disposal</a:t>
              </a:r>
              <a:endParaRPr lang="en-US" altLang="en-US" dirty="0"/>
            </a:p>
          </p:txBody>
        </p:sp>
        <p:sp>
          <p:nvSpPr>
            <p:cNvPr id="29707" name="Line 41"/>
            <p:cNvSpPr>
              <a:spLocks noChangeShapeType="1"/>
            </p:cNvSpPr>
            <p:nvPr/>
          </p:nvSpPr>
          <p:spPr bwMode="auto">
            <a:xfrm>
              <a:off x="5040" y="2700"/>
              <a:ext cx="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708" name="Line 42"/>
            <p:cNvSpPr>
              <a:spLocks noChangeShapeType="1"/>
            </p:cNvSpPr>
            <p:nvPr/>
          </p:nvSpPr>
          <p:spPr bwMode="auto">
            <a:xfrm>
              <a:off x="5040" y="4140"/>
              <a:ext cx="0" cy="7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709" name="Line 43"/>
            <p:cNvSpPr>
              <a:spLocks noChangeShapeType="1"/>
            </p:cNvSpPr>
            <p:nvPr/>
          </p:nvSpPr>
          <p:spPr bwMode="auto">
            <a:xfrm>
              <a:off x="6299" y="5220"/>
              <a:ext cx="126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10" name="Line 44"/>
            <p:cNvSpPr>
              <a:spLocks noChangeShapeType="1"/>
            </p:cNvSpPr>
            <p:nvPr/>
          </p:nvSpPr>
          <p:spPr bwMode="auto">
            <a:xfrm>
              <a:off x="7559" y="5220"/>
              <a:ext cx="1" cy="12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711" name="Line 45"/>
            <p:cNvSpPr>
              <a:spLocks noChangeShapeType="1"/>
            </p:cNvSpPr>
            <p:nvPr/>
          </p:nvSpPr>
          <p:spPr bwMode="auto">
            <a:xfrm>
              <a:off x="2599" y="5220"/>
              <a:ext cx="118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9712" name="Line 46"/>
            <p:cNvSpPr>
              <a:spLocks noChangeShapeType="1"/>
            </p:cNvSpPr>
            <p:nvPr/>
          </p:nvSpPr>
          <p:spPr bwMode="auto">
            <a:xfrm>
              <a:off x="2580" y="5220"/>
              <a:ext cx="1" cy="12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713" name="Line 47"/>
            <p:cNvSpPr>
              <a:spLocks noChangeShapeType="1"/>
            </p:cNvSpPr>
            <p:nvPr/>
          </p:nvSpPr>
          <p:spPr bwMode="auto">
            <a:xfrm>
              <a:off x="3780" y="6840"/>
              <a:ext cx="252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714" name="Line 48"/>
            <p:cNvSpPr>
              <a:spLocks noChangeShapeType="1"/>
            </p:cNvSpPr>
            <p:nvPr/>
          </p:nvSpPr>
          <p:spPr bwMode="auto">
            <a:xfrm>
              <a:off x="5040" y="5580"/>
              <a:ext cx="0" cy="28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715" name="Line 49"/>
            <p:cNvSpPr>
              <a:spLocks noChangeShapeType="1"/>
            </p:cNvSpPr>
            <p:nvPr/>
          </p:nvSpPr>
          <p:spPr bwMode="auto">
            <a:xfrm flipH="1">
              <a:off x="5680" y="8820"/>
              <a:ext cx="188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716" name="Freeform 50"/>
            <p:cNvSpPr>
              <a:spLocks/>
            </p:cNvSpPr>
            <p:nvPr/>
          </p:nvSpPr>
          <p:spPr bwMode="auto">
            <a:xfrm>
              <a:off x="2520" y="8820"/>
              <a:ext cx="1560" cy="180"/>
            </a:xfrm>
            <a:custGeom>
              <a:avLst/>
              <a:gdLst>
                <a:gd name="T0" fmla="*/ 0 w 1200"/>
                <a:gd name="T1" fmla="*/ 0 h 1"/>
                <a:gd name="T2" fmla="*/ 9789 w 1200"/>
                <a:gd name="T3" fmla="*/ 0 h 1"/>
                <a:gd name="T4" fmla="*/ 0 60000 65536"/>
                <a:gd name="T5" fmla="*/ 0 60000 65536"/>
                <a:gd name="T6" fmla="*/ 0 w 1200"/>
                <a:gd name="T7" fmla="*/ 0 h 1"/>
                <a:gd name="T8" fmla="*/ 1200 w 1200"/>
                <a:gd name="T9" fmla="*/ 1 h 1"/>
              </a:gdLst>
              <a:ahLst/>
              <a:cxnLst>
                <a:cxn ang="T4">
                  <a:pos x="T0" y="T1"/>
                </a:cxn>
                <a:cxn ang="T5">
                  <a:pos x="T2" y="T3"/>
                </a:cxn>
              </a:cxnLst>
              <a:rect l="T6" t="T7" r="T8" b="T9"/>
              <a:pathLst>
                <a:path w="1200" h="1">
                  <a:moveTo>
                    <a:pt x="0" y="0"/>
                  </a:moveTo>
                  <a:lnTo>
                    <a:pt x="1200"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29717" name="Text Box 51"/>
            <p:cNvSpPr txBox="1">
              <a:spLocks noChangeArrowheads="1"/>
            </p:cNvSpPr>
            <p:nvPr/>
          </p:nvSpPr>
          <p:spPr bwMode="auto">
            <a:xfrm>
              <a:off x="-744" y="10440"/>
              <a:ext cx="11988" cy="1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lvl="1" algn="ctr" eaLnBrk="1" hangingPunct="1"/>
              <a:r>
                <a:rPr lang="en-US" altLang="en-US" b="1" dirty="0">
                  <a:solidFill>
                    <a:srgbClr val="FF0066"/>
                  </a:solidFill>
                </a:rPr>
                <a:t>Figure : Diagram showing the interrelationships</a:t>
              </a:r>
            </a:p>
            <a:p>
              <a:pPr lvl="2" algn="ctr" eaLnBrk="1" hangingPunct="1"/>
              <a:r>
                <a:rPr lang="en-US" altLang="en-US" b="1" dirty="0">
                  <a:solidFill>
                    <a:srgbClr val="FF0066"/>
                  </a:solidFill>
                </a:rPr>
                <a:t>   of the functional elements in a solid </a:t>
              </a:r>
            </a:p>
            <a:p>
              <a:pPr lvl="2" algn="ctr" eaLnBrk="1" hangingPunct="1"/>
              <a:r>
                <a:rPr lang="en-US" altLang="en-US" b="1" dirty="0">
                  <a:solidFill>
                    <a:srgbClr val="FF0066"/>
                  </a:solidFill>
                </a:rPr>
                <a:t>         waste management system </a:t>
              </a:r>
              <a:endParaRPr lang="en-US" altLang="en-US" dirty="0">
                <a:solidFill>
                  <a:srgbClr val="FF0066"/>
                </a:solidFill>
              </a:endParaRPr>
            </a:p>
          </p:txBody>
        </p:sp>
        <p:sp>
          <p:nvSpPr>
            <p:cNvPr id="29718" name="Line 52"/>
            <p:cNvSpPr>
              <a:spLocks noChangeShapeType="1"/>
            </p:cNvSpPr>
            <p:nvPr/>
          </p:nvSpPr>
          <p:spPr bwMode="auto">
            <a:xfrm flipV="1">
              <a:off x="7560" y="7560"/>
              <a:ext cx="0" cy="12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9719" name="Line 53"/>
            <p:cNvSpPr>
              <a:spLocks noChangeShapeType="1"/>
            </p:cNvSpPr>
            <p:nvPr/>
          </p:nvSpPr>
          <p:spPr bwMode="auto">
            <a:xfrm>
              <a:off x="2520" y="7560"/>
              <a:ext cx="0" cy="12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Tree>
    <p:extLst>
      <p:ext uri="{BB962C8B-B14F-4D97-AF65-F5344CB8AC3E}">
        <p14:creationId xmlns:p14="http://schemas.microsoft.com/office/powerpoint/2010/main" val="3200360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stretch>
            <a:fillRect/>
          </a:stretch>
        </p:blipFill>
        <p:spPr>
          <a:xfrm>
            <a:off x="427240" y="215044"/>
            <a:ext cx="5238750" cy="4867275"/>
          </a:xfrm>
          <a:prstGeom prst="rect">
            <a:avLst/>
          </a:prstGeom>
        </p:spPr>
      </p:pic>
      <p:pic>
        <p:nvPicPr>
          <p:cNvPr id="4" name="Picture 3"/>
          <p:cNvPicPr>
            <a:picLocks noChangeAspect="1"/>
          </p:cNvPicPr>
          <p:nvPr/>
        </p:nvPicPr>
        <p:blipFill>
          <a:blip r:embed="rId3" cstate="print"/>
          <a:stretch>
            <a:fillRect/>
          </a:stretch>
        </p:blipFill>
        <p:spPr>
          <a:xfrm>
            <a:off x="6471709" y="915131"/>
            <a:ext cx="4362450" cy="3467100"/>
          </a:xfrm>
          <a:prstGeom prst="rect">
            <a:avLst/>
          </a:prstGeom>
        </p:spPr>
      </p:pic>
    </p:spTree>
    <p:extLst>
      <p:ext uri="{BB962C8B-B14F-4D97-AF65-F5344CB8AC3E}">
        <p14:creationId xmlns:p14="http://schemas.microsoft.com/office/powerpoint/2010/main" val="2305677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stretch>
            <a:fillRect/>
          </a:stretch>
        </p:blipFill>
        <p:spPr>
          <a:xfrm>
            <a:off x="6103648" y="1114410"/>
            <a:ext cx="5623503" cy="3362855"/>
          </a:xfrm>
          <a:prstGeom prst="rect">
            <a:avLst/>
          </a:prstGeom>
        </p:spPr>
      </p:pic>
      <p:sp>
        <p:nvSpPr>
          <p:cNvPr id="4" name="TextBox 3"/>
          <p:cNvSpPr txBox="1"/>
          <p:nvPr/>
        </p:nvSpPr>
        <p:spPr>
          <a:xfrm>
            <a:off x="4106334" y="4758265"/>
            <a:ext cx="2607734" cy="923330"/>
          </a:xfrm>
          <a:prstGeom prst="rect">
            <a:avLst/>
          </a:prstGeom>
          <a:noFill/>
        </p:spPr>
        <p:txBody>
          <a:bodyPr wrap="square" rtlCol="0">
            <a:spAutoFit/>
          </a:bodyPr>
          <a:lstStyle/>
          <a:p>
            <a:r>
              <a:rPr lang="en-IN" dirty="0"/>
              <a:t>Blue: Non biodegradable </a:t>
            </a:r>
          </a:p>
          <a:p>
            <a:r>
              <a:rPr lang="en-IN" dirty="0"/>
              <a:t>Green: Bio-degradable</a:t>
            </a:r>
          </a:p>
          <a:p>
            <a:r>
              <a:rPr lang="en-IN" dirty="0"/>
              <a:t>Red: Domestic Hazard</a:t>
            </a:r>
          </a:p>
        </p:txBody>
      </p:sp>
      <p:pic>
        <p:nvPicPr>
          <p:cNvPr id="5" name="Picture 4"/>
          <p:cNvPicPr>
            <a:picLocks noChangeAspect="1"/>
          </p:cNvPicPr>
          <p:nvPr/>
        </p:nvPicPr>
        <p:blipFill>
          <a:blip r:embed="rId3" cstate="print"/>
          <a:stretch>
            <a:fillRect/>
          </a:stretch>
        </p:blipFill>
        <p:spPr>
          <a:xfrm>
            <a:off x="215794" y="1717937"/>
            <a:ext cx="4597611" cy="2574662"/>
          </a:xfrm>
          <a:prstGeom prst="rect">
            <a:avLst/>
          </a:prstGeom>
        </p:spPr>
      </p:pic>
      <p:sp>
        <p:nvSpPr>
          <p:cNvPr id="6" name="TextBox 5"/>
          <p:cNvSpPr txBox="1"/>
          <p:nvPr/>
        </p:nvSpPr>
        <p:spPr>
          <a:xfrm>
            <a:off x="838200" y="4292599"/>
            <a:ext cx="3352800" cy="369332"/>
          </a:xfrm>
          <a:prstGeom prst="rect">
            <a:avLst/>
          </a:prstGeom>
          <a:noFill/>
        </p:spPr>
        <p:txBody>
          <a:bodyPr wrap="square" rtlCol="0">
            <a:spAutoFit/>
          </a:bodyPr>
          <a:lstStyle/>
          <a:p>
            <a:r>
              <a:rPr lang="en-IN" dirty="0"/>
              <a:t>Domestic Level</a:t>
            </a:r>
          </a:p>
        </p:txBody>
      </p:sp>
      <p:sp>
        <p:nvSpPr>
          <p:cNvPr id="7" name="TextBox 6"/>
          <p:cNvSpPr txBox="1"/>
          <p:nvPr/>
        </p:nvSpPr>
        <p:spPr>
          <a:xfrm>
            <a:off x="8204199" y="4275665"/>
            <a:ext cx="2599268" cy="369332"/>
          </a:xfrm>
          <a:prstGeom prst="rect">
            <a:avLst/>
          </a:prstGeom>
          <a:noFill/>
        </p:spPr>
        <p:txBody>
          <a:bodyPr wrap="square" rtlCol="0">
            <a:spAutoFit/>
          </a:bodyPr>
          <a:lstStyle/>
          <a:p>
            <a:r>
              <a:rPr lang="en-IN" dirty="0"/>
              <a:t>Community level</a:t>
            </a:r>
          </a:p>
        </p:txBody>
      </p:sp>
      <p:sp>
        <p:nvSpPr>
          <p:cNvPr id="8" name="TextBox 7"/>
          <p:cNvSpPr txBox="1"/>
          <p:nvPr/>
        </p:nvSpPr>
        <p:spPr>
          <a:xfrm>
            <a:off x="1447800" y="364067"/>
            <a:ext cx="8779933" cy="584775"/>
          </a:xfrm>
          <a:prstGeom prst="rect">
            <a:avLst/>
          </a:prstGeom>
          <a:noFill/>
        </p:spPr>
        <p:txBody>
          <a:bodyPr wrap="square" rtlCol="0">
            <a:spAutoFit/>
          </a:bodyPr>
          <a:lstStyle/>
          <a:p>
            <a:r>
              <a:rPr lang="en-IN" sz="3200" b="1" dirty="0">
                <a:solidFill>
                  <a:srgbClr val="FF0000"/>
                </a:solidFill>
              </a:rPr>
              <a:t>Segregation  of Waste Material</a:t>
            </a:r>
          </a:p>
        </p:txBody>
      </p:sp>
    </p:spTree>
    <p:extLst>
      <p:ext uri="{BB962C8B-B14F-4D97-AF65-F5344CB8AC3E}">
        <p14:creationId xmlns:p14="http://schemas.microsoft.com/office/powerpoint/2010/main" val="3908957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4337"/>
          </a:xfrm>
        </p:spPr>
        <p:txBody>
          <a:bodyPr>
            <a:normAutofit fontScale="90000"/>
          </a:bodyPr>
          <a:lstStyle/>
          <a:p>
            <a:r>
              <a:rPr lang="en-IN" b="1" dirty="0">
                <a:solidFill>
                  <a:srgbClr val="FF0000"/>
                </a:solidFill>
              </a:rPr>
              <a:t>Method for disposal of Solid Waste </a:t>
            </a:r>
          </a:p>
        </p:txBody>
      </p:sp>
      <p:sp>
        <p:nvSpPr>
          <p:cNvPr id="5" name="Content Placeholder 4"/>
          <p:cNvSpPr>
            <a:spLocks noGrp="1"/>
          </p:cNvSpPr>
          <p:nvPr>
            <p:ph idx="1"/>
          </p:nvPr>
        </p:nvSpPr>
        <p:spPr>
          <a:xfrm>
            <a:off x="838200" y="1293610"/>
            <a:ext cx="10515600" cy="4351338"/>
          </a:xfrm>
        </p:spPr>
        <p:txBody>
          <a:bodyPr>
            <a:normAutofit/>
          </a:bodyPr>
          <a:lstStyle/>
          <a:p>
            <a:pPr marL="12700">
              <a:lnSpc>
                <a:spcPct val="100000"/>
              </a:lnSpc>
            </a:pPr>
            <a:endParaRPr lang="en-US" dirty="0">
              <a:cs typeface="Times New Roman"/>
            </a:endParaRPr>
          </a:p>
          <a:p>
            <a:pPr>
              <a:lnSpc>
                <a:spcPct val="150000"/>
              </a:lnSpc>
              <a:spcBef>
                <a:spcPts val="10"/>
              </a:spcBef>
              <a:buFont typeface="Wingdings" panose="05000000000000000000" pitchFamily="2" charset="2"/>
              <a:buChar char="Ø"/>
            </a:pPr>
            <a:r>
              <a:rPr lang="en-US" dirty="0">
                <a:cs typeface="Times New Roman"/>
              </a:rPr>
              <a:t>Open</a:t>
            </a:r>
            <a:r>
              <a:rPr lang="en-US" spc="-20" dirty="0">
                <a:cs typeface="Times New Roman"/>
              </a:rPr>
              <a:t> </a:t>
            </a:r>
            <a:r>
              <a:rPr lang="en-US" spc="-5" dirty="0">
                <a:cs typeface="Times New Roman"/>
              </a:rPr>
              <a:t>Dumps</a:t>
            </a:r>
            <a:endParaRPr lang="en-US" dirty="0">
              <a:cs typeface="Times New Roman"/>
            </a:endParaRPr>
          </a:p>
          <a:p>
            <a:pPr>
              <a:lnSpc>
                <a:spcPct val="150000"/>
              </a:lnSpc>
              <a:spcBef>
                <a:spcPts val="10"/>
              </a:spcBef>
              <a:buFont typeface="Wingdings" panose="05000000000000000000" pitchFamily="2" charset="2"/>
              <a:buChar char="Ø"/>
            </a:pPr>
            <a:r>
              <a:rPr lang="en-US" dirty="0">
                <a:cs typeface="Times New Roman"/>
              </a:rPr>
              <a:t>Landfills</a:t>
            </a:r>
          </a:p>
          <a:p>
            <a:pPr>
              <a:lnSpc>
                <a:spcPct val="150000"/>
              </a:lnSpc>
              <a:spcBef>
                <a:spcPts val="10"/>
              </a:spcBef>
              <a:buFont typeface="Wingdings" panose="05000000000000000000" pitchFamily="2" charset="2"/>
              <a:buChar char="Ø"/>
            </a:pPr>
            <a:r>
              <a:rPr lang="en-US" dirty="0">
                <a:cs typeface="Times New Roman"/>
              </a:rPr>
              <a:t>Anaerobic Digestion</a:t>
            </a:r>
          </a:p>
          <a:p>
            <a:pPr>
              <a:lnSpc>
                <a:spcPct val="150000"/>
              </a:lnSpc>
              <a:spcBef>
                <a:spcPts val="10"/>
              </a:spcBef>
              <a:buFont typeface="Wingdings" panose="05000000000000000000" pitchFamily="2" charset="2"/>
              <a:buChar char="Ø"/>
            </a:pPr>
            <a:r>
              <a:rPr lang="en-US" spc="-5" dirty="0">
                <a:cs typeface="Times New Roman"/>
              </a:rPr>
              <a:t>Composting/Vermicomposting</a:t>
            </a:r>
          </a:p>
          <a:p>
            <a:pPr>
              <a:lnSpc>
                <a:spcPct val="150000"/>
              </a:lnSpc>
              <a:spcBef>
                <a:spcPts val="10"/>
              </a:spcBef>
              <a:buFont typeface="Wingdings" panose="05000000000000000000" pitchFamily="2" charset="2"/>
              <a:buChar char="Ø"/>
            </a:pPr>
            <a:r>
              <a:rPr lang="en-US" spc="-5" dirty="0">
                <a:cs typeface="Times New Roman"/>
              </a:rPr>
              <a:t>Incineration</a:t>
            </a:r>
            <a:endParaRPr lang="en-IN" dirty="0"/>
          </a:p>
        </p:txBody>
      </p:sp>
    </p:spTree>
    <p:extLst>
      <p:ext uri="{BB962C8B-B14F-4D97-AF65-F5344CB8AC3E}">
        <p14:creationId xmlns:p14="http://schemas.microsoft.com/office/powerpoint/2010/main" val="970407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4973" y="978258"/>
            <a:ext cx="9934144" cy="936795"/>
          </a:xfrm>
          <a:prstGeom prst="rect">
            <a:avLst/>
          </a:prstGeom>
        </p:spPr>
        <p:txBody>
          <a:bodyPr vert="horz" wrap="square" lIns="0" tIns="13335" rIns="0" bIns="0" rtlCol="0">
            <a:spAutoFit/>
          </a:bodyPr>
          <a:lstStyle/>
          <a:p>
            <a:pPr marL="355600" marR="6350" indent="-342900" algn="just">
              <a:lnSpc>
                <a:spcPct val="100000"/>
              </a:lnSpc>
              <a:spcBef>
                <a:spcPts val="105"/>
              </a:spcBef>
              <a:buFont typeface="Wingdings" panose="05000000000000000000" pitchFamily="2" charset="2"/>
              <a:buChar char="Ø"/>
              <a:tabLst>
                <a:tab pos="165100" algn="l"/>
              </a:tabLst>
            </a:pPr>
            <a:r>
              <a:rPr sz="2000" dirty="0">
                <a:cs typeface="Times New Roman"/>
              </a:rPr>
              <a:t>Open </a:t>
            </a:r>
            <a:r>
              <a:rPr sz="2000" spc="-5" dirty="0">
                <a:cs typeface="Times New Roman"/>
              </a:rPr>
              <a:t>dumps refer </a:t>
            </a:r>
            <a:r>
              <a:rPr sz="2000" spc="-10" dirty="0">
                <a:cs typeface="Times New Roman"/>
              </a:rPr>
              <a:t>to </a:t>
            </a:r>
            <a:r>
              <a:rPr sz="2000" spc="-5" dirty="0">
                <a:cs typeface="Times New Roman"/>
              </a:rPr>
              <a:t>uncovered  </a:t>
            </a:r>
            <a:r>
              <a:rPr sz="2000" dirty="0">
                <a:cs typeface="Times New Roman"/>
              </a:rPr>
              <a:t>areas </a:t>
            </a:r>
            <a:r>
              <a:rPr sz="2000" spc="-5" dirty="0">
                <a:cs typeface="Times New Roman"/>
              </a:rPr>
              <a:t>that are used </a:t>
            </a:r>
            <a:r>
              <a:rPr sz="2000" spc="-10" dirty="0">
                <a:cs typeface="Times New Roman"/>
              </a:rPr>
              <a:t>to </a:t>
            </a:r>
            <a:r>
              <a:rPr sz="2000" spc="-5" dirty="0">
                <a:cs typeface="Times New Roman"/>
              </a:rPr>
              <a:t>dump solid  </a:t>
            </a:r>
            <a:r>
              <a:rPr sz="2000" dirty="0">
                <a:cs typeface="Times New Roman"/>
              </a:rPr>
              <a:t>waste of </a:t>
            </a:r>
            <a:r>
              <a:rPr sz="2000" spc="-5" dirty="0">
                <a:cs typeface="Times New Roman"/>
              </a:rPr>
              <a:t>all</a:t>
            </a:r>
            <a:r>
              <a:rPr sz="2000" spc="-55" dirty="0">
                <a:cs typeface="Times New Roman"/>
              </a:rPr>
              <a:t> </a:t>
            </a:r>
            <a:r>
              <a:rPr sz="2000" dirty="0">
                <a:cs typeface="Times New Roman"/>
              </a:rPr>
              <a:t>kinds.</a:t>
            </a:r>
          </a:p>
          <a:p>
            <a:pPr marL="354965" indent="-342900" algn="just">
              <a:lnSpc>
                <a:spcPct val="100000"/>
              </a:lnSpc>
              <a:buFont typeface="Wingdings" panose="05000000000000000000" pitchFamily="2" charset="2"/>
              <a:buChar char="Ø"/>
              <a:tabLst>
                <a:tab pos="160655" algn="l"/>
              </a:tabLst>
            </a:pPr>
            <a:r>
              <a:rPr sz="2000" dirty="0">
                <a:cs typeface="Times New Roman"/>
              </a:rPr>
              <a:t>The </a:t>
            </a:r>
            <a:r>
              <a:rPr sz="2000" spc="-5" dirty="0">
                <a:cs typeface="Times New Roman"/>
              </a:rPr>
              <a:t>waste </a:t>
            </a:r>
            <a:r>
              <a:rPr sz="2000" spc="-10" dirty="0">
                <a:cs typeface="Times New Roman"/>
              </a:rPr>
              <a:t>is </a:t>
            </a:r>
            <a:r>
              <a:rPr sz="2000" spc="-5" dirty="0">
                <a:cs typeface="Times New Roman"/>
              </a:rPr>
              <a:t>untreated, and</a:t>
            </a:r>
            <a:r>
              <a:rPr sz="2000" spc="229" dirty="0">
                <a:cs typeface="Times New Roman"/>
              </a:rPr>
              <a:t> </a:t>
            </a:r>
            <a:r>
              <a:rPr sz="2000" dirty="0">
                <a:cs typeface="Times New Roman"/>
              </a:rPr>
              <a:t>not</a:t>
            </a:r>
            <a:r>
              <a:rPr lang="en-IN" sz="2000" dirty="0">
                <a:cs typeface="Times New Roman"/>
              </a:rPr>
              <a:t> </a:t>
            </a:r>
            <a:r>
              <a:rPr sz="2000" dirty="0">
                <a:cs typeface="Times New Roman"/>
              </a:rPr>
              <a:t>segregated.</a:t>
            </a:r>
          </a:p>
          <a:p>
            <a:pPr marL="355600" marR="5080" indent="-342900" algn="just">
              <a:lnSpc>
                <a:spcPct val="100000"/>
              </a:lnSpc>
              <a:buFont typeface="Wingdings" panose="05000000000000000000" pitchFamily="2" charset="2"/>
              <a:buChar char="Ø"/>
              <a:tabLst>
                <a:tab pos="165100" algn="l"/>
              </a:tabLst>
            </a:pPr>
            <a:r>
              <a:rPr sz="2000" dirty="0">
                <a:cs typeface="Times New Roman"/>
              </a:rPr>
              <a:t>It </a:t>
            </a:r>
            <a:r>
              <a:rPr sz="2000" spc="-10" dirty="0">
                <a:cs typeface="Times New Roman"/>
              </a:rPr>
              <a:t>is </a:t>
            </a:r>
            <a:r>
              <a:rPr sz="2000" spc="-5" dirty="0">
                <a:cs typeface="Times New Roman"/>
              </a:rPr>
              <a:t>the breeding </a:t>
            </a:r>
            <a:r>
              <a:rPr sz="2000" dirty="0">
                <a:cs typeface="Times New Roman"/>
              </a:rPr>
              <a:t>ground </a:t>
            </a:r>
            <a:r>
              <a:rPr sz="2000" spc="-5" dirty="0">
                <a:cs typeface="Times New Roman"/>
              </a:rPr>
              <a:t>for  files, rats, and other insects </a:t>
            </a:r>
            <a:r>
              <a:rPr sz="2000" dirty="0">
                <a:cs typeface="Times New Roman"/>
              </a:rPr>
              <a:t>that  spread</a:t>
            </a:r>
            <a:r>
              <a:rPr sz="2000" spc="-25" dirty="0">
                <a:cs typeface="Times New Roman"/>
              </a:rPr>
              <a:t> </a:t>
            </a:r>
            <a:r>
              <a:rPr sz="2000" dirty="0">
                <a:cs typeface="Times New Roman"/>
              </a:rPr>
              <a:t>disease.</a:t>
            </a:r>
          </a:p>
        </p:txBody>
      </p:sp>
      <p:sp>
        <p:nvSpPr>
          <p:cNvPr id="7" name="object 7"/>
          <p:cNvSpPr txBox="1">
            <a:spLocks noGrp="1"/>
          </p:cNvSpPr>
          <p:nvPr>
            <p:ph type="title"/>
          </p:nvPr>
        </p:nvSpPr>
        <p:spPr>
          <a:xfrm>
            <a:off x="4031476" y="141361"/>
            <a:ext cx="2878667" cy="505267"/>
          </a:xfrm>
          <a:prstGeom prst="rect">
            <a:avLst/>
          </a:prstGeom>
        </p:spPr>
        <p:txBody>
          <a:bodyPr vert="horz" wrap="square" lIns="0" tIns="12700" rIns="0" bIns="0" rtlCol="0">
            <a:spAutoFit/>
          </a:bodyPr>
          <a:lstStyle/>
          <a:p>
            <a:pPr marL="12700" algn="ctr">
              <a:lnSpc>
                <a:spcPct val="100000"/>
              </a:lnSpc>
              <a:spcBef>
                <a:spcPts val="100"/>
              </a:spcBef>
              <a:tabLst>
                <a:tab pos="324485" algn="l"/>
              </a:tabLst>
            </a:pPr>
            <a:r>
              <a:rPr lang="en-IN" sz="3200" dirty="0">
                <a:solidFill>
                  <a:srgbClr val="FF0000"/>
                </a:solidFill>
                <a:latin typeface="+mn-lt"/>
              </a:rPr>
              <a:t>Open Dumps</a:t>
            </a:r>
            <a:endParaRPr sz="3200" dirty="0">
              <a:solidFill>
                <a:srgbClr val="FF0000"/>
              </a:solidFill>
              <a:latin typeface="+mn-lt"/>
            </a:endParaRPr>
          </a:p>
        </p:txBody>
      </p:sp>
      <p:sp>
        <p:nvSpPr>
          <p:cNvPr id="8" name="object 8"/>
          <p:cNvSpPr txBox="1"/>
          <p:nvPr/>
        </p:nvSpPr>
        <p:spPr>
          <a:xfrm>
            <a:off x="5812045" y="6312381"/>
            <a:ext cx="6498167" cy="227626"/>
          </a:xfrm>
          <a:prstGeom prst="rect">
            <a:avLst/>
          </a:prstGeom>
        </p:spPr>
        <p:txBody>
          <a:bodyPr vert="horz" wrap="square" lIns="0" tIns="12065" rIns="0" bIns="0" rtlCol="0">
            <a:spAutoFit/>
          </a:bodyPr>
          <a:lstStyle/>
          <a:p>
            <a:pPr marL="12700">
              <a:lnSpc>
                <a:spcPct val="100000"/>
              </a:lnSpc>
              <a:spcBef>
                <a:spcPts val="95"/>
              </a:spcBef>
            </a:pPr>
            <a:r>
              <a:rPr sz="1400" dirty="0">
                <a:cs typeface="Times New Roman"/>
              </a:rPr>
              <a:t>[Ref</a:t>
            </a:r>
            <a:r>
              <a:rPr sz="1400" b="1" dirty="0">
                <a:cs typeface="Times New Roman"/>
              </a:rPr>
              <a:t>: </a:t>
            </a:r>
            <a:r>
              <a:rPr sz="1400" spc="-5" dirty="0">
                <a:cs typeface="Times New Roman"/>
              </a:rPr>
              <a:t>Indu </a:t>
            </a:r>
            <a:r>
              <a:rPr sz="1400" dirty="0">
                <a:cs typeface="Times New Roman"/>
              </a:rPr>
              <a:t>Shekhar </a:t>
            </a:r>
            <a:r>
              <a:rPr sz="1400" spc="-10" dirty="0">
                <a:cs typeface="Times New Roman"/>
              </a:rPr>
              <a:t>Thakur- </a:t>
            </a:r>
            <a:r>
              <a:rPr sz="1400" spc="-5" dirty="0">
                <a:cs typeface="Times New Roman"/>
              </a:rPr>
              <a:t>Environmental</a:t>
            </a:r>
            <a:r>
              <a:rPr sz="1400" spc="50" dirty="0">
                <a:cs typeface="Times New Roman"/>
              </a:rPr>
              <a:t> </a:t>
            </a:r>
            <a:r>
              <a:rPr sz="1400" spc="-5" dirty="0">
                <a:cs typeface="Times New Roman"/>
              </a:rPr>
              <a:t>Biotechnology]</a:t>
            </a:r>
            <a:endParaRPr sz="1400" dirty="0">
              <a:cs typeface="Times New Roman"/>
            </a:endParaRPr>
          </a:p>
        </p:txBody>
      </p:sp>
      <p:grpSp>
        <p:nvGrpSpPr>
          <p:cNvPr id="9" name="object 9"/>
          <p:cNvGrpSpPr/>
          <p:nvPr/>
        </p:nvGrpSpPr>
        <p:grpSpPr>
          <a:xfrm>
            <a:off x="2553970" y="2209800"/>
            <a:ext cx="6185747" cy="5486400"/>
            <a:chOff x="4328159" y="1371600"/>
            <a:chExt cx="4639310" cy="5486400"/>
          </a:xfrm>
        </p:grpSpPr>
        <p:sp>
          <p:nvSpPr>
            <p:cNvPr id="10" name="object 10"/>
            <p:cNvSpPr/>
            <p:nvPr/>
          </p:nvSpPr>
          <p:spPr>
            <a:xfrm>
              <a:off x="4328159" y="4408930"/>
              <a:ext cx="4639055" cy="2449068"/>
            </a:xfrm>
            <a:prstGeom prst="rect">
              <a:avLst/>
            </a:prstGeom>
            <a:blipFill>
              <a:blip r:embed="rId2" cstate="print"/>
              <a:stretch>
                <a:fillRect/>
              </a:stretch>
            </a:blipFill>
          </p:spPr>
          <p:txBody>
            <a:bodyPr wrap="square" lIns="0" tIns="0" rIns="0" bIns="0" rtlCol="0"/>
            <a:lstStyle/>
            <a:p>
              <a:endParaRPr sz="2000"/>
            </a:p>
          </p:txBody>
        </p:sp>
        <p:sp>
          <p:nvSpPr>
            <p:cNvPr id="11" name="object 11"/>
            <p:cNvSpPr/>
            <p:nvPr/>
          </p:nvSpPr>
          <p:spPr>
            <a:xfrm>
              <a:off x="4343399" y="1371600"/>
              <a:ext cx="4608830" cy="3048000"/>
            </a:xfrm>
            <a:custGeom>
              <a:avLst/>
              <a:gdLst/>
              <a:ahLst/>
              <a:cxnLst/>
              <a:rect l="l" t="t" r="r" b="b"/>
              <a:pathLst>
                <a:path w="4608830" h="3048000">
                  <a:moveTo>
                    <a:pt x="4346575" y="0"/>
                  </a:moveTo>
                  <a:lnTo>
                    <a:pt x="262000" y="0"/>
                  </a:lnTo>
                  <a:lnTo>
                    <a:pt x="214884" y="4218"/>
                  </a:lnTo>
                  <a:lnTo>
                    <a:pt x="170547" y="16382"/>
                  </a:lnTo>
                  <a:lnTo>
                    <a:pt x="129728" y="35752"/>
                  </a:lnTo>
                  <a:lnTo>
                    <a:pt x="93163" y="61592"/>
                  </a:lnTo>
                  <a:lnTo>
                    <a:pt x="61592" y="93163"/>
                  </a:lnTo>
                  <a:lnTo>
                    <a:pt x="35752" y="129728"/>
                  </a:lnTo>
                  <a:lnTo>
                    <a:pt x="16382" y="170547"/>
                  </a:lnTo>
                  <a:lnTo>
                    <a:pt x="4218" y="214884"/>
                  </a:lnTo>
                  <a:lnTo>
                    <a:pt x="0" y="262000"/>
                  </a:lnTo>
                  <a:lnTo>
                    <a:pt x="0" y="2785999"/>
                  </a:lnTo>
                  <a:lnTo>
                    <a:pt x="4218" y="2833115"/>
                  </a:lnTo>
                  <a:lnTo>
                    <a:pt x="16382" y="2877452"/>
                  </a:lnTo>
                  <a:lnTo>
                    <a:pt x="35752" y="2918271"/>
                  </a:lnTo>
                  <a:lnTo>
                    <a:pt x="61592" y="2954836"/>
                  </a:lnTo>
                  <a:lnTo>
                    <a:pt x="93163" y="2986407"/>
                  </a:lnTo>
                  <a:lnTo>
                    <a:pt x="129728" y="3012247"/>
                  </a:lnTo>
                  <a:lnTo>
                    <a:pt x="170547" y="3031617"/>
                  </a:lnTo>
                  <a:lnTo>
                    <a:pt x="214884" y="3043781"/>
                  </a:lnTo>
                  <a:lnTo>
                    <a:pt x="262000" y="3048000"/>
                  </a:lnTo>
                  <a:lnTo>
                    <a:pt x="4346575" y="3048000"/>
                  </a:lnTo>
                  <a:lnTo>
                    <a:pt x="4393691" y="3043781"/>
                  </a:lnTo>
                  <a:lnTo>
                    <a:pt x="4438028" y="3031617"/>
                  </a:lnTo>
                  <a:lnTo>
                    <a:pt x="4478847" y="3012247"/>
                  </a:lnTo>
                  <a:lnTo>
                    <a:pt x="4515412" y="2986407"/>
                  </a:lnTo>
                  <a:lnTo>
                    <a:pt x="4546983" y="2954836"/>
                  </a:lnTo>
                  <a:lnTo>
                    <a:pt x="4572823" y="2918271"/>
                  </a:lnTo>
                  <a:lnTo>
                    <a:pt x="4592193" y="2877452"/>
                  </a:lnTo>
                  <a:lnTo>
                    <a:pt x="4604357" y="2833115"/>
                  </a:lnTo>
                  <a:lnTo>
                    <a:pt x="4608576" y="2785999"/>
                  </a:lnTo>
                  <a:lnTo>
                    <a:pt x="4608576" y="262000"/>
                  </a:lnTo>
                  <a:lnTo>
                    <a:pt x="4604357" y="214884"/>
                  </a:lnTo>
                  <a:lnTo>
                    <a:pt x="4592193" y="170547"/>
                  </a:lnTo>
                  <a:lnTo>
                    <a:pt x="4572823" y="129728"/>
                  </a:lnTo>
                  <a:lnTo>
                    <a:pt x="4546983" y="93163"/>
                  </a:lnTo>
                  <a:lnTo>
                    <a:pt x="4515412" y="61592"/>
                  </a:lnTo>
                  <a:lnTo>
                    <a:pt x="4478847" y="35752"/>
                  </a:lnTo>
                  <a:lnTo>
                    <a:pt x="4438028" y="16382"/>
                  </a:lnTo>
                  <a:lnTo>
                    <a:pt x="4393691" y="4218"/>
                  </a:lnTo>
                  <a:lnTo>
                    <a:pt x="4346575" y="0"/>
                  </a:lnTo>
                  <a:close/>
                </a:path>
              </a:pathLst>
            </a:custGeom>
            <a:solidFill>
              <a:srgbClr val="ECECEC"/>
            </a:solidFill>
          </p:spPr>
          <p:txBody>
            <a:bodyPr wrap="square" lIns="0" tIns="0" rIns="0" bIns="0" rtlCol="0"/>
            <a:lstStyle/>
            <a:p>
              <a:endParaRPr sz="2000"/>
            </a:p>
          </p:txBody>
        </p:sp>
        <p:sp>
          <p:nvSpPr>
            <p:cNvPr id="12" name="object 12"/>
            <p:cNvSpPr/>
            <p:nvPr/>
          </p:nvSpPr>
          <p:spPr>
            <a:xfrm>
              <a:off x="4343399" y="1371600"/>
              <a:ext cx="4608576" cy="3048000"/>
            </a:xfrm>
            <a:prstGeom prst="rect">
              <a:avLst/>
            </a:prstGeom>
            <a:blipFill>
              <a:blip r:embed="rId3" cstate="print"/>
              <a:stretch>
                <a:fillRect/>
              </a:stretch>
            </a:blipFill>
          </p:spPr>
          <p:txBody>
            <a:bodyPr wrap="square" lIns="0" tIns="0" rIns="0" bIns="0" rtlCol="0"/>
            <a:lstStyle/>
            <a:p>
              <a:endParaRPr sz="2000"/>
            </a:p>
          </p:txBody>
        </p:sp>
        <p:sp>
          <p:nvSpPr>
            <p:cNvPr id="13" name="object 13"/>
            <p:cNvSpPr/>
            <p:nvPr/>
          </p:nvSpPr>
          <p:spPr>
            <a:xfrm>
              <a:off x="5181599" y="4876800"/>
              <a:ext cx="3352800" cy="521208"/>
            </a:xfrm>
            <a:prstGeom prst="rect">
              <a:avLst/>
            </a:prstGeom>
            <a:blipFill>
              <a:blip r:embed="rId4" cstate="print"/>
              <a:stretch>
                <a:fillRect/>
              </a:stretch>
            </a:blipFill>
          </p:spPr>
          <p:txBody>
            <a:bodyPr wrap="square" lIns="0" tIns="0" rIns="0" bIns="0" rtlCol="0"/>
            <a:lstStyle/>
            <a:p>
              <a:endParaRPr sz="2000"/>
            </a:p>
          </p:txBody>
        </p:sp>
        <p:sp>
          <p:nvSpPr>
            <p:cNvPr id="14" name="object 14"/>
            <p:cNvSpPr/>
            <p:nvPr/>
          </p:nvSpPr>
          <p:spPr>
            <a:xfrm>
              <a:off x="5257799" y="4953000"/>
              <a:ext cx="3200400" cy="368808"/>
            </a:xfrm>
            <a:prstGeom prst="rect">
              <a:avLst/>
            </a:prstGeom>
            <a:blipFill>
              <a:blip r:embed="rId5" cstate="print"/>
              <a:stretch>
                <a:fillRect/>
              </a:stretch>
            </a:blipFill>
          </p:spPr>
          <p:txBody>
            <a:bodyPr wrap="square" lIns="0" tIns="0" rIns="0" bIns="0" rtlCol="0"/>
            <a:lstStyle/>
            <a:p>
              <a:endParaRPr sz="2000"/>
            </a:p>
          </p:txBody>
        </p:sp>
      </p:grpSp>
      <p:sp>
        <p:nvSpPr>
          <p:cNvPr id="15" name="object 15"/>
          <p:cNvSpPr txBox="1"/>
          <p:nvPr/>
        </p:nvSpPr>
        <p:spPr>
          <a:xfrm>
            <a:off x="3909848" y="5813118"/>
            <a:ext cx="4049242" cy="346890"/>
          </a:xfrm>
          <a:prstGeom prst="rect">
            <a:avLst/>
          </a:prstGeom>
          <a:ln w="9144">
            <a:solidFill>
              <a:srgbClr val="5D862C"/>
            </a:solidFill>
          </a:ln>
        </p:spPr>
        <p:txBody>
          <a:bodyPr vert="horz" wrap="square" lIns="0" tIns="38735" rIns="0" bIns="0" rtlCol="0">
            <a:spAutoFit/>
          </a:bodyPr>
          <a:lstStyle/>
          <a:p>
            <a:pPr marL="876300">
              <a:lnSpc>
                <a:spcPct val="100000"/>
              </a:lnSpc>
              <a:spcBef>
                <a:spcPts val="305"/>
              </a:spcBef>
            </a:pPr>
            <a:r>
              <a:rPr lang="en-IN" sz="2000" spc="-5" dirty="0">
                <a:cs typeface="Times New Roman"/>
              </a:rPr>
              <a:t>Figure 1: </a:t>
            </a:r>
            <a:r>
              <a:rPr sz="2000" spc="-5" dirty="0">
                <a:cs typeface="Times New Roman"/>
              </a:rPr>
              <a:t>Open dump</a:t>
            </a:r>
            <a:r>
              <a:rPr sz="2000" spc="10" dirty="0">
                <a:cs typeface="Times New Roman"/>
              </a:rPr>
              <a:t> </a:t>
            </a:r>
            <a:r>
              <a:rPr sz="2000" dirty="0">
                <a:cs typeface="Times New Roman"/>
              </a:rPr>
              <a:t>site</a:t>
            </a:r>
          </a:p>
        </p:txBody>
      </p:sp>
      <p:sp>
        <p:nvSpPr>
          <p:cNvPr id="16" name="object 16"/>
          <p:cNvSpPr txBox="1"/>
          <p:nvPr/>
        </p:nvSpPr>
        <p:spPr>
          <a:xfrm>
            <a:off x="11651148" y="6632340"/>
            <a:ext cx="289560" cy="615553"/>
          </a:xfrm>
          <a:prstGeom prst="rect">
            <a:avLst/>
          </a:prstGeom>
        </p:spPr>
        <p:txBody>
          <a:bodyPr vert="horz" wrap="square" lIns="0" tIns="0" rIns="0" bIns="0" rtlCol="0">
            <a:spAutoFit/>
          </a:bodyPr>
          <a:lstStyle/>
          <a:p>
            <a:pPr marL="38100">
              <a:lnSpc>
                <a:spcPct val="100000"/>
              </a:lnSpc>
            </a:pPr>
            <a:fld id="{81D60167-4931-47E6-BA6A-407CBD079E47}" type="slidenum">
              <a:rPr sz="2000" spc="-5" dirty="0">
                <a:cs typeface="Arial"/>
              </a:rPr>
              <a:pPr marL="38100">
                <a:lnSpc>
                  <a:spcPct val="100000"/>
                </a:lnSpc>
              </a:pPr>
              <a:t>16</a:t>
            </a:fld>
            <a:endParaRPr sz="2000">
              <a:cs typeface="Arial"/>
            </a:endParaRPr>
          </a:p>
        </p:txBody>
      </p:sp>
    </p:spTree>
    <p:extLst>
      <p:ext uri="{BB962C8B-B14F-4D97-AF65-F5344CB8AC3E}">
        <p14:creationId xmlns:p14="http://schemas.microsoft.com/office/powerpoint/2010/main" val="3896602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40104" y="827341"/>
            <a:ext cx="9342967" cy="2175596"/>
          </a:xfrm>
          <a:prstGeom prst="rect">
            <a:avLst/>
          </a:prstGeom>
        </p:spPr>
        <p:txBody>
          <a:bodyPr vert="horz" wrap="square" lIns="0" tIns="13335" rIns="0" bIns="0" rtlCol="0">
            <a:spAutoFit/>
          </a:bodyPr>
          <a:lstStyle/>
          <a:p>
            <a:pPr marL="355600" marR="5080" indent="-342900" algn="just">
              <a:lnSpc>
                <a:spcPct val="100000"/>
              </a:lnSpc>
              <a:spcBef>
                <a:spcPts val="105"/>
              </a:spcBef>
              <a:buSzPct val="95000"/>
              <a:buFont typeface="Wingdings" panose="05000000000000000000" pitchFamily="2" charset="2"/>
              <a:buChar char="Ø"/>
              <a:tabLst>
                <a:tab pos="102870" algn="l"/>
              </a:tabLst>
            </a:pPr>
            <a:r>
              <a:rPr sz="2000" dirty="0">
                <a:cs typeface="Times New Roman"/>
              </a:rPr>
              <a:t>A </a:t>
            </a:r>
            <a:r>
              <a:rPr sz="2000" spc="-5" dirty="0">
                <a:cs typeface="Times New Roman"/>
              </a:rPr>
              <a:t>landfill may also refer </a:t>
            </a:r>
            <a:r>
              <a:rPr sz="2000" spc="-10" dirty="0">
                <a:cs typeface="Times New Roman"/>
              </a:rPr>
              <a:t>to </a:t>
            </a:r>
            <a:r>
              <a:rPr sz="2000" spc="-5" dirty="0">
                <a:cs typeface="Times New Roman"/>
              </a:rPr>
              <a:t>the ground that </a:t>
            </a:r>
            <a:r>
              <a:rPr sz="2000" dirty="0">
                <a:cs typeface="Times New Roman"/>
              </a:rPr>
              <a:t>has been </a:t>
            </a:r>
            <a:r>
              <a:rPr sz="2000" spc="-10" dirty="0">
                <a:cs typeface="Times New Roman"/>
              </a:rPr>
              <a:t>filled in </a:t>
            </a:r>
            <a:r>
              <a:rPr sz="2000" spc="-5" dirty="0">
                <a:cs typeface="Times New Roman"/>
              </a:rPr>
              <a:t>with  </a:t>
            </a:r>
            <a:r>
              <a:rPr sz="2000" dirty="0">
                <a:cs typeface="Times New Roman"/>
              </a:rPr>
              <a:t>soil </a:t>
            </a:r>
            <a:r>
              <a:rPr sz="2000" spc="-5" dirty="0">
                <a:cs typeface="Times New Roman"/>
              </a:rPr>
              <a:t>and rocks instead of waste materials,</a:t>
            </a:r>
            <a:r>
              <a:rPr lang="en-IN" sz="2000" spc="-5" dirty="0">
                <a:cs typeface="Times New Roman"/>
              </a:rPr>
              <a:t> </a:t>
            </a:r>
            <a:r>
              <a:rPr sz="2000" dirty="0">
                <a:cs typeface="Times New Roman"/>
              </a:rPr>
              <a:t>so that </a:t>
            </a:r>
            <a:r>
              <a:rPr sz="2000" spc="-5" dirty="0">
                <a:cs typeface="Times New Roman"/>
              </a:rPr>
              <a:t>it can </a:t>
            </a:r>
            <a:r>
              <a:rPr sz="2000" dirty="0">
                <a:cs typeface="Times New Roman"/>
              </a:rPr>
              <a:t>be </a:t>
            </a:r>
            <a:r>
              <a:rPr sz="2000" spc="-5" dirty="0">
                <a:cs typeface="Times New Roman"/>
              </a:rPr>
              <a:t>used for </a:t>
            </a:r>
            <a:r>
              <a:rPr sz="2000" dirty="0">
                <a:cs typeface="Times New Roman"/>
              </a:rPr>
              <a:t>a  specific purpose, such </a:t>
            </a:r>
            <a:r>
              <a:rPr sz="2000" spc="-5" dirty="0">
                <a:cs typeface="Times New Roman"/>
              </a:rPr>
              <a:t>as </a:t>
            </a:r>
            <a:r>
              <a:rPr sz="2000" dirty="0">
                <a:cs typeface="Times New Roman"/>
              </a:rPr>
              <a:t>for building</a:t>
            </a:r>
            <a:r>
              <a:rPr sz="2000" spc="-140" dirty="0">
                <a:cs typeface="Times New Roman"/>
              </a:rPr>
              <a:t> </a:t>
            </a:r>
            <a:r>
              <a:rPr sz="2000" dirty="0">
                <a:cs typeface="Times New Roman"/>
              </a:rPr>
              <a:t>houses.</a:t>
            </a:r>
          </a:p>
          <a:p>
            <a:pPr marL="354965" indent="-342900" algn="just">
              <a:lnSpc>
                <a:spcPct val="100000"/>
              </a:lnSpc>
              <a:buSzPct val="95000"/>
              <a:buFont typeface="Wingdings" panose="05000000000000000000" pitchFamily="2" charset="2"/>
              <a:buChar char="Ø"/>
              <a:tabLst>
                <a:tab pos="102870" algn="l"/>
              </a:tabLst>
            </a:pPr>
            <a:r>
              <a:rPr sz="2000" dirty="0">
                <a:cs typeface="Times New Roman"/>
              </a:rPr>
              <a:t>Landfill,</a:t>
            </a:r>
            <a:r>
              <a:rPr lang="en-IN" sz="2000" dirty="0">
                <a:cs typeface="Times New Roman"/>
              </a:rPr>
              <a:t> </a:t>
            </a:r>
            <a:r>
              <a:rPr sz="2000" spc="-5" dirty="0">
                <a:cs typeface="Times New Roman"/>
              </a:rPr>
              <a:t>also </a:t>
            </a:r>
            <a:r>
              <a:rPr sz="2000" dirty="0">
                <a:cs typeface="Times New Roman"/>
              </a:rPr>
              <a:t>known </a:t>
            </a:r>
            <a:r>
              <a:rPr sz="2000" spc="-10" dirty="0">
                <a:cs typeface="Times New Roman"/>
              </a:rPr>
              <a:t>as </a:t>
            </a:r>
            <a:r>
              <a:rPr sz="2000" dirty="0">
                <a:cs typeface="Times New Roman"/>
              </a:rPr>
              <a:t>a </a:t>
            </a:r>
            <a:r>
              <a:rPr sz="2000" spc="-5" dirty="0">
                <a:cs typeface="Times New Roman"/>
              </a:rPr>
              <a:t>dump or tip, </a:t>
            </a:r>
            <a:r>
              <a:rPr sz="2000" spc="-10" dirty="0">
                <a:cs typeface="Times New Roman"/>
              </a:rPr>
              <a:t>is </a:t>
            </a:r>
            <a:r>
              <a:rPr sz="2000" dirty="0">
                <a:cs typeface="Times New Roman"/>
              </a:rPr>
              <a:t>a </a:t>
            </a:r>
            <a:r>
              <a:rPr sz="2000" spc="-5" dirty="0">
                <a:cs typeface="Times New Roman"/>
              </a:rPr>
              <a:t>site </a:t>
            </a:r>
            <a:r>
              <a:rPr sz="2000" dirty="0">
                <a:cs typeface="Times New Roman"/>
              </a:rPr>
              <a:t>for disposal of</a:t>
            </a:r>
            <a:r>
              <a:rPr sz="2000" spc="200" dirty="0">
                <a:cs typeface="Times New Roman"/>
              </a:rPr>
              <a:t> </a:t>
            </a:r>
            <a:r>
              <a:rPr sz="2000" spc="-5" dirty="0">
                <a:cs typeface="Times New Roman"/>
              </a:rPr>
              <a:t>waste</a:t>
            </a:r>
            <a:r>
              <a:rPr lang="en-IN" sz="2000" dirty="0">
                <a:cs typeface="Times New Roman"/>
              </a:rPr>
              <a:t> </a:t>
            </a:r>
            <a:r>
              <a:rPr sz="2000" spc="-5" dirty="0">
                <a:cs typeface="Times New Roman"/>
              </a:rPr>
              <a:t>materials </a:t>
            </a:r>
            <a:r>
              <a:rPr sz="2000" dirty="0">
                <a:cs typeface="Times New Roman"/>
              </a:rPr>
              <a:t>by</a:t>
            </a:r>
            <a:r>
              <a:rPr sz="2000" spc="-35" dirty="0">
                <a:cs typeface="Times New Roman"/>
              </a:rPr>
              <a:t> </a:t>
            </a:r>
            <a:r>
              <a:rPr sz="2000" dirty="0">
                <a:cs typeface="Times New Roman"/>
              </a:rPr>
              <a:t>burial.</a:t>
            </a:r>
            <a:endParaRPr lang="en-IN" sz="2000" dirty="0">
              <a:cs typeface="Times New Roman"/>
            </a:endParaRPr>
          </a:p>
          <a:p>
            <a:pPr marL="354965" lvl="1" indent="-342900" algn="just">
              <a:buSzPct val="95000"/>
              <a:buFont typeface="Wingdings" panose="05000000000000000000" pitchFamily="2" charset="2"/>
              <a:buChar char="Ø"/>
              <a:tabLst>
                <a:tab pos="102870" algn="l"/>
              </a:tabLst>
            </a:pPr>
            <a:r>
              <a:rPr lang="en-IN" sz="2000" dirty="0">
                <a:cs typeface="Times New Roman"/>
              </a:rPr>
              <a:t>Sanitary Landfills are designed to greatly reduce or </a:t>
            </a:r>
            <a:r>
              <a:rPr lang="en-IN" sz="2000" spc="-5" dirty="0">
                <a:cs typeface="Times New Roman"/>
              </a:rPr>
              <a:t>eliminate </a:t>
            </a:r>
            <a:r>
              <a:rPr lang="en-IN" sz="2000" dirty="0">
                <a:cs typeface="Times New Roman"/>
              </a:rPr>
              <a:t>the risks that</a:t>
            </a:r>
            <a:r>
              <a:rPr lang="en-IN" sz="2000" spc="-240" dirty="0">
                <a:cs typeface="Times New Roman"/>
              </a:rPr>
              <a:t> </a:t>
            </a:r>
            <a:r>
              <a:rPr lang="en-IN" sz="2000" dirty="0">
                <a:cs typeface="Times New Roman"/>
              </a:rPr>
              <a:t>waste  disposal </a:t>
            </a:r>
            <a:r>
              <a:rPr lang="en-IN" sz="2000" spc="-5" dirty="0">
                <a:cs typeface="Times New Roman"/>
              </a:rPr>
              <a:t>may </a:t>
            </a:r>
            <a:r>
              <a:rPr lang="en-IN" sz="2000" dirty="0">
                <a:cs typeface="Times New Roman"/>
              </a:rPr>
              <a:t>pose to the public health and environmental</a:t>
            </a:r>
            <a:r>
              <a:rPr lang="en-IN" sz="2000" spc="-210" dirty="0">
                <a:cs typeface="Times New Roman"/>
              </a:rPr>
              <a:t> </a:t>
            </a:r>
            <a:r>
              <a:rPr lang="en-IN" sz="2000" spc="-20" dirty="0">
                <a:cs typeface="Times New Roman"/>
              </a:rPr>
              <a:t>quality.</a:t>
            </a:r>
            <a:endParaRPr lang="en-IN" sz="2000" dirty="0">
              <a:cs typeface="Times New Roman"/>
            </a:endParaRPr>
          </a:p>
          <a:p>
            <a:pPr marL="12065" algn="just">
              <a:lnSpc>
                <a:spcPct val="100000"/>
              </a:lnSpc>
              <a:buSzPct val="95000"/>
              <a:tabLst>
                <a:tab pos="102870" algn="l"/>
              </a:tabLst>
            </a:pPr>
            <a:endParaRPr sz="2000" dirty="0">
              <a:cs typeface="Times New Roman"/>
            </a:endParaRPr>
          </a:p>
        </p:txBody>
      </p:sp>
      <p:sp>
        <p:nvSpPr>
          <p:cNvPr id="5" name="object 5"/>
          <p:cNvSpPr txBox="1"/>
          <p:nvPr/>
        </p:nvSpPr>
        <p:spPr>
          <a:xfrm>
            <a:off x="11651148" y="6632340"/>
            <a:ext cx="289560" cy="153888"/>
          </a:xfrm>
          <a:prstGeom prst="rect">
            <a:avLst/>
          </a:prstGeom>
        </p:spPr>
        <p:txBody>
          <a:bodyPr vert="horz" wrap="square" lIns="0" tIns="0" rIns="0" bIns="0" rtlCol="0">
            <a:spAutoFit/>
          </a:bodyPr>
          <a:lstStyle/>
          <a:p>
            <a:pPr marL="38100">
              <a:lnSpc>
                <a:spcPct val="100000"/>
              </a:lnSpc>
            </a:pPr>
            <a:fld id="{81D60167-4931-47E6-BA6A-407CBD079E47}" type="slidenum">
              <a:rPr sz="1000" spc="-5" dirty="0">
                <a:latin typeface="Arial"/>
                <a:cs typeface="Arial"/>
              </a:rPr>
              <a:pPr marL="38100">
                <a:lnSpc>
                  <a:spcPct val="100000"/>
                </a:lnSpc>
              </a:pPr>
              <a:t>17</a:t>
            </a:fld>
            <a:endParaRPr sz="1000">
              <a:latin typeface="Arial"/>
              <a:cs typeface="Arial"/>
            </a:endParaRPr>
          </a:p>
        </p:txBody>
      </p:sp>
      <p:sp>
        <p:nvSpPr>
          <p:cNvPr id="3" name="object 3"/>
          <p:cNvSpPr txBox="1">
            <a:spLocks noGrp="1"/>
          </p:cNvSpPr>
          <p:nvPr>
            <p:ph type="title"/>
          </p:nvPr>
        </p:nvSpPr>
        <p:spPr>
          <a:xfrm>
            <a:off x="4561416" y="157126"/>
            <a:ext cx="2258907" cy="505267"/>
          </a:xfrm>
          <a:prstGeom prst="rect">
            <a:avLst/>
          </a:prstGeom>
        </p:spPr>
        <p:txBody>
          <a:bodyPr vert="horz" wrap="square" lIns="0" tIns="12700" rIns="0" bIns="0" rtlCol="0">
            <a:spAutoFit/>
          </a:bodyPr>
          <a:lstStyle/>
          <a:p>
            <a:pPr marL="12700" algn="ctr">
              <a:lnSpc>
                <a:spcPct val="100000"/>
              </a:lnSpc>
              <a:spcBef>
                <a:spcPts val="100"/>
              </a:spcBef>
              <a:tabLst>
                <a:tab pos="408305" algn="l"/>
              </a:tabLst>
            </a:pPr>
            <a:r>
              <a:rPr lang="en-IN" sz="3200" dirty="0">
                <a:solidFill>
                  <a:srgbClr val="FF0000"/>
                </a:solidFill>
                <a:latin typeface="+mn-lt"/>
              </a:rPr>
              <a:t>Landfills</a:t>
            </a:r>
            <a:endParaRPr sz="3200" dirty="0">
              <a:solidFill>
                <a:srgbClr val="FF0000"/>
              </a:solidFill>
              <a:latin typeface="+mn-lt"/>
            </a:endParaRPr>
          </a:p>
        </p:txBody>
      </p:sp>
      <p:sp>
        <p:nvSpPr>
          <p:cNvPr id="4" name="object 4"/>
          <p:cNvSpPr txBox="1"/>
          <p:nvPr/>
        </p:nvSpPr>
        <p:spPr>
          <a:xfrm>
            <a:off x="4270588" y="6518527"/>
            <a:ext cx="11200553" cy="227626"/>
          </a:xfrm>
          <a:prstGeom prst="rect">
            <a:avLst/>
          </a:prstGeom>
        </p:spPr>
        <p:txBody>
          <a:bodyPr vert="horz" wrap="square" lIns="0" tIns="12065" rIns="0" bIns="0" rtlCol="0">
            <a:spAutoFit/>
          </a:bodyPr>
          <a:lstStyle/>
          <a:p>
            <a:pPr marL="12700">
              <a:lnSpc>
                <a:spcPct val="100000"/>
              </a:lnSpc>
              <a:spcBef>
                <a:spcPts val="95"/>
              </a:spcBef>
            </a:pPr>
            <a:r>
              <a:rPr sz="1400" dirty="0">
                <a:latin typeface="Times New Roman"/>
                <a:cs typeface="Times New Roman"/>
              </a:rPr>
              <a:t>[Ref</a:t>
            </a:r>
            <a:r>
              <a:rPr sz="1400" b="1" dirty="0">
                <a:latin typeface="Times New Roman"/>
                <a:cs typeface="Times New Roman"/>
              </a:rPr>
              <a:t>: </a:t>
            </a:r>
            <a:r>
              <a:rPr sz="1400" dirty="0">
                <a:latin typeface="Times New Roman"/>
                <a:cs typeface="Times New Roman"/>
              </a:rPr>
              <a:t>Indu </a:t>
            </a:r>
            <a:r>
              <a:rPr sz="1400" spc="-5" dirty="0">
                <a:latin typeface="Times New Roman"/>
                <a:cs typeface="Times New Roman"/>
              </a:rPr>
              <a:t>Shekhar </a:t>
            </a:r>
            <a:r>
              <a:rPr sz="1400" spc="-10" dirty="0">
                <a:latin typeface="Times New Roman"/>
                <a:cs typeface="Times New Roman"/>
              </a:rPr>
              <a:t>Thakur- </a:t>
            </a:r>
            <a:r>
              <a:rPr sz="1400" spc="-5" dirty="0">
                <a:latin typeface="Times New Roman"/>
                <a:cs typeface="Times New Roman"/>
              </a:rPr>
              <a:t>Environmental </a:t>
            </a:r>
            <a:r>
              <a:rPr sz="1400" spc="-10" dirty="0">
                <a:latin typeface="Times New Roman"/>
                <a:cs typeface="Times New Roman"/>
              </a:rPr>
              <a:t>Biotechnology, </a:t>
            </a:r>
            <a:r>
              <a:rPr sz="1400" spc="-65" dirty="0">
                <a:latin typeface="Times New Roman"/>
                <a:cs typeface="Times New Roman"/>
              </a:rPr>
              <a:t>T. </a:t>
            </a:r>
            <a:r>
              <a:rPr sz="1400" spc="-5" dirty="0">
                <a:latin typeface="Times New Roman"/>
                <a:cs typeface="Times New Roman"/>
              </a:rPr>
              <a:t>Srinivas, Environmental</a:t>
            </a:r>
            <a:r>
              <a:rPr sz="1400" spc="290" dirty="0">
                <a:latin typeface="Times New Roman"/>
                <a:cs typeface="Times New Roman"/>
              </a:rPr>
              <a:t> </a:t>
            </a:r>
            <a:r>
              <a:rPr sz="1400" spc="-5" dirty="0">
                <a:latin typeface="Times New Roman"/>
                <a:cs typeface="Times New Roman"/>
              </a:rPr>
              <a:t>Biotechnology]</a:t>
            </a:r>
            <a:endParaRPr sz="1400" dirty="0">
              <a:latin typeface="Times New Roman"/>
              <a:cs typeface="Times New Roman"/>
            </a:endParaRPr>
          </a:p>
        </p:txBody>
      </p:sp>
      <p:grpSp>
        <p:nvGrpSpPr>
          <p:cNvPr id="6" name="object 3"/>
          <p:cNvGrpSpPr/>
          <p:nvPr/>
        </p:nvGrpSpPr>
        <p:grpSpPr>
          <a:xfrm>
            <a:off x="230875" y="2798981"/>
            <a:ext cx="5597281" cy="3197406"/>
            <a:chOff x="1667255" y="1591055"/>
            <a:chExt cx="6266815" cy="4352925"/>
          </a:xfrm>
        </p:grpSpPr>
        <p:sp>
          <p:nvSpPr>
            <p:cNvPr id="7" name="object 4"/>
            <p:cNvSpPr/>
            <p:nvPr/>
          </p:nvSpPr>
          <p:spPr>
            <a:xfrm>
              <a:off x="1676399" y="1600199"/>
              <a:ext cx="6248400" cy="3810000"/>
            </a:xfrm>
            <a:prstGeom prst="rect">
              <a:avLst/>
            </a:prstGeom>
            <a:blipFill>
              <a:blip r:embed="rId2" cstate="print"/>
              <a:stretch>
                <a:fillRect/>
              </a:stretch>
            </a:blipFill>
          </p:spPr>
          <p:txBody>
            <a:bodyPr wrap="square" lIns="0" tIns="0" rIns="0" bIns="0" rtlCol="0"/>
            <a:lstStyle/>
            <a:p>
              <a:endParaRPr/>
            </a:p>
          </p:txBody>
        </p:sp>
        <p:sp>
          <p:nvSpPr>
            <p:cNvPr id="8" name="object 5"/>
            <p:cNvSpPr/>
            <p:nvPr/>
          </p:nvSpPr>
          <p:spPr>
            <a:xfrm>
              <a:off x="1671827" y="1595627"/>
              <a:ext cx="6257925" cy="3819525"/>
            </a:xfrm>
            <a:custGeom>
              <a:avLst/>
              <a:gdLst/>
              <a:ahLst/>
              <a:cxnLst/>
              <a:rect l="l" t="t" r="r" b="b"/>
              <a:pathLst>
                <a:path w="6257925" h="3819525">
                  <a:moveTo>
                    <a:pt x="0" y="3819144"/>
                  </a:moveTo>
                  <a:lnTo>
                    <a:pt x="6257544" y="3819144"/>
                  </a:lnTo>
                  <a:lnTo>
                    <a:pt x="6257544" y="0"/>
                  </a:lnTo>
                  <a:lnTo>
                    <a:pt x="0" y="0"/>
                  </a:lnTo>
                  <a:lnTo>
                    <a:pt x="0" y="3819144"/>
                  </a:lnTo>
                  <a:close/>
                </a:path>
              </a:pathLst>
            </a:custGeom>
            <a:ln w="9144">
              <a:solidFill>
                <a:srgbClr val="FFFFFF"/>
              </a:solidFill>
            </a:ln>
          </p:spPr>
          <p:txBody>
            <a:bodyPr wrap="square" lIns="0" tIns="0" rIns="0" bIns="0" rtlCol="0"/>
            <a:lstStyle/>
            <a:p>
              <a:endParaRPr/>
            </a:p>
          </p:txBody>
        </p:sp>
        <p:sp>
          <p:nvSpPr>
            <p:cNvPr id="9" name="object 6"/>
            <p:cNvSpPr/>
            <p:nvPr/>
          </p:nvSpPr>
          <p:spPr>
            <a:xfrm>
              <a:off x="2057399" y="5410200"/>
              <a:ext cx="5638800" cy="533400"/>
            </a:xfrm>
            <a:prstGeom prst="rect">
              <a:avLst/>
            </a:prstGeom>
            <a:blipFill>
              <a:blip r:embed="rId3" cstate="print"/>
              <a:stretch>
                <a:fillRect/>
              </a:stretch>
            </a:blipFill>
          </p:spPr>
          <p:txBody>
            <a:bodyPr wrap="square" lIns="0" tIns="0" rIns="0" bIns="0" rtlCol="0"/>
            <a:lstStyle/>
            <a:p>
              <a:endParaRPr/>
            </a:p>
          </p:txBody>
        </p:sp>
        <p:sp>
          <p:nvSpPr>
            <p:cNvPr id="10" name="object 7"/>
            <p:cNvSpPr/>
            <p:nvPr/>
          </p:nvSpPr>
          <p:spPr>
            <a:xfrm>
              <a:off x="2133600" y="5486400"/>
              <a:ext cx="5486400" cy="381000"/>
            </a:xfrm>
            <a:prstGeom prst="rect">
              <a:avLst/>
            </a:prstGeom>
            <a:blipFill>
              <a:blip r:embed="rId4" cstate="print"/>
              <a:stretch>
                <a:fillRect/>
              </a:stretch>
            </a:blipFill>
          </p:spPr>
          <p:txBody>
            <a:bodyPr wrap="square" lIns="0" tIns="0" rIns="0" bIns="0" rtlCol="0"/>
            <a:lstStyle/>
            <a:p>
              <a:endParaRPr/>
            </a:p>
          </p:txBody>
        </p:sp>
      </p:grpSp>
      <p:sp>
        <p:nvSpPr>
          <p:cNvPr id="11" name="Rectangle 10"/>
          <p:cNvSpPr/>
          <p:nvPr/>
        </p:nvSpPr>
        <p:spPr>
          <a:xfrm>
            <a:off x="-543703" y="5993710"/>
            <a:ext cx="6096000" cy="369332"/>
          </a:xfrm>
          <a:prstGeom prst="rect">
            <a:avLst/>
          </a:prstGeom>
        </p:spPr>
        <p:txBody>
          <a:bodyPr>
            <a:spAutoFit/>
          </a:bodyPr>
          <a:lstStyle/>
          <a:p>
            <a:pPr algn="ctr"/>
            <a:r>
              <a:rPr lang="en-IN" dirty="0"/>
              <a:t>Figure 2: Modern Landfill</a:t>
            </a:r>
          </a:p>
        </p:txBody>
      </p:sp>
      <p:pic>
        <p:nvPicPr>
          <p:cNvPr id="12" name="Picture 11"/>
          <p:cNvPicPr>
            <a:picLocks noChangeAspect="1"/>
          </p:cNvPicPr>
          <p:nvPr/>
        </p:nvPicPr>
        <p:blipFill>
          <a:blip r:embed="rId5" cstate="print"/>
          <a:stretch>
            <a:fillRect/>
          </a:stretch>
        </p:blipFill>
        <p:spPr>
          <a:xfrm>
            <a:off x="6096000" y="2928631"/>
            <a:ext cx="4876800" cy="3219450"/>
          </a:xfrm>
          <a:prstGeom prst="rect">
            <a:avLst/>
          </a:prstGeom>
        </p:spPr>
      </p:pic>
    </p:spTree>
    <p:extLst>
      <p:ext uri="{BB962C8B-B14F-4D97-AF65-F5344CB8AC3E}">
        <p14:creationId xmlns:p14="http://schemas.microsoft.com/office/powerpoint/2010/main" val="430990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txBox="1"/>
          <p:nvPr/>
        </p:nvSpPr>
        <p:spPr>
          <a:xfrm>
            <a:off x="11685015" y="6632340"/>
            <a:ext cx="220980" cy="153888"/>
          </a:xfrm>
          <a:prstGeom prst="rect">
            <a:avLst/>
          </a:prstGeom>
        </p:spPr>
        <p:txBody>
          <a:bodyPr vert="horz" wrap="square" lIns="0" tIns="0" rIns="0" bIns="0" rtlCol="0">
            <a:spAutoFit/>
          </a:bodyPr>
          <a:lstStyle/>
          <a:p>
            <a:pPr marL="12700">
              <a:lnSpc>
                <a:spcPct val="100000"/>
              </a:lnSpc>
            </a:pPr>
            <a:r>
              <a:rPr sz="1000" spc="-10" dirty="0">
                <a:latin typeface="Arial"/>
                <a:cs typeface="Arial"/>
              </a:rPr>
              <a:t>14</a:t>
            </a:r>
            <a:endParaRPr sz="1000">
              <a:latin typeface="Arial"/>
              <a:cs typeface="Arial"/>
            </a:endParaRPr>
          </a:p>
        </p:txBody>
      </p:sp>
      <p:sp>
        <p:nvSpPr>
          <p:cNvPr id="7" name="object 7"/>
          <p:cNvSpPr txBox="1"/>
          <p:nvPr/>
        </p:nvSpPr>
        <p:spPr>
          <a:xfrm>
            <a:off x="714587" y="1593365"/>
            <a:ext cx="4235786" cy="4347344"/>
          </a:xfrm>
          <a:prstGeom prst="rect">
            <a:avLst/>
          </a:prstGeom>
        </p:spPr>
        <p:txBody>
          <a:bodyPr vert="horz" wrap="square" lIns="0" tIns="12700" rIns="0" bIns="0" rtlCol="0">
            <a:spAutoFit/>
          </a:bodyPr>
          <a:lstStyle/>
          <a:p>
            <a:pPr marL="355600" marR="5080" indent="-342900">
              <a:lnSpc>
                <a:spcPct val="100000"/>
              </a:lnSpc>
              <a:spcBef>
                <a:spcPts val="100"/>
              </a:spcBef>
              <a:buFont typeface="Wingdings" panose="05000000000000000000" pitchFamily="2" charset="2"/>
              <a:buChar char="Ø"/>
              <a:tabLst>
                <a:tab pos="1416050" algn="l"/>
                <a:tab pos="1553210" algn="l"/>
                <a:tab pos="1854835" algn="l"/>
                <a:tab pos="1938655" algn="l"/>
              </a:tabLst>
            </a:pPr>
            <a:r>
              <a:rPr sz="2000" spc="-5" dirty="0">
                <a:cs typeface="Times New Roman"/>
              </a:rPr>
              <a:t>Composting</a:t>
            </a:r>
            <a:r>
              <a:rPr lang="en-IN" sz="2000" spc="-5" dirty="0">
                <a:cs typeface="Times New Roman"/>
              </a:rPr>
              <a:t> </a:t>
            </a:r>
            <a:r>
              <a:rPr sz="2000" spc="-5" dirty="0">
                <a:cs typeface="Times New Roman"/>
              </a:rPr>
              <a:t>is</a:t>
            </a:r>
            <a:r>
              <a:rPr lang="en-IN" sz="2000" spc="-5" dirty="0">
                <a:cs typeface="Times New Roman"/>
              </a:rPr>
              <a:t> </a:t>
            </a:r>
            <a:r>
              <a:rPr sz="2000" dirty="0">
                <a:cs typeface="Times New Roman"/>
              </a:rPr>
              <a:t>the  </a:t>
            </a:r>
            <a:r>
              <a:rPr lang="en-IN" sz="2000" dirty="0">
                <a:cs typeface="Times New Roman"/>
              </a:rPr>
              <a:t>biological </a:t>
            </a:r>
            <a:r>
              <a:rPr sz="2000" dirty="0">
                <a:cs typeface="Times New Roman"/>
              </a:rPr>
              <a:t>de</a:t>
            </a:r>
            <a:r>
              <a:rPr sz="2000" spc="5" dirty="0">
                <a:cs typeface="Times New Roman"/>
              </a:rPr>
              <a:t>c</a:t>
            </a:r>
            <a:r>
              <a:rPr sz="2000" dirty="0">
                <a:cs typeface="Times New Roman"/>
              </a:rPr>
              <a:t>o</a:t>
            </a:r>
            <a:r>
              <a:rPr sz="2000" spc="-10" dirty="0">
                <a:cs typeface="Times New Roman"/>
              </a:rPr>
              <a:t>m</a:t>
            </a:r>
            <a:r>
              <a:rPr sz="2000" dirty="0">
                <a:cs typeface="Times New Roman"/>
              </a:rPr>
              <a:t>posit</a:t>
            </a:r>
            <a:r>
              <a:rPr sz="2000" spc="5" dirty="0">
                <a:cs typeface="Times New Roman"/>
              </a:rPr>
              <a:t>i</a:t>
            </a:r>
            <a:r>
              <a:rPr sz="2000" dirty="0">
                <a:cs typeface="Times New Roman"/>
              </a:rPr>
              <a:t>on	of</a:t>
            </a:r>
            <a:r>
              <a:rPr lang="en-IN" sz="2000" dirty="0">
                <a:cs typeface="Times New Roman"/>
              </a:rPr>
              <a:t> </a:t>
            </a:r>
            <a:r>
              <a:rPr sz="2000" dirty="0">
                <a:cs typeface="Times New Roman"/>
              </a:rPr>
              <a:t>o</a:t>
            </a:r>
            <a:r>
              <a:rPr sz="2000" spc="-40" dirty="0">
                <a:cs typeface="Times New Roman"/>
              </a:rPr>
              <a:t>r</a:t>
            </a:r>
            <a:r>
              <a:rPr sz="2000" dirty="0">
                <a:cs typeface="Times New Roman"/>
              </a:rPr>
              <a:t>gan</a:t>
            </a:r>
            <a:r>
              <a:rPr sz="2000" spc="5" dirty="0">
                <a:cs typeface="Times New Roman"/>
              </a:rPr>
              <a:t>i</a:t>
            </a:r>
            <a:r>
              <a:rPr sz="2000" dirty="0">
                <a:cs typeface="Times New Roman"/>
              </a:rPr>
              <a:t>c</a:t>
            </a:r>
            <a:r>
              <a:rPr lang="en-IN" sz="2000" dirty="0">
                <a:cs typeface="Times New Roman"/>
              </a:rPr>
              <a:t> matter under controlled aerobic</a:t>
            </a:r>
            <a:r>
              <a:rPr lang="en-IN" sz="2000" spc="-65" dirty="0">
                <a:cs typeface="Times New Roman"/>
              </a:rPr>
              <a:t> </a:t>
            </a:r>
            <a:r>
              <a:rPr lang="en-IN" sz="2000" dirty="0">
                <a:cs typeface="Times New Roman"/>
              </a:rPr>
              <a:t>conditions. </a:t>
            </a:r>
          </a:p>
          <a:p>
            <a:pPr marL="355600" marR="5080" indent="-342900">
              <a:lnSpc>
                <a:spcPct val="100000"/>
              </a:lnSpc>
              <a:spcBef>
                <a:spcPts val="100"/>
              </a:spcBef>
              <a:buFont typeface="Wingdings" panose="05000000000000000000" pitchFamily="2" charset="2"/>
              <a:buChar char="Ø"/>
              <a:tabLst>
                <a:tab pos="1416050" algn="l"/>
                <a:tab pos="1553210" algn="l"/>
                <a:tab pos="1854835" algn="l"/>
                <a:tab pos="1938655" algn="l"/>
              </a:tabLst>
            </a:pPr>
            <a:r>
              <a:rPr lang="en-IN" sz="2000" dirty="0">
                <a:cs typeface="Times New Roman"/>
              </a:rPr>
              <a:t>Industries </a:t>
            </a:r>
            <a:r>
              <a:rPr lang="en-IN" sz="2000" spc="-5" dirty="0">
                <a:cs typeface="Times New Roman"/>
              </a:rPr>
              <a:t>as </a:t>
            </a:r>
            <a:r>
              <a:rPr lang="en-IN" sz="2000" spc="-15" dirty="0">
                <a:cs typeface="Times New Roman"/>
              </a:rPr>
              <a:t>paper, </a:t>
            </a:r>
            <a:r>
              <a:rPr lang="en-IN" sz="2000" dirty="0">
                <a:cs typeface="Times New Roman"/>
              </a:rPr>
              <a:t>agricultural </a:t>
            </a:r>
            <a:r>
              <a:rPr lang="en-IN" sz="2000" spc="-5" dirty="0">
                <a:cs typeface="Times New Roman"/>
              </a:rPr>
              <a:t>and </a:t>
            </a:r>
            <a:r>
              <a:rPr lang="en-IN" sz="2000" dirty="0">
                <a:cs typeface="Times New Roman"/>
              </a:rPr>
              <a:t>food processing  give out </a:t>
            </a:r>
            <a:r>
              <a:rPr lang="en-IN" sz="2000" spc="-5" dirty="0">
                <a:cs typeface="Times New Roman"/>
              </a:rPr>
              <a:t>wastes </a:t>
            </a:r>
            <a:r>
              <a:rPr lang="en-IN" sz="2000" dirty="0">
                <a:cs typeface="Times New Roman"/>
              </a:rPr>
              <a:t>which are </a:t>
            </a:r>
            <a:r>
              <a:rPr lang="en-IN" sz="2000" spc="-5" dirty="0">
                <a:cs typeface="Times New Roman"/>
              </a:rPr>
              <a:t>almost  </a:t>
            </a:r>
            <a:r>
              <a:rPr lang="en-IN" sz="2000" dirty="0">
                <a:cs typeface="Times New Roman"/>
              </a:rPr>
              <a:t>100% </a:t>
            </a:r>
            <a:r>
              <a:rPr lang="en-IN" sz="2000" spc="-5" dirty="0">
                <a:cs typeface="Times New Roman"/>
              </a:rPr>
              <a:t>organic. </a:t>
            </a:r>
            <a:r>
              <a:rPr lang="en-IN" sz="2000" dirty="0">
                <a:cs typeface="Times New Roman"/>
              </a:rPr>
              <a:t>This </a:t>
            </a:r>
            <a:r>
              <a:rPr lang="en-IN" sz="2000" spc="-5" dirty="0">
                <a:cs typeface="Times New Roman"/>
              </a:rPr>
              <a:t>organic matter  </a:t>
            </a:r>
            <a:r>
              <a:rPr lang="en-IN" sz="2000" dirty="0">
                <a:cs typeface="Times New Roman"/>
              </a:rPr>
              <a:t>can </a:t>
            </a:r>
            <a:r>
              <a:rPr lang="en-IN" sz="2000" spc="-10" dirty="0">
                <a:cs typeface="Times New Roman"/>
              </a:rPr>
              <a:t>be </a:t>
            </a:r>
            <a:r>
              <a:rPr lang="en-IN" sz="2000" spc="-5" dirty="0">
                <a:cs typeface="Times New Roman"/>
              </a:rPr>
              <a:t>composted </a:t>
            </a:r>
            <a:r>
              <a:rPr lang="en-IN" sz="2000" dirty="0">
                <a:cs typeface="Times New Roman"/>
              </a:rPr>
              <a:t>to yield </a:t>
            </a:r>
            <a:r>
              <a:rPr lang="en-IN" sz="2000" spc="-5" dirty="0">
                <a:cs typeface="Times New Roman"/>
              </a:rPr>
              <a:t>good manure.</a:t>
            </a:r>
            <a:endParaRPr lang="en-IN" sz="2000" dirty="0">
              <a:cs typeface="Times New Roman"/>
            </a:endParaRPr>
          </a:p>
          <a:p>
            <a:pPr marL="355600" indent="-342900">
              <a:spcBef>
                <a:spcPts val="100"/>
              </a:spcBef>
              <a:buFont typeface="Wingdings" panose="05000000000000000000" pitchFamily="2" charset="2"/>
              <a:buChar char="Ø"/>
            </a:pPr>
            <a:r>
              <a:rPr lang="en-IN" sz="2000" spc="-5" dirty="0">
                <a:cs typeface="Times New Roman"/>
              </a:rPr>
              <a:t>Compost is </a:t>
            </a:r>
            <a:r>
              <a:rPr lang="en-IN" sz="2000" dirty="0">
                <a:cs typeface="Times New Roman"/>
              </a:rPr>
              <a:t>the end  product </a:t>
            </a:r>
            <a:r>
              <a:rPr lang="en-IN" sz="2000" spc="-5" dirty="0">
                <a:cs typeface="Times New Roman"/>
              </a:rPr>
              <a:t>obtained after subjecting  </a:t>
            </a:r>
            <a:r>
              <a:rPr lang="en-IN" sz="2000" dirty="0">
                <a:cs typeface="Times New Roman"/>
              </a:rPr>
              <a:t>the </a:t>
            </a:r>
            <a:r>
              <a:rPr lang="en-IN" sz="2000" spc="-10" dirty="0">
                <a:cs typeface="Times New Roman"/>
              </a:rPr>
              <a:t>organic </a:t>
            </a:r>
            <a:r>
              <a:rPr lang="en-IN" sz="2000" spc="-5" dirty="0">
                <a:cs typeface="Times New Roman"/>
              </a:rPr>
              <a:t>fraction </a:t>
            </a:r>
            <a:r>
              <a:rPr lang="en-IN" sz="2000" dirty="0">
                <a:cs typeface="Times New Roman"/>
              </a:rPr>
              <a:t>of </a:t>
            </a:r>
            <a:r>
              <a:rPr lang="en-IN" sz="2000" spc="-5" dirty="0">
                <a:cs typeface="Times New Roman"/>
              </a:rPr>
              <a:t>solid</a:t>
            </a:r>
            <a:r>
              <a:rPr lang="en-IN" sz="2000" spc="-145" dirty="0">
                <a:cs typeface="Times New Roman"/>
              </a:rPr>
              <a:t> </a:t>
            </a:r>
            <a:r>
              <a:rPr lang="en-IN" sz="2000" spc="-5" dirty="0">
                <a:cs typeface="Times New Roman"/>
              </a:rPr>
              <a:t>waste </a:t>
            </a:r>
            <a:r>
              <a:rPr lang="en-IN" sz="2000" dirty="0">
                <a:cs typeface="Times New Roman"/>
              </a:rPr>
              <a:t>to </a:t>
            </a:r>
            <a:r>
              <a:rPr lang="en-IN" sz="2000" spc="-5" dirty="0">
                <a:cs typeface="Times New Roman"/>
              </a:rPr>
              <a:t>aerobic </a:t>
            </a:r>
            <a:r>
              <a:rPr lang="en-IN" sz="2000" dirty="0">
                <a:cs typeface="Times New Roman"/>
              </a:rPr>
              <a:t>or </a:t>
            </a:r>
            <a:r>
              <a:rPr lang="en-IN" sz="2000" spc="-5" dirty="0">
                <a:cs typeface="Times New Roman"/>
              </a:rPr>
              <a:t>anaerobic </a:t>
            </a:r>
            <a:r>
              <a:rPr lang="en-IN" sz="2000" dirty="0">
                <a:cs typeface="Times New Roman"/>
              </a:rPr>
              <a:t>decomposition </a:t>
            </a:r>
            <a:r>
              <a:rPr lang="en-IN" sz="2000" spc="-5" dirty="0">
                <a:cs typeface="Times New Roman"/>
              </a:rPr>
              <a:t>to </a:t>
            </a:r>
            <a:r>
              <a:rPr lang="en-IN" sz="2000" dirty="0">
                <a:cs typeface="Times New Roman"/>
              </a:rPr>
              <a:t>yield </a:t>
            </a:r>
            <a:r>
              <a:rPr lang="en-IN" sz="2000" spc="-5" dirty="0">
                <a:cs typeface="Times New Roman"/>
              </a:rPr>
              <a:t>humus like </a:t>
            </a:r>
            <a:r>
              <a:rPr lang="en-IN" sz="2000" dirty="0">
                <a:cs typeface="Times New Roman"/>
              </a:rPr>
              <a:t>solid, carbon </a:t>
            </a:r>
            <a:r>
              <a:rPr lang="en-IN" sz="2000" spc="-5" dirty="0">
                <a:cs typeface="Times New Roman"/>
              </a:rPr>
              <a:t>dioxide, water vapour </a:t>
            </a:r>
            <a:r>
              <a:rPr lang="en-IN" sz="2000" dirty="0">
                <a:cs typeface="Times New Roman"/>
              </a:rPr>
              <a:t>and</a:t>
            </a:r>
            <a:r>
              <a:rPr lang="en-IN" sz="2000" spc="-10" dirty="0">
                <a:cs typeface="Times New Roman"/>
              </a:rPr>
              <a:t> </a:t>
            </a:r>
            <a:r>
              <a:rPr lang="en-IN" sz="2000" spc="-20" dirty="0">
                <a:cs typeface="Times New Roman"/>
              </a:rPr>
              <a:t>energy.</a:t>
            </a:r>
            <a:endParaRPr lang="en-IN" sz="2000" dirty="0">
              <a:cs typeface="Times New Roman"/>
            </a:endParaRPr>
          </a:p>
        </p:txBody>
      </p:sp>
      <p:sp>
        <p:nvSpPr>
          <p:cNvPr id="11" name="object 11"/>
          <p:cNvSpPr txBox="1">
            <a:spLocks noGrp="1"/>
          </p:cNvSpPr>
          <p:nvPr>
            <p:ph type="title"/>
          </p:nvPr>
        </p:nvSpPr>
        <p:spPr>
          <a:xfrm>
            <a:off x="4740910" y="254347"/>
            <a:ext cx="3116580" cy="505267"/>
          </a:xfrm>
          <a:prstGeom prst="rect">
            <a:avLst/>
          </a:prstGeom>
        </p:spPr>
        <p:txBody>
          <a:bodyPr vert="horz" wrap="square" lIns="0" tIns="12700" rIns="0" bIns="0" rtlCol="0">
            <a:spAutoFit/>
          </a:bodyPr>
          <a:lstStyle/>
          <a:p>
            <a:pPr marL="12700" algn="ctr">
              <a:lnSpc>
                <a:spcPct val="100000"/>
              </a:lnSpc>
              <a:spcBef>
                <a:spcPts val="100"/>
              </a:spcBef>
              <a:tabLst>
                <a:tab pos="646430" algn="l"/>
              </a:tabLst>
            </a:pPr>
            <a:r>
              <a:rPr lang="en-IN" sz="3200" dirty="0">
                <a:solidFill>
                  <a:srgbClr val="FF0000"/>
                </a:solidFill>
                <a:latin typeface="+mn-lt"/>
              </a:rPr>
              <a:t>Composting</a:t>
            </a:r>
            <a:endParaRPr sz="3200" dirty="0">
              <a:solidFill>
                <a:srgbClr val="FF0000"/>
              </a:solidFill>
              <a:latin typeface="+mn-lt"/>
            </a:endParaRPr>
          </a:p>
        </p:txBody>
      </p:sp>
      <p:grpSp>
        <p:nvGrpSpPr>
          <p:cNvPr id="15" name="Group 14"/>
          <p:cNvGrpSpPr/>
          <p:nvPr/>
        </p:nvGrpSpPr>
        <p:grpSpPr>
          <a:xfrm>
            <a:off x="5563104" y="1911003"/>
            <a:ext cx="5895329" cy="2386657"/>
            <a:chOff x="590551" y="0"/>
            <a:chExt cx="5895424" cy="1923771"/>
          </a:xfrm>
        </p:grpSpPr>
        <p:cxnSp>
          <p:nvCxnSpPr>
            <p:cNvPr id="16" name="AutoShape 4"/>
            <p:cNvCxnSpPr>
              <a:cxnSpLocks noChangeShapeType="1"/>
            </p:cNvCxnSpPr>
            <p:nvPr/>
          </p:nvCxnSpPr>
          <p:spPr bwMode="auto">
            <a:xfrm>
              <a:off x="1695063" y="857250"/>
              <a:ext cx="182883" cy="0"/>
            </a:xfrm>
            <a:prstGeom prst="straightConnector1">
              <a:avLst/>
            </a:prstGeom>
            <a:ln>
              <a:headEnd/>
              <a:tailEnd type="triangle" w="med" len="med"/>
            </a:ln>
          </p:spPr>
          <p:style>
            <a:lnRef idx="1">
              <a:schemeClr val="accent6"/>
            </a:lnRef>
            <a:fillRef idx="2">
              <a:schemeClr val="accent6"/>
            </a:fillRef>
            <a:effectRef idx="1">
              <a:schemeClr val="accent6"/>
            </a:effectRef>
            <a:fontRef idx="minor">
              <a:schemeClr val="dk1"/>
            </a:fontRef>
          </p:style>
        </p:cxnSp>
        <p:sp>
          <p:nvSpPr>
            <p:cNvPr id="17" name="Rectangle 16"/>
            <p:cNvSpPr>
              <a:spLocks noChangeArrowheads="1"/>
            </p:cNvSpPr>
            <p:nvPr/>
          </p:nvSpPr>
          <p:spPr bwMode="auto">
            <a:xfrm>
              <a:off x="590551" y="542925"/>
              <a:ext cx="1107440" cy="1093636"/>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upright="1">
              <a:noAutofit/>
            </a:bodyPr>
            <a:lstStyle/>
            <a:p>
              <a:pPr algn="ctr">
                <a:lnSpc>
                  <a:spcPct val="150000"/>
                </a:lnSpc>
                <a:spcAft>
                  <a:spcPts val="0"/>
                </a:spcAft>
              </a:pPr>
              <a:r>
                <a:rPr lang="en-IN" sz="1200" dirty="0">
                  <a:effectLst/>
                  <a:latin typeface="Times New Roman"/>
                  <a:ea typeface="Calibri"/>
                  <a:cs typeface="Times New Roman"/>
                </a:rPr>
                <a:t>Organic waste, animal manure and bulking agent</a:t>
              </a:r>
              <a:endParaRPr lang="en-IN" sz="1200" dirty="0">
                <a:effectLst/>
                <a:latin typeface="Times New Roman"/>
                <a:ea typeface="Calibri"/>
                <a:cs typeface="Mangal"/>
              </a:endParaRPr>
            </a:p>
          </p:txBody>
        </p:sp>
        <p:sp>
          <p:nvSpPr>
            <p:cNvPr id="18" name="Rectangle 17"/>
            <p:cNvSpPr>
              <a:spLocks noChangeArrowheads="1"/>
            </p:cNvSpPr>
            <p:nvPr/>
          </p:nvSpPr>
          <p:spPr bwMode="auto">
            <a:xfrm>
              <a:off x="1885420" y="541656"/>
              <a:ext cx="868147" cy="80137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upright="1">
              <a:noAutofit/>
            </a:bodyPr>
            <a:lstStyle/>
            <a:p>
              <a:pPr algn="just">
                <a:lnSpc>
                  <a:spcPct val="150000"/>
                </a:lnSpc>
                <a:spcAft>
                  <a:spcPts val="0"/>
                </a:spcAft>
              </a:pPr>
              <a:r>
                <a:rPr lang="en-IN" sz="1200" dirty="0">
                  <a:effectLst/>
                  <a:latin typeface="Times New Roman"/>
                  <a:ea typeface="Calibri"/>
                  <a:cs typeface="Times New Roman"/>
                </a:rPr>
                <a:t>Mixing of feedstock</a:t>
              </a:r>
              <a:endParaRPr lang="en-IN" sz="1200" dirty="0">
                <a:effectLst/>
                <a:latin typeface="Times New Roman"/>
                <a:ea typeface="Calibri"/>
                <a:cs typeface="Mangal"/>
              </a:endParaRPr>
            </a:p>
          </p:txBody>
        </p:sp>
        <p:sp>
          <p:nvSpPr>
            <p:cNvPr id="19" name="Text Box 7"/>
            <p:cNvSpPr txBox="1">
              <a:spLocks noChangeArrowheads="1"/>
            </p:cNvSpPr>
            <p:nvPr/>
          </p:nvSpPr>
          <p:spPr bwMode="auto">
            <a:xfrm>
              <a:off x="2933446" y="553558"/>
              <a:ext cx="2599055" cy="8001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upright="1">
              <a:noAutofit/>
            </a:bodyPr>
            <a:lstStyle/>
            <a:p>
              <a:pPr algn="ctr">
                <a:lnSpc>
                  <a:spcPct val="150000"/>
                </a:lnSpc>
                <a:spcBef>
                  <a:spcPts val="1200"/>
                </a:spcBef>
                <a:spcAft>
                  <a:spcPts val="0"/>
                </a:spcAft>
              </a:pPr>
              <a:r>
                <a:rPr lang="en-IN" sz="1200" dirty="0">
                  <a:effectLst/>
                  <a:latin typeface="Times New Roman"/>
                  <a:ea typeface="Calibri"/>
                  <a:cs typeface="Times New Roman"/>
                </a:rPr>
                <a:t>Composting process</a:t>
              </a:r>
              <a:endParaRPr lang="en-IN" sz="1200" dirty="0">
                <a:effectLst/>
                <a:latin typeface="Times New Roman"/>
                <a:ea typeface="Calibri"/>
                <a:cs typeface="Mangal"/>
              </a:endParaRPr>
            </a:p>
          </p:txBody>
        </p:sp>
        <p:cxnSp>
          <p:nvCxnSpPr>
            <p:cNvPr id="20" name="AutoShape 8"/>
            <p:cNvCxnSpPr>
              <a:cxnSpLocks noChangeShapeType="1"/>
            </p:cNvCxnSpPr>
            <p:nvPr/>
          </p:nvCxnSpPr>
          <p:spPr bwMode="auto">
            <a:xfrm>
              <a:off x="2752725" y="838200"/>
              <a:ext cx="182883" cy="0"/>
            </a:xfrm>
            <a:prstGeom prst="straightConnector1">
              <a:avLst/>
            </a:prstGeom>
            <a:ln>
              <a:headEnd/>
              <a:tailEnd type="triangle" w="med" len="med"/>
            </a:ln>
          </p:spPr>
          <p:style>
            <a:lnRef idx="1">
              <a:schemeClr val="accent6"/>
            </a:lnRef>
            <a:fillRef idx="2">
              <a:schemeClr val="accent6"/>
            </a:fillRef>
            <a:effectRef idx="1">
              <a:schemeClr val="accent6"/>
            </a:effectRef>
            <a:fontRef idx="minor">
              <a:schemeClr val="dk1"/>
            </a:fontRef>
          </p:style>
        </p:cxnSp>
        <p:sp>
          <p:nvSpPr>
            <p:cNvPr id="21" name="Rectangle 20"/>
            <p:cNvSpPr>
              <a:spLocks noChangeArrowheads="1"/>
            </p:cNvSpPr>
            <p:nvPr/>
          </p:nvSpPr>
          <p:spPr bwMode="auto">
            <a:xfrm>
              <a:off x="5704362" y="571393"/>
              <a:ext cx="781613" cy="77138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upright="1">
              <a:noAutofit/>
            </a:bodyPr>
            <a:lstStyle/>
            <a:p>
              <a:pPr algn="ctr">
                <a:lnSpc>
                  <a:spcPct val="150000"/>
                </a:lnSpc>
                <a:spcAft>
                  <a:spcPts val="0"/>
                </a:spcAft>
              </a:pPr>
              <a:r>
                <a:rPr lang="en-IN" sz="1200">
                  <a:effectLst/>
                  <a:latin typeface="Times New Roman"/>
                  <a:ea typeface="Calibri"/>
                  <a:cs typeface="Times New Roman"/>
                </a:rPr>
                <a:t>Finished Compost</a:t>
              </a:r>
              <a:endParaRPr lang="en-IN" sz="1200">
                <a:effectLst/>
                <a:latin typeface="Times New Roman"/>
                <a:ea typeface="Calibri"/>
                <a:cs typeface="Mangal"/>
              </a:endParaRPr>
            </a:p>
          </p:txBody>
        </p:sp>
        <p:cxnSp>
          <p:nvCxnSpPr>
            <p:cNvPr id="22" name="AutoShape 12"/>
            <p:cNvCxnSpPr>
              <a:cxnSpLocks noChangeShapeType="1"/>
            </p:cNvCxnSpPr>
            <p:nvPr/>
          </p:nvCxnSpPr>
          <p:spPr bwMode="auto">
            <a:xfrm flipV="1">
              <a:off x="3200400" y="1345027"/>
              <a:ext cx="0" cy="274320"/>
            </a:xfrm>
            <a:prstGeom prst="straightConnector1">
              <a:avLst/>
            </a:prstGeom>
            <a:ln>
              <a:headEnd/>
              <a:tailEnd type="triangle" w="med" len="med"/>
            </a:ln>
          </p:spPr>
          <p:style>
            <a:lnRef idx="1">
              <a:schemeClr val="accent6"/>
            </a:lnRef>
            <a:fillRef idx="2">
              <a:schemeClr val="accent6"/>
            </a:fillRef>
            <a:effectRef idx="1">
              <a:schemeClr val="accent6"/>
            </a:effectRef>
            <a:fontRef idx="minor">
              <a:schemeClr val="dk1"/>
            </a:fontRef>
          </p:style>
        </p:cxnSp>
        <p:cxnSp>
          <p:nvCxnSpPr>
            <p:cNvPr id="23" name="AutoShape 14"/>
            <p:cNvCxnSpPr>
              <a:cxnSpLocks noChangeShapeType="1"/>
            </p:cNvCxnSpPr>
            <p:nvPr/>
          </p:nvCxnSpPr>
          <p:spPr bwMode="auto">
            <a:xfrm flipV="1">
              <a:off x="4953000" y="1346135"/>
              <a:ext cx="0" cy="274320"/>
            </a:xfrm>
            <a:prstGeom prst="straightConnector1">
              <a:avLst/>
            </a:prstGeom>
            <a:ln>
              <a:headEnd/>
              <a:tailEnd type="triangle" w="med" len="med"/>
            </a:ln>
          </p:spPr>
          <p:style>
            <a:lnRef idx="1">
              <a:schemeClr val="accent6"/>
            </a:lnRef>
            <a:fillRef idx="2">
              <a:schemeClr val="accent6"/>
            </a:fillRef>
            <a:effectRef idx="1">
              <a:schemeClr val="accent6"/>
            </a:effectRef>
            <a:fontRef idx="minor">
              <a:schemeClr val="dk1"/>
            </a:fontRef>
          </p:style>
        </p:cxnSp>
        <p:sp>
          <p:nvSpPr>
            <p:cNvPr id="24" name="Text Box 15"/>
            <p:cNvSpPr txBox="1">
              <a:spLocks noChangeArrowheads="1"/>
            </p:cNvSpPr>
            <p:nvPr/>
          </p:nvSpPr>
          <p:spPr bwMode="auto">
            <a:xfrm>
              <a:off x="2841079" y="1636505"/>
              <a:ext cx="723823" cy="28702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upright="1">
              <a:noAutofit/>
            </a:bodyPr>
            <a:lstStyle/>
            <a:p>
              <a:pPr algn="ctr">
                <a:lnSpc>
                  <a:spcPct val="150000"/>
                </a:lnSpc>
                <a:spcAft>
                  <a:spcPts val="0"/>
                </a:spcAft>
              </a:pPr>
              <a:r>
                <a:rPr lang="en-IN" sz="1200" dirty="0">
                  <a:effectLst/>
                  <a:latin typeface="Times New Roman"/>
                  <a:ea typeface="Calibri"/>
                  <a:cs typeface="Times New Roman"/>
                </a:rPr>
                <a:t>Oxygen </a:t>
              </a:r>
              <a:endParaRPr lang="en-IN" sz="1200" dirty="0">
                <a:effectLst/>
                <a:latin typeface="Times New Roman"/>
                <a:ea typeface="Calibri"/>
                <a:cs typeface="Mangal"/>
              </a:endParaRPr>
            </a:p>
          </p:txBody>
        </p:sp>
        <p:sp>
          <p:nvSpPr>
            <p:cNvPr id="25" name="Rectangle 24"/>
            <p:cNvSpPr>
              <a:spLocks noChangeArrowheads="1"/>
            </p:cNvSpPr>
            <p:nvPr/>
          </p:nvSpPr>
          <p:spPr bwMode="auto">
            <a:xfrm>
              <a:off x="3623755" y="1636533"/>
              <a:ext cx="634562" cy="28721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upright="1">
              <a:noAutofit/>
            </a:bodyPr>
            <a:lstStyle/>
            <a:p>
              <a:pPr algn="ctr">
                <a:lnSpc>
                  <a:spcPct val="150000"/>
                </a:lnSpc>
                <a:spcAft>
                  <a:spcPts val="0"/>
                </a:spcAft>
              </a:pPr>
              <a:r>
                <a:rPr lang="en-IN" sz="1200">
                  <a:effectLst/>
                  <a:latin typeface="Times New Roman"/>
                  <a:ea typeface="Calibri"/>
                  <a:cs typeface="Times New Roman"/>
                </a:rPr>
                <a:t>Water</a:t>
              </a:r>
              <a:endParaRPr lang="en-IN" sz="1200">
                <a:effectLst/>
                <a:latin typeface="Times New Roman"/>
                <a:ea typeface="Calibri"/>
                <a:cs typeface="Mangal"/>
              </a:endParaRPr>
            </a:p>
          </p:txBody>
        </p:sp>
        <p:sp>
          <p:nvSpPr>
            <p:cNvPr id="26" name="Rectangle 25"/>
            <p:cNvSpPr>
              <a:spLocks noChangeArrowheads="1"/>
            </p:cNvSpPr>
            <p:nvPr/>
          </p:nvSpPr>
          <p:spPr bwMode="auto">
            <a:xfrm>
              <a:off x="4324048" y="1636561"/>
              <a:ext cx="1208458" cy="28721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upright="1">
              <a:noAutofit/>
            </a:bodyPr>
            <a:lstStyle/>
            <a:p>
              <a:pPr algn="just">
                <a:lnSpc>
                  <a:spcPct val="150000"/>
                </a:lnSpc>
                <a:spcAft>
                  <a:spcPts val="0"/>
                </a:spcAft>
              </a:pPr>
              <a:r>
                <a:rPr lang="en-IN" sz="1200">
                  <a:effectLst/>
                  <a:latin typeface="Times New Roman"/>
                  <a:ea typeface="Calibri"/>
                  <a:cs typeface="Times New Roman"/>
                </a:rPr>
                <a:t>Microorganism</a:t>
              </a:r>
              <a:endParaRPr lang="en-IN" sz="1200">
                <a:effectLst/>
                <a:latin typeface="Times New Roman"/>
                <a:ea typeface="Calibri"/>
                <a:cs typeface="Mangal"/>
              </a:endParaRPr>
            </a:p>
          </p:txBody>
        </p:sp>
        <p:sp>
          <p:nvSpPr>
            <p:cNvPr id="27" name="Rectangle 26"/>
            <p:cNvSpPr>
              <a:spLocks noChangeArrowheads="1"/>
            </p:cNvSpPr>
            <p:nvPr/>
          </p:nvSpPr>
          <p:spPr bwMode="auto">
            <a:xfrm>
              <a:off x="2952750" y="0"/>
              <a:ext cx="515620" cy="28765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upright="1">
              <a:noAutofit/>
            </a:bodyPr>
            <a:lstStyle/>
            <a:p>
              <a:pPr algn="ctr">
                <a:lnSpc>
                  <a:spcPct val="150000"/>
                </a:lnSpc>
                <a:spcAft>
                  <a:spcPts val="0"/>
                </a:spcAft>
              </a:pPr>
              <a:r>
                <a:rPr lang="en-IN" sz="1200">
                  <a:effectLst/>
                  <a:latin typeface="Times New Roman"/>
                  <a:ea typeface="Calibri"/>
                  <a:cs typeface="Times New Roman"/>
                </a:rPr>
                <a:t>CO</a:t>
              </a:r>
              <a:r>
                <a:rPr lang="en-IN" sz="1200" baseline="-25000">
                  <a:effectLst/>
                  <a:latin typeface="Times New Roman"/>
                  <a:ea typeface="Calibri"/>
                  <a:cs typeface="Times New Roman"/>
                </a:rPr>
                <a:t>2</a:t>
              </a:r>
              <a:endParaRPr lang="en-IN" sz="1200">
                <a:effectLst/>
                <a:latin typeface="Times New Roman"/>
                <a:ea typeface="Calibri"/>
                <a:cs typeface="Mangal"/>
              </a:endParaRPr>
            </a:p>
          </p:txBody>
        </p:sp>
        <p:sp>
          <p:nvSpPr>
            <p:cNvPr id="28" name="Rectangle 27"/>
            <p:cNvSpPr>
              <a:spLocks noChangeArrowheads="1"/>
            </p:cNvSpPr>
            <p:nvPr/>
          </p:nvSpPr>
          <p:spPr bwMode="auto">
            <a:xfrm>
              <a:off x="3743325" y="0"/>
              <a:ext cx="514985" cy="28765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upright="1">
              <a:noAutofit/>
            </a:bodyPr>
            <a:lstStyle/>
            <a:p>
              <a:pPr algn="ctr">
                <a:lnSpc>
                  <a:spcPct val="150000"/>
                </a:lnSpc>
                <a:spcAft>
                  <a:spcPts val="0"/>
                </a:spcAft>
              </a:pPr>
              <a:r>
                <a:rPr lang="en-IN" sz="1200">
                  <a:effectLst/>
                  <a:latin typeface="Times New Roman"/>
                  <a:ea typeface="Calibri"/>
                  <a:cs typeface="Times New Roman"/>
                </a:rPr>
                <a:t>H</a:t>
              </a:r>
              <a:r>
                <a:rPr lang="en-IN" sz="1200" baseline="-25000">
                  <a:effectLst/>
                  <a:latin typeface="Times New Roman"/>
                  <a:ea typeface="Calibri"/>
                  <a:cs typeface="Times New Roman"/>
                </a:rPr>
                <a:t>2</a:t>
              </a:r>
              <a:r>
                <a:rPr lang="en-IN" sz="1200">
                  <a:effectLst/>
                  <a:latin typeface="Times New Roman"/>
                  <a:ea typeface="Calibri"/>
                  <a:cs typeface="Times New Roman"/>
                </a:rPr>
                <a:t>O</a:t>
              </a:r>
              <a:endParaRPr lang="en-IN" sz="1200">
                <a:effectLst/>
                <a:latin typeface="Times New Roman"/>
                <a:ea typeface="Calibri"/>
                <a:cs typeface="Mangal"/>
              </a:endParaRPr>
            </a:p>
          </p:txBody>
        </p:sp>
        <p:sp>
          <p:nvSpPr>
            <p:cNvPr id="29" name="Rectangle 28"/>
            <p:cNvSpPr>
              <a:spLocks noChangeArrowheads="1"/>
            </p:cNvSpPr>
            <p:nvPr/>
          </p:nvSpPr>
          <p:spPr bwMode="auto">
            <a:xfrm>
              <a:off x="4667250" y="0"/>
              <a:ext cx="762000" cy="28765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rot="0" vert="horz" wrap="square" lIns="91440" tIns="45720" rIns="91440" bIns="45720" anchor="t" anchorCtr="0" upright="1">
              <a:noAutofit/>
            </a:bodyPr>
            <a:lstStyle/>
            <a:p>
              <a:pPr algn="ctr">
                <a:lnSpc>
                  <a:spcPct val="150000"/>
                </a:lnSpc>
                <a:spcAft>
                  <a:spcPts val="0"/>
                </a:spcAft>
              </a:pPr>
              <a:r>
                <a:rPr lang="en-IN" sz="1200">
                  <a:effectLst/>
                  <a:latin typeface="Times New Roman"/>
                  <a:ea typeface="Calibri"/>
                  <a:cs typeface="Times New Roman"/>
                </a:rPr>
                <a:t>Heat</a:t>
              </a:r>
              <a:endParaRPr lang="en-IN" sz="1200">
                <a:effectLst/>
                <a:latin typeface="Times New Roman"/>
                <a:ea typeface="Calibri"/>
                <a:cs typeface="Mangal"/>
              </a:endParaRPr>
            </a:p>
          </p:txBody>
        </p:sp>
        <p:cxnSp>
          <p:nvCxnSpPr>
            <p:cNvPr id="30" name="AutoShape 22"/>
            <p:cNvCxnSpPr>
              <a:cxnSpLocks noChangeShapeType="1"/>
            </p:cNvCxnSpPr>
            <p:nvPr/>
          </p:nvCxnSpPr>
          <p:spPr bwMode="auto">
            <a:xfrm flipV="1">
              <a:off x="3200400" y="285750"/>
              <a:ext cx="1" cy="274320"/>
            </a:xfrm>
            <a:prstGeom prst="straightConnector1">
              <a:avLst/>
            </a:prstGeom>
            <a:ln>
              <a:headEnd/>
              <a:tailEnd type="triangle" w="med" len="med"/>
            </a:ln>
          </p:spPr>
          <p:style>
            <a:lnRef idx="1">
              <a:schemeClr val="accent6"/>
            </a:lnRef>
            <a:fillRef idx="2">
              <a:schemeClr val="accent6"/>
            </a:fillRef>
            <a:effectRef idx="1">
              <a:schemeClr val="accent6"/>
            </a:effectRef>
            <a:fontRef idx="minor">
              <a:schemeClr val="dk1"/>
            </a:fontRef>
          </p:style>
        </p:cxnSp>
        <p:cxnSp>
          <p:nvCxnSpPr>
            <p:cNvPr id="31" name="AutoShape 23"/>
            <p:cNvCxnSpPr>
              <a:cxnSpLocks noChangeShapeType="1"/>
            </p:cNvCxnSpPr>
            <p:nvPr/>
          </p:nvCxnSpPr>
          <p:spPr bwMode="auto">
            <a:xfrm flipV="1">
              <a:off x="3981450" y="285750"/>
              <a:ext cx="0" cy="274320"/>
            </a:xfrm>
            <a:prstGeom prst="straightConnector1">
              <a:avLst/>
            </a:prstGeom>
            <a:ln>
              <a:headEnd/>
              <a:tailEnd type="triangle" w="med" len="med"/>
            </a:ln>
          </p:spPr>
          <p:style>
            <a:lnRef idx="1">
              <a:schemeClr val="accent6"/>
            </a:lnRef>
            <a:fillRef idx="2">
              <a:schemeClr val="accent6"/>
            </a:fillRef>
            <a:effectRef idx="1">
              <a:schemeClr val="accent6"/>
            </a:effectRef>
            <a:fontRef idx="minor">
              <a:schemeClr val="dk1"/>
            </a:fontRef>
          </p:style>
        </p:cxnSp>
        <p:cxnSp>
          <p:nvCxnSpPr>
            <p:cNvPr id="32" name="AutoShape 24"/>
            <p:cNvCxnSpPr>
              <a:cxnSpLocks noChangeShapeType="1"/>
            </p:cNvCxnSpPr>
            <p:nvPr/>
          </p:nvCxnSpPr>
          <p:spPr bwMode="auto">
            <a:xfrm flipV="1">
              <a:off x="4972050" y="285750"/>
              <a:ext cx="0" cy="274320"/>
            </a:xfrm>
            <a:prstGeom prst="straightConnector1">
              <a:avLst/>
            </a:prstGeom>
            <a:ln>
              <a:headEnd/>
              <a:tailEnd type="triangle" w="med" len="med"/>
            </a:ln>
          </p:spPr>
          <p:style>
            <a:lnRef idx="1">
              <a:schemeClr val="accent6"/>
            </a:lnRef>
            <a:fillRef idx="2">
              <a:schemeClr val="accent6"/>
            </a:fillRef>
            <a:effectRef idx="1">
              <a:schemeClr val="accent6"/>
            </a:effectRef>
            <a:fontRef idx="minor">
              <a:schemeClr val="dk1"/>
            </a:fontRef>
          </p:style>
        </p:cxnSp>
        <p:cxnSp>
          <p:nvCxnSpPr>
            <p:cNvPr id="33" name="AutoShape 14"/>
            <p:cNvCxnSpPr>
              <a:cxnSpLocks noChangeShapeType="1"/>
            </p:cNvCxnSpPr>
            <p:nvPr/>
          </p:nvCxnSpPr>
          <p:spPr bwMode="auto">
            <a:xfrm flipV="1">
              <a:off x="3978573" y="1348351"/>
              <a:ext cx="0" cy="274320"/>
            </a:xfrm>
            <a:prstGeom prst="straightConnector1">
              <a:avLst/>
            </a:prstGeom>
            <a:ln>
              <a:headEnd/>
              <a:tailEnd type="triangle" w="med" len="med"/>
            </a:ln>
          </p:spPr>
          <p:style>
            <a:lnRef idx="1">
              <a:schemeClr val="accent6"/>
            </a:lnRef>
            <a:fillRef idx="2">
              <a:schemeClr val="accent6"/>
            </a:fillRef>
            <a:effectRef idx="1">
              <a:schemeClr val="accent6"/>
            </a:effectRef>
            <a:fontRef idx="minor">
              <a:schemeClr val="dk1"/>
            </a:fontRef>
          </p:style>
        </p:cxnSp>
        <p:cxnSp>
          <p:nvCxnSpPr>
            <p:cNvPr id="34" name="AutoShape 8"/>
            <p:cNvCxnSpPr>
              <a:cxnSpLocks noChangeShapeType="1"/>
            </p:cNvCxnSpPr>
            <p:nvPr/>
          </p:nvCxnSpPr>
          <p:spPr bwMode="auto">
            <a:xfrm>
              <a:off x="5524500" y="828675"/>
              <a:ext cx="182883" cy="0"/>
            </a:xfrm>
            <a:prstGeom prst="straightConnector1">
              <a:avLst/>
            </a:prstGeom>
            <a:ln>
              <a:headEnd/>
              <a:tailEnd type="triangle" w="med" len="med"/>
            </a:ln>
          </p:spPr>
          <p:style>
            <a:lnRef idx="1">
              <a:schemeClr val="accent6"/>
            </a:lnRef>
            <a:fillRef idx="2">
              <a:schemeClr val="accent6"/>
            </a:fillRef>
            <a:effectRef idx="1">
              <a:schemeClr val="accent6"/>
            </a:effectRef>
            <a:fontRef idx="minor">
              <a:schemeClr val="dk1"/>
            </a:fontRef>
          </p:style>
        </p:cxnSp>
      </p:grpSp>
      <p:sp>
        <p:nvSpPr>
          <p:cNvPr id="2" name="Rectangle 1"/>
          <p:cNvSpPr/>
          <p:nvPr/>
        </p:nvSpPr>
        <p:spPr>
          <a:xfrm>
            <a:off x="7096781" y="4868182"/>
            <a:ext cx="3304944" cy="369332"/>
          </a:xfrm>
          <a:prstGeom prst="rect">
            <a:avLst/>
          </a:prstGeom>
        </p:spPr>
        <p:txBody>
          <a:bodyPr wrap="none">
            <a:spAutoFit/>
          </a:bodyPr>
          <a:lstStyle/>
          <a:p>
            <a:pPr algn="ctr"/>
            <a:r>
              <a:rPr lang="en-IN" dirty="0"/>
              <a:t>Figure 3: Composting mechanism</a:t>
            </a:r>
          </a:p>
        </p:txBody>
      </p:sp>
    </p:spTree>
    <p:extLst>
      <p:ext uri="{BB962C8B-B14F-4D97-AF65-F5344CB8AC3E}">
        <p14:creationId xmlns:p14="http://schemas.microsoft.com/office/powerpoint/2010/main" val="1431974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65235" y="1183999"/>
            <a:ext cx="9547012" cy="5060360"/>
          </a:xfrm>
          <a:prstGeom prst="rect">
            <a:avLst/>
          </a:prstGeom>
        </p:spPr>
        <p:txBody>
          <a:bodyPr vert="horz" wrap="square" lIns="0" tIns="12700" rIns="0" bIns="0" rtlCol="0">
            <a:spAutoFit/>
          </a:bodyPr>
          <a:lstStyle/>
          <a:p>
            <a:pPr marL="355600" marR="5080" indent="-342900" algn="just">
              <a:lnSpc>
                <a:spcPct val="100000"/>
              </a:lnSpc>
              <a:spcBef>
                <a:spcPts val="2415"/>
              </a:spcBef>
              <a:buSzPct val="95000"/>
              <a:buFont typeface="Wingdings" panose="05000000000000000000" pitchFamily="2" charset="2"/>
              <a:buChar char="Ø"/>
              <a:tabLst>
                <a:tab pos="102870" algn="l"/>
              </a:tabLst>
            </a:pPr>
            <a:r>
              <a:rPr sz="2000" spc="-5" dirty="0">
                <a:cs typeface="Times New Roman"/>
              </a:rPr>
              <a:t>Incineration is the most </a:t>
            </a:r>
            <a:r>
              <a:rPr sz="2000" spc="-10" dirty="0">
                <a:cs typeface="Times New Roman"/>
              </a:rPr>
              <a:t>common thermal </a:t>
            </a:r>
            <a:r>
              <a:rPr sz="2000" spc="-5" dirty="0">
                <a:cs typeface="Times New Roman"/>
              </a:rPr>
              <a:t>treatment process. </a:t>
            </a:r>
            <a:r>
              <a:rPr sz="2000" dirty="0">
                <a:cs typeface="Times New Roman"/>
              </a:rPr>
              <a:t>It </a:t>
            </a:r>
            <a:r>
              <a:rPr sz="2000" spc="-5" dirty="0">
                <a:cs typeface="Times New Roman"/>
              </a:rPr>
              <a:t>is  burning of the waste </a:t>
            </a:r>
            <a:r>
              <a:rPr sz="2000" spc="-10" dirty="0">
                <a:cs typeface="Times New Roman"/>
              </a:rPr>
              <a:t>at </a:t>
            </a:r>
            <a:r>
              <a:rPr sz="2000" dirty="0">
                <a:cs typeface="Times New Roman"/>
              </a:rPr>
              <a:t>a </a:t>
            </a:r>
            <a:r>
              <a:rPr sz="2000" spc="-5" dirty="0">
                <a:cs typeface="Times New Roman"/>
              </a:rPr>
              <a:t>temperature of </a:t>
            </a:r>
            <a:r>
              <a:rPr sz="2000" dirty="0">
                <a:cs typeface="Times New Roman"/>
              </a:rPr>
              <a:t>1000°C ± 100°C </a:t>
            </a:r>
            <a:r>
              <a:rPr sz="2000" spc="-5" dirty="0">
                <a:cs typeface="Times New Roman"/>
              </a:rPr>
              <a:t>in the  presence of oxygen so as </a:t>
            </a:r>
            <a:r>
              <a:rPr sz="2000" spc="-10" dirty="0">
                <a:cs typeface="Times New Roman"/>
              </a:rPr>
              <a:t>to </a:t>
            </a:r>
            <a:r>
              <a:rPr sz="2000" spc="-5" dirty="0">
                <a:cs typeface="Times New Roman"/>
              </a:rPr>
              <a:t>eliminate all odours and to ensure </a:t>
            </a:r>
            <a:r>
              <a:rPr sz="2000" dirty="0">
                <a:cs typeface="Times New Roman"/>
              </a:rPr>
              <a:t>good  combustion.</a:t>
            </a:r>
          </a:p>
          <a:p>
            <a:pPr marL="355600" marR="8255" indent="-342900" algn="just">
              <a:lnSpc>
                <a:spcPct val="100000"/>
              </a:lnSpc>
              <a:buSzPct val="95000"/>
              <a:buFont typeface="Wingdings" panose="05000000000000000000" pitchFamily="2" charset="2"/>
              <a:buChar char="Ø"/>
              <a:tabLst>
                <a:tab pos="102870" algn="l"/>
              </a:tabLst>
            </a:pPr>
            <a:r>
              <a:rPr sz="2000" spc="-5" dirty="0">
                <a:cs typeface="Times New Roman"/>
              </a:rPr>
              <a:t>After incineration, the wastes are converted </a:t>
            </a:r>
            <a:r>
              <a:rPr sz="2000" spc="-10" dirty="0">
                <a:cs typeface="Times New Roman"/>
              </a:rPr>
              <a:t>to </a:t>
            </a:r>
            <a:r>
              <a:rPr sz="2000" spc="-5" dirty="0">
                <a:cs typeface="Times New Roman"/>
              </a:rPr>
              <a:t>carbon dioxide, </a:t>
            </a:r>
            <a:r>
              <a:rPr sz="2000" dirty="0">
                <a:cs typeface="Times New Roman"/>
              </a:rPr>
              <a:t>water vapour and</a:t>
            </a:r>
            <a:r>
              <a:rPr sz="2000" spc="-60" dirty="0">
                <a:cs typeface="Times New Roman"/>
              </a:rPr>
              <a:t> </a:t>
            </a:r>
            <a:r>
              <a:rPr sz="2000" dirty="0">
                <a:cs typeface="Times New Roman"/>
              </a:rPr>
              <a:t>ash.</a:t>
            </a:r>
          </a:p>
          <a:p>
            <a:pPr marL="355600" marR="6985" indent="-342900" algn="just">
              <a:lnSpc>
                <a:spcPct val="100000"/>
              </a:lnSpc>
              <a:buSzPct val="95000"/>
              <a:buFont typeface="Wingdings" panose="05000000000000000000" pitchFamily="2" charset="2"/>
              <a:buChar char="Ø"/>
              <a:tabLst>
                <a:tab pos="102870" algn="l"/>
              </a:tabLst>
            </a:pPr>
            <a:r>
              <a:rPr sz="2000" dirty="0">
                <a:cs typeface="Times New Roman"/>
              </a:rPr>
              <a:t>It </a:t>
            </a:r>
            <a:r>
              <a:rPr sz="2000" spc="-5" dirty="0">
                <a:cs typeface="Times New Roman"/>
              </a:rPr>
              <a:t>converts hazardous </a:t>
            </a:r>
            <a:r>
              <a:rPr sz="2000" spc="-10" dirty="0">
                <a:cs typeface="Times New Roman"/>
              </a:rPr>
              <a:t>organic </a:t>
            </a:r>
            <a:r>
              <a:rPr sz="2000" spc="-5" dirty="0">
                <a:cs typeface="Times New Roman"/>
              </a:rPr>
              <a:t>substances </a:t>
            </a:r>
            <a:r>
              <a:rPr sz="2000" spc="-10" dirty="0">
                <a:cs typeface="Times New Roman"/>
              </a:rPr>
              <a:t>into </a:t>
            </a:r>
            <a:r>
              <a:rPr sz="2000" spc="-5" dirty="0">
                <a:cs typeface="Times New Roman"/>
              </a:rPr>
              <a:t>less hazardous  </a:t>
            </a:r>
            <a:r>
              <a:rPr sz="2000" dirty="0">
                <a:cs typeface="Times New Roman"/>
              </a:rPr>
              <a:t>components.</a:t>
            </a:r>
            <a:endParaRPr lang="en-IN" sz="2000" dirty="0">
              <a:cs typeface="Times New Roman"/>
            </a:endParaRPr>
          </a:p>
          <a:p>
            <a:pPr marL="12700" marR="6985" algn="just">
              <a:lnSpc>
                <a:spcPct val="100000"/>
              </a:lnSpc>
              <a:buSzPct val="95000"/>
              <a:buChar char="•"/>
              <a:tabLst>
                <a:tab pos="102870" algn="l"/>
              </a:tabLst>
            </a:pPr>
            <a:endParaRPr lang="en-IN" sz="2000" dirty="0">
              <a:cs typeface="Times New Roman"/>
            </a:endParaRPr>
          </a:p>
          <a:p>
            <a:pPr marL="12700" marR="6985" algn="ctr">
              <a:lnSpc>
                <a:spcPct val="100000"/>
              </a:lnSpc>
              <a:buSzPct val="95000"/>
              <a:tabLst>
                <a:tab pos="102870" algn="l"/>
              </a:tabLst>
            </a:pPr>
            <a:r>
              <a:rPr lang="en-IN" sz="2800" dirty="0">
                <a:solidFill>
                  <a:srgbClr val="FF0000"/>
                </a:solidFill>
              </a:rPr>
              <a:t>Anaerobic Digestion and Bio-</a:t>
            </a:r>
            <a:r>
              <a:rPr lang="en-IN" sz="2800" dirty="0" err="1">
                <a:solidFill>
                  <a:srgbClr val="FF0000"/>
                </a:solidFill>
              </a:rPr>
              <a:t>methanation</a:t>
            </a:r>
            <a:endParaRPr lang="en-IN" sz="2800" dirty="0">
              <a:solidFill>
                <a:srgbClr val="FF0000"/>
              </a:solidFill>
            </a:endParaRPr>
          </a:p>
          <a:p>
            <a:pPr marL="355600" marR="6985" indent="-342900" algn="just">
              <a:lnSpc>
                <a:spcPct val="100000"/>
              </a:lnSpc>
              <a:buSzPct val="95000"/>
              <a:buFont typeface="Wingdings" panose="05000000000000000000" pitchFamily="2" charset="2"/>
              <a:buChar char="Ø"/>
              <a:tabLst>
                <a:tab pos="102870" algn="l"/>
              </a:tabLst>
            </a:pPr>
            <a:r>
              <a:rPr lang="en-IN" sz="2000" dirty="0"/>
              <a:t>Bio-</a:t>
            </a:r>
            <a:r>
              <a:rPr lang="en-IN" sz="2000" dirty="0" err="1"/>
              <a:t>methanation</a:t>
            </a:r>
            <a:r>
              <a:rPr lang="en-IN" sz="2000" dirty="0"/>
              <a:t> is a comparatively well-established technology for disinfections, deodorization and stabilization of sewage sludge, farmyard manures, animal slurries, and industrial sludge. </a:t>
            </a:r>
          </a:p>
          <a:p>
            <a:pPr marL="355600" marR="6985" indent="-342900" algn="just">
              <a:lnSpc>
                <a:spcPct val="100000"/>
              </a:lnSpc>
              <a:buSzPct val="95000"/>
              <a:buFont typeface="Wingdings" panose="05000000000000000000" pitchFamily="2" charset="2"/>
              <a:buChar char="Ø"/>
              <a:tabLst>
                <a:tab pos="102870" algn="l"/>
              </a:tabLst>
            </a:pPr>
            <a:r>
              <a:rPr lang="en-IN" sz="2000" dirty="0"/>
              <a:t>This method is suitable for only the organic biodegradable fraction of MSW; it does not degrade any complex organics or oils, grease, or </a:t>
            </a:r>
            <a:r>
              <a:rPr lang="en-IN" sz="2000" dirty="0" err="1"/>
              <a:t>ligno</a:t>
            </a:r>
            <a:r>
              <a:rPr lang="en-IN" sz="2000" dirty="0"/>
              <a:t>-cellulosic materials such as yard waste. Incineration.</a:t>
            </a:r>
          </a:p>
          <a:p>
            <a:pPr marL="355600" marR="6985" indent="-342900" algn="just">
              <a:lnSpc>
                <a:spcPct val="100000"/>
              </a:lnSpc>
              <a:buSzPct val="95000"/>
              <a:buFont typeface="Wingdings" panose="05000000000000000000" pitchFamily="2" charset="2"/>
              <a:buChar char="Ø"/>
              <a:tabLst>
                <a:tab pos="102870" algn="l"/>
              </a:tabLst>
            </a:pPr>
            <a:r>
              <a:rPr lang="en-IN" sz="2000" dirty="0"/>
              <a:t>This method, commonly used in developed countries is most suitable for high calorific value waste with a large component of paper, plastic, packaging material, pathological wastes, etc.</a:t>
            </a:r>
            <a:endParaRPr sz="2000" dirty="0">
              <a:cs typeface="Times New Roman"/>
            </a:endParaRPr>
          </a:p>
        </p:txBody>
      </p:sp>
      <p:sp>
        <p:nvSpPr>
          <p:cNvPr id="3" name="object 3"/>
          <p:cNvSpPr txBox="1">
            <a:spLocks noGrp="1"/>
          </p:cNvSpPr>
          <p:nvPr>
            <p:ph type="sldNum" sz="quarter" idx="12"/>
          </p:nvPr>
        </p:nvSpPr>
        <p:spPr>
          <a:xfrm>
            <a:off x="8737600" y="6446579"/>
            <a:ext cx="2844800" cy="184666"/>
          </a:xfrm>
          <a:prstGeom prst="rect">
            <a:avLst/>
          </a:prstGeom>
        </p:spPr>
        <p:txBody>
          <a:bodyPr vert="horz" wrap="square" lIns="0" tIns="0" rIns="0" bIns="0" rtlCol="0">
            <a:spAutoFit/>
          </a:bodyPr>
          <a:lstStyle/>
          <a:p>
            <a:pPr marL="38100">
              <a:lnSpc>
                <a:spcPct val="100000"/>
              </a:lnSpc>
            </a:pPr>
            <a:fld id="{81D60167-4931-47E6-BA6A-407CBD079E47}" type="slidenum">
              <a:rPr spc="-5" dirty="0">
                <a:solidFill>
                  <a:schemeClr val="tx1"/>
                </a:solidFill>
              </a:rPr>
              <a:pPr marL="38100">
                <a:lnSpc>
                  <a:spcPct val="100000"/>
                </a:lnSpc>
              </a:pPr>
              <a:t>19</a:t>
            </a:fld>
            <a:endParaRPr spc="-5" dirty="0">
              <a:solidFill>
                <a:schemeClr val="tx1"/>
              </a:solidFill>
            </a:endParaRPr>
          </a:p>
        </p:txBody>
      </p:sp>
      <p:sp>
        <p:nvSpPr>
          <p:cNvPr id="4" name="Rectangle 3"/>
          <p:cNvSpPr/>
          <p:nvPr/>
        </p:nvSpPr>
        <p:spPr>
          <a:xfrm>
            <a:off x="4264551" y="453838"/>
            <a:ext cx="2243884" cy="584775"/>
          </a:xfrm>
          <a:prstGeom prst="rect">
            <a:avLst/>
          </a:prstGeom>
        </p:spPr>
        <p:txBody>
          <a:bodyPr wrap="none">
            <a:spAutoFit/>
          </a:bodyPr>
          <a:lstStyle/>
          <a:p>
            <a:pPr marL="12065" algn="just">
              <a:lnSpc>
                <a:spcPct val="100000"/>
              </a:lnSpc>
              <a:spcBef>
                <a:spcPts val="100"/>
              </a:spcBef>
              <a:tabLst>
                <a:tab pos="360680" algn="l"/>
              </a:tabLst>
            </a:pPr>
            <a:r>
              <a:rPr lang="en-IN" sz="3200" u="heavy" dirty="0">
                <a:solidFill>
                  <a:srgbClr val="FF0000"/>
                </a:solidFill>
                <a:uFill>
                  <a:solidFill>
                    <a:srgbClr val="FFFFFF"/>
                  </a:solidFill>
                </a:uFill>
                <a:cs typeface="Times New Roman"/>
              </a:rPr>
              <a:t>Incineration</a:t>
            </a:r>
            <a:endParaRPr lang="en-IN" sz="3200" dirty="0">
              <a:solidFill>
                <a:srgbClr val="FF0000"/>
              </a:solidFill>
              <a:cs typeface="Times New Roman"/>
            </a:endParaRPr>
          </a:p>
        </p:txBody>
      </p:sp>
    </p:spTree>
    <p:extLst>
      <p:ext uri="{BB962C8B-B14F-4D97-AF65-F5344CB8AC3E}">
        <p14:creationId xmlns:p14="http://schemas.microsoft.com/office/powerpoint/2010/main" val="60756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2499"/>
          </a:xfrm>
        </p:spPr>
        <p:txBody>
          <a:bodyPr>
            <a:normAutofit fontScale="90000"/>
          </a:bodyPr>
          <a:lstStyle/>
          <a:p>
            <a:pPr algn="ctr"/>
            <a:r>
              <a:rPr lang="en-IN" dirty="0">
                <a:solidFill>
                  <a:srgbClr val="FF0000"/>
                </a:solidFill>
              </a:rPr>
              <a:t>Energy and Environmental Engineering CEME106</a:t>
            </a:r>
          </a:p>
        </p:txBody>
      </p:sp>
      <p:sp>
        <p:nvSpPr>
          <p:cNvPr id="3" name="Content Placeholder 2"/>
          <p:cNvSpPr>
            <a:spLocks noGrp="1"/>
          </p:cNvSpPr>
          <p:nvPr>
            <p:ph idx="1"/>
          </p:nvPr>
        </p:nvSpPr>
        <p:spPr>
          <a:xfrm>
            <a:off x="838200" y="1390261"/>
            <a:ext cx="10515600" cy="5355772"/>
          </a:xfrm>
        </p:spPr>
        <p:txBody>
          <a:bodyPr>
            <a:normAutofit fontScale="92500" lnSpcReduction="20000"/>
          </a:bodyPr>
          <a:lstStyle/>
          <a:p>
            <a:pPr marL="0" indent="0">
              <a:buNone/>
            </a:pPr>
            <a:r>
              <a:rPr lang="en-US" dirty="0">
                <a:solidFill>
                  <a:srgbClr val="0000CC"/>
                </a:solidFill>
              </a:rPr>
              <a:t>ENVIRONMENT AND ECOSYSTEMS </a:t>
            </a:r>
          </a:p>
          <a:p>
            <a:pPr marL="0" indent="0">
              <a:buNone/>
            </a:pPr>
            <a:r>
              <a:rPr lang="en-US" dirty="0"/>
              <a:t>Introduction: Concept of an ecosystem- structure and functions of ecosystem. Components of ecosystem - producers, consumers, decomposers, Food chains, food webs, ecological pyramids, Energy flow in ecosystem. Bio-geo- chemical cycles, Hydrologic cycle Components of Environment and their relationship, Impact of technology on environment, Environmental degradation. Environmental planning of urban network services such as water supply, sewerage, solid waste management. </a:t>
            </a:r>
          </a:p>
          <a:p>
            <a:pPr marL="0" indent="0">
              <a:buNone/>
            </a:pPr>
            <a:r>
              <a:rPr lang="en-US" dirty="0">
                <a:solidFill>
                  <a:srgbClr val="0000CC"/>
                </a:solidFill>
              </a:rPr>
              <a:t>ENVIRONMENTAL POLLUTION</a:t>
            </a:r>
          </a:p>
          <a:p>
            <a:pPr marL="0" indent="0">
              <a:buNone/>
            </a:pPr>
            <a:r>
              <a:rPr lang="en-US" dirty="0">
                <a:solidFill>
                  <a:srgbClr val="0000CC"/>
                </a:solidFill>
              </a:rPr>
              <a:t> </a:t>
            </a:r>
            <a:r>
              <a:rPr lang="en-US" dirty="0"/>
              <a:t>Water, air, soil, noise, thermal and radioactive, marine pollution: sources, effects and engineering control strategies. Drinking water quality and standards, Ambient air and noise quality standards </a:t>
            </a:r>
          </a:p>
          <a:p>
            <a:pPr marL="0" indent="0">
              <a:buNone/>
            </a:pPr>
            <a:r>
              <a:rPr lang="en-US" dirty="0">
                <a:solidFill>
                  <a:srgbClr val="0000CC"/>
                </a:solidFill>
              </a:rPr>
              <a:t>GLOBAL ENVIRONMENTAL ISSUES AND ITS MANAGEMENT </a:t>
            </a:r>
          </a:p>
          <a:p>
            <a:pPr marL="0" indent="0">
              <a:buNone/>
            </a:pPr>
            <a:r>
              <a:rPr lang="en-US" dirty="0"/>
              <a:t>Engineering aspects of climate change. Acid rain, depletion of ozone layer. Concept of carbon credit. Concepts of Environmental impact assessment and Environmental audit. Environmental life cycle assessment</a:t>
            </a:r>
            <a:endParaRPr lang="en-IN" dirty="0"/>
          </a:p>
        </p:txBody>
      </p:sp>
    </p:spTree>
    <p:extLst>
      <p:ext uri="{BB962C8B-B14F-4D97-AF65-F5344CB8AC3E}">
        <p14:creationId xmlns:p14="http://schemas.microsoft.com/office/powerpoint/2010/main" val="1904005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701566" y="1722385"/>
            <a:ext cx="10763251" cy="412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pitchFamily="34" charset="0"/>
              <a:buChar char="•"/>
              <a:defRPr sz="3200">
                <a:solidFill>
                  <a:schemeClr val="tx1"/>
                </a:solidFill>
                <a:latin typeface="Calibri" pitchFamily="34" charset="0"/>
              </a:defRPr>
            </a:lvl1pPr>
            <a:lvl2pPr marL="742950" indent="-285750" eaLnBrk="0" hangingPunct="0">
              <a:spcBef>
                <a:spcPct val="20000"/>
              </a:spcBef>
              <a:buFont typeface="Arial" pitchFamily="34" charset="0"/>
              <a:buChar char="–"/>
              <a:defRPr sz="2800">
                <a:solidFill>
                  <a:schemeClr val="tx1"/>
                </a:solidFill>
                <a:latin typeface="Calibri" pitchFamily="34" charset="0"/>
              </a:defRPr>
            </a:lvl2pPr>
            <a:lvl3pPr marL="1143000" indent="-228600" eaLnBrk="0" hangingPunct="0">
              <a:spcBef>
                <a:spcPct val="20000"/>
              </a:spcBef>
              <a:buFont typeface="Arial" pitchFamily="34" charset="0"/>
              <a:buChar char="•"/>
              <a:defRPr sz="2400">
                <a:solidFill>
                  <a:schemeClr val="tx1"/>
                </a:solidFill>
                <a:latin typeface="Calibri" pitchFamily="34" charset="0"/>
              </a:defRPr>
            </a:lvl3pPr>
            <a:lvl4pPr marL="1600200" indent="-228600" eaLnBrk="0" hangingPunct="0">
              <a:spcBef>
                <a:spcPct val="20000"/>
              </a:spcBef>
              <a:buFont typeface="Arial" pitchFamily="34" charset="0"/>
              <a:buChar char="–"/>
              <a:defRPr sz="2000">
                <a:solidFill>
                  <a:schemeClr val="tx1"/>
                </a:solidFill>
                <a:latin typeface="Calibri" pitchFamily="34" charset="0"/>
              </a:defRPr>
            </a:lvl4pPr>
            <a:lvl5pPr marL="2057400" indent="-228600" eaLnBrk="0" hangingPunct="0">
              <a:spcBef>
                <a:spcPct val="20000"/>
              </a:spcBef>
              <a:buFont typeface="Arial" pitchFamily="34"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defRPr>
            </a:lvl9pPr>
          </a:lstStyle>
          <a:p>
            <a:pPr marL="342900" indent="-342900" eaLnBrk="1" hangingPunct="1">
              <a:spcBef>
                <a:spcPct val="0"/>
              </a:spcBef>
              <a:buFont typeface="Wingdings" panose="05000000000000000000" pitchFamily="2" charset="2"/>
              <a:buChar char="Ø"/>
            </a:pPr>
            <a:r>
              <a:rPr lang="en-US" altLang="en-US" sz="2000" dirty="0">
                <a:latin typeface="+mn-lt"/>
              </a:rPr>
              <a:t>Affects our health</a:t>
            </a:r>
          </a:p>
          <a:p>
            <a:pPr marL="342900" indent="-342900" eaLnBrk="1" hangingPunct="1">
              <a:spcBef>
                <a:spcPct val="0"/>
              </a:spcBef>
              <a:buFont typeface="Wingdings" panose="05000000000000000000" pitchFamily="2" charset="2"/>
              <a:buChar char="Ø"/>
            </a:pPr>
            <a:r>
              <a:rPr lang="en-US" altLang="en-US" sz="2000" dirty="0">
                <a:latin typeface="+mn-lt"/>
              </a:rPr>
              <a:t>Affects our socio-economic conditions</a:t>
            </a:r>
          </a:p>
          <a:p>
            <a:pPr marL="342900" indent="-342900" eaLnBrk="1" hangingPunct="1">
              <a:spcBef>
                <a:spcPct val="0"/>
              </a:spcBef>
              <a:buFont typeface="Wingdings" panose="05000000000000000000" pitchFamily="2" charset="2"/>
              <a:buChar char="Ø"/>
            </a:pPr>
            <a:r>
              <a:rPr lang="en-US" altLang="en-US" sz="2000" dirty="0">
                <a:latin typeface="+mn-lt"/>
              </a:rPr>
              <a:t>Affects our coastal and marine environment</a:t>
            </a:r>
          </a:p>
          <a:p>
            <a:pPr marL="342900" indent="-342900" eaLnBrk="1" hangingPunct="1">
              <a:spcBef>
                <a:spcPct val="0"/>
              </a:spcBef>
              <a:buFont typeface="Wingdings" panose="05000000000000000000" pitchFamily="2" charset="2"/>
              <a:buChar char="Ø"/>
            </a:pPr>
            <a:r>
              <a:rPr lang="en-US" altLang="en-US" sz="2000" dirty="0">
                <a:latin typeface="+mn-lt"/>
              </a:rPr>
              <a:t>Affects our climate</a:t>
            </a:r>
          </a:p>
          <a:p>
            <a:pPr marL="342900" indent="-342900" eaLnBrk="1" hangingPunct="1">
              <a:spcBef>
                <a:spcPct val="0"/>
              </a:spcBef>
            </a:pPr>
            <a:endParaRPr lang="en-US" altLang="en-US" sz="2000" dirty="0">
              <a:latin typeface="+mn-lt"/>
            </a:endParaRPr>
          </a:p>
          <a:p>
            <a:pPr marL="342900" indent="-342900" eaLnBrk="1" hangingPunct="1">
              <a:lnSpc>
                <a:spcPct val="90000"/>
              </a:lnSpc>
              <a:spcBef>
                <a:spcPct val="0"/>
              </a:spcBef>
            </a:pPr>
            <a:r>
              <a:rPr lang="en-US" altLang="en-US" sz="2000" dirty="0">
                <a:latin typeface="+mn-lt"/>
              </a:rPr>
              <a:t>GHGs are accumulating in Earth’s atmosphere as a result of human activities, causing global mean surface air temperature and subsurface ocean temperature to rise.</a:t>
            </a:r>
          </a:p>
          <a:p>
            <a:pPr marL="342900" indent="-342900" eaLnBrk="1" hangingPunct="1">
              <a:lnSpc>
                <a:spcPct val="90000"/>
              </a:lnSpc>
              <a:spcBef>
                <a:spcPct val="0"/>
              </a:spcBef>
            </a:pPr>
            <a:endParaRPr lang="en-US" altLang="en-US" sz="2000" dirty="0">
              <a:latin typeface="+mn-lt"/>
            </a:endParaRPr>
          </a:p>
          <a:p>
            <a:pPr marL="342900" indent="-342900" eaLnBrk="1" hangingPunct="1">
              <a:lnSpc>
                <a:spcPct val="90000"/>
              </a:lnSpc>
              <a:spcBef>
                <a:spcPct val="0"/>
              </a:spcBef>
            </a:pPr>
            <a:r>
              <a:rPr lang="en-US" altLang="en-US" sz="2000" dirty="0">
                <a:latin typeface="+mn-lt"/>
              </a:rPr>
              <a:t>Rising global temperatures are expected to raise sea levels and change precipitation and other local climate conditions.</a:t>
            </a:r>
          </a:p>
          <a:p>
            <a:pPr marL="342900" indent="-342900" eaLnBrk="1" hangingPunct="1">
              <a:lnSpc>
                <a:spcPct val="90000"/>
              </a:lnSpc>
              <a:spcBef>
                <a:spcPct val="0"/>
              </a:spcBef>
            </a:pPr>
            <a:endParaRPr lang="en-US" altLang="en-US" sz="2000" dirty="0">
              <a:latin typeface="+mn-lt"/>
            </a:endParaRPr>
          </a:p>
          <a:p>
            <a:pPr marL="342900" indent="-342900" eaLnBrk="1" hangingPunct="1">
              <a:lnSpc>
                <a:spcPct val="90000"/>
              </a:lnSpc>
              <a:spcBef>
                <a:spcPct val="0"/>
              </a:spcBef>
            </a:pPr>
            <a:r>
              <a:rPr lang="en-US" altLang="en-US" sz="2000" dirty="0">
                <a:latin typeface="+mn-lt"/>
              </a:rPr>
              <a:t>Changing regional climates could alter forests, crop yields, and water supplies.</a:t>
            </a:r>
          </a:p>
          <a:p>
            <a:pPr marL="342900" indent="-342900" eaLnBrk="1" hangingPunct="1">
              <a:lnSpc>
                <a:spcPct val="90000"/>
              </a:lnSpc>
              <a:spcBef>
                <a:spcPct val="0"/>
              </a:spcBef>
            </a:pPr>
            <a:endParaRPr lang="en-US" altLang="en-US" sz="2000" dirty="0">
              <a:latin typeface="+mn-lt"/>
            </a:endParaRPr>
          </a:p>
          <a:p>
            <a:pPr marL="342900" indent="-342900" eaLnBrk="1" hangingPunct="1">
              <a:lnSpc>
                <a:spcPct val="90000"/>
              </a:lnSpc>
              <a:spcBef>
                <a:spcPct val="0"/>
              </a:spcBef>
            </a:pPr>
            <a:r>
              <a:rPr lang="en-US" altLang="en-US" sz="2000" dirty="0">
                <a:latin typeface="+mn-lt"/>
              </a:rPr>
              <a:t>This could also affect human health, animals, and many types of ecosystems.</a:t>
            </a:r>
          </a:p>
        </p:txBody>
      </p:sp>
      <p:sp>
        <p:nvSpPr>
          <p:cNvPr id="2" name="Rectangle 1"/>
          <p:cNvSpPr/>
          <p:nvPr/>
        </p:nvSpPr>
        <p:spPr>
          <a:xfrm>
            <a:off x="3546353" y="627258"/>
            <a:ext cx="3483389" cy="584775"/>
          </a:xfrm>
          <a:prstGeom prst="rect">
            <a:avLst/>
          </a:prstGeom>
        </p:spPr>
        <p:txBody>
          <a:bodyPr wrap="none">
            <a:spAutoFit/>
          </a:bodyPr>
          <a:lstStyle/>
          <a:p>
            <a:pPr>
              <a:spcBef>
                <a:spcPct val="0"/>
              </a:spcBef>
            </a:pPr>
            <a:r>
              <a:rPr lang="en-US" altLang="en-US" sz="3200" dirty="0">
                <a:solidFill>
                  <a:srgbClr val="FF0000"/>
                </a:solidFill>
              </a:rPr>
              <a:t>IMPACTS OF WASTE</a:t>
            </a:r>
          </a:p>
        </p:txBody>
      </p:sp>
    </p:spTree>
    <p:extLst>
      <p:ext uri="{BB962C8B-B14F-4D97-AF65-F5344CB8AC3E}">
        <p14:creationId xmlns:p14="http://schemas.microsoft.com/office/powerpoint/2010/main" val="3440216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
            <p:extLst>
              <p:ext uri="{D42A27DB-BD31-4B8C-83A1-F6EECF244321}">
                <p14:modId xmlns:p14="http://schemas.microsoft.com/office/powerpoint/2010/main" val="28521563"/>
              </p:ext>
            </p:extLst>
          </p:nvPr>
        </p:nvGraphicFramePr>
        <p:xfrm>
          <a:off x="1087821" y="635441"/>
          <a:ext cx="9969062" cy="5651489"/>
        </p:xfrm>
        <a:graphic>
          <a:graphicData uri="http://schemas.openxmlformats.org/drawingml/2006/table">
            <a:tbl>
              <a:tblPr firstRow="1" bandRow="1">
                <a:tableStyleId>{5940675A-B579-460E-94D1-54222C63F5DA}</a:tableStyleId>
              </a:tblPr>
              <a:tblGrid>
                <a:gridCol w="5150682">
                  <a:extLst>
                    <a:ext uri="{9D8B030D-6E8A-4147-A177-3AD203B41FA5}">
                      <a16:colId xmlns:a16="http://schemas.microsoft.com/office/drawing/2014/main" val="20000"/>
                    </a:ext>
                  </a:extLst>
                </a:gridCol>
                <a:gridCol w="4818380">
                  <a:extLst>
                    <a:ext uri="{9D8B030D-6E8A-4147-A177-3AD203B41FA5}">
                      <a16:colId xmlns:a16="http://schemas.microsoft.com/office/drawing/2014/main" val="20001"/>
                    </a:ext>
                  </a:extLst>
                </a:gridCol>
              </a:tblGrid>
              <a:tr h="594269">
                <a:tc gridSpan="2">
                  <a:txBody>
                    <a:bodyPr/>
                    <a:lstStyle/>
                    <a:p>
                      <a:pPr algn="ctr"/>
                      <a:r>
                        <a:rPr kumimoji="0" lang="en-US" sz="2000" kern="1200" dirty="0">
                          <a:solidFill>
                            <a:srgbClr val="FF0000"/>
                          </a:solidFill>
                        </a:rPr>
                        <a:t>The type of litter we generate and the approximate time it takes to degenerate</a:t>
                      </a:r>
                      <a:endParaRPr lang="en-US" sz="2000" dirty="0">
                        <a:solidFill>
                          <a:srgbClr val="FF0000"/>
                        </a:solidFill>
                        <a:latin typeface="+mn-lt"/>
                        <a:cs typeface="Times New Roman" pitchFamily="18" charset="0"/>
                      </a:endParaRPr>
                    </a:p>
                  </a:txBody>
                  <a:tcPr marL="121920" marR="121920"/>
                </a:tc>
                <a:tc hMerge="1">
                  <a:txBody>
                    <a:bodyPr/>
                    <a:lstStyle/>
                    <a:p>
                      <a:endParaRPr lang="en-US" dirty="0"/>
                    </a:p>
                  </a:txBody>
                  <a:tcPr/>
                </a:tc>
                <a:extLst>
                  <a:ext uri="{0D108BD9-81ED-4DB2-BD59-A6C34878D82A}">
                    <a16:rowId xmlns:a16="http://schemas.microsoft.com/office/drawing/2014/main" val="10000"/>
                  </a:ext>
                </a:extLst>
              </a:tr>
              <a:tr h="673356">
                <a:tc>
                  <a:txBody>
                    <a:bodyPr/>
                    <a:lstStyle/>
                    <a:p>
                      <a:pPr algn="ctr"/>
                      <a:r>
                        <a:rPr kumimoji="0" lang="en-US" sz="2000" kern="1200" dirty="0"/>
                        <a:t>Type of litter </a:t>
                      </a:r>
                      <a:endParaRPr lang="en-US" sz="2000" dirty="0">
                        <a:latin typeface="+mn-lt"/>
                        <a:cs typeface="Times New Roman" pitchFamily="18" charset="0"/>
                      </a:endParaRPr>
                    </a:p>
                  </a:txBody>
                  <a:tcPr marL="121920" marR="121920"/>
                </a:tc>
                <a:tc>
                  <a:txBody>
                    <a:bodyPr/>
                    <a:lstStyle/>
                    <a:p>
                      <a:pPr algn="ctr"/>
                      <a:r>
                        <a:rPr kumimoji="0" lang="en-US" sz="2000" kern="1200" dirty="0"/>
                        <a:t>Approximate time it takes to degenerate the litter</a:t>
                      </a:r>
                      <a:endParaRPr lang="en-US" sz="2000" dirty="0">
                        <a:latin typeface="+mn-lt"/>
                        <a:cs typeface="Times New Roman" pitchFamily="18" charset="0"/>
                      </a:endParaRPr>
                    </a:p>
                  </a:txBody>
                  <a:tcPr marL="121920" marR="121920"/>
                </a:tc>
                <a:extLst>
                  <a:ext uri="{0D108BD9-81ED-4DB2-BD59-A6C34878D82A}">
                    <a16:rowId xmlns:a16="http://schemas.microsoft.com/office/drawing/2014/main" val="10001"/>
                  </a:ext>
                </a:extLst>
              </a:tr>
              <a:tr h="651705">
                <a:tc>
                  <a:txBody>
                    <a:bodyPr/>
                    <a:lstStyle/>
                    <a:p>
                      <a:pPr marL="0" marR="0" algn="ctr">
                        <a:lnSpc>
                          <a:spcPct val="115000"/>
                        </a:lnSpc>
                        <a:spcBef>
                          <a:spcPts val="0"/>
                        </a:spcBef>
                        <a:spcAft>
                          <a:spcPts val="0"/>
                        </a:spcAft>
                      </a:pPr>
                      <a:r>
                        <a:rPr lang="en-US" sz="2000" dirty="0"/>
                        <a:t>Organic waste such as vegetable and fruit peels, leftover foodstuff, etc</a:t>
                      </a:r>
                      <a:endParaRPr lang="en-US" sz="2000" dirty="0">
                        <a:latin typeface="+mn-lt"/>
                        <a:ea typeface="Calibri"/>
                        <a:cs typeface="Arial"/>
                      </a:endParaRPr>
                    </a:p>
                  </a:txBody>
                  <a:tcPr marL="12700" marR="12700" marT="9525" marB="9525" anchor="ctr"/>
                </a:tc>
                <a:tc>
                  <a:txBody>
                    <a:bodyPr/>
                    <a:lstStyle/>
                    <a:p>
                      <a:pPr marL="0" marR="0" algn="ctr">
                        <a:lnSpc>
                          <a:spcPct val="115000"/>
                        </a:lnSpc>
                        <a:spcBef>
                          <a:spcPts val="0"/>
                        </a:spcBef>
                        <a:spcAft>
                          <a:spcPts val="0"/>
                        </a:spcAft>
                      </a:pPr>
                      <a:r>
                        <a:rPr lang="en-US" sz="2000" dirty="0"/>
                        <a:t>30-90 days</a:t>
                      </a:r>
                      <a:endParaRPr lang="en-US" sz="2000" b="0" dirty="0">
                        <a:latin typeface="+mn-lt"/>
                        <a:ea typeface="Calibri"/>
                        <a:cs typeface="Arial"/>
                      </a:endParaRPr>
                    </a:p>
                  </a:txBody>
                  <a:tcPr marL="12700" marR="12700" marT="9525" marB="9525" anchor="ctr"/>
                </a:tc>
                <a:extLst>
                  <a:ext uri="{0D108BD9-81ED-4DB2-BD59-A6C34878D82A}">
                    <a16:rowId xmlns:a16="http://schemas.microsoft.com/office/drawing/2014/main" val="10002"/>
                  </a:ext>
                </a:extLst>
              </a:tr>
              <a:tr h="486000">
                <a:tc>
                  <a:txBody>
                    <a:bodyPr/>
                    <a:lstStyle/>
                    <a:p>
                      <a:pPr marL="0" marR="0" algn="ctr">
                        <a:lnSpc>
                          <a:spcPct val="115000"/>
                        </a:lnSpc>
                        <a:spcBef>
                          <a:spcPts val="0"/>
                        </a:spcBef>
                        <a:spcAft>
                          <a:spcPts val="0"/>
                        </a:spcAft>
                      </a:pPr>
                      <a:r>
                        <a:rPr lang="en-US" sz="2000" dirty="0"/>
                        <a:t>Paper</a:t>
                      </a:r>
                      <a:endParaRPr lang="en-US" sz="2000" dirty="0">
                        <a:latin typeface="+mn-lt"/>
                        <a:ea typeface="Calibri"/>
                        <a:cs typeface="Arial"/>
                      </a:endParaRPr>
                    </a:p>
                  </a:txBody>
                  <a:tcPr marL="12700" marR="12700" marT="9525" marB="9525" anchor="ctr"/>
                </a:tc>
                <a:tc>
                  <a:txBody>
                    <a:bodyPr/>
                    <a:lstStyle/>
                    <a:p>
                      <a:pPr marL="0" marR="0" algn="ctr">
                        <a:lnSpc>
                          <a:spcPct val="115000"/>
                        </a:lnSpc>
                        <a:spcBef>
                          <a:spcPts val="0"/>
                        </a:spcBef>
                        <a:spcAft>
                          <a:spcPts val="0"/>
                        </a:spcAft>
                      </a:pPr>
                      <a:r>
                        <a:rPr lang="en-US" sz="2000" dirty="0"/>
                        <a:t>10–30 days </a:t>
                      </a:r>
                      <a:endParaRPr lang="en-US" sz="2000" b="0" dirty="0">
                        <a:latin typeface="+mn-lt"/>
                        <a:ea typeface="Calibri"/>
                        <a:cs typeface="Arial"/>
                      </a:endParaRPr>
                    </a:p>
                  </a:txBody>
                  <a:tcPr marL="12700" marR="12700" marT="9525" marB="9525" anchor="ctr"/>
                </a:tc>
                <a:extLst>
                  <a:ext uri="{0D108BD9-81ED-4DB2-BD59-A6C34878D82A}">
                    <a16:rowId xmlns:a16="http://schemas.microsoft.com/office/drawing/2014/main" val="10003"/>
                  </a:ext>
                </a:extLst>
              </a:tr>
              <a:tr h="486000">
                <a:tc>
                  <a:txBody>
                    <a:bodyPr/>
                    <a:lstStyle/>
                    <a:p>
                      <a:pPr marL="0" marR="0" algn="ctr">
                        <a:lnSpc>
                          <a:spcPct val="115000"/>
                        </a:lnSpc>
                        <a:spcBef>
                          <a:spcPts val="0"/>
                        </a:spcBef>
                        <a:spcAft>
                          <a:spcPts val="0"/>
                        </a:spcAft>
                      </a:pPr>
                      <a:r>
                        <a:rPr lang="en-US" sz="2000" dirty="0"/>
                        <a:t>Cotton cloth</a:t>
                      </a:r>
                      <a:endParaRPr lang="en-US" sz="2000" dirty="0">
                        <a:latin typeface="+mn-lt"/>
                        <a:ea typeface="Calibri"/>
                        <a:cs typeface="Arial"/>
                      </a:endParaRPr>
                    </a:p>
                  </a:txBody>
                  <a:tcPr marL="12700" marR="12700" marT="9525" marB="9525" anchor="ctr"/>
                </a:tc>
                <a:tc>
                  <a:txBody>
                    <a:bodyPr/>
                    <a:lstStyle/>
                    <a:p>
                      <a:pPr marL="0" marR="0" algn="ctr">
                        <a:lnSpc>
                          <a:spcPct val="115000"/>
                        </a:lnSpc>
                        <a:spcBef>
                          <a:spcPts val="0"/>
                        </a:spcBef>
                        <a:spcAft>
                          <a:spcPts val="0"/>
                        </a:spcAft>
                      </a:pPr>
                      <a:r>
                        <a:rPr lang="en-US" sz="2000" dirty="0"/>
                        <a:t>2–5 months</a:t>
                      </a:r>
                      <a:endParaRPr lang="en-US" sz="2000" b="0" dirty="0">
                        <a:latin typeface="+mn-lt"/>
                        <a:ea typeface="Calibri"/>
                        <a:cs typeface="Arial"/>
                      </a:endParaRPr>
                    </a:p>
                  </a:txBody>
                  <a:tcPr marL="12700" marR="12700" marT="9525" marB="9525" anchor="ctr"/>
                </a:tc>
                <a:extLst>
                  <a:ext uri="{0D108BD9-81ED-4DB2-BD59-A6C34878D82A}">
                    <a16:rowId xmlns:a16="http://schemas.microsoft.com/office/drawing/2014/main" val="10004"/>
                  </a:ext>
                </a:extLst>
              </a:tr>
              <a:tr h="486000">
                <a:tc>
                  <a:txBody>
                    <a:bodyPr/>
                    <a:lstStyle/>
                    <a:p>
                      <a:pPr marL="0" marR="0" algn="ctr">
                        <a:lnSpc>
                          <a:spcPct val="115000"/>
                        </a:lnSpc>
                        <a:spcBef>
                          <a:spcPts val="0"/>
                        </a:spcBef>
                        <a:spcAft>
                          <a:spcPts val="0"/>
                        </a:spcAft>
                      </a:pPr>
                      <a:r>
                        <a:rPr lang="en-US" sz="2000"/>
                        <a:t>Wood</a:t>
                      </a:r>
                      <a:endParaRPr lang="en-US" sz="2000">
                        <a:latin typeface="+mn-lt"/>
                        <a:ea typeface="Calibri"/>
                        <a:cs typeface="Arial"/>
                      </a:endParaRPr>
                    </a:p>
                  </a:txBody>
                  <a:tcPr marL="12700" marR="12700" marT="9525" marB="9525" anchor="ctr"/>
                </a:tc>
                <a:tc>
                  <a:txBody>
                    <a:bodyPr/>
                    <a:lstStyle/>
                    <a:p>
                      <a:pPr marL="0" marR="0" algn="ctr">
                        <a:lnSpc>
                          <a:spcPct val="115000"/>
                        </a:lnSpc>
                        <a:spcBef>
                          <a:spcPts val="0"/>
                        </a:spcBef>
                        <a:spcAft>
                          <a:spcPts val="0"/>
                        </a:spcAft>
                      </a:pPr>
                      <a:r>
                        <a:rPr lang="en-US" sz="2000" dirty="0"/>
                        <a:t>10–15 years</a:t>
                      </a:r>
                      <a:endParaRPr lang="en-US" sz="2000" b="0" dirty="0">
                        <a:latin typeface="+mn-lt"/>
                        <a:ea typeface="Calibri"/>
                        <a:cs typeface="Arial"/>
                      </a:endParaRPr>
                    </a:p>
                  </a:txBody>
                  <a:tcPr marL="12700" marR="12700" marT="9525" marB="9525" anchor="ctr"/>
                </a:tc>
                <a:extLst>
                  <a:ext uri="{0D108BD9-81ED-4DB2-BD59-A6C34878D82A}">
                    <a16:rowId xmlns:a16="http://schemas.microsoft.com/office/drawing/2014/main" val="10005"/>
                  </a:ext>
                </a:extLst>
              </a:tr>
              <a:tr h="486000">
                <a:tc>
                  <a:txBody>
                    <a:bodyPr/>
                    <a:lstStyle/>
                    <a:p>
                      <a:pPr marL="0" marR="0" algn="ctr">
                        <a:lnSpc>
                          <a:spcPct val="115000"/>
                        </a:lnSpc>
                        <a:spcBef>
                          <a:spcPts val="0"/>
                        </a:spcBef>
                        <a:spcAft>
                          <a:spcPts val="0"/>
                        </a:spcAft>
                      </a:pPr>
                      <a:r>
                        <a:rPr lang="en-US" sz="2000"/>
                        <a:t>Woolen items</a:t>
                      </a:r>
                      <a:endParaRPr lang="en-US" sz="2000">
                        <a:latin typeface="+mn-lt"/>
                        <a:ea typeface="Calibri"/>
                        <a:cs typeface="Arial"/>
                      </a:endParaRPr>
                    </a:p>
                  </a:txBody>
                  <a:tcPr marL="12700" marR="12700" marT="9525" marB="9525" anchor="ctr"/>
                </a:tc>
                <a:tc>
                  <a:txBody>
                    <a:bodyPr/>
                    <a:lstStyle/>
                    <a:p>
                      <a:pPr marL="0" marR="0" algn="ctr">
                        <a:lnSpc>
                          <a:spcPct val="115000"/>
                        </a:lnSpc>
                        <a:spcBef>
                          <a:spcPts val="0"/>
                        </a:spcBef>
                        <a:spcAft>
                          <a:spcPts val="0"/>
                        </a:spcAft>
                      </a:pPr>
                      <a:r>
                        <a:rPr lang="en-US" sz="2000" dirty="0"/>
                        <a:t>1 year</a:t>
                      </a:r>
                      <a:endParaRPr lang="en-US" sz="2000" b="0" dirty="0">
                        <a:latin typeface="+mn-lt"/>
                        <a:ea typeface="Calibri"/>
                        <a:cs typeface="Arial"/>
                      </a:endParaRPr>
                    </a:p>
                  </a:txBody>
                  <a:tcPr marL="12700" marR="12700" marT="9525" marB="9525" anchor="ctr"/>
                </a:tc>
                <a:extLst>
                  <a:ext uri="{0D108BD9-81ED-4DB2-BD59-A6C34878D82A}">
                    <a16:rowId xmlns:a16="http://schemas.microsoft.com/office/drawing/2014/main" val="10006"/>
                  </a:ext>
                </a:extLst>
              </a:tr>
              <a:tr h="486000">
                <a:tc>
                  <a:txBody>
                    <a:bodyPr/>
                    <a:lstStyle/>
                    <a:p>
                      <a:pPr marL="0" marR="0" algn="ctr">
                        <a:lnSpc>
                          <a:spcPct val="115000"/>
                        </a:lnSpc>
                        <a:spcBef>
                          <a:spcPts val="0"/>
                        </a:spcBef>
                        <a:spcAft>
                          <a:spcPts val="0"/>
                        </a:spcAft>
                      </a:pPr>
                      <a:r>
                        <a:rPr lang="en-US" sz="2000"/>
                        <a:t>Tin, aluminum, and other metal items such as cans</a:t>
                      </a:r>
                      <a:endParaRPr lang="en-US" sz="2000">
                        <a:latin typeface="+mn-lt"/>
                        <a:ea typeface="Calibri"/>
                        <a:cs typeface="Arial"/>
                      </a:endParaRPr>
                    </a:p>
                  </a:txBody>
                  <a:tcPr marL="12700" marR="12700" marT="9525" marB="9525" anchor="ctr"/>
                </a:tc>
                <a:tc>
                  <a:txBody>
                    <a:bodyPr/>
                    <a:lstStyle/>
                    <a:p>
                      <a:pPr marL="0" marR="0" algn="ctr">
                        <a:lnSpc>
                          <a:spcPct val="115000"/>
                        </a:lnSpc>
                        <a:spcBef>
                          <a:spcPts val="0"/>
                        </a:spcBef>
                        <a:spcAft>
                          <a:spcPts val="0"/>
                        </a:spcAft>
                      </a:pPr>
                      <a:r>
                        <a:rPr lang="en-US" sz="2000" dirty="0"/>
                        <a:t>100–500 years</a:t>
                      </a:r>
                      <a:endParaRPr lang="en-US" sz="2000" b="0" dirty="0">
                        <a:latin typeface="+mn-lt"/>
                        <a:ea typeface="Calibri"/>
                        <a:cs typeface="Arial"/>
                      </a:endParaRPr>
                    </a:p>
                  </a:txBody>
                  <a:tcPr marL="12700" marR="12700" marT="9525" marB="9525" anchor="ctr"/>
                </a:tc>
                <a:extLst>
                  <a:ext uri="{0D108BD9-81ED-4DB2-BD59-A6C34878D82A}">
                    <a16:rowId xmlns:a16="http://schemas.microsoft.com/office/drawing/2014/main" val="10007"/>
                  </a:ext>
                </a:extLst>
              </a:tr>
              <a:tr h="486000">
                <a:tc>
                  <a:txBody>
                    <a:bodyPr/>
                    <a:lstStyle/>
                    <a:p>
                      <a:pPr marL="0" marR="0" algn="ctr">
                        <a:lnSpc>
                          <a:spcPct val="115000"/>
                        </a:lnSpc>
                        <a:spcBef>
                          <a:spcPts val="0"/>
                        </a:spcBef>
                        <a:spcAft>
                          <a:spcPts val="0"/>
                        </a:spcAft>
                      </a:pPr>
                      <a:r>
                        <a:rPr lang="en-US" sz="2000"/>
                        <a:t>Plastic bags</a:t>
                      </a:r>
                      <a:endParaRPr lang="en-US" sz="2000">
                        <a:latin typeface="+mn-lt"/>
                        <a:ea typeface="Calibri"/>
                        <a:cs typeface="Arial"/>
                      </a:endParaRPr>
                    </a:p>
                  </a:txBody>
                  <a:tcPr marL="12700" marR="12700" marT="9525" marB="9525" anchor="ctr"/>
                </a:tc>
                <a:tc>
                  <a:txBody>
                    <a:bodyPr/>
                    <a:lstStyle/>
                    <a:p>
                      <a:pPr marL="0" marR="0" algn="ctr">
                        <a:lnSpc>
                          <a:spcPct val="115000"/>
                        </a:lnSpc>
                        <a:spcBef>
                          <a:spcPts val="0"/>
                        </a:spcBef>
                        <a:spcAft>
                          <a:spcPts val="0"/>
                        </a:spcAft>
                      </a:pPr>
                      <a:r>
                        <a:rPr lang="en-US" sz="2000" dirty="0"/>
                        <a:t>one million years</a:t>
                      </a:r>
                      <a:endParaRPr lang="en-US" sz="2000" b="0" dirty="0">
                        <a:latin typeface="+mn-lt"/>
                        <a:ea typeface="Calibri"/>
                        <a:cs typeface="Arial"/>
                      </a:endParaRPr>
                    </a:p>
                  </a:txBody>
                  <a:tcPr marL="12700" marR="12700" marT="9525" marB="9525" anchor="ctr"/>
                </a:tc>
                <a:extLst>
                  <a:ext uri="{0D108BD9-81ED-4DB2-BD59-A6C34878D82A}">
                    <a16:rowId xmlns:a16="http://schemas.microsoft.com/office/drawing/2014/main" val="10008"/>
                  </a:ext>
                </a:extLst>
              </a:tr>
              <a:tr h="486000">
                <a:tc>
                  <a:txBody>
                    <a:bodyPr/>
                    <a:lstStyle/>
                    <a:p>
                      <a:pPr marL="0" marR="0" algn="ctr">
                        <a:lnSpc>
                          <a:spcPct val="115000"/>
                        </a:lnSpc>
                        <a:spcBef>
                          <a:spcPts val="0"/>
                        </a:spcBef>
                        <a:spcAft>
                          <a:spcPts val="0"/>
                        </a:spcAft>
                      </a:pPr>
                      <a:r>
                        <a:rPr lang="en-US" sz="2000" dirty="0"/>
                        <a:t>Glass bottles</a:t>
                      </a:r>
                      <a:endParaRPr lang="en-US" sz="2000" dirty="0">
                        <a:latin typeface="+mn-lt"/>
                        <a:ea typeface="Calibri"/>
                        <a:cs typeface="Arial"/>
                      </a:endParaRPr>
                    </a:p>
                  </a:txBody>
                  <a:tcPr marL="12700" marR="12700" marT="9525" marB="9525" anchor="ctr"/>
                </a:tc>
                <a:tc>
                  <a:txBody>
                    <a:bodyPr/>
                    <a:lstStyle/>
                    <a:p>
                      <a:pPr marL="0" marR="0" algn="ctr">
                        <a:lnSpc>
                          <a:spcPct val="115000"/>
                        </a:lnSpc>
                        <a:spcBef>
                          <a:spcPts val="0"/>
                        </a:spcBef>
                        <a:spcAft>
                          <a:spcPts val="0"/>
                        </a:spcAft>
                      </a:pPr>
                      <a:r>
                        <a:rPr lang="en-US" sz="2000" dirty="0"/>
                        <a:t>undetermined</a:t>
                      </a:r>
                      <a:endParaRPr lang="en-US" sz="2000" b="0" dirty="0">
                        <a:latin typeface="+mn-lt"/>
                        <a:ea typeface="Calibri"/>
                        <a:cs typeface="Arial"/>
                      </a:endParaRPr>
                    </a:p>
                  </a:txBody>
                  <a:tcPr marL="12700" marR="12700" marT="9525" marB="9525" anchor="ctr"/>
                </a:tc>
                <a:extLst>
                  <a:ext uri="{0D108BD9-81ED-4DB2-BD59-A6C34878D82A}">
                    <a16:rowId xmlns:a16="http://schemas.microsoft.com/office/drawing/2014/main" val="10009"/>
                  </a:ext>
                </a:extLst>
              </a:tr>
            </a:tbl>
          </a:graphicData>
        </a:graphic>
      </p:graphicFrame>
      <p:sp>
        <p:nvSpPr>
          <p:cNvPr id="3" name="Footer Placeholder 2"/>
          <p:cNvSpPr>
            <a:spLocks noGrp="1"/>
          </p:cNvSpPr>
          <p:nvPr>
            <p:ph type="ftr" sz="quarter" idx="11"/>
          </p:nvPr>
        </p:nvSpPr>
        <p:spPr/>
        <p:txBody>
          <a:bodyPr/>
          <a:lstStyle/>
          <a:p>
            <a:pPr>
              <a:defRPr/>
            </a:pPr>
            <a:endParaRPr lang="en-US" dirty="0"/>
          </a:p>
        </p:txBody>
      </p:sp>
    </p:spTree>
    <p:extLst>
      <p:ext uri="{BB962C8B-B14F-4D97-AF65-F5344CB8AC3E}">
        <p14:creationId xmlns:p14="http://schemas.microsoft.com/office/powerpoint/2010/main" val="543748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083" y="437510"/>
            <a:ext cx="7803727" cy="513715"/>
          </a:xfrm>
          <a:prstGeom prst="rect">
            <a:avLst/>
          </a:prstGeom>
        </p:spPr>
        <p:txBody>
          <a:bodyPr vert="horz" wrap="square" lIns="0" tIns="12700" rIns="0" bIns="0" rtlCol="0">
            <a:spAutoFit/>
          </a:bodyPr>
          <a:lstStyle/>
          <a:p>
            <a:pPr marL="12700">
              <a:lnSpc>
                <a:spcPct val="100000"/>
              </a:lnSpc>
              <a:spcBef>
                <a:spcPts val="100"/>
              </a:spcBef>
              <a:tabLst>
                <a:tab pos="927100" algn="l"/>
              </a:tabLst>
            </a:pPr>
            <a:r>
              <a:rPr sz="3200" u="heavy" dirty="0">
                <a:solidFill>
                  <a:srgbClr val="FF0000"/>
                </a:solidFill>
                <a:uFill>
                  <a:solidFill>
                    <a:srgbClr val="FFFFFF"/>
                  </a:solidFill>
                </a:uFill>
                <a:latin typeface="+mn-lt"/>
              </a:rPr>
              <a:t>Management of Solid</a:t>
            </a:r>
            <a:r>
              <a:rPr sz="3200" u="heavy" spc="-105" dirty="0">
                <a:solidFill>
                  <a:srgbClr val="FF0000"/>
                </a:solidFill>
                <a:uFill>
                  <a:solidFill>
                    <a:srgbClr val="FFFFFF"/>
                  </a:solidFill>
                </a:uFill>
                <a:latin typeface="+mn-lt"/>
              </a:rPr>
              <a:t> </a:t>
            </a:r>
            <a:r>
              <a:rPr sz="3200" u="heavy" dirty="0">
                <a:solidFill>
                  <a:srgbClr val="FF0000"/>
                </a:solidFill>
                <a:uFill>
                  <a:solidFill>
                    <a:srgbClr val="FFFFFF"/>
                  </a:solidFill>
                </a:uFill>
                <a:latin typeface="+mn-lt"/>
              </a:rPr>
              <a:t>waste</a:t>
            </a:r>
            <a:endParaRPr sz="3200" dirty="0">
              <a:solidFill>
                <a:srgbClr val="FF0000"/>
              </a:solidFill>
              <a:latin typeface="+mn-lt"/>
            </a:endParaRPr>
          </a:p>
        </p:txBody>
      </p:sp>
      <p:sp>
        <p:nvSpPr>
          <p:cNvPr id="5" name="object 5"/>
          <p:cNvSpPr txBox="1">
            <a:spLocks noGrp="1"/>
          </p:cNvSpPr>
          <p:nvPr>
            <p:ph type="sldNum" sz="quarter" idx="12"/>
          </p:nvPr>
        </p:nvSpPr>
        <p:spPr>
          <a:xfrm>
            <a:off x="8737600" y="6446579"/>
            <a:ext cx="2844800" cy="184666"/>
          </a:xfrm>
          <a:prstGeom prst="rect">
            <a:avLst/>
          </a:prstGeom>
        </p:spPr>
        <p:txBody>
          <a:bodyPr vert="horz" wrap="square" lIns="0" tIns="0" rIns="0" bIns="0" rtlCol="0">
            <a:spAutoFit/>
          </a:bodyPr>
          <a:lstStyle/>
          <a:p>
            <a:pPr marL="38100">
              <a:lnSpc>
                <a:spcPct val="100000"/>
              </a:lnSpc>
            </a:pPr>
            <a:fld id="{81D60167-4931-47E6-BA6A-407CBD079E47}" type="slidenum">
              <a:rPr spc="-5" dirty="0">
                <a:solidFill>
                  <a:schemeClr val="tx1"/>
                </a:solidFill>
              </a:rPr>
              <a:pPr marL="38100">
                <a:lnSpc>
                  <a:spcPct val="100000"/>
                </a:lnSpc>
              </a:pPr>
              <a:t>22</a:t>
            </a:fld>
            <a:endParaRPr spc="-5" dirty="0">
              <a:solidFill>
                <a:schemeClr val="tx1"/>
              </a:solidFill>
            </a:endParaRPr>
          </a:p>
        </p:txBody>
      </p:sp>
      <p:sp>
        <p:nvSpPr>
          <p:cNvPr id="3" name="object 3"/>
          <p:cNvSpPr txBox="1"/>
          <p:nvPr/>
        </p:nvSpPr>
        <p:spPr>
          <a:xfrm>
            <a:off x="1019387" y="1327531"/>
            <a:ext cx="9951720" cy="3399007"/>
          </a:xfrm>
          <a:prstGeom prst="rect">
            <a:avLst/>
          </a:prstGeom>
        </p:spPr>
        <p:txBody>
          <a:bodyPr vert="horz" wrap="square" lIns="0" tIns="13335" rIns="0" bIns="0" rtlCol="0">
            <a:spAutoFit/>
          </a:bodyPr>
          <a:lstStyle/>
          <a:p>
            <a:pPr marL="12700" marR="5080" algn="just">
              <a:lnSpc>
                <a:spcPct val="100000"/>
              </a:lnSpc>
              <a:spcBef>
                <a:spcPts val="105"/>
              </a:spcBef>
            </a:pPr>
            <a:r>
              <a:rPr sz="2000" dirty="0">
                <a:cs typeface="Times New Roman"/>
              </a:rPr>
              <a:t>The </a:t>
            </a:r>
            <a:r>
              <a:rPr sz="2000" spc="-5" dirty="0">
                <a:cs typeface="Times New Roman"/>
              </a:rPr>
              <a:t>fundamental objective of </a:t>
            </a:r>
            <a:r>
              <a:rPr sz="2000" dirty="0">
                <a:cs typeface="Times New Roman"/>
              </a:rPr>
              <a:t>waste </a:t>
            </a:r>
            <a:r>
              <a:rPr sz="2000" spc="-5" dirty="0">
                <a:cs typeface="Times New Roman"/>
              </a:rPr>
              <a:t>processing is to </a:t>
            </a:r>
            <a:r>
              <a:rPr sz="2000" dirty="0">
                <a:cs typeface="Times New Roman"/>
              </a:rPr>
              <a:t>reduce </a:t>
            </a:r>
            <a:r>
              <a:rPr sz="2000" spc="-5" dirty="0">
                <a:cs typeface="Times New Roman"/>
              </a:rPr>
              <a:t>the amount  </a:t>
            </a:r>
            <a:r>
              <a:rPr sz="2000" dirty="0">
                <a:cs typeface="Times New Roman"/>
              </a:rPr>
              <a:t>of </a:t>
            </a:r>
            <a:r>
              <a:rPr sz="2000" spc="-5" dirty="0">
                <a:cs typeface="Times New Roman"/>
              </a:rPr>
              <a:t>wastes through recycling </a:t>
            </a:r>
            <a:r>
              <a:rPr sz="2000" dirty="0">
                <a:cs typeface="Times New Roman"/>
              </a:rPr>
              <a:t>and disposal </a:t>
            </a:r>
            <a:r>
              <a:rPr sz="2000" spc="-5" dirty="0">
                <a:cs typeface="Times New Roman"/>
              </a:rPr>
              <a:t>of waste in </a:t>
            </a:r>
            <a:r>
              <a:rPr sz="2000" dirty="0">
                <a:cs typeface="Times New Roman"/>
              </a:rPr>
              <a:t>a </a:t>
            </a:r>
            <a:r>
              <a:rPr sz="2000" spc="-5" dirty="0">
                <a:cs typeface="Times New Roman"/>
              </a:rPr>
              <a:t>way </a:t>
            </a:r>
            <a:r>
              <a:rPr sz="2000" dirty="0">
                <a:cs typeface="Times New Roman"/>
              </a:rPr>
              <a:t>not </a:t>
            </a:r>
            <a:r>
              <a:rPr sz="2000" spc="-10" dirty="0">
                <a:cs typeface="Times New Roman"/>
              </a:rPr>
              <a:t>to impair  </a:t>
            </a:r>
            <a:r>
              <a:rPr sz="2000" spc="-5" dirty="0">
                <a:cs typeface="Times New Roman"/>
              </a:rPr>
              <a:t>environmental</a:t>
            </a:r>
            <a:r>
              <a:rPr sz="2000" spc="-45" dirty="0">
                <a:cs typeface="Times New Roman"/>
              </a:rPr>
              <a:t> </a:t>
            </a:r>
            <a:r>
              <a:rPr sz="2000" dirty="0">
                <a:cs typeface="Times New Roman"/>
              </a:rPr>
              <a:t>conservation.</a:t>
            </a:r>
          </a:p>
          <a:p>
            <a:pPr>
              <a:lnSpc>
                <a:spcPct val="100000"/>
              </a:lnSpc>
              <a:spcBef>
                <a:spcPts val="40"/>
              </a:spcBef>
            </a:pPr>
            <a:endParaRPr sz="2000" dirty="0">
              <a:cs typeface="Times New Roman"/>
            </a:endParaRPr>
          </a:p>
          <a:p>
            <a:pPr marL="12700">
              <a:lnSpc>
                <a:spcPct val="100000"/>
              </a:lnSpc>
            </a:pPr>
            <a:r>
              <a:rPr sz="2000" dirty="0">
                <a:cs typeface="Times New Roman"/>
              </a:rPr>
              <a:t>Four </a:t>
            </a:r>
            <a:r>
              <a:rPr sz="2000" spc="-35" dirty="0">
                <a:cs typeface="Times New Roman"/>
              </a:rPr>
              <a:t>R’s </a:t>
            </a:r>
            <a:r>
              <a:rPr sz="2000" dirty="0">
                <a:cs typeface="Times New Roman"/>
              </a:rPr>
              <a:t>should be followed for waste</a:t>
            </a:r>
            <a:r>
              <a:rPr sz="2000" spc="-110" dirty="0">
                <a:cs typeface="Times New Roman"/>
              </a:rPr>
              <a:t> </a:t>
            </a:r>
            <a:r>
              <a:rPr sz="2000" spc="-5" dirty="0">
                <a:cs typeface="Times New Roman"/>
              </a:rPr>
              <a:t>management</a:t>
            </a:r>
            <a:r>
              <a:rPr sz="2000" b="1" spc="-5" dirty="0">
                <a:cs typeface="Times New Roman"/>
              </a:rPr>
              <a:t>:</a:t>
            </a:r>
            <a:endParaRPr sz="2000" dirty="0">
              <a:cs typeface="Times New Roman"/>
            </a:endParaRPr>
          </a:p>
          <a:p>
            <a:pPr marL="2336165" indent="-342900">
              <a:lnSpc>
                <a:spcPct val="150000"/>
              </a:lnSpc>
              <a:buFont typeface="Wingdings" panose="05000000000000000000" pitchFamily="2" charset="2"/>
              <a:buChar char="Ø"/>
              <a:tabLst>
                <a:tab pos="2286000" algn="l"/>
              </a:tabLst>
            </a:pPr>
            <a:r>
              <a:rPr lang="en-IN" sz="2000" b="1" dirty="0">
                <a:cs typeface="Times New Roman"/>
              </a:rPr>
              <a:t>Reduce</a:t>
            </a:r>
            <a:endParaRPr lang="en-IN" sz="2000" dirty="0">
              <a:cs typeface="Times New Roman"/>
            </a:endParaRPr>
          </a:p>
          <a:p>
            <a:pPr marL="2336165" indent="-342900">
              <a:lnSpc>
                <a:spcPct val="150000"/>
              </a:lnSpc>
              <a:buFont typeface="Wingdings" panose="05000000000000000000" pitchFamily="2" charset="2"/>
              <a:buChar char="Ø"/>
              <a:tabLst>
                <a:tab pos="2286000" algn="l"/>
              </a:tabLst>
            </a:pPr>
            <a:r>
              <a:rPr lang="en-IN" sz="2000" b="1" dirty="0">
                <a:cs typeface="Times New Roman"/>
              </a:rPr>
              <a:t>Reuse</a:t>
            </a:r>
            <a:endParaRPr lang="en-IN" sz="2000" dirty="0">
              <a:cs typeface="Times New Roman"/>
            </a:endParaRPr>
          </a:p>
          <a:p>
            <a:pPr marL="2336165" indent="-342900">
              <a:lnSpc>
                <a:spcPct val="150000"/>
              </a:lnSpc>
              <a:buFont typeface="Wingdings" panose="05000000000000000000" pitchFamily="2" charset="2"/>
              <a:buChar char="Ø"/>
              <a:tabLst>
                <a:tab pos="2286000" algn="l"/>
              </a:tabLst>
            </a:pPr>
            <a:r>
              <a:rPr sz="2000" b="1" dirty="0">
                <a:cs typeface="Times New Roman"/>
              </a:rPr>
              <a:t>Recycle</a:t>
            </a:r>
            <a:endParaRPr lang="en-US" sz="2000" b="1" dirty="0">
              <a:cs typeface="Times New Roman"/>
            </a:endParaRPr>
          </a:p>
          <a:p>
            <a:pPr marL="2336165" indent="-342900">
              <a:lnSpc>
                <a:spcPct val="150000"/>
              </a:lnSpc>
              <a:buFont typeface="Wingdings" panose="05000000000000000000" pitchFamily="2" charset="2"/>
              <a:buChar char="Ø"/>
              <a:tabLst>
                <a:tab pos="2286000" algn="l"/>
              </a:tabLst>
            </a:pPr>
            <a:r>
              <a:rPr lang="en-IN" sz="2000" b="1" dirty="0">
                <a:cs typeface="Times New Roman"/>
              </a:rPr>
              <a:t>Recover</a:t>
            </a:r>
          </a:p>
          <a:p>
            <a:pPr marL="1993265">
              <a:lnSpc>
                <a:spcPct val="100000"/>
              </a:lnSpc>
              <a:tabLst>
                <a:tab pos="2286000" algn="l"/>
              </a:tabLst>
            </a:pPr>
            <a:endParaRPr sz="2000" dirty="0">
              <a:cs typeface="Times New Roman"/>
            </a:endParaRPr>
          </a:p>
        </p:txBody>
      </p:sp>
      <p:sp>
        <p:nvSpPr>
          <p:cNvPr id="4" name="object 4"/>
          <p:cNvSpPr txBox="1"/>
          <p:nvPr/>
        </p:nvSpPr>
        <p:spPr>
          <a:xfrm>
            <a:off x="5695527" y="6599596"/>
            <a:ext cx="6496473" cy="258404"/>
          </a:xfrm>
          <a:prstGeom prst="rect">
            <a:avLst/>
          </a:prstGeom>
        </p:spPr>
        <p:txBody>
          <a:bodyPr vert="horz" wrap="square" lIns="0" tIns="12065" rIns="0" bIns="0" rtlCol="0">
            <a:spAutoFit/>
          </a:bodyPr>
          <a:lstStyle/>
          <a:p>
            <a:pPr marL="12700">
              <a:lnSpc>
                <a:spcPct val="100000"/>
              </a:lnSpc>
              <a:spcBef>
                <a:spcPts val="95"/>
              </a:spcBef>
            </a:pPr>
            <a:r>
              <a:rPr sz="1600" dirty="0">
                <a:latin typeface="Times New Roman"/>
                <a:cs typeface="Times New Roman"/>
              </a:rPr>
              <a:t>[Ref</a:t>
            </a:r>
            <a:r>
              <a:rPr sz="1600" b="1" dirty="0">
                <a:latin typeface="Times New Roman"/>
                <a:cs typeface="Times New Roman"/>
              </a:rPr>
              <a:t>: </a:t>
            </a:r>
            <a:r>
              <a:rPr sz="1600" spc="-5" dirty="0">
                <a:latin typeface="Times New Roman"/>
                <a:cs typeface="Times New Roman"/>
              </a:rPr>
              <a:t>Indu Shekhar </a:t>
            </a:r>
            <a:r>
              <a:rPr sz="1600" spc="-10" dirty="0">
                <a:latin typeface="Times New Roman"/>
                <a:cs typeface="Times New Roman"/>
              </a:rPr>
              <a:t>Thakur- </a:t>
            </a:r>
            <a:r>
              <a:rPr sz="1600" spc="-5" dirty="0">
                <a:latin typeface="Times New Roman"/>
                <a:cs typeface="Times New Roman"/>
              </a:rPr>
              <a:t>Environmental</a:t>
            </a:r>
            <a:r>
              <a:rPr sz="1600" spc="85" dirty="0">
                <a:latin typeface="Times New Roman"/>
                <a:cs typeface="Times New Roman"/>
              </a:rPr>
              <a:t> </a:t>
            </a:r>
            <a:r>
              <a:rPr sz="1600" spc="-5" dirty="0">
                <a:latin typeface="Times New Roman"/>
                <a:cs typeface="Times New Roman"/>
              </a:rPr>
              <a:t>Biotechnology]</a:t>
            </a:r>
            <a:endParaRPr sz="1600" dirty="0">
              <a:latin typeface="Times New Roman"/>
              <a:cs typeface="Times New Roman"/>
            </a:endParaRPr>
          </a:p>
        </p:txBody>
      </p:sp>
      <p:pic>
        <p:nvPicPr>
          <p:cNvPr id="6" name="Picture 12" descr="300px-Waste_hierarchy"/>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5884795" y="3260099"/>
            <a:ext cx="5244254" cy="2554014"/>
          </a:xfrm>
          <a:noFill/>
        </p:spPr>
      </p:pic>
      <p:sp>
        <p:nvSpPr>
          <p:cNvPr id="7" name="Rectangle 6"/>
          <p:cNvSpPr/>
          <p:nvPr/>
        </p:nvSpPr>
        <p:spPr>
          <a:xfrm>
            <a:off x="7085115" y="5814113"/>
            <a:ext cx="2562240" cy="369332"/>
          </a:xfrm>
          <a:prstGeom prst="rect">
            <a:avLst/>
          </a:prstGeom>
        </p:spPr>
        <p:txBody>
          <a:bodyPr wrap="none">
            <a:spAutoFit/>
          </a:bodyPr>
          <a:lstStyle/>
          <a:p>
            <a:pPr algn="ctr"/>
            <a:r>
              <a:rPr lang="en-IN" dirty="0"/>
              <a:t>Figure 4: Waste hierarchy</a:t>
            </a:r>
          </a:p>
        </p:txBody>
      </p:sp>
    </p:spTree>
    <p:extLst>
      <p:ext uri="{BB962C8B-B14F-4D97-AF65-F5344CB8AC3E}">
        <p14:creationId xmlns:p14="http://schemas.microsoft.com/office/powerpoint/2010/main" val="3059849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435" y="2556532"/>
            <a:ext cx="10515600" cy="1325563"/>
          </a:xfrm>
        </p:spPr>
        <p:txBody>
          <a:bodyPr/>
          <a:lstStyle/>
          <a:p>
            <a:pPr algn="ctr"/>
            <a:r>
              <a:rPr lang="en-IN" dirty="0"/>
              <a:t>Thank you</a:t>
            </a:r>
          </a:p>
        </p:txBody>
      </p:sp>
      <p:sp>
        <p:nvSpPr>
          <p:cNvPr id="3" name="Content Placeholder 2"/>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3819859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3526" y="2690149"/>
            <a:ext cx="6751427" cy="1050579"/>
          </a:xfrm>
        </p:spPr>
        <p:txBody>
          <a:bodyPr>
            <a:normAutofit fontScale="85000" lnSpcReduction="10000"/>
          </a:bodyPr>
          <a:lstStyle/>
          <a:p>
            <a:pPr marL="0" indent="0" algn="ctr">
              <a:buNone/>
            </a:pPr>
            <a:r>
              <a:rPr lang="en-IN" sz="5400" b="1" dirty="0">
                <a:solidFill>
                  <a:srgbClr val="FF0000"/>
                </a:solidFill>
              </a:rPr>
              <a:t>Solid Waste Management </a:t>
            </a:r>
          </a:p>
        </p:txBody>
      </p:sp>
    </p:spTree>
    <p:extLst>
      <p:ext uri="{BB962C8B-B14F-4D97-AF65-F5344CB8AC3E}">
        <p14:creationId xmlns:p14="http://schemas.microsoft.com/office/powerpoint/2010/main" val="79227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stretch>
            <a:fillRect/>
          </a:stretch>
        </p:blipFill>
        <p:spPr>
          <a:xfrm>
            <a:off x="583622" y="89116"/>
            <a:ext cx="5085657" cy="3466381"/>
          </a:xfrm>
          <a:prstGeom prst="rect">
            <a:avLst/>
          </a:prstGeom>
        </p:spPr>
      </p:pic>
      <p:pic>
        <p:nvPicPr>
          <p:cNvPr id="5" name="Picture 4"/>
          <p:cNvPicPr>
            <a:picLocks noChangeAspect="1"/>
          </p:cNvPicPr>
          <p:nvPr/>
        </p:nvPicPr>
        <p:blipFill>
          <a:blip r:embed="rId3" cstate="print"/>
          <a:stretch>
            <a:fillRect/>
          </a:stretch>
        </p:blipFill>
        <p:spPr>
          <a:xfrm>
            <a:off x="6359235" y="177187"/>
            <a:ext cx="5089121" cy="3378310"/>
          </a:xfrm>
          <a:prstGeom prst="rect">
            <a:avLst/>
          </a:prstGeom>
        </p:spPr>
      </p:pic>
      <p:pic>
        <p:nvPicPr>
          <p:cNvPr id="6" name="Picture 5"/>
          <p:cNvPicPr>
            <a:picLocks noChangeAspect="1"/>
          </p:cNvPicPr>
          <p:nvPr/>
        </p:nvPicPr>
        <p:blipFill>
          <a:blip r:embed="rId4" cstate="print"/>
          <a:stretch>
            <a:fillRect/>
          </a:stretch>
        </p:blipFill>
        <p:spPr>
          <a:xfrm>
            <a:off x="2992581" y="3296588"/>
            <a:ext cx="5057774" cy="3366581"/>
          </a:xfrm>
          <a:prstGeom prst="rect">
            <a:avLst/>
          </a:prstGeom>
        </p:spPr>
      </p:pic>
    </p:spTree>
    <p:extLst>
      <p:ext uri="{BB962C8B-B14F-4D97-AF65-F5344CB8AC3E}">
        <p14:creationId xmlns:p14="http://schemas.microsoft.com/office/powerpoint/2010/main" val="2467469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122217" y="762000"/>
            <a:ext cx="9659389" cy="5065222"/>
          </a:xfrm>
        </p:spPr>
        <p:txBody>
          <a:bodyPr/>
          <a:lstStyle/>
          <a:p>
            <a:pPr algn="ctr"/>
            <a:r>
              <a:rPr lang="en-US" altLang="en-US" sz="3600" dirty="0">
                <a:solidFill>
                  <a:srgbClr val="FF0000"/>
                </a:solidFill>
                <a:latin typeface="Times New Roman" panose="02020603050405020304" pitchFamily="18" charset="0"/>
                <a:cs typeface="Times New Roman" panose="02020603050405020304" pitchFamily="18" charset="0"/>
              </a:rPr>
              <a:t>Waste</a:t>
            </a:r>
            <a:br>
              <a:rPr lang="en-US" altLang="en-US" sz="3600" dirty="0">
                <a:latin typeface="Times New Roman" panose="02020603050405020304" pitchFamily="18" charset="0"/>
                <a:cs typeface="Times New Roman" panose="02020603050405020304" pitchFamily="18" charset="0"/>
              </a:rPr>
            </a:br>
            <a:br>
              <a:rPr lang="en-US" altLang="en-US" sz="3600" dirty="0">
                <a:latin typeface="Times New Roman" panose="02020603050405020304" pitchFamily="18" charset="0"/>
                <a:cs typeface="Times New Roman" panose="02020603050405020304" pitchFamily="18" charset="0"/>
              </a:rPr>
            </a:br>
            <a:r>
              <a:rPr lang="en-US" altLang="en-US" sz="3600" dirty="0">
                <a:latin typeface="Times New Roman" panose="02020603050405020304" pitchFamily="18" charset="0"/>
                <a:cs typeface="Times New Roman" panose="02020603050405020304" pitchFamily="18" charset="0"/>
              </a:rPr>
              <a:t>Any material which is not needed by the owner, producer or processor.</a:t>
            </a:r>
            <a:br>
              <a:rPr lang="en-US" altLang="en-US" sz="3600" dirty="0">
                <a:latin typeface="Times New Roman" panose="02020603050405020304" pitchFamily="18" charset="0"/>
                <a:cs typeface="Times New Roman" panose="02020603050405020304" pitchFamily="18" charset="0"/>
              </a:rPr>
            </a:br>
            <a:br>
              <a:rPr lang="en-US" altLang="en-US" sz="3600" dirty="0">
                <a:latin typeface="Times New Roman" panose="02020603050405020304" pitchFamily="18" charset="0"/>
                <a:cs typeface="Times New Roman" panose="02020603050405020304" pitchFamily="18" charset="0"/>
              </a:rPr>
            </a:br>
            <a:r>
              <a:rPr lang="en-US" altLang="en-US" sz="3600" dirty="0">
                <a:solidFill>
                  <a:srgbClr val="000066"/>
                </a:solidFill>
                <a:latin typeface="Times New Roman" panose="02020603050405020304" pitchFamily="18" charset="0"/>
                <a:cs typeface="Times New Roman" panose="02020603050405020304" pitchFamily="18" charset="0"/>
              </a:rPr>
              <a:t>Waste is anything which does not add value to a product or service in any activity </a:t>
            </a:r>
            <a:br>
              <a:rPr lang="en-US" altLang="en-US" sz="3600" dirty="0">
                <a:solidFill>
                  <a:srgbClr val="000066"/>
                </a:solidFill>
                <a:latin typeface="Times New Roman" panose="02020603050405020304" pitchFamily="18" charset="0"/>
                <a:cs typeface="Times New Roman" panose="02020603050405020304" pitchFamily="18" charset="0"/>
              </a:rPr>
            </a:br>
            <a:r>
              <a:rPr lang="en-US" altLang="en-US" sz="3600" dirty="0">
                <a:solidFill>
                  <a:srgbClr val="000066"/>
                </a:solidFill>
                <a:latin typeface="Times New Roman" panose="02020603050405020304" pitchFamily="18" charset="0"/>
                <a:cs typeface="Times New Roman" panose="02020603050405020304" pitchFamily="18" charset="0"/>
              </a:rPr>
              <a:t> </a:t>
            </a:r>
            <a:br>
              <a:rPr lang="en-US" altLang="en-US" sz="3600" dirty="0">
                <a:latin typeface="Times New Roman" panose="02020603050405020304" pitchFamily="18" charset="0"/>
                <a:cs typeface="Times New Roman" panose="02020603050405020304" pitchFamily="18" charset="0"/>
              </a:rPr>
            </a:br>
            <a:endParaRPr lang="en-SG" alt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614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6187" y="1165606"/>
            <a:ext cx="10358120" cy="4660250"/>
          </a:xfrm>
          <a:prstGeom prst="rect">
            <a:avLst/>
          </a:prstGeom>
        </p:spPr>
        <p:txBody>
          <a:bodyPr vert="horz" wrap="square" lIns="0" tIns="12700" rIns="0" bIns="0" rtlCol="0">
            <a:spAutoFit/>
          </a:bodyPr>
          <a:lstStyle/>
          <a:p>
            <a:pPr marL="12700" algn="just">
              <a:lnSpc>
                <a:spcPct val="100000"/>
              </a:lnSpc>
              <a:spcBef>
                <a:spcPts val="25"/>
              </a:spcBef>
            </a:pPr>
            <a:r>
              <a:rPr sz="2400" spc="-5" dirty="0">
                <a:solidFill>
                  <a:srgbClr val="FF0000"/>
                </a:solidFill>
                <a:cs typeface="Times New Roman"/>
              </a:rPr>
              <a:t>Depending on </a:t>
            </a:r>
            <a:r>
              <a:rPr sz="2400" dirty="0">
                <a:solidFill>
                  <a:srgbClr val="FF0000"/>
                </a:solidFill>
                <a:cs typeface="Times New Roman"/>
              </a:rPr>
              <a:t>their physical state they </a:t>
            </a:r>
            <a:r>
              <a:rPr sz="2400" spc="-5" dirty="0">
                <a:solidFill>
                  <a:srgbClr val="FF0000"/>
                </a:solidFill>
                <a:cs typeface="Times New Roman"/>
              </a:rPr>
              <a:t>are </a:t>
            </a:r>
            <a:r>
              <a:rPr sz="2400" dirty="0">
                <a:solidFill>
                  <a:srgbClr val="FF0000"/>
                </a:solidFill>
                <a:cs typeface="Times New Roman"/>
              </a:rPr>
              <a:t>classified</a:t>
            </a:r>
            <a:r>
              <a:rPr sz="2400" spc="-50" dirty="0">
                <a:solidFill>
                  <a:srgbClr val="FF0000"/>
                </a:solidFill>
                <a:cs typeface="Times New Roman"/>
              </a:rPr>
              <a:t> </a:t>
            </a:r>
            <a:r>
              <a:rPr sz="2400" spc="-5" dirty="0">
                <a:solidFill>
                  <a:srgbClr val="FF0000"/>
                </a:solidFill>
                <a:cs typeface="Times New Roman"/>
              </a:rPr>
              <a:t>as</a:t>
            </a:r>
            <a:r>
              <a:rPr sz="2400" b="1" spc="-5" dirty="0">
                <a:solidFill>
                  <a:srgbClr val="FF0000"/>
                </a:solidFill>
                <a:cs typeface="Times New Roman"/>
              </a:rPr>
              <a:t>:</a:t>
            </a:r>
            <a:endParaRPr sz="2400" dirty="0">
              <a:solidFill>
                <a:srgbClr val="FF0000"/>
              </a:solidFill>
              <a:cs typeface="Times New Roman"/>
            </a:endParaRPr>
          </a:p>
          <a:p>
            <a:pPr marL="469265" lvl="1" algn="just">
              <a:tabLst>
                <a:tab pos="729615" algn="l"/>
              </a:tabLst>
            </a:pPr>
            <a:endParaRPr lang="en-IN" dirty="0">
              <a:cs typeface="Times New Roman"/>
            </a:endParaRPr>
          </a:p>
          <a:p>
            <a:pPr marL="469265" lvl="1" algn="just">
              <a:tabLst>
                <a:tab pos="729615" algn="l"/>
              </a:tabLst>
            </a:pPr>
            <a:r>
              <a:rPr lang="en-IN" sz="2000" spc="-5" dirty="0">
                <a:cs typeface="Times New Roman"/>
              </a:rPr>
              <a:t>Liquid</a:t>
            </a:r>
            <a:r>
              <a:rPr sz="2000" spc="-5" dirty="0">
                <a:cs typeface="Times New Roman"/>
              </a:rPr>
              <a:t> wastes</a:t>
            </a:r>
            <a:r>
              <a:rPr lang="en-IN" sz="2000" spc="-5" dirty="0">
                <a:cs typeface="Times New Roman"/>
              </a:rPr>
              <a:t>: </a:t>
            </a:r>
            <a:r>
              <a:rPr lang="en-US" altLang="en-US" sz="2000" b="1" dirty="0"/>
              <a:t>wastes in liquid form </a:t>
            </a:r>
          </a:p>
          <a:p>
            <a:pPr marL="469265" lvl="1" algn="just">
              <a:tabLst>
                <a:tab pos="729615" algn="l"/>
              </a:tabLst>
            </a:pPr>
            <a:r>
              <a:rPr lang="en-US" altLang="en-US" sz="2000" b="1" dirty="0"/>
              <a:t>Example: </a:t>
            </a:r>
            <a:r>
              <a:rPr lang="en-US" altLang="en-US" sz="2000" i="1" dirty="0"/>
              <a:t>domestic washings, chemicals, oils, waste water from ponds, manufacturing industries and other sources.</a:t>
            </a:r>
            <a:endParaRPr lang="en-US" altLang="en-US" sz="2000" dirty="0"/>
          </a:p>
          <a:p>
            <a:pPr marL="469265" algn="just">
              <a:tabLst>
                <a:tab pos="729615" algn="l"/>
              </a:tabLst>
            </a:pPr>
            <a:endParaRPr sz="2000" dirty="0">
              <a:cs typeface="Times New Roman"/>
            </a:endParaRPr>
          </a:p>
          <a:p>
            <a:pPr marL="469265" algn="just">
              <a:tabLst>
                <a:tab pos="729615" algn="l"/>
              </a:tabLst>
            </a:pPr>
            <a:r>
              <a:rPr sz="2000" dirty="0">
                <a:cs typeface="Times New Roman"/>
              </a:rPr>
              <a:t>Solid </a:t>
            </a:r>
            <a:r>
              <a:rPr sz="2000" spc="-5" dirty="0">
                <a:cs typeface="Times New Roman"/>
              </a:rPr>
              <a:t>wastes</a:t>
            </a:r>
            <a:r>
              <a:rPr lang="en-IN" sz="2000" spc="-5" dirty="0">
                <a:cs typeface="Times New Roman"/>
              </a:rPr>
              <a:t>: </a:t>
            </a:r>
            <a:r>
              <a:rPr lang="en-US" altLang="en-US" sz="2000" b="1" dirty="0"/>
              <a:t>wastes in solid forms, domestic, commercial and industrial wastes </a:t>
            </a:r>
          </a:p>
          <a:p>
            <a:pPr marL="469265" algn="just">
              <a:tabLst>
                <a:tab pos="729615" algn="l"/>
              </a:tabLst>
            </a:pPr>
            <a:r>
              <a:rPr lang="en-US" altLang="en-US" sz="2000" b="1" dirty="0"/>
              <a:t>Examples:  </a:t>
            </a:r>
            <a:r>
              <a:rPr lang="en-US" altLang="en-US" sz="2000" i="1" dirty="0"/>
              <a:t>plastics, </a:t>
            </a:r>
            <a:r>
              <a:rPr lang="en-US" altLang="en-US" sz="2000" i="1" dirty="0" err="1"/>
              <a:t>styrofoam</a:t>
            </a:r>
            <a:r>
              <a:rPr lang="en-US" altLang="en-US" sz="2000" i="1" dirty="0"/>
              <a:t> containers, bottles, cans, papers, scrap iron, and other trash</a:t>
            </a:r>
          </a:p>
          <a:p>
            <a:pPr marL="469265" algn="just">
              <a:tabLst>
                <a:tab pos="729615" algn="l"/>
              </a:tabLst>
            </a:pPr>
            <a:endParaRPr lang="en-US" sz="2000" b="1" i="1" spc="-5" dirty="0">
              <a:cs typeface="Times New Roman"/>
            </a:endParaRPr>
          </a:p>
          <a:p>
            <a:pPr marL="469265" algn="just">
              <a:tabLst>
                <a:tab pos="729615" algn="l"/>
              </a:tabLst>
            </a:pPr>
            <a:r>
              <a:rPr sz="2000" b="1" spc="-5" dirty="0">
                <a:cs typeface="Times New Roman"/>
              </a:rPr>
              <a:t>Solid waste: </a:t>
            </a:r>
            <a:r>
              <a:rPr sz="2000" spc="-5" dirty="0">
                <a:cs typeface="Times New Roman"/>
              </a:rPr>
              <a:t>Solid waste is the unwanted or </a:t>
            </a:r>
            <a:r>
              <a:rPr sz="2000" spc="-15" dirty="0">
                <a:cs typeface="Times New Roman"/>
              </a:rPr>
              <a:t>useless solid </a:t>
            </a:r>
            <a:r>
              <a:rPr sz="2000" spc="-20" dirty="0">
                <a:cs typeface="Times New Roman"/>
              </a:rPr>
              <a:t>materials </a:t>
            </a:r>
            <a:r>
              <a:rPr sz="2000" spc="-5" dirty="0">
                <a:cs typeface="Times New Roman"/>
              </a:rPr>
              <a:t>generated </a:t>
            </a:r>
            <a:r>
              <a:rPr sz="2000" dirty="0">
                <a:cs typeface="Times New Roman"/>
              </a:rPr>
              <a:t>from</a:t>
            </a:r>
            <a:r>
              <a:rPr lang="en-IN" sz="2000" dirty="0">
                <a:cs typeface="Times New Roman"/>
              </a:rPr>
              <a:t> </a:t>
            </a:r>
            <a:r>
              <a:rPr sz="2000" dirty="0">
                <a:cs typeface="Times New Roman"/>
              </a:rPr>
              <a:t>combined </a:t>
            </a:r>
            <a:r>
              <a:rPr sz="2000" spc="-5" dirty="0">
                <a:cs typeface="Times New Roman"/>
              </a:rPr>
              <a:t>residential, industrial and commercial  activities in </a:t>
            </a:r>
            <a:r>
              <a:rPr sz="2000" dirty="0">
                <a:cs typeface="Times New Roman"/>
              </a:rPr>
              <a:t>a given</a:t>
            </a:r>
            <a:r>
              <a:rPr sz="2000" spc="470" dirty="0">
                <a:cs typeface="Times New Roman"/>
              </a:rPr>
              <a:t> </a:t>
            </a:r>
            <a:r>
              <a:rPr sz="2000" dirty="0">
                <a:cs typeface="Times New Roman"/>
              </a:rPr>
              <a:t>area.</a:t>
            </a:r>
            <a:endParaRPr lang="en-IN" sz="2000" dirty="0">
              <a:cs typeface="Times New Roman"/>
            </a:endParaRPr>
          </a:p>
          <a:p>
            <a:pPr marL="469265" algn="just">
              <a:tabLst>
                <a:tab pos="729615" algn="l"/>
              </a:tabLst>
            </a:pPr>
            <a:endParaRPr lang="en-IN" sz="2000" b="1" spc="-5" dirty="0">
              <a:cs typeface="Times New Roman"/>
            </a:endParaRPr>
          </a:p>
          <a:p>
            <a:pPr marL="469265" algn="just">
              <a:tabLst>
                <a:tab pos="729615" algn="l"/>
              </a:tabLst>
            </a:pPr>
            <a:r>
              <a:rPr lang="en-IN" sz="2000" b="1" spc="-5" dirty="0">
                <a:cs typeface="Times New Roman"/>
              </a:rPr>
              <a:t>Solid waste management </a:t>
            </a:r>
            <a:r>
              <a:rPr lang="en-IN" sz="2000" spc="-10" dirty="0"/>
              <a:t>is </a:t>
            </a:r>
            <a:r>
              <a:rPr lang="en-IN" sz="2000" spc="-5" dirty="0"/>
              <a:t>the </a:t>
            </a:r>
            <a:r>
              <a:rPr lang="en-IN" sz="2000" dirty="0"/>
              <a:t>process of </a:t>
            </a:r>
            <a:r>
              <a:rPr lang="en-IN" sz="2000" spc="-5" dirty="0"/>
              <a:t>collection, transportation and disposal  </a:t>
            </a:r>
            <a:r>
              <a:rPr lang="en-IN" sz="2000" dirty="0"/>
              <a:t>of </a:t>
            </a:r>
            <a:r>
              <a:rPr lang="en-IN" sz="2000" spc="-5" dirty="0"/>
              <a:t>solid </a:t>
            </a:r>
            <a:r>
              <a:rPr lang="en-IN" sz="2000" dirty="0"/>
              <a:t>waste </a:t>
            </a:r>
            <a:r>
              <a:rPr lang="en-IN" sz="2000" spc="-5" dirty="0"/>
              <a:t>in </a:t>
            </a:r>
            <a:r>
              <a:rPr lang="en-IN" sz="2000" dirty="0"/>
              <a:t>a </a:t>
            </a:r>
            <a:r>
              <a:rPr lang="en-IN" sz="2000" spc="-5" dirty="0"/>
              <a:t>systematic, </a:t>
            </a:r>
            <a:r>
              <a:rPr lang="en-IN" sz="2000" dirty="0"/>
              <a:t>economic and hygienic</a:t>
            </a:r>
            <a:r>
              <a:rPr lang="en-IN" sz="2000" spc="-105" dirty="0"/>
              <a:t> </a:t>
            </a:r>
            <a:r>
              <a:rPr lang="en-IN" sz="2000" spc="-20" dirty="0"/>
              <a:t>manner.</a:t>
            </a:r>
          </a:p>
          <a:p>
            <a:pPr marL="12700" marR="5080" algn="just">
              <a:lnSpc>
                <a:spcPct val="100299"/>
              </a:lnSpc>
            </a:pPr>
            <a:endParaRPr sz="2000" dirty="0">
              <a:cs typeface="Times New Roman"/>
            </a:endParaRPr>
          </a:p>
        </p:txBody>
      </p:sp>
      <p:sp>
        <p:nvSpPr>
          <p:cNvPr id="5" name="object 5"/>
          <p:cNvSpPr txBox="1"/>
          <p:nvPr/>
        </p:nvSpPr>
        <p:spPr>
          <a:xfrm>
            <a:off x="11744622" y="6632340"/>
            <a:ext cx="195580" cy="153888"/>
          </a:xfrm>
          <a:prstGeom prst="rect">
            <a:avLst/>
          </a:prstGeom>
        </p:spPr>
        <p:txBody>
          <a:bodyPr vert="horz" wrap="square" lIns="0" tIns="0" rIns="0" bIns="0" rtlCol="0">
            <a:spAutoFit/>
          </a:bodyPr>
          <a:lstStyle/>
          <a:p>
            <a:pPr marL="38100">
              <a:lnSpc>
                <a:spcPct val="100000"/>
              </a:lnSpc>
            </a:pPr>
            <a:fld id="{81D60167-4931-47E6-BA6A-407CBD079E47}" type="slidenum">
              <a:rPr sz="1000" spc="-5" dirty="0">
                <a:latin typeface="Arial"/>
                <a:cs typeface="Arial"/>
              </a:rPr>
              <a:pPr marL="38100">
                <a:lnSpc>
                  <a:spcPct val="100000"/>
                </a:lnSpc>
              </a:pPr>
              <a:t>6</a:t>
            </a:fld>
            <a:endParaRPr sz="1000">
              <a:latin typeface="Arial"/>
              <a:cs typeface="Arial"/>
            </a:endParaRPr>
          </a:p>
        </p:txBody>
      </p:sp>
    </p:spTree>
    <p:extLst>
      <p:ext uri="{BB962C8B-B14F-4D97-AF65-F5344CB8AC3E}">
        <p14:creationId xmlns:p14="http://schemas.microsoft.com/office/powerpoint/2010/main" val="376619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0182" y="358683"/>
            <a:ext cx="7597987" cy="513715"/>
          </a:xfrm>
          <a:prstGeom prst="rect">
            <a:avLst/>
          </a:prstGeom>
        </p:spPr>
        <p:txBody>
          <a:bodyPr vert="horz" wrap="square" lIns="0" tIns="12700" rIns="0" bIns="0" rtlCol="0">
            <a:spAutoFit/>
          </a:bodyPr>
          <a:lstStyle/>
          <a:p>
            <a:pPr marL="12700" algn="ctr">
              <a:lnSpc>
                <a:spcPct val="100000"/>
              </a:lnSpc>
              <a:spcBef>
                <a:spcPts val="100"/>
              </a:spcBef>
              <a:tabLst>
                <a:tab pos="621665" algn="l"/>
              </a:tabLst>
            </a:pPr>
            <a:r>
              <a:rPr sz="3200" u="heavy" dirty="0">
                <a:solidFill>
                  <a:srgbClr val="FF0000"/>
                </a:solidFill>
                <a:uFill>
                  <a:solidFill>
                    <a:srgbClr val="FFFFFF"/>
                  </a:solidFill>
                </a:uFill>
                <a:latin typeface="+mn-lt"/>
              </a:rPr>
              <a:t>Classification of Solid</a:t>
            </a:r>
            <a:r>
              <a:rPr sz="3200" u="heavy" spc="-185" dirty="0">
                <a:solidFill>
                  <a:srgbClr val="FF0000"/>
                </a:solidFill>
                <a:uFill>
                  <a:solidFill>
                    <a:srgbClr val="FFFFFF"/>
                  </a:solidFill>
                </a:uFill>
                <a:latin typeface="+mn-lt"/>
              </a:rPr>
              <a:t> </a:t>
            </a:r>
            <a:r>
              <a:rPr sz="3200" u="heavy" spc="-25" dirty="0">
                <a:solidFill>
                  <a:srgbClr val="FF0000"/>
                </a:solidFill>
                <a:uFill>
                  <a:solidFill>
                    <a:srgbClr val="FFFFFF"/>
                  </a:solidFill>
                </a:uFill>
                <a:latin typeface="+mn-lt"/>
              </a:rPr>
              <a:t>Waste</a:t>
            </a:r>
            <a:endParaRPr sz="3200" dirty="0">
              <a:solidFill>
                <a:srgbClr val="FF0000"/>
              </a:solidFill>
              <a:latin typeface="+mn-lt"/>
            </a:endParaRPr>
          </a:p>
        </p:txBody>
      </p:sp>
      <p:sp>
        <p:nvSpPr>
          <p:cNvPr id="4" name="object 4"/>
          <p:cNvSpPr txBox="1"/>
          <p:nvPr/>
        </p:nvSpPr>
        <p:spPr>
          <a:xfrm>
            <a:off x="11744622" y="6632341"/>
            <a:ext cx="195580" cy="153888"/>
          </a:xfrm>
          <a:prstGeom prst="rect">
            <a:avLst/>
          </a:prstGeom>
        </p:spPr>
        <p:txBody>
          <a:bodyPr vert="horz" wrap="square" lIns="0" tIns="0" rIns="0" bIns="0" rtlCol="0">
            <a:spAutoFit/>
          </a:bodyPr>
          <a:lstStyle/>
          <a:p>
            <a:pPr marL="38100">
              <a:lnSpc>
                <a:spcPct val="100000"/>
              </a:lnSpc>
            </a:pPr>
            <a:fld id="{81D60167-4931-47E6-BA6A-407CBD079E47}" type="slidenum">
              <a:rPr sz="1000" spc="-5" dirty="0">
                <a:solidFill>
                  <a:srgbClr val="9B9A97"/>
                </a:solidFill>
                <a:latin typeface="Arial"/>
                <a:cs typeface="Arial"/>
              </a:rPr>
              <a:pPr marL="38100">
                <a:lnSpc>
                  <a:spcPct val="100000"/>
                </a:lnSpc>
              </a:pPr>
              <a:t>7</a:t>
            </a:fld>
            <a:endParaRPr sz="1000">
              <a:latin typeface="Arial"/>
              <a:cs typeface="Arial"/>
            </a:endParaRPr>
          </a:p>
        </p:txBody>
      </p:sp>
      <p:sp>
        <p:nvSpPr>
          <p:cNvPr id="3" name="object 3"/>
          <p:cNvSpPr txBox="1"/>
          <p:nvPr/>
        </p:nvSpPr>
        <p:spPr>
          <a:xfrm>
            <a:off x="1019387" y="1373886"/>
            <a:ext cx="9537777" cy="5438027"/>
          </a:xfrm>
          <a:prstGeom prst="rect">
            <a:avLst/>
          </a:prstGeom>
        </p:spPr>
        <p:txBody>
          <a:bodyPr vert="horz" wrap="square" lIns="0" tIns="13335" rIns="0" bIns="0" rtlCol="0">
            <a:spAutoFit/>
          </a:bodyPr>
          <a:lstStyle/>
          <a:p>
            <a:pPr marL="12700">
              <a:lnSpc>
                <a:spcPct val="100000"/>
              </a:lnSpc>
              <a:spcBef>
                <a:spcPts val="105"/>
              </a:spcBef>
            </a:pPr>
            <a:endParaRPr lang="en-IN" sz="2000" spc="-5" dirty="0">
              <a:cs typeface="Times New Roman"/>
            </a:endParaRPr>
          </a:p>
          <a:p>
            <a:pPr marL="12700">
              <a:lnSpc>
                <a:spcPct val="100000"/>
              </a:lnSpc>
              <a:spcBef>
                <a:spcPts val="105"/>
              </a:spcBef>
            </a:pPr>
            <a:r>
              <a:rPr lang="en-US" sz="2000" b="1" dirty="0">
                <a:solidFill>
                  <a:srgbClr val="0000CC"/>
                </a:solidFill>
              </a:rPr>
              <a:t>Based upon their origin and type </a:t>
            </a:r>
          </a:p>
          <a:p>
            <a:pPr marL="355600" indent="-342900">
              <a:lnSpc>
                <a:spcPct val="100000"/>
              </a:lnSpc>
              <a:spcBef>
                <a:spcPts val="105"/>
              </a:spcBef>
              <a:buFont typeface="Wingdings" panose="05000000000000000000" pitchFamily="2" charset="2"/>
              <a:buChar char="Ø"/>
            </a:pPr>
            <a:r>
              <a:rPr sz="2000" spc="-5" dirty="0">
                <a:cs typeface="Times New Roman"/>
              </a:rPr>
              <a:t>Residential</a:t>
            </a:r>
            <a:r>
              <a:rPr sz="2000" spc="-75" dirty="0">
                <a:cs typeface="Times New Roman"/>
              </a:rPr>
              <a:t> </a:t>
            </a:r>
            <a:r>
              <a:rPr sz="2000" dirty="0">
                <a:cs typeface="Times New Roman"/>
              </a:rPr>
              <a:t>wastes</a:t>
            </a:r>
            <a:endParaRPr lang="en-IN" sz="2000" dirty="0">
              <a:cs typeface="Times New Roman"/>
            </a:endParaRPr>
          </a:p>
          <a:p>
            <a:pPr marL="355600" indent="-342900">
              <a:lnSpc>
                <a:spcPct val="100000"/>
              </a:lnSpc>
              <a:spcBef>
                <a:spcPts val="105"/>
              </a:spcBef>
              <a:buFont typeface="Wingdings" panose="05000000000000000000" pitchFamily="2" charset="2"/>
              <a:buChar char="Ø"/>
            </a:pPr>
            <a:r>
              <a:rPr sz="2000" spc="-5" dirty="0">
                <a:cs typeface="Times New Roman"/>
              </a:rPr>
              <a:t>Commercial</a:t>
            </a:r>
            <a:r>
              <a:rPr sz="2000" spc="-70" dirty="0">
                <a:cs typeface="Times New Roman"/>
              </a:rPr>
              <a:t> </a:t>
            </a:r>
            <a:r>
              <a:rPr sz="2000" dirty="0">
                <a:cs typeface="Times New Roman"/>
              </a:rPr>
              <a:t>wastes</a:t>
            </a:r>
            <a:endParaRPr lang="en-IN" sz="2000" dirty="0">
              <a:cs typeface="Times New Roman"/>
            </a:endParaRPr>
          </a:p>
          <a:p>
            <a:pPr marL="355600" indent="-342900">
              <a:lnSpc>
                <a:spcPct val="100000"/>
              </a:lnSpc>
              <a:spcBef>
                <a:spcPts val="105"/>
              </a:spcBef>
              <a:buFont typeface="Wingdings" panose="05000000000000000000" pitchFamily="2" charset="2"/>
              <a:buChar char="Ø"/>
            </a:pPr>
            <a:r>
              <a:rPr sz="2000" spc="-5" dirty="0">
                <a:cs typeface="Times New Roman"/>
              </a:rPr>
              <a:t>Institutional</a:t>
            </a:r>
            <a:r>
              <a:rPr sz="2000" spc="-40" dirty="0">
                <a:cs typeface="Times New Roman"/>
              </a:rPr>
              <a:t> </a:t>
            </a:r>
            <a:r>
              <a:rPr sz="2000" dirty="0">
                <a:cs typeface="Times New Roman"/>
              </a:rPr>
              <a:t>waste</a:t>
            </a:r>
            <a:endParaRPr lang="en-IN" sz="2000" dirty="0">
              <a:cs typeface="Times New Roman"/>
            </a:endParaRPr>
          </a:p>
          <a:p>
            <a:pPr marL="355600" indent="-342900">
              <a:lnSpc>
                <a:spcPct val="100000"/>
              </a:lnSpc>
              <a:spcBef>
                <a:spcPts val="105"/>
              </a:spcBef>
              <a:buFont typeface="Wingdings" panose="05000000000000000000" pitchFamily="2" charset="2"/>
              <a:buChar char="Ø"/>
            </a:pPr>
            <a:r>
              <a:rPr sz="2000" dirty="0">
                <a:cs typeface="Times New Roman"/>
              </a:rPr>
              <a:t>Municipal</a:t>
            </a:r>
            <a:r>
              <a:rPr sz="2000" spc="-125" dirty="0">
                <a:cs typeface="Times New Roman"/>
              </a:rPr>
              <a:t> </a:t>
            </a:r>
            <a:r>
              <a:rPr sz="2000" dirty="0">
                <a:cs typeface="Times New Roman"/>
              </a:rPr>
              <a:t>wastes</a:t>
            </a:r>
            <a:endParaRPr lang="en-IN" sz="2000" dirty="0">
              <a:cs typeface="Times New Roman"/>
            </a:endParaRPr>
          </a:p>
          <a:p>
            <a:pPr marL="355600" indent="-342900">
              <a:lnSpc>
                <a:spcPct val="100000"/>
              </a:lnSpc>
              <a:spcBef>
                <a:spcPts val="105"/>
              </a:spcBef>
              <a:buFont typeface="Wingdings" panose="05000000000000000000" pitchFamily="2" charset="2"/>
              <a:buChar char="Ø"/>
            </a:pPr>
            <a:r>
              <a:rPr sz="2000" dirty="0">
                <a:cs typeface="Times New Roman"/>
              </a:rPr>
              <a:t>Industrial</a:t>
            </a:r>
            <a:r>
              <a:rPr sz="2000" spc="-135" dirty="0">
                <a:cs typeface="Times New Roman"/>
              </a:rPr>
              <a:t> </a:t>
            </a:r>
            <a:r>
              <a:rPr sz="2000" dirty="0">
                <a:cs typeface="Times New Roman"/>
              </a:rPr>
              <a:t>wastes</a:t>
            </a:r>
            <a:endParaRPr lang="en-IN" sz="2000" dirty="0">
              <a:cs typeface="Times New Roman"/>
            </a:endParaRPr>
          </a:p>
          <a:p>
            <a:pPr marL="355600" indent="-342900">
              <a:lnSpc>
                <a:spcPct val="100000"/>
              </a:lnSpc>
              <a:spcBef>
                <a:spcPts val="105"/>
              </a:spcBef>
              <a:buFont typeface="Wingdings" panose="05000000000000000000" pitchFamily="2" charset="2"/>
              <a:buChar char="Ø"/>
            </a:pPr>
            <a:r>
              <a:rPr sz="2000" dirty="0">
                <a:cs typeface="Times New Roman"/>
              </a:rPr>
              <a:t>Agricultural</a:t>
            </a:r>
            <a:r>
              <a:rPr sz="2000" spc="-130" dirty="0">
                <a:cs typeface="Times New Roman"/>
              </a:rPr>
              <a:t> </a:t>
            </a:r>
            <a:r>
              <a:rPr sz="2000" dirty="0">
                <a:cs typeface="Times New Roman"/>
              </a:rPr>
              <a:t>wastes</a:t>
            </a:r>
            <a:endParaRPr lang="en-IN" sz="2000" dirty="0">
              <a:cs typeface="Times New Roman"/>
            </a:endParaRPr>
          </a:p>
          <a:p>
            <a:pPr marL="355600" indent="-342900">
              <a:lnSpc>
                <a:spcPct val="100000"/>
              </a:lnSpc>
              <a:spcBef>
                <a:spcPts val="105"/>
              </a:spcBef>
              <a:buFont typeface="Arial" panose="020B0604020202020204" pitchFamily="34" charset="0"/>
              <a:buChar char="•"/>
            </a:pPr>
            <a:endParaRPr lang="en-IN" sz="2000" dirty="0">
              <a:cs typeface="Times New Roman"/>
            </a:endParaRPr>
          </a:p>
          <a:p>
            <a:pPr marL="12700">
              <a:lnSpc>
                <a:spcPct val="100000"/>
              </a:lnSpc>
              <a:spcBef>
                <a:spcPts val="105"/>
              </a:spcBef>
            </a:pPr>
            <a:r>
              <a:rPr lang="en-IN" sz="2000" b="1" dirty="0">
                <a:solidFill>
                  <a:srgbClr val="0000CC"/>
                </a:solidFill>
                <a:cs typeface="Times New Roman"/>
              </a:rPr>
              <a:t>Based on their properties: </a:t>
            </a:r>
          </a:p>
          <a:p>
            <a:pPr marL="355600" indent="-342900">
              <a:lnSpc>
                <a:spcPct val="100000"/>
              </a:lnSpc>
              <a:spcBef>
                <a:spcPts val="105"/>
              </a:spcBef>
              <a:buFont typeface="Wingdings" panose="05000000000000000000" pitchFamily="2" charset="2"/>
              <a:buChar char="Ø"/>
            </a:pPr>
            <a:r>
              <a:rPr lang="en-IN" sz="2000" dirty="0">
                <a:cs typeface="Times New Roman"/>
              </a:rPr>
              <a:t>Biodegradable</a:t>
            </a:r>
          </a:p>
          <a:p>
            <a:pPr marL="355600" indent="-342900">
              <a:lnSpc>
                <a:spcPct val="100000"/>
              </a:lnSpc>
              <a:spcBef>
                <a:spcPts val="105"/>
              </a:spcBef>
              <a:buFont typeface="Wingdings" panose="05000000000000000000" pitchFamily="2" charset="2"/>
              <a:buChar char="Ø"/>
            </a:pPr>
            <a:r>
              <a:rPr lang="en-IN" sz="2000" dirty="0">
                <a:cs typeface="Times New Roman"/>
              </a:rPr>
              <a:t>Non-biodegradable</a:t>
            </a:r>
          </a:p>
          <a:p>
            <a:pPr marL="355600" indent="-342900">
              <a:lnSpc>
                <a:spcPct val="100000"/>
              </a:lnSpc>
              <a:spcBef>
                <a:spcPts val="105"/>
              </a:spcBef>
              <a:buFont typeface="Arial" panose="020B0604020202020204" pitchFamily="34" charset="0"/>
              <a:buChar char="•"/>
            </a:pPr>
            <a:endParaRPr lang="en-IN" sz="2000" dirty="0">
              <a:cs typeface="Times New Roman"/>
            </a:endParaRPr>
          </a:p>
          <a:p>
            <a:pPr marL="12700">
              <a:lnSpc>
                <a:spcPct val="100000"/>
              </a:lnSpc>
              <a:spcBef>
                <a:spcPts val="105"/>
              </a:spcBef>
            </a:pPr>
            <a:r>
              <a:rPr lang="en-US" altLang="en-US" sz="2000" b="1" dirty="0">
                <a:solidFill>
                  <a:srgbClr val="0000CC"/>
                </a:solidFill>
              </a:rPr>
              <a:t>Based on their effects on Human Health and the Environmen</a:t>
            </a:r>
            <a:r>
              <a:rPr lang="en-US" altLang="en-US" sz="2000" dirty="0">
                <a:solidFill>
                  <a:srgbClr val="0000CC"/>
                </a:solidFill>
              </a:rPr>
              <a:t>t</a:t>
            </a:r>
          </a:p>
          <a:p>
            <a:pPr marL="355600" indent="-342900">
              <a:lnSpc>
                <a:spcPct val="100000"/>
              </a:lnSpc>
              <a:spcBef>
                <a:spcPts val="105"/>
              </a:spcBef>
              <a:buFont typeface="Wingdings" panose="05000000000000000000" pitchFamily="2" charset="2"/>
              <a:buChar char="Ø"/>
            </a:pPr>
            <a:r>
              <a:rPr lang="en-IN" sz="2000" dirty="0">
                <a:cs typeface="Times New Roman"/>
              </a:rPr>
              <a:t>Hazardous</a:t>
            </a:r>
          </a:p>
          <a:p>
            <a:pPr marL="355600" indent="-342900">
              <a:lnSpc>
                <a:spcPct val="100000"/>
              </a:lnSpc>
              <a:spcBef>
                <a:spcPts val="105"/>
              </a:spcBef>
              <a:buFont typeface="Wingdings" panose="05000000000000000000" pitchFamily="2" charset="2"/>
              <a:buChar char="Ø"/>
            </a:pPr>
            <a:r>
              <a:rPr lang="en-IN" sz="2000" dirty="0">
                <a:cs typeface="Times New Roman"/>
              </a:rPr>
              <a:t>Non-Hazardous</a:t>
            </a:r>
          </a:p>
          <a:p>
            <a:pPr marL="2756535" lvl="1" indent="-457200">
              <a:lnSpc>
                <a:spcPct val="100000"/>
              </a:lnSpc>
              <a:buFont typeface="Wingdings"/>
              <a:buChar char=""/>
              <a:tabLst>
                <a:tab pos="2755900" algn="l"/>
                <a:tab pos="2756535" algn="l"/>
              </a:tabLst>
            </a:pPr>
            <a:endParaRPr lang="en-IN" sz="2000" dirty="0">
              <a:latin typeface="Times New Roman"/>
              <a:cs typeface="Times New Roman"/>
            </a:endParaRPr>
          </a:p>
        </p:txBody>
      </p:sp>
    </p:spTree>
    <p:extLst>
      <p:ext uri="{BB962C8B-B14F-4D97-AF65-F5344CB8AC3E}">
        <p14:creationId xmlns:p14="http://schemas.microsoft.com/office/powerpoint/2010/main" val="351196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sz="2800" b="1" dirty="0">
                <a:solidFill>
                  <a:srgbClr val="0000CC"/>
                </a:solidFill>
                <a:latin typeface="+mn-lt"/>
              </a:rPr>
              <a:t>Classification of wastes according to their origin and type </a:t>
            </a:r>
            <a:endParaRPr lang="en-IN" sz="2800" b="1" dirty="0">
              <a:solidFill>
                <a:srgbClr val="0000CC"/>
              </a:solidFill>
              <a:latin typeface="+mn-lt"/>
            </a:endParaRPr>
          </a:p>
        </p:txBody>
      </p:sp>
      <p:sp>
        <p:nvSpPr>
          <p:cNvPr id="3" name="Content Placeholder 2"/>
          <p:cNvSpPr>
            <a:spLocks noGrp="1"/>
          </p:cNvSpPr>
          <p:nvPr>
            <p:ph idx="1"/>
          </p:nvPr>
        </p:nvSpPr>
        <p:spPr>
          <a:xfrm>
            <a:off x="609600" y="1600200"/>
            <a:ext cx="10972800" cy="5043488"/>
          </a:xfrm>
        </p:spPr>
        <p:txBody>
          <a:bodyPr rtlCol="0">
            <a:normAutofit/>
          </a:bodyPr>
          <a:lstStyle/>
          <a:p>
            <a:pPr algn="just" eaLnBrk="1" fontAlgn="auto" hangingPunct="1">
              <a:spcAft>
                <a:spcPts val="0"/>
              </a:spcAft>
              <a:defRPr/>
            </a:pPr>
            <a:r>
              <a:rPr lang="en-US" sz="1800" b="1" dirty="0"/>
              <a:t>Municipal Solid wastes: </a:t>
            </a:r>
            <a:r>
              <a:rPr lang="en-US" sz="1800" dirty="0"/>
              <a:t>Solid wastes that include household garbage, rubbish, construction &amp; demolition debris, sanitation residues, packaging materials, trade refuges etc. are managed by any municipality.</a:t>
            </a:r>
          </a:p>
          <a:p>
            <a:pPr algn="just" eaLnBrk="1" fontAlgn="auto" hangingPunct="1">
              <a:spcAft>
                <a:spcPts val="0"/>
              </a:spcAft>
              <a:defRPr/>
            </a:pPr>
            <a:r>
              <a:rPr lang="en-US" sz="1800" b="1" dirty="0"/>
              <a:t>Bio-medical wastes: </a:t>
            </a:r>
            <a:r>
              <a:rPr lang="en-US" sz="1800" dirty="0"/>
              <a:t>Solid or liquid wastes including containers, intermediate or end products generated during diagnosis, treatment &amp; research activities of medical sciences.</a:t>
            </a:r>
          </a:p>
          <a:p>
            <a:pPr algn="just" eaLnBrk="1" fontAlgn="auto" hangingPunct="1">
              <a:spcAft>
                <a:spcPts val="0"/>
              </a:spcAft>
              <a:defRPr/>
            </a:pPr>
            <a:r>
              <a:rPr lang="en-US" sz="1800" b="1" dirty="0"/>
              <a:t>Industrial wastes:</a:t>
            </a:r>
            <a:r>
              <a:rPr lang="en-US" sz="1800" dirty="0"/>
              <a:t> Liquid and solid wastes that are generated by manufacturing &amp; processing units of various industries like chemical, petroleum, coal, metal gas, sanitary &amp; paper etc.</a:t>
            </a:r>
          </a:p>
          <a:p>
            <a:pPr algn="just" eaLnBrk="1" fontAlgn="auto" hangingPunct="1">
              <a:spcAft>
                <a:spcPts val="0"/>
              </a:spcAft>
              <a:defRPr/>
            </a:pPr>
            <a:r>
              <a:rPr lang="en-US" sz="1800" b="1" dirty="0"/>
              <a:t>Agricultural wastes: </a:t>
            </a:r>
            <a:r>
              <a:rPr lang="en-US" sz="1800" dirty="0"/>
              <a:t>Wastes generated from farming activities.  These substances are mostly biodegradable.</a:t>
            </a:r>
          </a:p>
          <a:p>
            <a:pPr algn="just" eaLnBrk="1" fontAlgn="auto" hangingPunct="1">
              <a:spcAft>
                <a:spcPts val="0"/>
              </a:spcAft>
              <a:defRPr/>
            </a:pPr>
            <a:r>
              <a:rPr lang="en-US" sz="1800" b="1" dirty="0"/>
              <a:t>Fishery wastes: </a:t>
            </a:r>
            <a:r>
              <a:rPr lang="en-US" sz="1800" dirty="0"/>
              <a:t>Wastes generated due to fishery activities. These are extensively found in coastal &amp; estuarine areas.</a:t>
            </a:r>
          </a:p>
          <a:p>
            <a:pPr algn="just" eaLnBrk="1" fontAlgn="auto" hangingPunct="1">
              <a:spcAft>
                <a:spcPts val="0"/>
              </a:spcAft>
              <a:defRPr/>
            </a:pPr>
            <a:r>
              <a:rPr lang="en-US" sz="1800" b="1" dirty="0"/>
              <a:t>Radioactive wastes:</a:t>
            </a:r>
            <a:r>
              <a:rPr lang="en-US" sz="1800" dirty="0"/>
              <a:t> Waste containing radioactive materials. Usually these are byproducts of nuclear processes. Sometimes industries that are not directly involved in nuclear activities, may also produce some radioactive wastes, e.g. radio-isotopes, chemical sludge etc.</a:t>
            </a:r>
          </a:p>
          <a:p>
            <a:pPr algn="just" eaLnBrk="1" fontAlgn="auto" hangingPunct="1">
              <a:spcAft>
                <a:spcPts val="0"/>
              </a:spcAft>
              <a:defRPr/>
            </a:pPr>
            <a:r>
              <a:rPr lang="en-US" sz="1800" b="1" dirty="0"/>
              <a:t>E-wastes: </a:t>
            </a:r>
            <a:r>
              <a:rPr lang="en-US" sz="1800" dirty="0"/>
              <a:t>Electronic wastes generated from any modern establishments. They may be described as discarded electrical or electronic devices. Some electronic scrap components, such as CRTs, may contain contaminants such as </a:t>
            </a:r>
            <a:r>
              <a:rPr lang="en-US" sz="1800" dirty="0" err="1"/>
              <a:t>Pb</a:t>
            </a:r>
            <a:r>
              <a:rPr lang="en-US" sz="1800" dirty="0"/>
              <a:t>, </a:t>
            </a:r>
            <a:r>
              <a:rPr lang="en-US" sz="1800" dirty="0" err="1"/>
              <a:t>Cd</a:t>
            </a:r>
            <a:r>
              <a:rPr lang="en-US" sz="1800" dirty="0"/>
              <a:t>, Be or brominated flame retardants.</a:t>
            </a:r>
          </a:p>
          <a:p>
            <a:pPr algn="just" eaLnBrk="1" fontAlgn="auto" hangingPunct="1">
              <a:spcAft>
                <a:spcPts val="0"/>
              </a:spcAft>
              <a:buFont typeface="Arial" pitchFamily="34" charset="0"/>
              <a:buNone/>
              <a:defRPr/>
            </a:pPr>
            <a:endParaRPr lang="en-US" sz="1800" dirty="0"/>
          </a:p>
          <a:p>
            <a:pPr algn="just" eaLnBrk="1" fontAlgn="auto" hangingPunct="1">
              <a:spcAft>
                <a:spcPts val="0"/>
              </a:spcAft>
              <a:defRPr/>
            </a:pPr>
            <a:endParaRPr lang="en-US" sz="1800" dirty="0"/>
          </a:p>
          <a:p>
            <a:pPr eaLnBrk="1" fontAlgn="auto" hangingPunct="1">
              <a:spcAft>
                <a:spcPts val="0"/>
              </a:spcAft>
              <a:defRPr/>
            </a:pPr>
            <a:endParaRPr lang="en-IN" sz="1800" dirty="0"/>
          </a:p>
        </p:txBody>
      </p:sp>
    </p:spTree>
    <p:extLst>
      <p:ext uri="{BB962C8B-B14F-4D97-AF65-F5344CB8AC3E}">
        <p14:creationId xmlns:p14="http://schemas.microsoft.com/office/powerpoint/2010/main" val="1916142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806669" y="1305362"/>
            <a:ext cx="10515600" cy="4771241"/>
          </a:xfrm>
        </p:spPr>
        <p:txBody>
          <a:bodyPr>
            <a:noAutofit/>
          </a:bodyPr>
          <a:lstStyle/>
          <a:p>
            <a:pPr marL="0" indent="0">
              <a:buNone/>
            </a:pPr>
            <a:r>
              <a:rPr lang="en-US" sz="2000" b="1" dirty="0">
                <a:solidFill>
                  <a:srgbClr val="0000CC"/>
                </a:solidFill>
              </a:rPr>
              <a:t>Classification of Wastes according to their Properties</a:t>
            </a:r>
          </a:p>
          <a:p>
            <a:pPr>
              <a:buFont typeface="Wingdings" panose="05000000000000000000" pitchFamily="2" charset="2"/>
              <a:buChar char="Ø"/>
            </a:pPr>
            <a:r>
              <a:rPr lang="en-US" altLang="en-US" sz="2000" dirty="0"/>
              <a:t>Bio-degradable: can be degraded (paper, wood, fruits and others)</a:t>
            </a:r>
          </a:p>
          <a:p>
            <a:pPr>
              <a:buFont typeface="Wingdings" panose="05000000000000000000" pitchFamily="2" charset="2"/>
              <a:buChar char="Ø"/>
            </a:pPr>
            <a:r>
              <a:rPr lang="en-US" altLang="en-US" sz="2000" dirty="0"/>
              <a:t> Non-biodegradable: cannot be degraded (plastics, bottles, old </a:t>
            </a:r>
            <a:r>
              <a:rPr lang="en-US" altLang="en-US" sz="2000" dirty="0" err="1"/>
              <a:t>machines,cans</a:t>
            </a:r>
            <a:r>
              <a:rPr lang="en-US" altLang="en-US" sz="2000" dirty="0"/>
              <a:t>, </a:t>
            </a:r>
            <a:r>
              <a:rPr lang="en-US" altLang="en-US" sz="2000" dirty="0" err="1"/>
              <a:t>styrofoam</a:t>
            </a:r>
            <a:r>
              <a:rPr lang="en-US" altLang="en-US" sz="2000" dirty="0"/>
              <a:t> containers and others</a:t>
            </a:r>
          </a:p>
          <a:p>
            <a:pPr>
              <a:buFont typeface="Wingdings" panose="05000000000000000000" pitchFamily="2" charset="2"/>
              <a:buChar char="Ø"/>
            </a:pPr>
            <a:endParaRPr lang="en-US" altLang="en-US" sz="2000" dirty="0"/>
          </a:p>
          <a:p>
            <a:pPr marL="0" indent="0">
              <a:buNone/>
            </a:pPr>
            <a:r>
              <a:rPr lang="en-US" altLang="en-US" sz="2000" b="1" dirty="0">
                <a:solidFill>
                  <a:srgbClr val="0000CC"/>
                </a:solidFill>
              </a:rPr>
              <a:t>Classification of Wastes according to their Effects on Human Health and the Environment</a:t>
            </a:r>
          </a:p>
          <a:p>
            <a:pPr>
              <a:buFont typeface="Wingdings" panose="05000000000000000000" pitchFamily="2" charset="2"/>
              <a:buChar char="Ø"/>
              <a:defRPr/>
            </a:pPr>
            <a:r>
              <a:rPr lang="en-US" sz="2000" dirty="0"/>
              <a:t>Hazardous wastes: Substances unsafe to use commercially, industrially, agriculturally, or economically and have any of the following properties- ignitability, </a:t>
            </a:r>
            <a:r>
              <a:rPr lang="en-US" sz="2000" dirty="0" err="1"/>
              <a:t>corrosivity</a:t>
            </a:r>
            <a:r>
              <a:rPr lang="en-US" sz="2000" dirty="0"/>
              <a:t>, reactivity &amp; toxicity.</a:t>
            </a:r>
          </a:p>
          <a:p>
            <a:pPr>
              <a:buFont typeface="Wingdings" panose="05000000000000000000" pitchFamily="2" charset="2"/>
              <a:buChar char="Ø"/>
              <a:defRPr/>
            </a:pPr>
            <a:r>
              <a:rPr lang="en-US" sz="2000" dirty="0"/>
              <a:t>Non-hazardous: Substances safe to use commercially, industrially, agriculturally, or economically and do not have any of those properties mentioned above. These substances usually create disposal problems.</a:t>
            </a:r>
          </a:p>
          <a:p>
            <a:pPr marL="0" indent="0">
              <a:buNone/>
            </a:pPr>
            <a:endParaRPr lang="en-US" altLang="en-US" sz="2000" dirty="0"/>
          </a:p>
          <a:p>
            <a:pPr marL="0" indent="0" eaLnBrk="1" hangingPunct="1">
              <a:buNone/>
            </a:pPr>
            <a:endParaRPr lang="en-IN" altLang="en-US" sz="2000" dirty="0"/>
          </a:p>
        </p:txBody>
      </p:sp>
    </p:spTree>
    <p:extLst>
      <p:ext uri="{BB962C8B-B14F-4D97-AF65-F5344CB8AC3E}">
        <p14:creationId xmlns:p14="http://schemas.microsoft.com/office/powerpoint/2010/main" val="2622161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2617</TotalTime>
  <Words>1635</Words>
  <Application>Microsoft Office PowerPoint</Application>
  <PresentationFormat>Widescreen</PresentationFormat>
  <Paragraphs>189</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Energy and Environment Engineering </vt:lpstr>
      <vt:lpstr>Energy and Environmental Engineering CEME106</vt:lpstr>
      <vt:lpstr>PowerPoint Presentation</vt:lpstr>
      <vt:lpstr>PowerPoint Presentation</vt:lpstr>
      <vt:lpstr>Waste  Any material which is not needed by the owner, producer or processor.  Waste is anything which does not add value to a product or service in any activity    </vt:lpstr>
      <vt:lpstr>PowerPoint Presentation</vt:lpstr>
      <vt:lpstr>Classification of Solid Waste</vt:lpstr>
      <vt:lpstr>Classification of wastes according to their origin and type </vt:lpstr>
      <vt:lpstr>PowerPoint Presentation</vt:lpstr>
      <vt:lpstr>Sources of Wastes</vt:lpstr>
      <vt:lpstr>Waste Management Rules  </vt:lpstr>
      <vt:lpstr>PowerPoint Presentation</vt:lpstr>
      <vt:lpstr>PowerPoint Presentation</vt:lpstr>
      <vt:lpstr>PowerPoint Presentation</vt:lpstr>
      <vt:lpstr>Method for disposal of Solid Waste </vt:lpstr>
      <vt:lpstr>Open Dumps</vt:lpstr>
      <vt:lpstr>Landfills</vt:lpstr>
      <vt:lpstr>Composting</vt:lpstr>
      <vt:lpstr>PowerPoint Presentation</vt:lpstr>
      <vt:lpstr>PowerPoint Presentation</vt:lpstr>
      <vt:lpstr>PowerPoint Presentation</vt:lpstr>
      <vt:lpstr>Management of Solid waste</vt:lpstr>
      <vt:lpstr>Thank you</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Acid Rain</dc:title>
  <dc:creator>Hewlett-Packard Company</dc:creator>
  <cp:lastModifiedBy>Rushi Bagada</cp:lastModifiedBy>
  <cp:revision>83</cp:revision>
  <dcterms:created xsi:type="dcterms:W3CDTF">2020-04-04T05:40:52Z</dcterms:created>
  <dcterms:modified xsi:type="dcterms:W3CDTF">2025-02-19T17:41:13Z</dcterms:modified>
</cp:coreProperties>
</file>