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257" r:id="rId3"/>
    <p:sldId id="258" r:id="rId4"/>
    <p:sldId id="259" r:id="rId5"/>
    <p:sldId id="320" r:id="rId6"/>
    <p:sldId id="261" r:id="rId7"/>
    <p:sldId id="321" r:id="rId8"/>
    <p:sldId id="322" r:id="rId9"/>
    <p:sldId id="323" r:id="rId10"/>
    <p:sldId id="262" r:id="rId11"/>
    <p:sldId id="263" r:id="rId12"/>
    <p:sldId id="264" r:id="rId13"/>
    <p:sldId id="265" r:id="rId14"/>
    <p:sldId id="266" r:id="rId15"/>
    <p:sldId id="267" r:id="rId16"/>
    <p:sldId id="268" r:id="rId17"/>
    <p:sldId id="269" r:id="rId18"/>
    <p:sldId id="270" r:id="rId19"/>
    <p:sldId id="271" r:id="rId20"/>
    <p:sldId id="272"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3" r:id="rId45"/>
    <p:sldId id="304" r:id="rId46"/>
    <p:sldId id="307" r:id="rId47"/>
    <p:sldId id="308" r:id="rId48"/>
    <p:sldId id="310" r:id="rId49"/>
    <p:sldId id="311" r:id="rId50"/>
    <p:sldId id="312" r:id="rId51"/>
    <p:sldId id="313" r:id="rId52"/>
    <p:sldId id="314" r:id="rId53"/>
    <p:sldId id="315" r:id="rId54"/>
    <p:sldId id="316" r:id="rId55"/>
    <p:sldId id="317" r:id="rId56"/>
    <p:sldId id="318" r:id="rId57"/>
    <p:sldId id="319" r:id="rId5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410200" y="3893820"/>
            <a:ext cx="3733800" cy="3810"/>
          </a:xfrm>
          <a:custGeom>
            <a:avLst/>
            <a:gdLst/>
            <a:ahLst/>
            <a:cxnLst/>
            <a:rect l="l" t="t" r="r" b="b"/>
            <a:pathLst>
              <a:path w="3733800" h="3810">
                <a:moveTo>
                  <a:pt x="0" y="3809"/>
                </a:moveTo>
                <a:lnTo>
                  <a:pt x="3733800" y="3809"/>
                </a:lnTo>
                <a:lnTo>
                  <a:pt x="3733800" y="0"/>
                </a:lnTo>
                <a:lnTo>
                  <a:pt x="0" y="0"/>
                </a:lnTo>
                <a:lnTo>
                  <a:pt x="0" y="3809"/>
                </a:lnTo>
                <a:close/>
              </a:path>
            </a:pathLst>
          </a:custGeom>
          <a:solidFill>
            <a:srgbClr val="427F85"/>
          </a:solidFill>
        </p:spPr>
        <p:txBody>
          <a:bodyPr wrap="square" lIns="0" tIns="0" rIns="0" bIns="0" rtlCol="0"/>
          <a:lstStyle/>
          <a:p>
            <a:endParaRPr/>
          </a:p>
        </p:txBody>
      </p:sp>
      <p:sp>
        <p:nvSpPr>
          <p:cNvPr id="17" name="bk object 17"/>
          <p:cNvSpPr/>
          <p:nvPr/>
        </p:nvSpPr>
        <p:spPr>
          <a:xfrm>
            <a:off x="5410200" y="3897629"/>
            <a:ext cx="3733800" cy="191770"/>
          </a:xfrm>
          <a:custGeom>
            <a:avLst/>
            <a:gdLst/>
            <a:ahLst/>
            <a:cxnLst/>
            <a:rect l="l" t="t" r="r" b="b"/>
            <a:pathLst>
              <a:path w="3733800" h="191770">
                <a:moveTo>
                  <a:pt x="3733800" y="0"/>
                </a:moveTo>
                <a:lnTo>
                  <a:pt x="0" y="0"/>
                </a:lnTo>
                <a:lnTo>
                  <a:pt x="0" y="191770"/>
                </a:lnTo>
                <a:lnTo>
                  <a:pt x="3733800" y="191770"/>
                </a:lnTo>
                <a:lnTo>
                  <a:pt x="3733800" y="0"/>
                </a:lnTo>
                <a:close/>
              </a:path>
            </a:pathLst>
          </a:custGeom>
          <a:solidFill>
            <a:srgbClr val="427F85">
              <a:alpha val="50000"/>
            </a:srgbClr>
          </a:solidFill>
        </p:spPr>
        <p:txBody>
          <a:bodyPr wrap="square" lIns="0" tIns="0" rIns="0" bIns="0" rtlCol="0"/>
          <a:lstStyle/>
          <a:p>
            <a:endParaRPr/>
          </a:p>
        </p:txBody>
      </p:sp>
      <p:sp>
        <p:nvSpPr>
          <p:cNvPr id="18" name="bk object 18"/>
          <p:cNvSpPr/>
          <p:nvPr/>
        </p:nvSpPr>
        <p:spPr>
          <a:xfrm>
            <a:off x="5410200" y="4119245"/>
            <a:ext cx="3733800" cy="0"/>
          </a:xfrm>
          <a:custGeom>
            <a:avLst/>
            <a:gdLst/>
            <a:ahLst/>
            <a:cxnLst/>
            <a:rect l="l" t="t" r="r" b="b"/>
            <a:pathLst>
              <a:path w="3733800">
                <a:moveTo>
                  <a:pt x="0" y="0"/>
                </a:moveTo>
                <a:lnTo>
                  <a:pt x="3733800" y="0"/>
                </a:lnTo>
              </a:path>
            </a:pathLst>
          </a:custGeom>
          <a:ln w="8889">
            <a:solidFill>
              <a:srgbClr val="427F85"/>
            </a:solidFill>
          </a:ln>
        </p:spPr>
        <p:txBody>
          <a:bodyPr wrap="square" lIns="0" tIns="0" rIns="0" bIns="0" rtlCol="0"/>
          <a:lstStyle/>
          <a:p>
            <a:endParaRPr/>
          </a:p>
        </p:txBody>
      </p:sp>
      <p:sp>
        <p:nvSpPr>
          <p:cNvPr id="19" name="bk object 19"/>
          <p:cNvSpPr/>
          <p:nvPr/>
        </p:nvSpPr>
        <p:spPr>
          <a:xfrm>
            <a:off x="5410200" y="4173854"/>
            <a:ext cx="1965960" cy="0"/>
          </a:xfrm>
          <a:custGeom>
            <a:avLst/>
            <a:gdLst/>
            <a:ahLst/>
            <a:cxnLst/>
            <a:rect l="l" t="t" r="r" b="b"/>
            <a:pathLst>
              <a:path w="1965959">
                <a:moveTo>
                  <a:pt x="0" y="0"/>
                </a:moveTo>
                <a:lnTo>
                  <a:pt x="1965959" y="0"/>
                </a:lnTo>
              </a:path>
            </a:pathLst>
          </a:custGeom>
          <a:ln w="19050">
            <a:solidFill>
              <a:srgbClr val="427F85"/>
            </a:solidFill>
          </a:ln>
        </p:spPr>
        <p:txBody>
          <a:bodyPr wrap="square" lIns="0" tIns="0" rIns="0" bIns="0" rtlCol="0"/>
          <a:lstStyle/>
          <a:p>
            <a:endParaRPr/>
          </a:p>
        </p:txBody>
      </p:sp>
      <p:sp>
        <p:nvSpPr>
          <p:cNvPr id="20" name="bk object 20"/>
          <p:cNvSpPr/>
          <p:nvPr/>
        </p:nvSpPr>
        <p:spPr>
          <a:xfrm>
            <a:off x="5410200" y="4203700"/>
            <a:ext cx="1965960" cy="0"/>
          </a:xfrm>
          <a:custGeom>
            <a:avLst/>
            <a:gdLst/>
            <a:ahLst/>
            <a:cxnLst/>
            <a:rect l="l" t="t" r="r" b="b"/>
            <a:pathLst>
              <a:path w="1965959">
                <a:moveTo>
                  <a:pt x="0" y="0"/>
                </a:moveTo>
                <a:lnTo>
                  <a:pt x="1965959" y="0"/>
                </a:lnTo>
              </a:path>
            </a:pathLst>
          </a:custGeom>
          <a:ln w="10160">
            <a:solidFill>
              <a:srgbClr val="427F85"/>
            </a:solidFill>
          </a:ln>
        </p:spPr>
        <p:txBody>
          <a:bodyPr wrap="square" lIns="0" tIns="0" rIns="0" bIns="0" rtlCol="0"/>
          <a:lstStyle/>
          <a:p>
            <a:endParaRPr/>
          </a:p>
        </p:txBody>
      </p:sp>
      <p:sp>
        <p:nvSpPr>
          <p:cNvPr id="21" name="bk object 21"/>
          <p:cNvSpPr/>
          <p:nvPr/>
        </p:nvSpPr>
        <p:spPr>
          <a:xfrm>
            <a:off x="0" y="3816350"/>
            <a:ext cx="9144000" cy="77470"/>
          </a:xfrm>
          <a:custGeom>
            <a:avLst/>
            <a:gdLst/>
            <a:ahLst/>
            <a:cxnLst/>
            <a:rect l="l" t="t" r="r" b="b"/>
            <a:pathLst>
              <a:path w="9144000" h="77470">
                <a:moveTo>
                  <a:pt x="0" y="77469"/>
                </a:moveTo>
                <a:lnTo>
                  <a:pt x="9144000" y="77469"/>
                </a:lnTo>
                <a:lnTo>
                  <a:pt x="9144000" y="0"/>
                </a:lnTo>
                <a:lnTo>
                  <a:pt x="0" y="0"/>
                </a:lnTo>
                <a:lnTo>
                  <a:pt x="0" y="77469"/>
                </a:lnTo>
                <a:close/>
              </a:path>
            </a:pathLst>
          </a:custGeom>
          <a:solidFill>
            <a:srgbClr val="427F85">
              <a:alpha val="50000"/>
            </a:srgbClr>
          </a:solidFill>
        </p:spPr>
        <p:txBody>
          <a:bodyPr wrap="square" lIns="0" tIns="0" rIns="0" bIns="0" rtlCol="0"/>
          <a:lstStyle/>
          <a:p>
            <a:endParaRPr/>
          </a:p>
        </p:txBody>
      </p:sp>
      <p:sp>
        <p:nvSpPr>
          <p:cNvPr id="22" name="bk object 22"/>
          <p:cNvSpPr/>
          <p:nvPr/>
        </p:nvSpPr>
        <p:spPr>
          <a:xfrm>
            <a:off x="0" y="3702050"/>
            <a:ext cx="6413500" cy="114300"/>
          </a:xfrm>
          <a:custGeom>
            <a:avLst/>
            <a:gdLst/>
            <a:ahLst/>
            <a:cxnLst/>
            <a:rect l="l" t="t" r="r" b="b"/>
            <a:pathLst>
              <a:path w="6413500" h="114300">
                <a:moveTo>
                  <a:pt x="0" y="114300"/>
                </a:moveTo>
                <a:lnTo>
                  <a:pt x="6413500" y="114300"/>
                </a:lnTo>
                <a:lnTo>
                  <a:pt x="6413500" y="0"/>
                </a:lnTo>
                <a:lnTo>
                  <a:pt x="0" y="0"/>
                </a:lnTo>
                <a:lnTo>
                  <a:pt x="0" y="114300"/>
                </a:lnTo>
                <a:close/>
              </a:path>
            </a:pathLst>
          </a:custGeom>
          <a:solidFill>
            <a:srgbClr val="427F85"/>
          </a:solidFill>
        </p:spPr>
        <p:txBody>
          <a:bodyPr wrap="square" lIns="0" tIns="0" rIns="0" bIns="0" rtlCol="0"/>
          <a:lstStyle/>
          <a:p>
            <a:endParaRPr/>
          </a:p>
        </p:txBody>
      </p:sp>
      <p:sp>
        <p:nvSpPr>
          <p:cNvPr id="23" name="bk object 23"/>
          <p:cNvSpPr/>
          <p:nvPr/>
        </p:nvSpPr>
        <p:spPr>
          <a:xfrm>
            <a:off x="6413500" y="3702050"/>
            <a:ext cx="2730500" cy="189230"/>
          </a:xfrm>
          <a:custGeom>
            <a:avLst/>
            <a:gdLst/>
            <a:ahLst/>
            <a:cxnLst/>
            <a:rect l="l" t="t" r="r" b="b"/>
            <a:pathLst>
              <a:path w="2730500" h="189229">
                <a:moveTo>
                  <a:pt x="0" y="189230"/>
                </a:moveTo>
                <a:lnTo>
                  <a:pt x="2730500" y="189230"/>
                </a:lnTo>
                <a:lnTo>
                  <a:pt x="2730500" y="0"/>
                </a:lnTo>
                <a:lnTo>
                  <a:pt x="0" y="0"/>
                </a:lnTo>
                <a:lnTo>
                  <a:pt x="0" y="189230"/>
                </a:lnTo>
                <a:close/>
              </a:path>
            </a:pathLst>
          </a:custGeom>
          <a:solidFill>
            <a:srgbClr val="427F85"/>
          </a:solidFill>
        </p:spPr>
        <p:txBody>
          <a:bodyPr wrap="square" lIns="0" tIns="0" rIns="0" bIns="0" rtlCol="0"/>
          <a:lstStyle/>
          <a:p>
            <a:endParaRPr/>
          </a:p>
        </p:txBody>
      </p:sp>
      <p:sp>
        <p:nvSpPr>
          <p:cNvPr id="24" name="bk object 24"/>
          <p:cNvSpPr/>
          <p:nvPr/>
        </p:nvSpPr>
        <p:spPr>
          <a:xfrm>
            <a:off x="0" y="0"/>
            <a:ext cx="9144000" cy="3702050"/>
          </a:xfrm>
          <a:custGeom>
            <a:avLst/>
            <a:gdLst/>
            <a:ahLst/>
            <a:cxnLst/>
            <a:rect l="l" t="t" r="r" b="b"/>
            <a:pathLst>
              <a:path w="9144000" h="3702050">
                <a:moveTo>
                  <a:pt x="9144000" y="0"/>
                </a:moveTo>
                <a:lnTo>
                  <a:pt x="0" y="0"/>
                </a:lnTo>
                <a:lnTo>
                  <a:pt x="0" y="3702050"/>
                </a:lnTo>
                <a:lnTo>
                  <a:pt x="9144000" y="3702050"/>
                </a:lnTo>
                <a:lnTo>
                  <a:pt x="9144000" y="0"/>
                </a:lnTo>
                <a:close/>
              </a:path>
            </a:pathLst>
          </a:custGeom>
          <a:solidFill>
            <a:srgbClr val="414355"/>
          </a:solidFill>
        </p:spPr>
        <p:txBody>
          <a:bodyPr wrap="square" lIns="0" tIns="0" rIns="0" bIns="0" rtlCol="0"/>
          <a:lstStyle/>
          <a:p>
            <a:endParaRPr/>
          </a:p>
        </p:txBody>
      </p:sp>
      <p:sp>
        <p:nvSpPr>
          <p:cNvPr id="2" name="Holder 2"/>
          <p:cNvSpPr>
            <a:spLocks noGrp="1"/>
          </p:cNvSpPr>
          <p:nvPr>
            <p:ph type="ctrTitle"/>
          </p:nvPr>
        </p:nvSpPr>
        <p:spPr>
          <a:xfrm>
            <a:off x="960754" y="2989579"/>
            <a:ext cx="7222490" cy="848360"/>
          </a:xfrm>
          <a:prstGeom prst="rect">
            <a:avLst/>
          </a:prstGeom>
        </p:spPr>
        <p:txBody>
          <a:bodyPr wrap="square" lIns="0" tIns="0" rIns="0" bIns="0">
            <a:spAutoFit/>
          </a:bodyPr>
          <a:lstStyle>
            <a:lvl1pPr>
              <a:defRPr sz="5400" b="1" i="0">
                <a:solidFill>
                  <a:schemeClr val="bg1"/>
                </a:solidFill>
                <a:latin typeface="Comic Sans MS"/>
                <a:cs typeface="Comic Sans MS"/>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sz="3100" b="0" i="0">
                <a:solidFill>
                  <a:schemeClr val="tx1"/>
                </a:solidFill>
                <a:latin typeface="Comic Sans MS"/>
                <a:cs typeface="Comic Sans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omic Sans MS"/>
                <a:cs typeface="Comic Sans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25450"/>
            <a:ext cx="5410200" cy="0"/>
          </a:xfrm>
          <a:custGeom>
            <a:avLst/>
            <a:gdLst/>
            <a:ahLst/>
            <a:cxnLst/>
            <a:rect l="l" t="t" r="r" b="b"/>
            <a:pathLst>
              <a:path w="5410200">
                <a:moveTo>
                  <a:pt x="0" y="0"/>
                </a:moveTo>
                <a:lnTo>
                  <a:pt x="5410200" y="0"/>
                </a:lnTo>
              </a:path>
            </a:pathLst>
          </a:custGeom>
          <a:ln w="50800">
            <a:solidFill>
              <a:srgbClr val="427F85"/>
            </a:solidFill>
          </a:ln>
        </p:spPr>
        <p:txBody>
          <a:bodyPr wrap="square" lIns="0" tIns="0" rIns="0" bIns="0" rtlCol="0"/>
          <a:lstStyle/>
          <a:p>
            <a:endParaRPr/>
          </a:p>
        </p:txBody>
      </p:sp>
      <p:sp>
        <p:nvSpPr>
          <p:cNvPr id="17" name="bk object 17"/>
          <p:cNvSpPr/>
          <p:nvPr/>
        </p:nvSpPr>
        <p:spPr>
          <a:xfrm>
            <a:off x="9142730" y="0"/>
            <a:ext cx="1270" cy="307340"/>
          </a:xfrm>
          <a:custGeom>
            <a:avLst/>
            <a:gdLst/>
            <a:ahLst/>
            <a:cxnLst/>
            <a:rect l="l" t="t" r="r" b="b"/>
            <a:pathLst>
              <a:path w="1270" h="307340">
                <a:moveTo>
                  <a:pt x="0" y="307340"/>
                </a:moveTo>
                <a:lnTo>
                  <a:pt x="1270" y="307340"/>
                </a:lnTo>
                <a:lnTo>
                  <a:pt x="1270" y="0"/>
                </a:lnTo>
                <a:lnTo>
                  <a:pt x="0" y="0"/>
                </a:lnTo>
                <a:lnTo>
                  <a:pt x="0" y="307340"/>
                </a:lnTo>
                <a:close/>
              </a:path>
            </a:pathLst>
          </a:custGeom>
          <a:solidFill>
            <a:srgbClr val="414355"/>
          </a:solidFill>
        </p:spPr>
        <p:txBody>
          <a:bodyPr wrap="square" lIns="0" tIns="0" rIns="0" bIns="0" rtlCol="0"/>
          <a:lstStyle/>
          <a:p>
            <a:endParaRPr/>
          </a:p>
        </p:txBody>
      </p:sp>
      <p:sp>
        <p:nvSpPr>
          <p:cNvPr id="18" name="bk object 18"/>
          <p:cNvSpPr/>
          <p:nvPr/>
        </p:nvSpPr>
        <p:spPr>
          <a:xfrm>
            <a:off x="9072880" y="0"/>
            <a:ext cx="12700" cy="307340"/>
          </a:xfrm>
          <a:custGeom>
            <a:avLst/>
            <a:gdLst/>
            <a:ahLst/>
            <a:cxnLst/>
            <a:rect l="l" t="t" r="r" b="b"/>
            <a:pathLst>
              <a:path w="12700" h="307340">
                <a:moveTo>
                  <a:pt x="0" y="307340"/>
                </a:moveTo>
                <a:lnTo>
                  <a:pt x="12700" y="307340"/>
                </a:lnTo>
                <a:lnTo>
                  <a:pt x="12700" y="0"/>
                </a:lnTo>
                <a:lnTo>
                  <a:pt x="0" y="0"/>
                </a:lnTo>
                <a:lnTo>
                  <a:pt x="0" y="307340"/>
                </a:lnTo>
                <a:close/>
              </a:path>
            </a:pathLst>
          </a:custGeom>
          <a:solidFill>
            <a:srgbClr val="414355"/>
          </a:solidFill>
        </p:spPr>
        <p:txBody>
          <a:bodyPr wrap="square" lIns="0" tIns="0" rIns="0" bIns="0" rtlCol="0"/>
          <a:lstStyle/>
          <a:p>
            <a:endParaRPr/>
          </a:p>
        </p:txBody>
      </p:sp>
      <p:sp>
        <p:nvSpPr>
          <p:cNvPr id="19" name="bk object 19"/>
          <p:cNvSpPr/>
          <p:nvPr/>
        </p:nvSpPr>
        <p:spPr>
          <a:xfrm>
            <a:off x="9003030" y="0"/>
            <a:ext cx="40640" cy="307340"/>
          </a:xfrm>
          <a:custGeom>
            <a:avLst/>
            <a:gdLst/>
            <a:ahLst/>
            <a:cxnLst/>
            <a:rect l="l" t="t" r="r" b="b"/>
            <a:pathLst>
              <a:path w="40640" h="307340">
                <a:moveTo>
                  <a:pt x="0" y="307340"/>
                </a:moveTo>
                <a:lnTo>
                  <a:pt x="40640" y="307340"/>
                </a:lnTo>
                <a:lnTo>
                  <a:pt x="40640" y="0"/>
                </a:lnTo>
                <a:lnTo>
                  <a:pt x="0" y="0"/>
                </a:lnTo>
                <a:lnTo>
                  <a:pt x="0" y="307340"/>
                </a:lnTo>
                <a:close/>
              </a:path>
            </a:pathLst>
          </a:custGeom>
          <a:solidFill>
            <a:srgbClr val="414355"/>
          </a:solidFill>
        </p:spPr>
        <p:txBody>
          <a:bodyPr wrap="square" lIns="0" tIns="0" rIns="0" bIns="0" rtlCol="0"/>
          <a:lstStyle/>
          <a:p>
            <a:endParaRPr/>
          </a:p>
        </p:txBody>
      </p:sp>
      <p:sp>
        <p:nvSpPr>
          <p:cNvPr id="20" name="bk object 20"/>
          <p:cNvSpPr/>
          <p:nvPr/>
        </p:nvSpPr>
        <p:spPr>
          <a:xfrm>
            <a:off x="8971280" y="0"/>
            <a:ext cx="3810" cy="307340"/>
          </a:xfrm>
          <a:custGeom>
            <a:avLst/>
            <a:gdLst/>
            <a:ahLst/>
            <a:cxnLst/>
            <a:rect l="l" t="t" r="r" b="b"/>
            <a:pathLst>
              <a:path w="3809" h="307340">
                <a:moveTo>
                  <a:pt x="0" y="307340"/>
                </a:moveTo>
                <a:lnTo>
                  <a:pt x="3810" y="307340"/>
                </a:lnTo>
                <a:lnTo>
                  <a:pt x="3810" y="0"/>
                </a:lnTo>
                <a:lnTo>
                  <a:pt x="0" y="0"/>
                </a:lnTo>
                <a:lnTo>
                  <a:pt x="0" y="307340"/>
                </a:lnTo>
                <a:close/>
              </a:path>
            </a:pathLst>
          </a:custGeom>
          <a:solidFill>
            <a:srgbClr val="414355"/>
          </a:solidFill>
        </p:spPr>
        <p:txBody>
          <a:bodyPr wrap="square" lIns="0" tIns="0" rIns="0" bIns="0" rtlCol="0"/>
          <a:lstStyle/>
          <a:p>
            <a:endParaRPr/>
          </a:p>
        </p:txBody>
      </p:sp>
      <p:sp>
        <p:nvSpPr>
          <p:cNvPr id="21" name="bk object 21"/>
          <p:cNvSpPr/>
          <p:nvPr/>
        </p:nvSpPr>
        <p:spPr>
          <a:xfrm>
            <a:off x="0" y="0"/>
            <a:ext cx="8915400" cy="307340"/>
          </a:xfrm>
          <a:custGeom>
            <a:avLst/>
            <a:gdLst/>
            <a:ahLst/>
            <a:cxnLst/>
            <a:rect l="l" t="t" r="r" b="b"/>
            <a:pathLst>
              <a:path w="8915400" h="307340">
                <a:moveTo>
                  <a:pt x="0" y="307340"/>
                </a:moveTo>
                <a:lnTo>
                  <a:pt x="8915400" y="307340"/>
                </a:lnTo>
                <a:lnTo>
                  <a:pt x="8915400" y="0"/>
                </a:lnTo>
                <a:lnTo>
                  <a:pt x="0" y="0"/>
                </a:lnTo>
                <a:lnTo>
                  <a:pt x="0" y="307340"/>
                </a:lnTo>
                <a:close/>
              </a:path>
            </a:pathLst>
          </a:custGeom>
          <a:solidFill>
            <a:srgbClr val="414355"/>
          </a:solidFill>
        </p:spPr>
        <p:txBody>
          <a:bodyPr wrap="square" lIns="0" tIns="0" rIns="0" bIns="0" rtlCol="0"/>
          <a:lstStyle/>
          <a:p>
            <a:endParaRPr/>
          </a:p>
        </p:txBody>
      </p:sp>
      <p:sp>
        <p:nvSpPr>
          <p:cNvPr id="22" name="bk object 22"/>
          <p:cNvSpPr/>
          <p:nvPr/>
        </p:nvSpPr>
        <p:spPr>
          <a:xfrm>
            <a:off x="9142730" y="307340"/>
            <a:ext cx="1270" cy="92710"/>
          </a:xfrm>
          <a:custGeom>
            <a:avLst/>
            <a:gdLst/>
            <a:ahLst/>
            <a:cxnLst/>
            <a:rect l="l" t="t" r="r" b="b"/>
            <a:pathLst>
              <a:path w="1270" h="92710">
                <a:moveTo>
                  <a:pt x="0" y="92709"/>
                </a:moveTo>
                <a:lnTo>
                  <a:pt x="1270" y="92709"/>
                </a:lnTo>
                <a:lnTo>
                  <a:pt x="1270" y="0"/>
                </a:lnTo>
                <a:lnTo>
                  <a:pt x="0" y="0"/>
                </a:lnTo>
                <a:lnTo>
                  <a:pt x="0" y="92709"/>
                </a:lnTo>
                <a:close/>
              </a:path>
            </a:pathLst>
          </a:custGeom>
          <a:solidFill>
            <a:srgbClr val="427F85"/>
          </a:solidFill>
        </p:spPr>
        <p:txBody>
          <a:bodyPr wrap="square" lIns="0" tIns="0" rIns="0" bIns="0" rtlCol="0"/>
          <a:lstStyle/>
          <a:p>
            <a:endParaRPr/>
          </a:p>
        </p:txBody>
      </p:sp>
      <p:sp>
        <p:nvSpPr>
          <p:cNvPr id="23" name="bk object 23"/>
          <p:cNvSpPr/>
          <p:nvPr/>
        </p:nvSpPr>
        <p:spPr>
          <a:xfrm>
            <a:off x="9072880" y="307340"/>
            <a:ext cx="12700" cy="92710"/>
          </a:xfrm>
          <a:custGeom>
            <a:avLst/>
            <a:gdLst/>
            <a:ahLst/>
            <a:cxnLst/>
            <a:rect l="l" t="t" r="r" b="b"/>
            <a:pathLst>
              <a:path w="12700" h="92710">
                <a:moveTo>
                  <a:pt x="0" y="92709"/>
                </a:moveTo>
                <a:lnTo>
                  <a:pt x="12700" y="92709"/>
                </a:lnTo>
                <a:lnTo>
                  <a:pt x="12700" y="0"/>
                </a:lnTo>
                <a:lnTo>
                  <a:pt x="0" y="0"/>
                </a:lnTo>
                <a:lnTo>
                  <a:pt x="0" y="92709"/>
                </a:lnTo>
                <a:close/>
              </a:path>
            </a:pathLst>
          </a:custGeom>
          <a:solidFill>
            <a:srgbClr val="427F85"/>
          </a:solidFill>
        </p:spPr>
        <p:txBody>
          <a:bodyPr wrap="square" lIns="0" tIns="0" rIns="0" bIns="0" rtlCol="0"/>
          <a:lstStyle/>
          <a:p>
            <a:endParaRPr/>
          </a:p>
        </p:txBody>
      </p:sp>
      <p:sp>
        <p:nvSpPr>
          <p:cNvPr id="24" name="bk object 24"/>
          <p:cNvSpPr/>
          <p:nvPr/>
        </p:nvSpPr>
        <p:spPr>
          <a:xfrm>
            <a:off x="9003030" y="307340"/>
            <a:ext cx="40640" cy="92710"/>
          </a:xfrm>
          <a:custGeom>
            <a:avLst/>
            <a:gdLst/>
            <a:ahLst/>
            <a:cxnLst/>
            <a:rect l="l" t="t" r="r" b="b"/>
            <a:pathLst>
              <a:path w="40640" h="92710">
                <a:moveTo>
                  <a:pt x="0" y="92709"/>
                </a:moveTo>
                <a:lnTo>
                  <a:pt x="40640" y="92709"/>
                </a:lnTo>
                <a:lnTo>
                  <a:pt x="40640" y="0"/>
                </a:lnTo>
                <a:lnTo>
                  <a:pt x="0" y="0"/>
                </a:lnTo>
                <a:lnTo>
                  <a:pt x="0" y="92709"/>
                </a:lnTo>
                <a:close/>
              </a:path>
            </a:pathLst>
          </a:custGeom>
          <a:solidFill>
            <a:srgbClr val="427F85"/>
          </a:solidFill>
        </p:spPr>
        <p:txBody>
          <a:bodyPr wrap="square" lIns="0" tIns="0" rIns="0" bIns="0" rtlCol="0"/>
          <a:lstStyle/>
          <a:p>
            <a:endParaRPr/>
          </a:p>
        </p:txBody>
      </p:sp>
      <p:sp>
        <p:nvSpPr>
          <p:cNvPr id="25" name="bk object 25"/>
          <p:cNvSpPr/>
          <p:nvPr/>
        </p:nvSpPr>
        <p:spPr>
          <a:xfrm>
            <a:off x="8973184" y="307340"/>
            <a:ext cx="0" cy="132080"/>
          </a:xfrm>
          <a:custGeom>
            <a:avLst/>
            <a:gdLst/>
            <a:ahLst/>
            <a:cxnLst/>
            <a:rect l="l" t="t" r="r" b="b"/>
            <a:pathLst>
              <a:path h="132079">
                <a:moveTo>
                  <a:pt x="0" y="132079"/>
                </a:moveTo>
                <a:lnTo>
                  <a:pt x="0" y="0"/>
                </a:lnTo>
                <a:lnTo>
                  <a:pt x="0" y="132079"/>
                </a:lnTo>
                <a:close/>
              </a:path>
            </a:pathLst>
          </a:custGeom>
          <a:solidFill>
            <a:srgbClr val="427F85"/>
          </a:solidFill>
        </p:spPr>
        <p:txBody>
          <a:bodyPr wrap="square" lIns="0" tIns="0" rIns="0" bIns="0" rtlCol="0"/>
          <a:lstStyle/>
          <a:p>
            <a:endParaRPr/>
          </a:p>
        </p:txBody>
      </p:sp>
      <p:sp>
        <p:nvSpPr>
          <p:cNvPr id="26" name="bk object 26"/>
          <p:cNvSpPr/>
          <p:nvPr/>
        </p:nvSpPr>
        <p:spPr>
          <a:xfrm>
            <a:off x="0" y="307340"/>
            <a:ext cx="8915400" cy="92710"/>
          </a:xfrm>
          <a:custGeom>
            <a:avLst/>
            <a:gdLst/>
            <a:ahLst/>
            <a:cxnLst/>
            <a:rect l="l" t="t" r="r" b="b"/>
            <a:pathLst>
              <a:path w="8915400" h="92710">
                <a:moveTo>
                  <a:pt x="0" y="92709"/>
                </a:moveTo>
                <a:lnTo>
                  <a:pt x="8915400" y="92709"/>
                </a:lnTo>
                <a:lnTo>
                  <a:pt x="8915400" y="0"/>
                </a:lnTo>
                <a:lnTo>
                  <a:pt x="0" y="0"/>
                </a:lnTo>
                <a:lnTo>
                  <a:pt x="0" y="92709"/>
                </a:lnTo>
                <a:close/>
              </a:path>
            </a:pathLst>
          </a:custGeom>
          <a:solidFill>
            <a:srgbClr val="427F85"/>
          </a:solidFill>
        </p:spPr>
        <p:txBody>
          <a:bodyPr wrap="square" lIns="0" tIns="0" rIns="0" bIns="0" rtlCol="0"/>
          <a:lstStyle/>
          <a:p>
            <a:endParaRPr/>
          </a:p>
        </p:txBody>
      </p:sp>
      <p:sp>
        <p:nvSpPr>
          <p:cNvPr id="27" name="bk object 27"/>
          <p:cNvSpPr/>
          <p:nvPr/>
        </p:nvSpPr>
        <p:spPr>
          <a:xfrm>
            <a:off x="9142730" y="359409"/>
            <a:ext cx="1270" cy="80010"/>
          </a:xfrm>
          <a:custGeom>
            <a:avLst/>
            <a:gdLst/>
            <a:ahLst/>
            <a:cxnLst/>
            <a:rect l="l" t="t" r="r" b="b"/>
            <a:pathLst>
              <a:path w="1270" h="80009">
                <a:moveTo>
                  <a:pt x="0" y="80010"/>
                </a:moveTo>
                <a:lnTo>
                  <a:pt x="1270" y="80010"/>
                </a:lnTo>
                <a:lnTo>
                  <a:pt x="1270" y="0"/>
                </a:lnTo>
                <a:lnTo>
                  <a:pt x="0" y="0"/>
                </a:lnTo>
                <a:lnTo>
                  <a:pt x="0" y="80010"/>
                </a:lnTo>
                <a:close/>
              </a:path>
            </a:pathLst>
          </a:custGeom>
          <a:solidFill>
            <a:srgbClr val="427F85"/>
          </a:solidFill>
        </p:spPr>
        <p:txBody>
          <a:bodyPr wrap="square" lIns="0" tIns="0" rIns="0" bIns="0" rtlCol="0"/>
          <a:lstStyle/>
          <a:p>
            <a:endParaRPr/>
          </a:p>
        </p:txBody>
      </p:sp>
      <p:sp>
        <p:nvSpPr>
          <p:cNvPr id="28" name="bk object 28"/>
          <p:cNvSpPr/>
          <p:nvPr/>
        </p:nvSpPr>
        <p:spPr>
          <a:xfrm>
            <a:off x="9072880" y="359409"/>
            <a:ext cx="12700" cy="80010"/>
          </a:xfrm>
          <a:custGeom>
            <a:avLst/>
            <a:gdLst/>
            <a:ahLst/>
            <a:cxnLst/>
            <a:rect l="l" t="t" r="r" b="b"/>
            <a:pathLst>
              <a:path w="12700" h="80009">
                <a:moveTo>
                  <a:pt x="0" y="80010"/>
                </a:moveTo>
                <a:lnTo>
                  <a:pt x="12700" y="80010"/>
                </a:lnTo>
                <a:lnTo>
                  <a:pt x="12700" y="0"/>
                </a:lnTo>
                <a:lnTo>
                  <a:pt x="0" y="0"/>
                </a:lnTo>
                <a:lnTo>
                  <a:pt x="0" y="80010"/>
                </a:lnTo>
                <a:close/>
              </a:path>
            </a:pathLst>
          </a:custGeom>
          <a:solidFill>
            <a:srgbClr val="427F85"/>
          </a:solidFill>
        </p:spPr>
        <p:txBody>
          <a:bodyPr wrap="square" lIns="0" tIns="0" rIns="0" bIns="0" rtlCol="0"/>
          <a:lstStyle/>
          <a:p>
            <a:endParaRPr/>
          </a:p>
        </p:txBody>
      </p:sp>
      <p:sp>
        <p:nvSpPr>
          <p:cNvPr id="29" name="bk object 29"/>
          <p:cNvSpPr/>
          <p:nvPr/>
        </p:nvSpPr>
        <p:spPr>
          <a:xfrm>
            <a:off x="9003030" y="359409"/>
            <a:ext cx="40640" cy="80010"/>
          </a:xfrm>
          <a:custGeom>
            <a:avLst/>
            <a:gdLst/>
            <a:ahLst/>
            <a:cxnLst/>
            <a:rect l="l" t="t" r="r" b="b"/>
            <a:pathLst>
              <a:path w="40640" h="80009">
                <a:moveTo>
                  <a:pt x="0" y="80010"/>
                </a:moveTo>
                <a:lnTo>
                  <a:pt x="40640" y="80010"/>
                </a:lnTo>
                <a:lnTo>
                  <a:pt x="40640" y="0"/>
                </a:lnTo>
                <a:lnTo>
                  <a:pt x="0" y="0"/>
                </a:lnTo>
                <a:lnTo>
                  <a:pt x="0" y="80010"/>
                </a:lnTo>
                <a:close/>
              </a:path>
            </a:pathLst>
          </a:custGeom>
          <a:solidFill>
            <a:srgbClr val="427F85"/>
          </a:solidFill>
        </p:spPr>
        <p:txBody>
          <a:bodyPr wrap="square" lIns="0" tIns="0" rIns="0" bIns="0" rtlCol="0"/>
          <a:lstStyle/>
          <a:p>
            <a:endParaRPr/>
          </a:p>
        </p:txBody>
      </p:sp>
      <p:sp>
        <p:nvSpPr>
          <p:cNvPr id="30" name="bk object 30"/>
          <p:cNvSpPr/>
          <p:nvPr/>
        </p:nvSpPr>
        <p:spPr>
          <a:xfrm>
            <a:off x="5410200" y="359409"/>
            <a:ext cx="3505200" cy="80010"/>
          </a:xfrm>
          <a:custGeom>
            <a:avLst/>
            <a:gdLst/>
            <a:ahLst/>
            <a:cxnLst/>
            <a:rect l="l" t="t" r="r" b="b"/>
            <a:pathLst>
              <a:path w="3505200" h="80009">
                <a:moveTo>
                  <a:pt x="0" y="80010"/>
                </a:moveTo>
                <a:lnTo>
                  <a:pt x="3505200" y="80010"/>
                </a:lnTo>
                <a:lnTo>
                  <a:pt x="3505200" y="0"/>
                </a:lnTo>
                <a:lnTo>
                  <a:pt x="0" y="0"/>
                </a:lnTo>
                <a:lnTo>
                  <a:pt x="0" y="80010"/>
                </a:lnTo>
                <a:close/>
              </a:path>
            </a:pathLst>
          </a:custGeom>
          <a:solidFill>
            <a:srgbClr val="427F85"/>
          </a:solidFill>
        </p:spPr>
        <p:txBody>
          <a:bodyPr wrap="square" lIns="0" tIns="0" rIns="0" bIns="0" rtlCol="0"/>
          <a:lstStyle/>
          <a:p>
            <a:endParaRPr/>
          </a:p>
        </p:txBody>
      </p:sp>
      <p:sp>
        <p:nvSpPr>
          <p:cNvPr id="31" name="bk object 31"/>
          <p:cNvSpPr/>
          <p:nvPr/>
        </p:nvSpPr>
        <p:spPr>
          <a:xfrm>
            <a:off x="9142730" y="439419"/>
            <a:ext cx="1270" cy="180340"/>
          </a:xfrm>
          <a:custGeom>
            <a:avLst/>
            <a:gdLst/>
            <a:ahLst/>
            <a:cxnLst/>
            <a:rect l="l" t="t" r="r" b="b"/>
            <a:pathLst>
              <a:path w="1270" h="180340">
                <a:moveTo>
                  <a:pt x="0" y="180339"/>
                </a:moveTo>
                <a:lnTo>
                  <a:pt x="1270" y="180339"/>
                </a:lnTo>
                <a:lnTo>
                  <a:pt x="1270" y="0"/>
                </a:lnTo>
                <a:lnTo>
                  <a:pt x="0" y="0"/>
                </a:lnTo>
                <a:lnTo>
                  <a:pt x="0" y="180339"/>
                </a:lnTo>
                <a:close/>
              </a:path>
            </a:pathLst>
          </a:custGeom>
          <a:solidFill>
            <a:srgbClr val="427F85">
              <a:alpha val="50000"/>
            </a:srgbClr>
          </a:solidFill>
        </p:spPr>
        <p:txBody>
          <a:bodyPr wrap="square" lIns="0" tIns="0" rIns="0" bIns="0" rtlCol="0"/>
          <a:lstStyle/>
          <a:p>
            <a:endParaRPr/>
          </a:p>
        </p:txBody>
      </p:sp>
      <p:sp>
        <p:nvSpPr>
          <p:cNvPr id="32" name="bk object 32"/>
          <p:cNvSpPr/>
          <p:nvPr/>
        </p:nvSpPr>
        <p:spPr>
          <a:xfrm>
            <a:off x="9072880" y="439419"/>
            <a:ext cx="12700" cy="180340"/>
          </a:xfrm>
          <a:custGeom>
            <a:avLst/>
            <a:gdLst/>
            <a:ahLst/>
            <a:cxnLst/>
            <a:rect l="l" t="t" r="r" b="b"/>
            <a:pathLst>
              <a:path w="12700" h="180340">
                <a:moveTo>
                  <a:pt x="0" y="180339"/>
                </a:moveTo>
                <a:lnTo>
                  <a:pt x="12700" y="180339"/>
                </a:lnTo>
                <a:lnTo>
                  <a:pt x="12700" y="0"/>
                </a:lnTo>
                <a:lnTo>
                  <a:pt x="0" y="0"/>
                </a:lnTo>
                <a:lnTo>
                  <a:pt x="0" y="180339"/>
                </a:lnTo>
                <a:close/>
              </a:path>
            </a:pathLst>
          </a:custGeom>
          <a:solidFill>
            <a:srgbClr val="427F85">
              <a:alpha val="50000"/>
            </a:srgbClr>
          </a:solidFill>
        </p:spPr>
        <p:txBody>
          <a:bodyPr wrap="square" lIns="0" tIns="0" rIns="0" bIns="0" rtlCol="0"/>
          <a:lstStyle/>
          <a:p>
            <a:endParaRPr/>
          </a:p>
        </p:txBody>
      </p:sp>
      <p:sp>
        <p:nvSpPr>
          <p:cNvPr id="33" name="bk object 33"/>
          <p:cNvSpPr/>
          <p:nvPr/>
        </p:nvSpPr>
        <p:spPr>
          <a:xfrm>
            <a:off x="9003030" y="439419"/>
            <a:ext cx="40640" cy="180340"/>
          </a:xfrm>
          <a:custGeom>
            <a:avLst/>
            <a:gdLst/>
            <a:ahLst/>
            <a:cxnLst/>
            <a:rect l="l" t="t" r="r" b="b"/>
            <a:pathLst>
              <a:path w="40640" h="180340">
                <a:moveTo>
                  <a:pt x="0" y="180339"/>
                </a:moveTo>
                <a:lnTo>
                  <a:pt x="40640" y="180339"/>
                </a:lnTo>
                <a:lnTo>
                  <a:pt x="40640" y="0"/>
                </a:lnTo>
                <a:lnTo>
                  <a:pt x="0" y="0"/>
                </a:lnTo>
                <a:lnTo>
                  <a:pt x="0" y="180339"/>
                </a:lnTo>
                <a:close/>
              </a:path>
            </a:pathLst>
          </a:custGeom>
          <a:solidFill>
            <a:srgbClr val="427F85">
              <a:alpha val="50000"/>
            </a:srgbClr>
          </a:solidFill>
        </p:spPr>
        <p:txBody>
          <a:bodyPr wrap="square" lIns="0" tIns="0" rIns="0" bIns="0" rtlCol="0"/>
          <a:lstStyle/>
          <a:p>
            <a:endParaRPr/>
          </a:p>
        </p:txBody>
      </p:sp>
      <p:sp>
        <p:nvSpPr>
          <p:cNvPr id="34" name="bk object 34"/>
          <p:cNvSpPr/>
          <p:nvPr/>
        </p:nvSpPr>
        <p:spPr>
          <a:xfrm>
            <a:off x="5410200" y="439419"/>
            <a:ext cx="3564890" cy="180340"/>
          </a:xfrm>
          <a:custGeom>
            <a:avLst/>
            <a:gdLst/>
            <a:ahLst/>
            <a:cxnLst/>
            <a:rect l="l" t="t" r="r" b="b"/>
            <a:pathLst>
              <a:path w="3564890" h="180340">
                <a:moveTo>
                  <a:pt x="0" y="180339"/>
                </a:moveTo>
                <a:lnTo>
                  <a:pt x="3564890" y="180339"/>
                </a:lnTo>
                <a:lnTo>
                  <a:pt x="3564890" y="0"/>
                </a:lnTo>
                <a:lnTo>
                  <a:pt x="0" y="0"/>
                </a:lnTo>
                <a:lnTo>
                  <a:pt x="0" y="180339"/>
                </a:lnTo>
                <a:close/>
              </a:path>
            </a:pathLst>
          </a:custGeom>
          <a:solidFill>
            <a:srgbClr val="427F85">
              <a:alpha val="50000"/>
            </a:srgbClr>
          </a:solidFill>
        </p:spPr>
        <p:txBody>
          <a:bodyPr wrap="square" lIns="0" tIns="0" rIns="0" bIns="0" rtlCol="0"/>
          <a:lstStyle/>
          <a:p>
            <a:endParaRPr/>
          </a:p>
        </p:txBody>
      </p:sp>
      <p:sp>
        <p:nvSpPr>
          <p:cNvPr id="35" name="bk object 35"/>
          <p:cNvSpPr/>
          <p:nvPr/>
        </p:nvSpPr>
        <p:spPr>
          <a:xfrm>
            <a:off x="9029700" y="0"/>
            <a:ext cx="0" cy="621030"/>
          </a:xfrm>
          <a:custGeom>
            <a:avLst/>
            <a:gdLst/>
            <a:ahLst/>
            <a:cxnLst/>
            <a:rect l="l" t="t" r="r" b="b"/>
            <a:pathLst>
              <a:path h="621030">
                <a:moveTo>
                  <a:pt x="0" y="0"/>
                </a:moveTo>
                <a:lnTo>
                  <a:pt x="0" y="621030"/>
                </a:lnTo>
              </a:path>
            </a:pathLst>
          </a:custGeom>
          <a:ln w="10159">
            <a:solidFill>
              <a:srgbClr val="FFFFFF"/>
            </a:solidFill>
          </a:ln>
        </p:spPr>
        <p:txBody>
          <a:bodyPr wrap="square" lIns="0" tIns="0" rIns="0" bIns="0" rtlCol="0"/>
          <a:lstStyle/>
          <a:p>
            <a:endParaRPr/>
          </a:p>
        </p:txBody>
      </p:sp>
      <p:sp>
        <p:nvSpPr>
          <p:cNvPr id="36" name="bk object 36"/>
          <p:cNvSpPr/>
          <p:nvPr/>
        </p:nvSpPr>
        <p:spPr>
          <a:xfrm>
            <a:off x="8943340" y="0"/>
            <a:ext cx="0" cy="585470"/>
          </a:xfrm>
          <a:custGeom>
            <a:avLst/>
            <a:gdLst/>
            <a:ahLst/>
            <a:cxnLst/>
            <a:rect l="l" t="t" r="r" b="b"/>
            <a:pathLst>
              <a:path h="585470">
                <a:moveTo>
                  <a:pt x="0" y="0"/>
                </a:moveTo>
                <a:lnTo>
                  <a:pt x="0" y="585470"/>
                </a:lnTo>
              </a:path>
            </a:pathLst>
          </a:custGeom>
          <a:ln w="55879">
            <a:solidFill>
              <a:srgbClr val="FFFFFF"/>
            </a:solidFill>
          </a:ln>
        </p:spPr>
        <p:txBody>
          <a:bodyPr wrap="square" lIns="0" tIns="0" rIns="0" bIns="0" rtlCol="0"/>
          <a:lstStyle/>
          <a:p>
            <a:endParaRPr/>
          </a:p>
        </p:txBody>
      </p:sp>
      <p:sp>
        <p:nvSpPr>
          <p:cNvPr id="37" name="bk object 37"/>
          <p:cNvSpPr/>
          <p:nvPr/>
        </p:nvSpPr>
        <p:spPr>
          <a:xfrm>
            <a:off x="8877934" y="0"/>
            <a:ext cx="0" cy="585470"/>
          </a:xfrm>
          <a:custGeom>
            <a:avLst/>
            <a:gdLst/>
            <a:ahLst/>
            <a:cxnLst/>
            <a:rect l="l" t="t" r="r" b="b"/>
            <a:pathLst>
              <a:path h="585470">
                <a:moveTo>
                  <a:pt x="0" y="0"/>
                </a:moveTo>
                <a:lnTo>
                  <a:pt x="0" y="585470"/>
                </a:lnTo>
              </a:path>
            </a:pathLst>
          </a:custGeom>
          <a:ln w="8889">
            <a:solidFill>
              <a:srgbClr val="FFFFFF"/>
            </a:solidFill>
          </a:ln>
        </p:spPr>
        <p:txBody>
          <a:bodyPr wrap="square" lIns="0" tIns="0" rIns="0" bIns="0" rtlCol="0"/>
          <a:lstStyle/>
          <a:p>
            <a:endParaRPr/>
          </a:p>
        </p:txBody>
      </p:sp>
      <p:sp>
        <p:nvSpPr>
          <p:cNvPr id="2" name="Holder 2"/>
          <p:cNvSpPr>
            <a:spLocks noGrp="1"/>
          </p:cNvSpPr>
          <p:nvPr>
            <p:ph type="title"/>
          </p:nvPr>
        </p:nvSpPr>
        <p:spPr>
          <a:xfrm>
            <a:off x="643890" y="609599"/>
            <a:ext cx="7884795" cy="2503170"/>
          </a:xfrm>
          <a:prstGeom prst="rect">
            <a:avLst/>
          </a:prstGeom>
        </p:spPr>
        <p:txBody>
          <a:bodyPr wrap="square" lIns="0" tIns="0" rIns="0" bIns="0">
            <a:spAutoFit/>
          </a:bodyPr>
          <a:lstStyle>
            <a:lvl1pPr>
              <a:defRPr sz="2800" b="0" i="0">
                <a:solidFill>
                  <a:schemeClr val="tx1"/>
                </a:solidFill>
                <a:latin typeface="Comic Sans MS"/>
                <a:cs typeface="Comic Sans MS"/>
              </a:defRPr>
            </a:lvl1pPr>
          </a:lstStyle>
          <a:p>
            <a:endParaRPr/>
          </a:p>
        </p:txBody>
      </p:sp>
      <p:sp>
        <p:nvSpPr>
          <p:cNvPr id="3" name="Holder 3"/>
          <p:cNvSpPr>
            <a:spLocks noGrp="1"/>
          </p:cNvSpPr>
          <p:nvPr>
            <p:ph type="body" idx="1"/>
          </p:nvPr>
        </p:nvSpPr>
        <p:spPr>
          <a:xfrm>
            <a:off x="640080" y="2109470"/>
            <a:ext cx="7863839" cy="3868420"/>
          </a:xfrm>
          <a:prstGeom prst="rect">
            <a:avLst/>
          </a:prstGeom>
        </p:spPr>
        <p:txBody>
          <a:bodyPr wrap="square" lIns="0" tIns="0" rIns="0" bIns="0">
            <a:spAutoFit/>
          </a:bodyPr>
          <a:lstStyle>
            <a:lvl1pPr>
              <a:defRPr sz="3100" b="0" i="0">
                <a:solidFill>
                  <a:schemeClr val="tx1"/>
                </a:solidFill>
                <a:latin typeface="Comic Sans MS"/>
                <a:cs typeface="Comic Sans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2/18/2025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image" Target="../media/image95.jpeg"/><Relationship Id="rId1" Type="http://schemas.openxmlformats.org/officeDocument/2006/relationships/slideLayout" Target="../slideLayouts/slideLayout5.xml"/><Relationship Id="rId4" Type="http://schemas.openxmlformats.org/officeDocument/2006/relationships/image" Target="../media/image97.jpeg"/></Relationships>
</file>

<file path=ppt/slides/_rels/slide51.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99.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image" Target="../media/image100.jpeg"/><Relationship Id="rId1" Type="http://schemas.openxmlformats.org/officeDocument/2006/relationships/slideLayout" Target="../slideLayouts/slideLayout5.xml"/><Relationship Id="rId4" Type="http://schemas.openxmlformats.org/officeDocument/2006/relationships/image" Target="../media/image102.jpeg"/></Relationships>
</file>

<file path=ppt/slides/_rels/slide54.xml.rels><?xml version="1.0" encoding="UTF-8" standalone="yes"?>
<Relationships xmlns="http://schemas.openxmlformats.org/package/2006/relationships"><Relationship Id="rId2" Type="http://schemas.openxmlformats.org/officeDocument/2006/relationships/image" Target="../media/image103.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11" Type="http://schemas.openxmlformats.org/officeDocument/2006/relationships/image" Target="../media/image31.jpeg"/><Relationship Id="rId5" Type="http://schemas.openxmlformats.org/officeDocument/2006/relationships/image" Target="../media/image25.jpe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jpe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4.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33" Type="http://schemas.openxmlformats.org/officeDocument/2006/relationships/image" Target="../media/image60.jpeg"/><Relationship Id="rId2" Type="http://schemas.openxmlformats.org/officeDocument/2006/relationships/image" Target="../media/image3.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32" Type="http://schemas.openxmlformats.org/officeDocument/2006/relationships/image" Target="../media/image59.png"/><Relationship Id="rId5" Type="http://schemas.openxmlformats.org/officeDocument/2006/relationships/image" Target="../media/image23.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png"/><Relationship Id="rId31" Type="http://schemas.openxmlformats.org/officeDocument/2006/relationships/image" Target="../media/image58.pn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slides/_rels/slide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2514600"/>
            <a:ext cx="7543800" cy="1077218"/>
          </a:xfrm>
          <a:prstGeom prst="rect">
            <a:avLst/>
          </a:prstGeom>
          <a:noFill/>
        </p:spPr>
        <p:txBody>
          <a:bodyPr wrap="square" rtlCol="0">
            <a:spAutoFit/>
          </a:bodyPr>
          <a:lstStyle/>
          <a:p>
            <a:r>
              <a:rPr lang="en-US" sz="3200" dirty="0" smtClean="0"/>
              <a:t>Water Pollution : Sources, Effects and Engineering control Strategies</a:t>
            </a:r>
            <a:endParaRPr lang="en-IN"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58900"/>
            <a:ext cx="6680834" cy="635000"/>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414355"/>
                </a:solidFill>
                <a:latin typeface="Trebuchet MS"/>
                <a:cs typeface="Trebuchet MS"/>
              </a:rPr>
              <a:t>2. Non-point source</a:t>
            </a:r>
            <a:r>
              <a:rPr sz="4000" spc="-95" dirty="0">
                <a:solidFill>
                  <a:srgbClr val="414355"/>
                </a:solidFill>
                <a:latin typeface="Trebuchet MS"/>
                <a:cs typeface="Trebuchet MS"/>
              </a:rPr>
              <a:t> </a:t>
            </a:r>
            <a:r>
              <a:rPr sz="4000" spc="-5" dirty="0">
                <a:solidFill>
                  <a:srgbClr val="414355"/>
                </a:solidFill>
                <a:latin typeface="Trebuchet MS"/>
                <a:cs typeface="Trebuchet MS"/>
              </a:rPr>
              <a:t>pollution</a:t>
            </a:r>
            <a:endParaRPr sz="4000">
              <a:latin typeface="Trebuchet MS"/>
              <a:cs typeface="Trebuchet MS"/>
            </a:endParaRPr>
          </a:p>
        </p:txBody>
      </p:sp>
      <p:sp>
        <p:nvSpPr>
          <p:cNvPr id="3" name="object 3"/>
          <p:cNvSpPr txBox="1"/>
          <p:nvPr/>
        </p:nvSpPr>
        <p:spPr>
          <a:xfrm>
            <a:off x="643890" y="2282190"/>
            <a:ext cx="7900670" cy="3940810"/>
          </a:xfrm>
          <a:prstGeom prst="rect">
            <a:avLst/>
          </a:prstGeom>
        </p:spPr>
        <p:txBody>
          <a:bodyPr vert="horz" wrap="square" lIns="0" tIns="12700" rIns="0" bIns="0" rtlCol="0">
            <a:spAutoFit/>
          </a:bodyPr>
          <a:lstStyle/>
          <a:p>
            <a:pPr marL="12700" marR="33655">
              <a:lnSpc>
                <a:spcPct val="100000"/>
              </a:lnSpc>
              <a:spcBef>
                <a:spcPts val="100"/>
              </a:spcBef>
            </a:pPr>
            <a:r>
              <a:rPr sz="2800" spc="-5" dirty="0">
                <a:latin typeface="Georgia"/>
                <a:cs typeface="Georgia"/>
              </a:rPr>
              <a:t>Non-point source (NPS) pollution refers to diffuse  </a:t>
            </a:r>
            <a:r>
              <a:rPr sz="2800" spc="-10" dirty="0">
                <a:latin typeface="Georgia"/>
                <a:cs typeface="Georgia"/>
              </a:rPr>
              <a:t>contamination </a:t>
            </a:r>
            <a:r>
              <a:rPr sz="2800" spc="-5" dirty="0">
                <a:latin typeface="Georgia"/>
                <a:cs typeface="Georgia"/>
              </a:rPr>
              <a:t>that does not </a:t>
            </a:r>
            <a:r>
              <a:rPr sz="2800" spc="-10" dirty="0">
                <a:latin typeface="Georgia"/>
                <a:cs typeface="Georgia"/>
              </a:rPr>
              <a:t>originate </a:t>
            </a:r>
            <a:r>
              <a:rPr sz="2800" spc="-5" dirty="0">
                <a:latin typeface="Georgia"/>
                <a:cs typeface="Georgia"/>
              </a:rPr>
              <a:t>from </a:t>
            </a:r>
            <a:r>
              <a:rPr sz="2800" dirty="0">
                <a:latin typeface="Georgia"/>
                <a:cs typeface="Georgia"/>
              </a:rPr>
              <a:t>a  </a:t>
            </a:r>
            <a:r>
              <a:rPr sz="2800" spc="-5" dirty="0">
                <a:latin typeface="Georgia"/>
                <a:cs typeface="Georgia"/>
              </a:rPr>
              <a:t>single discrete</a:t>
            </a:r>
            <a:r>
              <a:rPr sz="2800" spc="-15" dirty="0">
                <a:latin typeface="Georgia"/>
                <a:cs typeface="Georgia"/>
              </a:rPr>
              <a:t> </a:t>
            </a:r>
            <a:r>
              <a:rPr sz="2800" spc="-5" dirty="0">
                <a:latin typeface="Georgia"/>
                <a:cs typeface="Georgia"/>
              </a:rPr>
              <a:t>source.</a:t>
            </a:r>
            <a:endParaRPr sz="2800">
              <a:latin typeface="Georgia"/>
              <a:cs typeface="Georgia"/>
            </a:endParaRPr>
          </a:p>
          <a:p>
            <a:pPr marL="12700" marR="5080">
              <a:lnSpc>
                <a:spcPct val="100000"/>
              </a:lnSpc>
              <a:spcBef>
                <a:spcPts val="300"/>
              </a:spcBef>
            </a:pPr>
            <a:r>
              <a:rPr sz="2800" spc="-5" dirty="0">
                <a:latin typeface="Georgia"/>
                <a:cs typeface="Georgia"/>
              </a:rPr>
              <a:t>NPS </a:t>
            </a:r>
            <a:r>
              <a:rPr sz="2800" spc="-10" dirty="0">
                <a:latin typeface="Georgia"/>
                <a:cs typeface="Georgia"/>
              </a:rPr>
              <a:t>pollution </a:t>
            </a:r>
            <a:r>
              <a:rPr sz="2800" spc="-5" dirty="0">
                <a:latin typeface="Georgia"/>
                <a:cs typeface="Georgia"/>
              </a:rPr>
              <a:t>is often </a:t>
            </a:r>
            <a:r>
              <a:rPr sz="2800" spc="-10" dirty="0">
                <a:latin typeface="Georgia"/>
                <a:cs typeface="Georgia"/>
              </a:rPr>
              <a:t>accumulative </a:t>
            </a:r>
            <a:r>
              <a:rPr sz="2800" spc="-5" dirty="0">
                <a:latin typeface="Georgia"/>
                <a:cs typeface="Georgia"/>
              </a:rPr>
              <a:t>effect of small  </a:t>
            </a:r>
            <a:r>
              <a:rPr sz="2800" spc="-10" dirty="0">
                <a:latin typeface="Georgia"/>
                <a:cs typeface="Georgia"/>
              </a:rPr>
              <a:t>amounts </a:t>
            </a:r>
            <a:r>
              <a:rPr sz="2800" spc="-5" dirty="0">
                <a:latin typeface="Georgia"/>
                <a:cs typeface="Georgia"/>
              </a:rPr>
              <a:t>of </a:t>
            </a:r>
            <a:r>
              <a:rPr sz="2800" spc="-10" dirty="0">
                <a:latin typeface="Georgia"/>
                <a:cs typeface="Georgia"/>
              </a:rPr>
              <a:t>contaminants </a:t>
            </a:r>
            <a:r>
              <a:rPr sz="2800" spc="-5" dirty="0">
                <a:latin typeface="Georgia"/>
                <a:cs typeface="Georgia"/>
              </a:rPr>
              <a:t>gathered from </a:t>
            </a:r>
            <a:r>
              <a:rPr sz="2800" dirty="0">
                <a:latin typeface="Georgia"/>
                <a:cs typeface="Georgia"/>
              </a:rPr>
              <a:t>a </a:t>
            </a:r>
            <a:r>
              <a:rPr sz="2800" spc="-5" dirty="0">
                <a:latin typeface="Georgia"/>
                <a:cs typeface="Georgia"/>
              </a:rPr>
              <a:t>large  </a:t>
            </a:r>
            <a:r>
              <a:rPr sz="2800" spc="-10" dirty="0">
                <a:latin typeface="Georgia"/>
                <a:cs typeface="Georgia"/>
              </a:rPr>
              <a:t>area</a:t>
            </a:r>
            <a:endParaRPr sz="2800">
              <a:latin typeface="Georgia"/>
              <a:cs typeface="Georgia"/>
            </a:endParaRPr>
          </a:p>
          <a:p>
            <a:pPr marL="12700" marR="557530">
              <a:lnSpc>
                <a:spcPct val="100000"/>
              </a:lnSpc>
              <a:spcBef>
                <a:spcPts val="290"/>
              </a:spcBef>
              <a:buClr>
                <a:srgbClr val="9F4CA2"/>
              </a:buClr>
              <a:buSzPct val="96428"/>
              <a:buChar char="•"/>
              <a:tabLst>
                <a:tab pos="153035" algn="l"/>
              </a:tabLst>
            </a:pPr>
            <a:r>
              <a:rPr sz="2800" spc="-5" dirty="0">
                <a:latin typeface="Georgia"/>
                <a:cs typeface="Georgia"/>
              </a:rPr>
              <a:t>The leaching out of nitrogen compounds </a:t>
            </a:r>
            <a:r>
              <a:rPr sz="2800" spc="-10" dirty="0">
                <a:latin typeface="Georgia"/>
                <a:cs typeface="Georgia"/>
              </a:rPr>
              <a:t>from  agricultural </a:t>
            </a:r>
            <a:r>
              <a:rPr sz="2800" spc="-5" dirty="0">
                <a:latin typeface="Georgia"/>
                <a:cs typeface="Georgia"/>
              </a:rPr>
              <a:t>land which has been fertilized </a:t>
            </a:r>
            <a:r>
              <a:rPr sz="2800" spc="-10" dirty="0">
                <a:latin typeface="Georgia"/>
                <a:cs typeface="Georgia"/>
              </a:rPr>
              <a:t>is </a:t>
            </a:r>
            <a:r>
              <a:rPr sz="2800" dirty="0">
                <a:latin typeface="Georgia"/>
                <a:cs typeface="Georgia"/>
              </a:rPr>
              <a:t>a  </a:t>
            </a:r>
            <a:r>
              <a:rPr sz="2800" spc="-10" dirty="0">
                <a:latin typeface="Georgia"/>
                <a:cs typeface="Georgia"/>
              </a:rPr>
              <a:t>typical </a:t>
            </a:r>
            <a:r>
              <a:rPr sz="2800" spc="-5" dirty="0">
                <a:latin typeface="Georgia"/>
                <a:cs typeface="Georgia"/>
              </a:rPr>
              <a:t>example.</a:t>
            </a:r>
            <a:endParaRPr sz="2800">
              <a:latin typeface="Georgia"/>
              <a:cs typeface="Georgi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960" y="292100"/>
            <a:ext cx="6881495"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414355"/>
                </a:solidFill>
              </a:rPr>
              <a:t>What </a:t>
            </a:r>
            <a:r>
              <a:rPr sz="4000" spc="-5" dirty="0">
                <a:solidFill>
                  <a:srgbClr val="414355"/>
                </a:solidFill>
              </a:rPr>
              <a:t>are the types of</a:t>
            </a:r>
            <a:r>
              <a:rPr sz="4000" spc="-70" dirty="0">
                <a:solidFill>
                  <a:srgbClr val="414355"/>
                </a:solidFill>
              </a:rPr>
              <a:t> </a:t>
            </a:r>
            <a:r>
              <a:rPr sz="4000" spc="-10" dirty="0">
                <a:solidFill>
                  <a:srgbClr val="414355"/>
                </a:solidFill>
              </a:rPr>
              <a:t>water</a:t>
            </a:r>
            <a:endParaRPr sz="4000"/>
          </a:p>
        </p:txBody>
      </p:sp>
      <p:sp>
        <p:nvSpPr>
          <p:cNvPr id="3" name="object 3"/>
          <p:cNvSpPr txBox="1"/>
          <p:nvPr/>
        </p:nvSpPr>
        <p:spPr>
          <a:xfrm>
            <a:off x="643890" y="901700"/>
            <a:ext cx="7642859" cy="3942105"/>
          </a:xfrm>
          <a:prstGeom prst="rect">
            <a:avLst/>
          </a:prstGeom>
        </p:spPr>
        <p:txBody>
          <a:bodyPr vert="horz" wrap="square" lIns="0" tIns="12700" rIns="0" bIns="0" rtlCol="0">
            <a:spAutoFit/>
          </a:bodyPr>
          <a:lstStyle/>
          <a:p>
            <a:pPr marL="2799080">
              <a:lnSpc>
                <a:spcPct val="100000"/>
              </a:lnSpc>
              <a:spcBef>
                <a:spcPts val="100"/>
              </a:spcBef>
            </a:pPr>
            <a:r>
              <a:rPr sz="4000" spc="-10" dirty="0">
                <a:solidFill>
                  <a:srgbClr val="414355"/>
                </a:solidFill>
                <a:latin typeface="Comic Sans MS"/>
                <a:cs typeface="Comic Sans MS"/>
              </a:rPr>
              <a:t>pollution?</a:t>
            </a:r>
            <a:endParaRPr sz="4000" dirty="0">
              <a:latin typeface="Comic Sans MS"/>
              <a:cs typeface="Comic Sans MS"/>
            </a:endParaRPr>
          </a:p>
          <a:p>
            <a:pPr>
              <a:lnSpc>
                <a:spcPct val="100000"/>
              </a:lnSpc>
              <a:spcBef>
                <a:spcPts val="50"/>
              </a:spcBef>
            </a:pPr>
            <a:endParaRPr sz="7050" dirty="0">
              <a:latin typeface="Times New Roman"/>
              <a:cs typeface="Times New Roman"/>
            </a:endParaRPr>
          </a:p>
          <a:p>
            <a:pPr marL="12700" marR="5080">
              <a:lnSpc>
                <a:spcPct val="100000"/>
              </a:lnSpc>
            </a:pPr>
            <a:r>
              <a:rPr sz="3600" spc="-10" dirty="0">
                <a:latin typeface="Comic Sans MS"/>
                <a:cs typeface="Comic Sans MS"/>
              </a:rPr>
              <a:t>There are </a:t>
            </a:r>
            <a:r>
              <a:rPr sz="3600" spc="-5" dirty="0">
                <a:latin typeface="Comic Sans MS"/>
                <a:cs typeface="Comic Sans MS"/>
              </a:rPr>
              <a:t>many </a:t>
            </a:r>
            <a:r>
              <a:rPr sz="3600" spc="-10" dirty="0">
                <a:latin typeface="Comic Sans MS"/>
                <a:cs typeface="Comic Sans MS"/>
              </a:rPr>
              <a:t>types </a:t>
            </a:r>
            <a:r>
              <a:rPr sz="3600" dirty="0">
                <a:latin typeface="Comic Sans MS"/>
                <a:cs typeface="Comic Sans MS"/>
              </a:rPr>
              <a:t>of </a:t>
            </a:r>
            <a:r>
              <a:rPr sz="3600" spc="-10" dirty="0">
                <a:latin typeface="Comic Sans MS"/>
                <a:cs typeface="Comic Sans MS"/>
              </a:rPr>
              <a:t>water  </a:t>
            </a:r>
            <a:r>
              <a:rPr sz="3600" spc="-5" dirty="0">
                <a:latin typeface="Comic Sans MS"/>
                <a:cs typeface="Comic Sans MS"/>
              </a:rPr>
              <a:t>pollution because water comes</a:t>
            </a:r>
            <a:r>
              <a:rPr sz="3600" spc="-105" dirty="0">
                <a:latin typeface="Comic Sans MS"/>
                <a:cs typeface="Comic Sans MS"/>
              </a:rPr>
              <a:t> </a:t>
            </a:r>
            <a:r>
              <a:rPr sz="3600" spc="-5" dirty="0">
                <a:latin typeface="Comic Sans MS"/>
                <a:cs typeface="Comic Sans MS"/>
              </a:rPr>
              <a:t>from  many sources. </a:t>
            </a:r>
            <a:r>
              <a:rPr sz="3600" spc="-10" dirty="0">
                <a:latin typeface="Comic Sans MS"/>
                <a:cs typeface="Comic Sans MS"/>
              </a:rPr>
              <a:t>Here are </a:t>
            </a:r>
            <a:r>
              <a:rPr sz="3600" dirty="0">
                <a:latin typeface="Comic Sans MS"/>
                <a:cs typeface="Comic Sans MS"/>
              </a:rPr>
              <a:t>a </a:t>
            </a:r>
            <a:r>
              <a:rPr sz="3600" spc="-5" dirty="0">
                <a:latin typeface="Comic Sans MS"/>
                <a:cs typeface="Comic Sans MS"/>
              </a:rPr>
              <a:t>few </a:t>
            </a:r>
            <a:r>
              <a:rPr sz="3600" spc="-10" dirty="0">
                <a:latin typeface="Comic Sans MS"/>
                <a:cs typeface="Comic Sans MS"/>
              </a:rPr>
              <a:t>types  </a:t>
            </a:r>
            <a:r>
              <a:rPr sz="3600" spc="-5" dirty="0">
                <a:latin typeface="Comic Sans MS"/>
                <a:cs typeface="Comic Sans MS"/>
              </a:rPr>
              <a:t>of </a:t>
            </a:r>
            <a:r>
              <a:rPr sz="3600" spc="-10" dirty="0">
                <a:latin typeface="Comic Sans MS"/>
                <a:cs typeface="Comic Sans MS"/>
              </a:rPr>
              <a:t>water</a:t>
            </a:r>
            <a:r>
              <a:rPr sz="3600" spc="-20" dirty="0">
                <a:latin typeface="Comic Sans MS"/>
                <a:cs typeface="Comic Sans MS"/>
              </a:rPr>
              <a:t> </a:t>
            </a:r>
            <a:r>
              <a:rPr sz="3600" spc="-5" dirty="0" smtClean="0">
                <a:latin typeface="Comic Sans MS"/>
                <a:cs typeface="Comic Sans MS"/>
              </a:rPr>
              <a:t>pollution</a:t>
            </a:r>
            <a:endParaRPr lang="en-US" sz="3600" spc="-5" dirty="0">
              <a:latin typeface="Comic Sans MS"/>
              <a:cs typeface="Comic Sans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529590"/>
            <a:ext cx="7734300" cy="5462270"/>
          </a:xfrm>
          <a:prstGeom prst="rect">
            <a:avLst/>
          </a:prstGeom>
        </p:spPr>
        <p:txBody>
          <a:bodyPr vert="horz" wrap="square" lIns="0" tIns="49530" rIns="0" bIns="0" rtlCol="0">
            <a:spAutoFit/>
          </a:bodyPr>
          <a:lstStyle/>
          <a:p>
            <a:pPr marL="12700">
              <a:lnSpc>
                <a:spcPct val="100000"/>
              </a:lnSpc>
              <a:spcBef>
                <a:spcPts val="390"/>
              </a:spcBef>
            </a:pPr>
            <a:r>
              <a:rPr sz="3200" spc="-5" dirty="0">
                <a:latin typeface="Comic Sans MS"/>
                <a:cs typeface="Comic Sans MS"/>
              </a:rPr>
              <a:t>1. </a:t>
            </a:r>
            <a:r>
              <a:rPr sz="3200" b="1" spc="-5" dirty="0">
                <a:latin typeface="Comic Sans MS"/>
                <a:cs typeface="Comic Sans MS"/>
              </a:rPr>
              <a:t>Nutrients</a:t>
            </a:r>
            <a:r>
              <a:rPr sz="3200" b="1" spc="5" dirty="0">
                <a:latin typeface="Comic Sans MS"/>
                <a:cs typeface="Comic Sans MS"/>
              </a:rPr>
              <a:t> </a:t>
            </a:r>
            <a:r>
              <a:rPr sz="3200" b="1" spc="-5" dirty="0">
                <a:latin typeface="Comic Sans MS"/>
                <a:cs typeface="Comic Sans MS"/>
              </a:rPr>
              <a:t>Pollution</a:t>
            </a:r>
            <a:endParaRPr sz="3200">
              <a:latin typeface="Comic Sans MS"/>
              <a:cs typeface="Comic Sans MS"/>
            </a:endParaRPr>
          </a:p>
          <a:p>
            <a:pPr marL="12700" marR="5080" indent="806450">
              <a:lnSpc>
                <a:spcPct val="100000"/>
              </a:lnSpc>
              <a:spcBef>
                <a:spcPts val="290"/>
              </a:spcBef>
            </a:pPr>
            <a:r>
              <a:rPr sz="3200" spc="-5" dirty="0">
                <a:latin typeface="Comic Sans MS"/>
                <a:cs typeface="Comic Sans MS"/>
              </a:rPr>
              <a:t>Some </a:t>
            </a:r>
            <a:r>
              <a:rPr sz="3200" dirty="0">
                <a:latin typeface="Comic Sans MS"/>
                <a:cs typeface="Comic Sans MS"/>
              </a:rPr>
              <a:t>wastewater, </a:t>
            </a:r>
            <a:r>
              <a:rPr sz="3200" spc="-5" dirty="0">
                <a:latin typeface="Comic Sans MS"/>
                <a:cs typeface="Comic Sans MS"/>
              </a:rPr>
              <a:t>fertilizers </a:t>
            </a:r>
            <a:r>
              <a:rPr sz="3200" dirty="0">
                <a:latin typeface="Comic Sans MS"/>
                <a:cs typeface="Comic Sans MS"/>
              </a:rPr>
              <a:t>and  </a:t>
            </a:r>
            <a:r>
              <a:rPr sz="3200" spc="-5" dirty="0">
                <a:latin typeface="Comic Sans MS"/>
                <a:cs typeface="Comic Sans MS"/>
              </a:rPr>
              <a:t>sewage contain high levels of nutrients.  If they end up in water bodies, they  encourage </a:t>
            </a:r>
            <a:r>
              <a:rPr sz="3200" dirty="0">
                <a:latin typeface="Comic Sans MS"/>
                <a:cs typeface="Comic Sans MS"/>
              </a:rPr>
              <a:t>algae and </a:t>
            </a:r>
            <a:r>
              <a:rPr sz="3200" spc="-5" dirty="0">
                <a:latin typeface="Comic Sans MS"/>
                <a:cs typeface="Comic Sans MS"/>
              </a:rPr>
              <a:t>weed growth in the  </a:t>
            </a:r>
            <a:r>
              <a:rPr sz="3200" dirty="0">
                <a:latin typeface="Comic Sans MS"/>
                <a:cs typeface="Comic Sans MS"/>
              </a:rPr>
              <a:t>water. </a:t>
            </a:r>
            <a:r>
              <a:rPr sz="3200" spc="-5" dirty="0">
                <a:latin typeface="Comic Sans MS"/>
                <a:cs typeface="Comic Sans MS"/>
              </a:rPr>
              <a:t>This will make the </a:t>
            </a:r>
            <a:r>
              <a:rPr sz="3200" dirty="0">
                <a:latin typeface="Comic Sans MS"/>
                <a:cs typeface="Comic Sans MS"/>
              </a:rPr>
              <a:t>water  </a:t>
            </a:r>
            <a:r>
              <a:rPr sz="3200" spc="-5" dirty="0">
                <a:latin typeface="Comic Sans MS"/>
                <a:cs typeface="Comic Sans MS"/>
              </a:rPr>
              <a:t>undrinkable, </a:t>
            </a:r>
            <a:r>
              <a:rPr sz="3200" dirty="0">
                <a:latin typeface="Comic Sans MS"/>
                <a:cs typeface="Comic Sans MS"/>
              </a:rPr>
              <a:t>and </a:t>
            </a:r>
            <a:r>
              <a:rPr sz="3200" spc="-5" dirty="0">
                <a:latin typeface="Comic Sans MS"/>
                <a:cs typeface="Comic Sans MS"/>
              </a:rPr>
              <a:t>even clog filters. </a:t>
            </a:r>
            <a:r>
              <a:rPr sz="3200" spc="-10" dirty="0">
                <a:latin typeface="Comic Sans MS"/>
                <a:cs typeface="Comic Sans MS"/>
              </a:rPr>
              <a:t>Too  </a:t>
            </a:r>
            <a:r>
              <a:rPr sz="3200" spc="-5" dirty="0">
                <a:latin typeface="Comic Sans MS"/>
                <a:cs typeface="Comic Sans MS"/>
              </a:rPr>
              <a:t>much </a:t>
            </a:r>
            <a:r>
              <a:rPr sz="3200" dirty="0">
                <a:latin typeface="Comic Sans MS"/>
                <a:cs typeface="Comic Sans MS"/>
              </a:rPr>
              <a:t>algae </a:t>
            </a:r>
            <a:r>
              <a:rPr sz="3200" spc="-5" dirty="0">
                <a:latin typeface="Comic Sans MS"/>
                <a:cs typeface="Comic Sans MS"/>
              </a:rPr>
              <a:t>will </a:t>
            </a:r>
            <a:r>
              <a:rPr sz="3200" dirty="0">
                <a:latin typeface="Comic Sans MS"/>
                <a:cs typeface="Comic Sans MS"/>
              </a:rPr>
              <a:t>also use up all </a:t>
            </a:r>
            <a:r>
              <a:rPr sz="3200" spc="-5" dirty="0">
                <a:latin typeface="Comic Sans MS"/>
                <a:cs typeface="Comic Sans MS"/>
              </a:rPr>
              <a:t>the</a:t>
            </a:r>
            <a:r>
              <a:rPr sz="3200" spc="-80" dirty="0">
                <a:latin typeface="Comic Sans MS"/>
                <a:cs typeface="Comic Sans MS"/>
              </a:rPr>
              <a:t> </a:t>
            </a:r>
            <a:r>
              <a:rPr sz="3200" spc="-5" dirty="0">
                <a:latin typeface="Comic Sans MS"/>
                <a:cs typeface="Comic Sans MS"/>
              </a:rPr>
              <a:t>oxygen  in the </a:t>
            </a:r>
            <a:r>
              <a:rPr sz="3200" dirty="0">
                <a:latin typeface="Comic Sans MS"/>
                <a:cs typeface="Comic Sans MS"/>
              </a:rPr>
              <a:t>water, and </a:t>
            </a:r>
            <a:r>
              <a:rPr sz="3200" spc="-5" dirty="0">
                <a:latin typeface="Comic Sans MS"/>
                <a:cs typeface="Comic Sans MS"/>
              </a:rPr>
              <a:t>other water organisms  in the water will die out </a:t>
            </a:r>
            <a:r>
              <a:rPr sz="3200" spc="-10" dirty="0">
                <a:latin typeface="Comic Sans MS"/>
                <a:cs typeface="Comic Sans MS"/>
              </a:rPr>
              <a:t>of </a:t>
            </a:r>
            <a:r>
              <a:rPr sz="3200" spc="-5" dirty="0">
                <a:latin typeface="Comic Sans MS"/>
                <a:cs typeface="Comic Sans MS"/>
              </a:rPr>
              <a:t>oxygen  starvation.</a:t>
            </a:r>
            <a:endParaRPr sz="3200">
              <a:latin typeface="Comic Sans MS"/>
              <a:cs typeface="Comic Sans M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85750"/>
            <a:ext cx="9144000" cy="653669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638809"/>
            <a:ext cx="7868284" cy="5836920"/>
          </a:xfrm>
          <a:prstGeom prst="rect">
            <a:avLst/>
          </a:prstGeom>
        </p:spPr>
        <p:txBody>
          <a:bodyPr vert="horz" wrap="square" lIns="0" tIns="139700" rIns="0" bIns="0" rtlCol="0">
            <a:spAutoFit/>
          </a:bodyPr>
          <a:lstStyle/>
          <a:p>
            <a:pPr marL="12700">
              <a:lnSpc>
                <a:spcPct val="100000"/>
              </a:lnSpc>
              <a:spcBef>
                <a:spcPts val="1100"/>
              </a:spcBef>
            </a:pPr>
            <a:r>
              <a:rPr sz="3600" spc="-5" dirty="0">
                <a:latin typeface="Comic Sans MS"/>
                <a:cs typeface="Comic Sans MS"/>
              </a:rPr>
              <a:t>2. </a:t>
            </a:r>
            <a:r>
              <a:rPr sz="3600" b="1" spc="-5" dirty="0">
                <a:latin typeface="Comic Sans MS"/>
                <a:cs typeface="Comic Sans MS"/>
              </a:rPr>
              <a:t>Surface water</a:t>
            </a:r>
            <a:r>
              <a:rPr sz="3600" b="1" spc="-20" dirty="0">
                <a:latin typeface="Comic Sans MS"/>
                <a:cs typeface="Comic Sans MS"/>
              </a:rPr>
              <a:t> </a:t>
            </a:r>
            <a:r>
              <a:rPr sz="3600" b="1" spc="-10" dirty="0">
                <a:latin typeface="Comic Sans MS"/>
                <a:cs typeface="Comic Sans MS"/>
              </a:rPr>
              <a:t>pollution</a:t>
            </a:r>
            <a:endParaRPr sz="3600">
              <a:latin typeface="Comic Sans MS"/>
              <a:cs typeface="Comic Sans MS"/>
            </a:endParaRPr>
          </a:p>
          <a:p>
            <a:pPr marL="12700" marR="5080" indent="806450">
              <a:lnSpc>
                <a:spcPct val="116100"/>
              </a:lnSpc>
              <a:spcBef>
                <a:spcPts val="305"/>
              </a:spcBef>
            </a:pPr>
            <a:r>
              <a:rPr sz="3600" spc="-5" dirty="0">
                <a:latin typeface="Comic Sans MS"/>
                <a:cs typeface="Comic Sans MS"/>
              </a:rPr>
              <a:t>Surface water includes natural  water found </a:t>
            </a:r>
            <a:r>
              <a:rPr sz="3600" dirty="0">
                <a:latin typeface="Comic Sans MS"/>
                <a:cs typeface="Comic Sans MS"/>
              </a:rPr>
              <a:t>on </a:t>
            </a:r>
            <a:r>
              <a:rPr sz="3600" spc="-5" dirty="0">
                <a:latin typeface="Comic Sans MS"/>
                <a:cs typeface="Comic Sans MS"/>
              </a:rPr>
              <a:t>the </a:t>
            </a:r>
            <a:r>
              <a:rPr sz="3600" spc="-10" dirty="0">
                <a:latin typeface="Comic Sans MS"/>
                <a:cs typeface="Comic Sans MS"/>
              </a:rPr>
              <a:t>earth's </a:t>
            </a:r>
            <a:r>
              <a:rPr sz="3600" spc="-5" dirty="0">
                <a:latin typeface="Comic Sans MS"/>
                <a:cs typeface="Comic Sans MS"/>
              </a:rPr>
              <a:t>surface,  like rivers, lakes, lagoons </a:t>
            </a:r>
            <a:r>
              <a:rPr sz="3600" dirty="0">
                <a:latin typeface="Comic Sans MS"/>
                <a:cs typeface="Comic Sans MS"/>
              </a:rPr>
              <a:t>and </a:t>
            </a:r>
            <a:r>
              <a:rPr sz="3600" spc="-5" dirty="0">
                <a:latin typeface="Comic Sans MS"/>
                <a:cs typeface="Comic Sans MS"/>
              </a:rPr>
              <a:t>oceans.  Hazardous </a:t>
            </a:r>
            <a:r>
              <a:rPr sz="3600" spc="-10" dirty="0">
                <a:latin typeface="Comic Sans MS"/>
                <a:cs typeface="Comic Sans MS"/>
              </a:rPr>
              <a:t>substances </a:t>
            </a:r>
            <a:r>
              <a:rPr sz="3600" spc="-5" dirty="0">
                <a:latin typeface="Comic Sans MS"/>
                <a:cs typeface="Comic Sans MS"/>
              </a:rPr>
              <a:t>coming into  contact </a:t>
            </a:r>
            <a:r>
              <a:rPr sz="3600" spc="-10" dirty="0">
                <a:latin typeface="Comic Sans MS"/>
                <a:cs typeface="Comic Sans MS"/>
              </a:rPr>
              <a:t>with </a:t>
            </a:r>
            <a:r>
              <a:rPr sz="3600" spc="-5" dirty="0">
                <a:latin typeface="Comic Sans MS"/>
                <a:cs typeface="Comic Sans MS"/>
              </a:rPr>
              <a:t>this surface water,  dissolving </a:t>
            </a:r>
            <a:r>
              <a:rPr sz="3600" dirty="0">
                <a:latin typeface="Comic Sans MS"/>
                <a:cs typeface="Comic Sans MS"/>
              </a:rPr>
              <a:t>or </a:t>
            </a:r>
            <a:r>
              <a:rPr sz="3600" spc="-5" dirty="0">
                <a:latin typeface="Comic Sans MS"/>
                <a:cs typeface="Comic Sans MS"/>
              </a:rPr>
              <a:t>mixing physically with  </a:t>
            </a:r>
            <a:r>
              <a:rPr sz="3600" spc="-10" dirty="0">
                <a:latin typeface="Comic Sans MS"/>
                <a:cs typeface="Comic Sans MS"/>
              </a:rPr>
              <a:t>the </a:t>
            </a:r>
            <a:r>
              <a:rPr sz="3600" spc="-5" dirty="0">
                <a:latin typeface="Comic Sans MS"/>
                <a:cs typeface="Comic Sans MS"/>
              </a:rPr>
              <a:t>water can be called </a:t>
            </a:r>
            <a:r>
              <a:rPr sz="3600" spc="-10" dirty="0">
                <a:latin typeface="Comic Sans MS"/>
                <a:cs typeface="Comic Sans MS"/>
              </a:rPr>
              <a:t>surface  </a:t>
            </a:r>
            <a:r>
              <a:rPr sz="3600" spc="-5" dirty="0">
                <a:latin typeface="Comic Sans MS"/>
                <a:cs typeface="Comic Sans MS"/>
              </a:rPr>
              <a:t>water</a:t>
            </a:r>
            <a:r>
              <a:rPr sz="3600" spc="-15" dirty="0">
                <a:latin typeface="Comic Sans MS"/>
                <a:cs typeface="Comic Sans MS"/>
              </a:rPr>
              <a:t> </a:t>
            </a:r>
            <a:r>
              <a:rPr sz="3600" spc="-5" dirty="0">
                <a:latin typeface="Comic Sans MS"/>
                <a:cs typeface="Comic Sans MS"/>
              </a:rPr>
              <a:t>pollution.</a:t>
            </a:r>
            <a:endParaRPr sz="3600">
              <a:latin typeface="Comic Sans MS"/>
              <a:cs typeface="Comic Sans M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0"/>
            <a:ext cx="64008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8650" y="576579"/>
            <a:ext cx="7973695" cy="4955540"/>
          </a:xfrm>
          <a:prstGeom prst="rect">
            <a:avLst/>
          </a:prstGeom>
        </p:spPr>
        <p:txBody>
          <a:bodyPr vert="horz" wrap="square" lIns="0" tIns="113030" rIns="0" bIns="0" rtlCol="0">
            <a:spAutoFit/>
          </a:bodyPr>
          <a:lstStyle/>
          <a:p>
            <a:pPr marL="12700">
              <a:lnSpc>
                <a:spcPct val="100000"/>
              </a:lnSpc>
              <a:spcBef>
                <a:spcPts val="890"/>
              </a:spcBef>
            </a:pPr>
            <a:r>
              <a:rPr sz="2750" spc="-5" dirty="0">
                <a:latin typeface="Comic Sans MS"/>
                <a:cs typeface="Comic Sans MS"/>
              </a:rPr>
              <a:t>3. </a:t>
            </a:r>
            <a:r>
              <a:rPr sz="2750" b="1" spc="-5" dirty="0">
                <a:latin typeface="Comic Sans MS"/>
                <a:cs typeface="Comic Sans MS"/>
              </a:rPr>
              <a:t>Oxygen</a:t>
            </a:r>
            <a:r>
              <a:rPr sz="2750" b="1" spc="-15" dirty="0">
                <a:latin typeface="Comic Sans MS"/>
                <a:cs typeface="Comic Sans MS"/>
              </a:rPr>
              <a:t> </a:t>
            </a:r>
            <a:r>
              <a:rPr sz="2750" b="1" spc="-10" dirty="0">
                <a:latin typeface="Comic Sans MS"/>
                <a:cs typeface="Comic Sans MS"/>
              </a:rPr>
              <a:t>Depleting</a:t>
            </a:r>
            <a:endParaRPr sz="2750">
              <a:latin typeface="Comic Sans MS"/>
              <a:cs typeface="Comic Sans MS"/>
            </a:endParaRPr>
          </a:p>
          <a:p>
            <a:pPr marL="12700" marR="5080">
              <a:lnSpc>
                <a:spcPct val="116100"/>
              </a:lnSpc>
              <a:spcBef>
                <a:spcPts val="254"/>
              </a:spcBef>
            </a:pPr>
            <a:r>
              <a:rPr sz="2750" spc="-5" dirty="0">
                <a:latin typeface="Comic Sans MS"/>
                <a:cs typeface="Comic Sans MS"/>
              </a:rPr>
              <a:t>Water </a:t>
            </a:r>
            <a:r>
              <a:rPr sz="2750" spc="-10" dirty="0">
                <a:latin typeface="Comic Sans MS"/>
                <a:cs typeface="Comic Sans MS"/>
              </a:rPr>
              <a:t>bodies </a:t>
            </a:r>
            <a:r>
              <a:rPr sz="2750" spc="-5" dirty="0">
                <a:latin typeface="Comic Sans MS"/>
                <a:cs typeface="Comic Sans MS"/>
              </a:rPr>
              <a:t>have </a:t>
            </a:r>
            <a:r>
              <a:rPr sz="2750" spc="-10" dirty="0">
                <a:latin typeface="Comic Sans MS"/>
                <a:cs typeface="Comic Sans MS"/>
              </a:rPr>
              <a:t>micro-organisms. These  </a:t>
            </a:r>
            <a:r>
              <a:rPr sz="2750" spc="-5" dirty="0">
                <a:latin typeface="Comic Sans MS"/>
                <a:cs typeface="Comic Sans MS"/>
              </a:rPr>
              <a:t>include aerobic and anaerobic </a:t>
            </a:r>
            <a:r>
              <a:rPr sz="2750" spc="-10" dirty="0">
                <a:latin typeface="Comic Sans MS"/>
                <a:cs typeface="Comic Sans MS"/>
              </a:rPr>
              <a:t>organisms. </a:t>
            </a:r>
            <a:r>
              <a:rPr sz="2750" spc="-5" dirty="0">
                <a:latin typeface="Comic Sans MS"/>
                <a:cs typeface="Comic Sans MS"/>
              </a:rPr>
              <a:t>When  to much biodegradable matter (things that  </a:t>
            </a:r>
            <a:r>
              <a:rPr sz="2750" spc="-10" dirty="0">
                <a:latin typeface="Comic Sans MS"/>
                <a:cs typeface="Comic Sans MS"/>
              </a:rPr>
              <a:t>easily </a:t>
            </a:r>
            <a:r>
              <a:rPr sz="2750" spc="-5" dirty="0">
                <a:latin typeface="Comic Sans MS"/>
                <a:cs typeface="Comic Sans MS"/>
              </a:rPr>
              <a:t>decay) end up in water, it encourages </a:t>
            </a:r>
            <a:r>
              <a:rPr sz="2750" spc="-10" dirty="0">
                <a:latin typeface="Comic Sans MS"/>
                <a:cs typeface="Comic Sans MS"/>
              </a:rPr>
              <a:t>more  microorganism </a:t>
            </a:r>
            <a:r>
              <a:rPr sz="2750" spc="-5" dirty="0">
                <a:latin typeface="Comic Sans MS"/>
                <a:cs typeface="Comic Sans MS"/>
              </a:rPr>
              <a:t>growth, and they use up </a:t>
            </a:r>
            <a:r>
              <a:rPr sz="2750" spc="-10" dirty="0">
                <a:latin typeface="Comic Sans MS"/>
                <a:cs typeface="Comic Sans MS"/>
              </a:rPr>
              <a:t>more  oxygen </a:t>
            </a:r>
            <a:r>
              <a:rPr sz="2750" spc="-5" dirty="0">
                <a:latin typeface="Comic Sans MS"/>
                <a:cs typeface="Comic Sans MS"/>
              </a:rPr>
              <a:t>in the water. If </a:t>
            </a:r>
            <a:r>
              <a:rPr sz="2750" spc="-10" dirty="0">
                <a:latin typeface="Comic Sans MS"/>
                <a:cs typeface="Comic Sans MS"/>
              </a:rPr>
              <a:t>oxygen </a:t>
            </a:r>
            <a:r>
              <a:rPr sz="2750" spc="-5" dirty="0">
                <a:latin typeface="Comic Sans MS"/>
                <a:cs typeface="Comic Sans MS"/>
              </a:rPr>
              <a:t>is depleted,  </a:t>
            </a:r>
            <a:r>
              <a:rPr sz="2750" spc="-10" dirty="0">
                <a:latin typeface="Comic Sans MS"/>
                <a:cs typeface="Comic Sans MS"/>
              </a:rPr>
              <a:t>aerobic </a:t>
            </a:r>
            <a:r>
              <a:rPr sz="2750" spc="-5" dirty="0">
                <a:latin typeface="Comic Sans MS"/>
                <a:cs typeface="Comic Sans MS"/>
              </a:rPr>
              <a:t>organisms </a:t>
            </a:r>
            <a:r>
              <a:rPr sz="2750" spc="-10" dirty="0">
                <a:latin typeface="Comic Sans MS"/>
                <a:cs typeface="Comic Sans MS"/>
              </a:rPr>
              <a:t>die, </a:t>
            </a:r>
            <a:r>
              <a:rPr sz="2750" spc="-5" dirty="0">
                <a:latin typeface="Comic Sans MS"/>
                <a:cs typeface="Comic Sans MS"/>
              </a:rPr>
              <a:t>and </a:t>
            </a:r>
            <a:r>
              <a:rPr sz="2750" spc="-10" dirty="0">
                <a:latin typeface="Comic Sans MS"/>
                <a:cs typeface="Comic Sans MS"/>
              </a:rPr>
              <a:t>anaerobic organism  </a:t>
            </a:r>
            <a:r>
              <a:rPr sz="2750" spc="-5" dirty="0">
                <a:latin typeface="Comic Sans MS"/>
                <a:cs typeface="Comic Sans MS"/>
              </a:rPr>
              <a:t>grow more </a:t>
            </a:r>
            <a:r>
              <a:rPr sz="2750" dirty="0">
                <a:latin typeface="Comic Sans MS"/>
                <a:cs typeface="Comic Sans MS"/>
              </a:rPr>
              <a:t>to </a:t>
            </a:r>
            <a:r>
              <a:rPr sz="2750" spc="-5" dirty="0">
                <a:latin typeface="Comic Sans MS"/>
                <a:cs typeface="Comic Sans MS"/>
              </a:rPr>
              <a:t>produce </a:t>
            </a:r>
            <a:r>
              <a:rPr sz="2750" spc="-10" dirty="0">
                <a:latin typeface="Comic Sans MS"/>
                <a:cs typeface="Comic Sans MS"/>
              </a:rPr>
              <a:t>harmful toxins </a:t>
            </a:r>
            <a:r>
              <a:rPr sz="2750" spc="-5" dirty="0">
                <a:latin typeface="Comic Sans MS"/>
                <a:cs typeface="Comic Sans MS"/>
              </a:rPr>
              <a:t>such </a:t>
            </a:r>
            <a:r>
              <a:rPr sz="2750" dirty="0">
                <a:latin typeface="Comic Sans MS"/>
                <a:cs typeface="Comic Sans MS"/>
              </a:rPr>
              <a:t>as  </a:t>
            </a:r>
            <a:r>
              <a:rPr sz="2750" spc="-10" dirty="0">
                <a:latin typeface="Comic Sans MS"/>
                <a:cs typeface="Comic Sans MS"/>
              </a:rPr>
              <a:t>ammonia </a:t>
            </a:r>
            <a:r>
              <a:rPr sz="2750" spc="-5" dirty="0">
                <a:latin typeface="Comic Sans MS"/>
                <a:cs typeface="Comic Sans MS"/>
              </a:rPr>
              <a:t>and</a:t>
            </a:r>
            <a:r>
              <a:rPr sz="2750" spc="-15" dirty="0">
                <a:latin typeface="Comic Sans MS"/>
                <a:cs typeface="Comic Sans MS"/>
              </a:rPr>
              <a:t> </a:t>
            </a:r>
            <a:r>
              <a:rPr sz="2750" spc="-5" dirty="0">
                <a:latin typeface="Comic Sans MS"/>
                <a:cs typeface="Comic Sans MS"/>
              </a:rPr>
              <a:t>sulfides.</a:t>
            </a:r>
            <a:endParaRPr sz="2750">
              <a:latin typeface="Comic Sans MS"/>
              <a:cs typeface="Comic Sans M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28600"/>
            <a:ext cx="9144000" cy="6629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73854" y="4159790"/>
            <a:ext cx="3753485" cy="495934"/>
          </a:xfrm>
          <a:prstGeom prst="rect">
            <a:avLst/>
          </a:prstGeom>
        </p:spPr>
        <p:txBody>
          <a:bodyPr vert="horz" wrap="square" lIns="0" tIns="36195" rIns="0" bIns="0" rtlCol="0">
            <a:spAutoFit/>
          </a:bodyPr>
          <a:lstStyle/>
          <a:p>
            <a:pPr>
              <a:lnSpc>
                <a:spcPct val="100000"/>
              </a:lnSpc>
              <a:spcBef>
                <a:spcPts val="285"/>
              </a:spcBef>
            </a:pPr>
            <a:r>
              <a:rPr sz="2800" spc="-5" dirty="0">
                <a:latin typeface="Comic Sans MS"/>
                <a:cs typeface="Comic Sans MS"/>
              </a:rPr>
              <a:t>hecked for ground</a:t>
            </a:r>
            <a:r>
              <a:rPr sz="2800" spc="-45" dirty="0">
                <a:latin typeface="Comic Sans MS"/>
                <a:cs typeface="Comic Sans MS"/>
              </a:rPr>
              <a:t> </a:t>
            </a:r>
            <a:r>
              <a:rPr sz="2800" spc="-10" dirty="0">
                <a:latin typeface="Comic Sans MS"/>
                <a:cs typeface="Comic Sans MS"/>
              </a:rPr>
              <a:t>wat</a:t>
            </a:r>
            <a:endParaRPr sz="2800">
              <a:latin typeface="Comic Sans MS"/>
              <a:cs typeface="Comic Sans MS"/>
            </a:endParaRPr>
          </a:p>
        </p:txBody>
      </p:sp>
      <p:sp>
        <p:nvSpPr>
          <p:cNvPr id="3" name="object 3"/>
          <p:cNvSpPr txBox="1"/>
          <p:nvPr/>
        </p:nvSpPr>
        <p:spPr>
          <a:xfrm>
            <a:off x="643890" y="571499"/>
            <a:ext cx="7954645" cy="4064000"/>
          </a:xfrm>
          <a:prstGeom prst="rect">
            <a:avLst/>
          </a:prstGeom>
        </p:spPr>
        <p:txBody>
          <a:bodyPr vert="horz" wrap="square" lIns="0" tIns="119380" rIns="0" bIns="0" rtlCol="0">
            <a:spAutoFit/>
          </a:bodyPr>
          <a:lstStyle/>
          <a:p>
            <a:pPr marL="12700">
              <a:lnSpc>
                <a:spcPct val="100000"/>
              </a:lnSpc>
              <a:spcBef>
                <a:spcPts val="940"/>
              </a:spcBef>
            </a:pPr>
            <a:r>
              <a:rPr sz="2800" spc="-5" dirty="0">
                <a:latin typeface="Comic Sans MS"/>
                <a:cs typeface="Comic Sans MS"/>
              </a:rPr>
              <a:t>4</a:t>
            </a:r>
            <a:r>
              <a:rPr sz="2800" b="1" spc="-5" dirty="0">
                <a:latin typeface="Comic Sans MS"/>
                <a:cs typeface="Comic Sans MS"/>
              </a:rPr>
              <a:t>. Ground </a:t>
            </a:r>
            <a:r>
              <a:rPr sz="2800" b="1" spc="-10" dirty="0">
                <a:latin typeface="Comic Sans MS"/>
                <a:cs typeface="Comic Sans MS"/>
              </a:rPr>
              <a:t>water</a:t>
            </a:r>
            <a:r>
              <a:rPr sz="2800" b="1" spc="-25" dirty="0">
                <a:latin typeface="Comic Sans MS"/>
                <a:cs typeface="Comic Sans MS"/>
              </a:rPr>
              <a:t> </a:t>
            </a:r>
            <a:r>
              <a:rPr sz="2800" b="1" spc="-5" dirty="0">
                <a:latin typeface="Comic Sans MS"/>
                <a:cs typeface="Comic Sans MS"/>
              </a:rPr>
              <a:t>pollution</a:t>
            </a:r>
            <a:endParaRPr sz="2800">
              <a:latin typeface="Comic Sans MS"/>
              <a:cs typeface="Comic Sans MS"/>
            </a:endParaRPr>
          </a:p>
          <a:p>
            <a:pPr marL="12700" marR="5080" indent="806450">
              <a:lnSpc>
                <a:spcPct val="116100"/>
              </a:lnSpc>
              <a:spcBef>
                <a:spcPts val="300"/>
              </a:spcBef>
              <a:tabLst>
                <a:tab pos="5982970" algn="l"/>
              </a:tabLst>
            </a:pPr>
            <a:r>
              <a:rPr sz="2800" spc="-5" dirty="0">
                <a:latin typeface="Comic Sans MS"/>
                <a:cs typeface="Comic Sans MS"/>
              </a:rPr>
              <a:t>When humans apply pesticides and  chemicals to soils, they are </a:t>
            </a:r>
            <a:r>
              <a:rPr sz="2800" spc="-10" dirty="0">
                <a:latin typeface="Comic Sans MS"/>
                <a:cs typeface="Comic Sans MS"/>
              </a:rPr>
              <a:t>washed </a:t>
            </a:r>
            <a:r>
              <a:rPr sz="2800" spc="-5" dirty="0">
                <a:latin typeface="Comic Sans MS"/>
                <a:cs typeface="Comic Sans MS"/>
              </a:rPr>
              <a:t>deep </a:t>
            </a:r>
            <a:r>
              <a:rPr sz="2800" spc="-10" dirty="0">
                <a:latin typeface="Comic Sans MS"/>
                <a:cs typeface="Comic Sans MS"/>
              </a:rPr>
              <a:t>into  </a:t>
            </a:r>
            <a:r>
              <a:rPr sz="2800" spc="-5" dirty="0">
                <a:latin typeface="Comic Sans MS"/>
                <a:cs typeface="Comic Sans MS"/>
              </a:rPr>
              <a:t>the ground by rain water. This gets </a:t>
            </a:r>
            <a:r>
              <a:rPr sz="2800" dirty="0">
                <a:latin typeface="Comic Sans MS"/>
                <a:cs typeface="Comic Sans MS"/>
              </a:rPr>
              <a:t>to  </a:t>
            </a:r>
            <a:r>
              <a:rPr sz="2800" spc="-5" dirty="0">
                <a:latin typeface="Comic Sans MS"/>
                <a:cs typeface="Comic Sans MS"/>
              </a:rPr>
              <a:t>underground water, </a:t>
            </a:r>
            <a:r>
              <a:rPr sz="2800" spc="-10" dirty="0">
                <a:latin typeface="Comic Sans MS"/>
                <a:cs typeface="Comic Sans MS"/>
              </a:rPr>
              <a:t>causing </a:t>
            </a:r>
            <a:r>
              <a:rPr sz="2800" spc="-5" dirty="0">
                <a:latin typeface="Comic Sans MS"/>
                <a:cs typeface="Comic Sans MS"/>
              </a:rPr>
              <a:t>pollution  underground. This means when we dig wells and  bore holes to </a:t>
            </a:r>
            <a:r>
              <a:rPr sz="2800" dirty="0">
                <a:latin typeface="Comic Sans MS"/>
                <a:cs typeface="Comic Sans MS"/>
              </a:rPr>
              <a:t>get </a:t>
            </a:r>
            <a:r>
              <a:rPr sz="2800" spc="-5" dirty="0">
                <a:latin typeface="Comic Sans MS"/>
                <a:cs typeface="Comic Sans MS"/>
              </a:rPr>
              <a:t>water from underground, it  needs to</a:t>
            </a:r>
            <a:r>
              <a:rPr sz="2800" dirty="0">
                <a:latin typeface="Comic Sans MS"/>
                <a:cs typeface="Comic Sans MS"/>
              </a:rPr>
              <a:t> </a:t>
            </a:r>
            <a:r>
              <a:rPr sz="2800" spc="-5" dirty="0">
                <a:latin typeface="Comic Sans MS"/>
                <a:cs typeface="Comic Sans MS"/>
              </a:rPr>
              <a:t>be </a:t>
            </a:r>
            <a:r>
              <a:rPr sz="2800" dirty="0">
                <a:latin typeface="Comic Sans MS"/>
                <a:cs typeface="Comic Sans MS"/>
              </a:rPr>
              <a:t>c	er</a:t>
            </a:r>
            <a:r>
              <a:rPr sz="2800" spc="-60" dirty="0">
                <a:latin typeface="Comic Sans MS"/>
                <a:cs typeface="Comic Sans MS"/>
              </a:rPr>
              <a:t> </a:t>
            </a:r>
            <a:r>
              <a:rPr sz="2800" spc="-5" dirty="0">
                <a:latin typeface="Comic Sans MS"/>
                <a:cs typeface="Comic Sans MS"/>
              </a:rPr>
              <a:t>pollution.</a:t>
            </a:r>
            <a:endParaRPr sz="2800">
              <a:latin typeface="Comic Sans MS"/>
              <a:cs typeface="Comic Sans MS"/>
            </a:endParaRPr>
          </a:p>
        </p:txBody>
      </p:sp>
      <p:sp>
        <p:nvSpPr>
          <p:cNvPr id="4" name="object 4"/>
          <p:cNvSpPr/>
          <p:nvPr/>
        </p:nvSpPr>
        <p:spPr>
          <a:xfrm>
            <a:off x="2743200" y="4648200"/>
            <a:ext cx="3886200" cy="2209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700" y="1143000"/>
            <a:ext cx="9131300" cy="5105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422909"/>
            <a:ext cx="5810885"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414355"/>
                </a:solidFill>
              </a:rPr>
              <a:t>What </a:t>
            </a:r>
            <a:r>
              <a:rPr sz="4000" spc="-5" dirty="0">
                <a:solidFill>
                  <a:srgbClr val="414355"/>
                </a:solidFill>
              </a:rPr>
              <a:t>is </a:t>
            </a:r>
            <a:r>
              <a:rPr sz="4000" spc="-10" dirty="0">
                <a:solidFill>
                  <a:srgbClr val="414355"/>
                </a:solidFill>
              </a:rPr>
              <a:t>water</a:t>
            </a:r>
            <a:r>
              <a:rPr sz="4000" spc="-30" dirty="0">
                <a:solidFill>
                  <a:srgbClr val="414355"/>
                </a:solidFill>
              </a:rPr>
              <a:t> </a:t>
            </a:r>
            <a:r>
              <a:rPr sz="4000" spc="-10" dirty="0">
                <a:solidFill>
                  <a:srgbClr val="414355"/>
                </a:solidFill>
              </a:rPr>
              <a:t>pollution?</a:t>
            </a:r>
            <a:endParaRPr sz="4000"/>
          </a:p>
        </p:txBody>
      </p:sp>
      <p:sp>
        <p:nvSpPr>
          <p:cNvPr id="3" name="object 3"/>
          <p:cNvSpPr txBox="1"/>
          <p:nvPr/>
        </p:nvSpPr>
        <p:spPr>
          <a:xfrm>
            <a:off x="645159" y="1050290"/>
            <a:ext cx="7897495" cy="4558298"/>
          </a:xfrm>
          <a:prstGeom prst="rect">
            <a:avLst/>
          </a:prstGeom>
        </p:spPr>
        <p:txBody>
          <a:bodyPr vert="horz" wrap="square" lIns="0" tIns="61594" rIns="0" bIns="0" rtlCol="0">
            <a:spAutoFit/>
          </a:bodyPr>
          <a:lstStyle/>
          <a:p>
            <a:pPr marL="12700" marR="5080" indent="805180">
              <a:lnSpc>
                <a:spcPct val="89900"/>
              </a:lnSpc>
              <a:spcBef>
                <a:spcPts val="484"/>
              </a:spcBef>
            </a:pPr>
            <a:r>
              <a:rPr sz="3200" b="1" spc="-5" dirty="0">
                <a:latin typeface="Comic Sans MS"/>
                <a:cs typeface="Comic Sans MS"/>
              </a:rPr>
              <a:t>Water pollution </a:t>
            </a:r>
            <a:r>
              <a:rPr sz="3200" spc="-5" dirty="0">
                <a:latin typeface="Comic Sans MS"/>
                <a:cs typeface="Comic Sans MS"/>
              </a:rPr>
              <a:t>is </a:t>
            </a:r>
            <a:r>
              <a:rPr sz="3200" dirty="0">
                <a:latin typeface="Comic Sans MS"/>
                <a:cs typeface="Comic Sans MS"/>
              </a:rPr>
              <a:t>the </a:t>
            </a:r>
            <a:r>
              <a:rPr sz="3200" spc="-5" dirty="0">
                <a:latin typeface="Comic Sans MS"/>
                <a:cs typeface="Comic Sans MS"/>
              </a:rPr>
              <a:t>contamination  of </a:t>
            </a:r>
            <a:r>
              <a:rPr sz="3200" dirty="0">
                <a:latin typeface="Comic Sans MS"/>
                <a:cs typeface="Comic Sans MS"/>
              </a:rPr>
              <a:t>water </a:t>
            </a:r>
            <a:r>
              <a:rPr sz="3200" spc="-5" dirty="0">
                <a:latin typeface="Comic Sans MS"/>
                <a:cs typeface="Comic Sans MS"/>
              </a:rPr>
              <a:t>bodies (e.g. lakes, rivers,  oceans, aquifers </a:t>
            </a:r>
            <a:r>
              <a:rPr sz="3200" dirty="0">
                <a:latin typeface="Comic Sans MS"/>
                <a:cs typeface="Comic Sans MS"/>
              </a:rPr>
              <a:t>and </a:t>
            </a:r>
            <a:r>
              <a:rPr sz="3200" spc="-5" dirty="0">
                <a:latin typeface="Comic Sans MS"/>
                <a:cs typeface="Comic Sans MS"/>
              </a:rPr>
              <a:t>groundwater), </a:t>
            </a:r>
            <a:r>
              <a:rPr sz="3200" dirty="0">
                <a:latin typeface="Comic Sans MS"/>
                <a:cs typeface="Comic Sans MS"/>
              </a:rPr>
              <a:t>very  </a:t>
            </a:r>
            <a:r>
              <a:rPr sz="3200" spc="-5" dirty="0">
                <a:latin typeface="Comic Sans MS"/>
                <a:cs typeface="Comic Sans MS"/>
              </a:rPr>
              <a:t>often by human activities</a:t>
            </a:r>
            <a:r>
              <a:rPr sz="3200" spc="-5">
                <a:latin typeface="Comic Sans MS"/>
                <a:cs typeface="Comic Sans MS"/>
              </a:rPr>
              <a:t>. </a:t>
            </a:r>
            <a:endParaRPr lang="en-US" sz="3200" spc="-5" dirty="0" smtClean="0">
              <a:latin typeface="Comic Sans MS"/>
              <a:cs typeface="Comic Sans MS"/>
            </a:endParaRPr>
          </a:p>
          <a:p>
            <a:pPr marL="12700" marR="5080" indent="805180">
              <a:lnSpc>
                <a:spcPct val="89900"/>
              </a:lnSpc>
              <a:spcBef>
                <a:spcPts val="484"/>
              </a:spcBef>
            </a:pPr>
            <a:r>
              <a:rPr sz="3200" spc="-5" smtClean="0">
                <a:latin typeface="Comic Sans MS"/>
                <a:cs typeface="Comic Sans MS"/>
              </a:rPr>
              <a:t>It </a:t>
            </a:r>
            <a:r>
              <a:rPr sz="3200" spc="-5" dirty="0">
                <a:latin typeface="Comic Sans MS"/>
                <a:cs typeface="Comic Sans MS"/>
              </a:rPr>
              <a:t>occurs when  pollutants (particles, chemicals or  substances that make </a:t>
            </a:r>
            <a:r>
              <a:rPr sz="3200" dirty="0">
                <a:latin typeface="Comic Sans MS"/>
                <a:cs typeface="Comic Sans MS"/>
              </a:rPr>
              <a:t>water  </a:t>
            </a:r>
            <a:r>
              <a:rPr sz="3200" spc="-5" dirty="0">
                <a:latin typeface="Comic Sans MS"/>
                <a:cs typeface="Comic Sans MS"/>
              </a:rPr>
              <a:t>contaminated) </a:t>
            </a:r>
            <a:r>
              <a:rPr sz="3200" spc="5" dirty="0">
                <a:latin typeface="Comic Sans MS"/>
                <a:cs typeface="Comic Sans MS"/>
              </a:rPr>
              <a:t>are </a:t>
            </a:r>
            <a:r>
              <a:rPr sz="3200" spc="-5" dirty="0">
                <a:latin typeface="Comic Sans MS"/>
                <a:cs typeface="Comic Sans MS"/>
              </a:rPr>
              <a:t>discharged directly or  indirectly into water bodies without  enough treatment to get </a:t>
            </a:r>
            <a:r>
              <a:rPr sz="3200" dirty="0">
                <a:latin typeface="Comic Sans MS"/>
                <a:cs typeface="Comic Sans MS"/>
              </a:rPr>
              <a:t>rid </a:t>
            </a:r>
            <a:r>
              <a:rPr sz="3200" spc="-5" dirty="0">
                <a:latin typeface="Comic Sans MS"/>
                <a:cs typeface="Comic Sans MS"/>
              </a:rPr>
              <a:t>of harmful  compounds.</a:t>
            </a:r>
            <a:endParaRPr sz="3200">
              <a:latin typeface="Comic Sans MS"/>
              <a:cs typeface="Comic Sans MS"/>
            </a:endParaRPr>
          </a:p>
        </p:txBody>
      </p:sp>
      <p:sp>
        <p:nvSpPr>
          <p:cNvPr id="4" name="object 4"/>
          <p:cNvSpPr/>
          <p:nvPr/>
        </p:nvSpPr>
        <p:spPr>
          <a:xfrm>
            <a:off x="4743450" y="5105400"/>
            <a:ext cx="3028950" cy="175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605790"/>
            <a:ext cx="7651115" cy="4974590"/>
          </a:xfrm>
          <a:prstGeom prst="rect">
            <a:avLst/>
          </a:prstGeom>
        </p:spPr>
        <p:txBody>
          <a:bodyPr vert="horz" wrap="square" lIns="0" tIns="49530" rIns="0" bIns="0" rtlCol="0">
            <a:spAutoFit/>
          </a:bodyPr>
          <a:lstStyle/>
          <a:p>
            <a:pPr marL="12700">
              <a:lnSpc>
                <a:spcPct val="100000"/>
              </a:lnSpc>
              <a:spcBef>
                <a:spcPts val="390"/>
              </a:spcBef>
            </a:pPr>
            <a:r>
              <a:rPr sz="3200" spc="-5" dirty="0">
                <a:latin typeface="Comic Sans MS"/>
                <a:cs typeface="Comic Sans MS"/>
              </a:rPr>
              <a:t>5.</a:t>
            </a:r>
            <a:r>
              <a:rPr sz="3200" spc="10" dirty="0">
                <a:latin typeface="Comic Sans MS"/>
                <a:cs typeface="Comic Sans MS"/>
              </a:rPr>
              <a:t> </a:t>
            </a:r>
            <a:r>
              <a:rPr sz="3200" b="1" spc="-5" dirty="0">
                <a:latin typeface="Comic Sans MS"/>
                <a:cs typeface="Comic Sans MS"/>
              </a:rPr>
              <a:t>Microbiological</a:t>
            </a:r>
            <a:endParaRPr sz="3200">
              <a:latin typeface="Comic Sans MS"/>
              <a:cs typeface="Comic Sans MS"/>
            </a:endParaRPr>
          </a:p>
          <a:p>
            <a:pPr marL="12700" marR="5080" indent="806450">
              <a:lnSpc>
                <a:spcPct val="100000"/>
              </a:lnSpc>
              <a:spcBef>
                <a:spcPts val="290"/>
              </a:spcBef>
            </a:pPr>
            <a:r>
              <a:rPr sz="3200" spc="-5" dirty="0">
                <a:latin typeface="Comic Sans MS"/>
                <a:cs typeface="Comic Sans MS"/>
              </a:rPr>
              <a:t>In </a:t>
            </a:r>
            <a:r>
              <a:rPr sz="3200" dirty="0">
                <a:latin typeface="Comic Sans MS"/>
                <a:cs typeface="Comic Sans MS"/>
              </a:rPr>
              <a:t>many </a:t>
            </a:r>
            <a:r>
              <a:rPr sz="3200" spc="-5" dirty="0">
                <a:latin typeface="Comic Sans MS"/>
                <a:cs typeface="Comic Sans MS"/>
              </a:rPr>
              <a:t>communities in the world,  people drink untreated </a:t>
            </a:r>
            <a:r>
              <a:rPr sz="3200" dirty="0">
                <a:latin typeface="Comic Sans MS"/>
                <a:cs typeface="Comic Sans MS"/>
              </a:rPr>
              <a:t>water </a:t>
            </a:r>
            <a:r>
              <a:rPr sz="3200" spc="-5" dirty="0">
                <a:latin typeface="Comic Sans MS"/>
                <a:cs typeface="Comic Sans MS"/>
              </a:rPr>
              <a:t>(straight  from </a:t>
            </a:r>
            <a:r>
              <a:rPr sz="3200" dirty="0">
                <a:latin typeface="Comic Sans MS"/>
                <a:cs typeface="Comic Sans MS"/>
              </a:rPr>
              <a:t>a </a:t>
            </a:r>
            <a:r>
              <a:rPr sz="3200" spc="-5" dirty="0">
                <a:latin typeface="Comic Sans MS"/>
                <a:cs typeface="Comic Sans MS"/>
              </a:rPr>
              <a:t>river or </a:t>
            </a:r>
            <a:r>
              <a:rPr sz="3200" dirty="0">
                <a:latin typeface="Comic Sans MS"/>
                <a:cs typeface="Comic Sans MS"/>
              </a:rPr>
              <a:t>stream). </a:t>
            </a:r>
            <a:r>
              <a:rPr sz="3200" spc="-5" dirty="0">
                <a:latin typeface="Comic Sans MS"/>
                <a:cs typeface="Comic Sans MS"/>
              </a:rPr>
              <a:t>Sometimes  there is </a:t>
            </a:r>
            <a:r>
              <a:rPr sz="3200" dirty="0">
                <a:latin typeface="Comic Sans MS"/>
                <a:cs typeface="Comic Sans MS"/>
              </a:rPr>
              <a:t>natural </a:t>
            </a:r>
            <a:r>
              <a:rPr sz="3200" spc="-5" dirty="0">
                <a:latin typeface="Comic Sans MS"/>
                <a:cs typeface="Comic Sans MS"/>
              </a:rPr>
              <a:t>pollution caused by  micro-organisms like viruses, bacteria  </a:t>
            </a:r>
            <a:r>
              <a:rPr sz="3200" dirty="0">
                <a:latin typeface="Comic Sans MS"/>
                <a:cs typeface="Comic Sans MS"/>
              </a:rPr>
              <a:t>and </a:t>
            </a:r>
            <a:r>
              <a:rPr sz="3200" spc="-5" dirty="0">
                <a:latin typeface="Comic Sans MS"/>
                <a:cs typeface="Comic Sans MS"/>
              </a:rPr>
              <a:t>protozoa. This </a:t>
            </a:r>
            <a:r>
              <a:rPr sz="3200" dirty="0">
                <a:latin typeface="Comic Sans MS"/>
                <a:cs typeface="Comic Sans MS"/>
              </a:rPr>
              <a:t>natural </a:t>
            </a:r>
            <a:r>
              <a:rPr sz="3200" spc="-5" dirty="0">
                <a:latin typeface="Comic Sans MS"/>
                <a:cs typeface="Comic Sans MS"/>
              </a:rPr>
              <a:t>pollution </a:t>
            </a:r>
            <a:r>
              <a:rPr sz="3200" dirty="0">
                <a:latin typeface="Comic Sans MS"/>
                <a:cs typeface="Comic Sans MS"/>
              </a:rPr>
              <a:t>can  </a:t>
            </a:r>
            <a:r>
              <a:rPr sz="3200" spc="-5" dirty="0">
                <a:latin typeface="Comic Sans MS"/>
                <a:cs typeface="Comic Sans MS"/>
              </a:rPr>
              <a:t>cause fishes </a:t>
            </a:r>
            <a:r>
              <a:rPr sz="3200" dirty="0">
                <a:latin typeface="Comic Sans MS"/>
                <a:cs typeface="Comic Sans MS"/>
              </a:rPr>
              <a:t>and </a:t>
            </a:r>
            <a:r>
              <a:rPr sz="3200" spc="-5" dirty="0">
                <a:latin typeface="Comic Sans MS"/>
                <a:cs typeface="Comic Sans MS"/>
              </a:rPr>
              <a:t>other water life to die.  They can </a:t>
            </a:r>
            <a:r>
              <a:rPr sz="3200" dirty="0">
                <a:latin typeface="Comic Sans MS"/>
                <a:cs typeface="Comic Sans MS"/>
              </a:rPr>
              <a:t>also cause </a:t>
            </a:r>
            <a:r>
              <a:rPr sz="3200" spc="-5" dirty="0">
                <a:latin typeface="Comic Sans MS"/>
                <a:cs typeface="Comic Sans MS"/>
              </a:rPr>
              <a:t>serious illness </a:t>
            </a:r>
            <a:r>
              <a:rPr sz="3200" dirty="0">
                <a:latin typeface="Comic Sans MS"/>
                <a:cs typeface="Comic Sans MS"/>
              </a:rPr>
              <a:t>to  </a:t>
            </a:r>
            <a:r>
              <a:rPr sz="3200" spc="-5" dirty="0">
                <a:latin typeface="Comic Sans MS"/>
                <a:cs typeface="Comic Sans MS"/>
              </a:rPr>
              <a:t>humans </a:t>
            </a:r>
            <a:r>
              <a:rPr sz="3200" dirty="0">
                <a:latin typeface="Comic Sans MS"/>
                <a:cs typeface="Comic Sans MS"/>
              </a:rPr>
              <a:t>who drink from </a:t>
            </a:r>
            <a:r>
              <a:rPr sz="3200" spc="-5" dirty="0">
                <a:latin typeface="Comic Sans MS"/>
                <a:cs typeface="Comic Sans MS"/>
              </a:rPr>
              <a:t>such</a:t>
            </a:r>
            <a:r>
              <a:rPr sz="3200" spc="-60" dirty="0">
                <a:latin typeface="Comic Sans MS"/>
                <a:cs typeface="Comic Sans MS"/>
              </a:rPr>
              <a:t> </a:t>
            </a:r>
            <a:r>
              <a:rPr sz="3200" dirty="0">
                <a:latin typeface="Comic Sans MS"/>
                <a:cs typeface="Comic Sans MS"/>
              </a:rPr>
              <a:t>waters.</a:t>
            </a:r>
            <a:endParaRPr sz="3200">
              <a:latin typeface="Comic Sans MS"/>
              <a:cs typeface="Comic Sans M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3730" y="569468"/>
            <a:ext cx="7895590" cy="5320030"/>
          </a:xfrm>
          <a:prstGeom prst="rect">
            <a:avLst/>
          </a:prstGeom>
        </p:spPr>
        <p:txBody>
          <a:bodyPr vert="horz" wrap="square" lIns="0" tIns="131445" rIns="0" bIns="0" rtlCol="0">
            <a:spAutoFit/>
          </a:bodyPr>
          <a:lstStyle/>
          <a:p>
            <a:pPr marL="12700">
              <a:lnSpc>
                <a:spcPct val="100000"/>
              </a:lnSpc>
              <a:spcBef>
                <a:spcPts val="1035"/>
              </a:spcBef>
            </a:pPr>
            <a:r>
              <a:rPr sz="3250" spc="10" dirty="0">
                <a:latin typeface="Comic Sans MS"/>
                <a:cs typeface="Comic Sans MS"/>
              </a:rPr>
              <a:t>6. </a:t>
            </a:r>
            <a:r>
              <a:rPr sz="3250" b="1" spc="5" dirty="0">
                <a:latin typeface="Comic Sans MS"/>
                <a:cs typeface="Comic Sans MS"/>
              </a:rPr>
              <a:t>Suspended</a:t>
            </a:r>
            <a:r>
              <a:rPr sz="3250" b="1" dirty="0">
                <a:latin typeface="Comic Sans MS"/>
                <a:cs typeface="Comic Sans MS"/>
              </a:rPr>
              <a:t> </a:t>
            </a:r>
            <a:r>
              <a:rPr sz="3250" b="1" spc="10" dirty="0">
                <a:latin typeface="Comic Sans MS"/>
                <a:cs typeface="Comic Sans MS"/>
              </a:rPr>
              <a:t>Matter</a:t>
            </a:r>
            <a:endParaRPr sz="3250">
              <a:latin typeface="Comic Sans MS"/>
              <a:cs typeface="Comic Sans MS"/>
            </a:endParaRPr>
          </a:p>
          <a:p>
            <a:pPr marL="12700" marR="5080">
              <a:lnSpc>
                <a:spcPct val="117300"/>
              </a:lnSpc>
              <a:spcBef>
                <a:spcPts val="265"/>
              </a:spcBef>
            </a:pPr>
            <a:r>
              <a:rPr sz="3250" spc="10" dirty="0">
                <a:latin typeface="Comic Sans MS"/>
                <a:cs typeface="Comic Sans MS"/>
              </a:rPr>
              <a:t>Some pollutants </a:t>
            </a:r>
            <a:r>
              <a:rPr sz="3250" spc="5" dirty="0">
                <a:latin typeface="Comic Sans MS"/>
                <a:cs typeface="Comic Sans MS"/>
              </a:rPr>
              <a:t>(substances, particles  </a:t>
            </a:r>
            <a:r>
              <a:rPr sz="3250" spc="10" dirty="0">
                <a:latin typeface="Comic Sans MS"/>
                <a:cs typeface="Comic Sans MS"/>
              </a:rPr>
              <a:t>and </a:t>
            </a:r>
            <a:r>
              <a:rPr sz="3250" spc="5" dirty="0">
                <a:latin typeface="Comic Sans MS"/>
                <a:cs typeface="Comic Sans MS"/>
              </a:rPr>
              <a:t>chemicals) </a:t>
            </a:r>
            <a:r>
              <a:rPr sz="3250" dirty="0">
                <a:latin typeface="Comic Sans MS"/>
                <a:cs typeface="Comic Sans MS"/>
              </a:rPr>
              <a:t>do </a:t>
            </a:r>
            <a:r>
              <a:rPr sz="3250" spc="10" dirty="0">
                <a:latin typeface="Comic Sans MS"/>
                <a:cs typeface="Comic Sans MS"/>
              </a:rPr>
              <a:t>not </a:t>
            </a:r>
            <a:r>
              <a:rPr sz="3250" spc="5" dirty="0">
                <a:latin typeface="Comic Sans MS"/>
                <a:cs typeface="Comic Sans MS"/>
              </a:rPr>
              <a:t>easily dissolve </a:t>
            </a:r>
            <a:r>
              <a:rPr sz="3250" spc="10" dirty="0">
                <a:latin typeface="Comic Sans MS"/>
                <a:cs typeface="Comic Sans MS"/>
              </a:rPr>
              <a:t>in  water. This </a:t>
            </a:r>
            <a:r>
              <a:rPr sz="3250" spc="5" dirty="0">
                <a:latin typeface="Comic Sans MS"/>
                <a:cs typeface="Comic Sans MS"/>
              </a:rPr>
              <a:t>kind of </a:t>
            </a:r>
            <a:r>
              <a:rPr sz="3250" spc="10" dirty="0">
                <a:latin typeface="Comic Sans MS"/>
                <a:cs typeface="Comic Sans MS"/>
              </a:rPr>
              <a:t>material </a:t>
            </a:r>
            <a:r>
              <a:rPr sz="3250" spc="5" dirty="0">
                <a:latin typeface="Comic Sans MS"/>
                <a:cs typeface="Comic Sans MS"/>
              </a:rPr>
              <a:t>is called  particulate </a:t>
            </a:r>
            <a:r>
              <a:rPr sz="3250" spc="10" dirty="0">
                <a:latin typeface="Comic Sans MS"/>
                <a:cs typeface="Comic Sans MS"/>
              </a:rPr>
              <a:t>matter. Some suspended  pollutants </a:t>
            </a:r>
            <a:r>
              <a:rPr sz="3250" spc="5" dirty="0">
                <a:latin typeface="Comic Sans MS"/>
                <a:cs typeface="Comic Sans MS"/>
              </a:rPr>
              <a:t>later settle </a:t>
            </a:r>
            <a:r>
              <a:rPr sz="3250" spc="10" dirty="0">
                <a:latin typeface="Comic Sans MS"/>
                <a:cs typeface="Comic Sans MS"/>
              </a:rPr>
              <a:t>under the water  </a:t>
            </a:r>
            <a:r>
              <a:rPr sz="3250" spc="5" dirty="0">
                <a:latin typeface="Comic Sans MS"/>
                <a:cs typeface="Comic Sans MS"/>
              </a:rPr>
              <a:t>body. </a:t>
            </a:r>
            <a:r>
              <a:rPr sz="3250" spc="10" dirty="0">
                <a:latin typeface="Comic Sans MS"/>
                <a:cs typeface="Comic Sans MS"/>
              </a:rPr>
              <a:t>This </a:t>
            </a:r>
            <a:r>
              <a:rPr sz="3250" spc="5" dirty="0">
                <a:latin typeface="Comic Sans MS"/>
                <a:cs typeface="Comic Sans MS"/>
              </a:rPr>
              <a:t>can </a:t>
            </a:r>
            <a:r>
              <a:rPr sz="3250" spc="10" dirty="0">
                <a:latin typeface="Comic Sans MS"/>
                <a:cs typeface="Comic Sans MS"/>
              </a:rPr>
              <a:t>harm </a:t>
            </a:r>
            <a:r>
              <a:rPr sz="3250" spc="5" dirty="0">
                <a:latin typeface="Comic Sans MS"/>
                <a:cs typeface="Comic Sans MS"/>
              </a:rPr>
              <a:t>and </a:t>
            </a:r>
            <a:r>
              <a:rPr sz="3250" spc="10" dirty="0">
                <a:latin typeface="Comic Sans MS"/>
                <a:cs typeface="Comic Sans MS"/>
              </a:rPr>
              <a:t>even </a:t>
            </a:r>
            <a:r>
              <a:rPr sz="3250" spc="5" dirty="0">
                <a:latin typeface="Comic Sans MS"/>
                <a:cs typeface="Comic Sans MS"/>
              </a:rPr>
              <a:t>kill aquatic  life </a:t>
            </a:r>
            <a:r>
              <a:rPr sz="3250" spc="10" dirty="0">
                <a:latin typeface="Comic Sans MS"/>
                <a:cs typeface="Comic Sans MS"/>
              </a:rPr>
              <a:t>that </a:t>
            </a:r>
            <a:r>
              <a:rPr sz="3250" spc="5" dirty="0">
                <a:latin typeface="Comic Sans MS"/>
                <a:cs typeface="Comic Sans MS"/>
              </a:rPr>
              <a:t>live at </a:t>
            </a:r>
            <a:r>
              <a:rPr sz="3250" spc="10" dirty="0">
                <a:latin typeface="Comic Sans MS"/>
                <a:cs typeface="Comic Sans MS"/>
              </a:rPr>
              <a:t>the floor of </a:t>
            </a:r>
            <a:r>
              <a:rPr sz="3250" spc="5" dirty="0">
                <a:latin typeface="Comic Sans MS"/>
                <a:cs typeface="Comic Sans MS"/>
              </a:rPr>
              <a:t>water  bodies.</a:t>
            </a:r>
            <a:endParaRPr sz="3250">
              <a:latin typeface="Comic Sans MS"/>
              <a:cs typeface="Comic Sans M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149860"/>
            <a:ext cx="6776720" cy="670813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6269" y="574547"/>
            <a:ext cx="7560309" cy="5880100"/>
          </a:xfrm>
          <a:prstGeom prst="rect">
            <a:avLst/>
          </a:prstGeom>
        </p:spPr>
        <p:txBody>
          <a:bodyPr vert="horz" wrap="square" lIns="0" tIns="122555" rIns="0" bIns="0" rtlCol="0">
            <a:spAutoFit/>
          </a:bodyPr>
          <a:lstStyle/>
          <a:p>
            <a:pPr marL="12700">
              <a:lnSpc>
                <a:spcPct val="100000"/>
              </a:lnSpc>
              <a:spcBef>
                <a:spcPts val="965"/>
              </a:spcBef>
            </a:pPr>
            <a:r>
              <a:rPr sz="2950" spc="5" dirty="0">
                <a:latin typeface="Comic Sans MS"/>
                <a:cs typeface="Comic Sans MS"/>
              </a:rPr>
              <a:t>7. </a:t>
            </a:r>
            <a:r>
              <a:rPr sz="2950" b="1" spc="10" dirty="0">
                <a:latin typeface="Comic Sans MS"/>
                <a:cs typeface="Comic Sans MS"/>
              </a:rPr>
              <a:t>Chemical Water</a:t>
            </a:r>
            <a:r>
              <a:rPr sz="2950" b="1" dirty="0">
                <a:latin typeface="Comic Sans MS"/>
                <a:cs typeface="Comic Sans MS"/>
              </a:rPr>
              <a:t> </a:t>
            </a:r>
            <a:r>
              <a:rPr sz="2950" b="1" spc="5" dirty="0">
                <a:latin typeface="Comic Sans MS"/>
                <a:cs typeface="Comic Sans MS"/>
              </a:rPr>
              <a:t>Pollution</a:t>
            </a:r>
            <a:endParaRPr sz="2950">
              <a:latin typeface="Comic Sans MS"/>
              <a:cs typeface="Comic Sans MS"/>
            </a:endParaRPr>
          </a:p>
          <a:p>
            <a:pPr marL="12700" marR="5080">
              <a:lnSpc>
                <a:spcPct val="117000"/>
              </a:lnSpc>
              <a:spcBef>
                <a:spcPts val="270"/>
              </a:spcBef>
            </a:pPr>
            <a:r>
              <a:rPr sz="2950" spc="10" dirty="0">
                <a:latin typeface="Comic Sans MS"/>
                <a:cs typeface="Comic Sans MS"/>
              </a:rPr>
              <a:t>Many </a:t>
            </a:r>
            <a:r>
              <a:rPr sz="2950" spc="5" dirty="0">
                <a:latin typeface="Comic Sans MS"/>
                <a:cs typeface="Comic Sans MS"/>
              </a:rPr>
              <a:t>industries </a:t>
            </a:r>
            <a:r>
              <a:rPr sz="2950" spc="10" dirty="0">
                <a:latin typeface="Comic Sans MS"/>
                <a:cs typeface="Comic Sans MS"/>
              </a:rPr>
              <a:t>and farmers </a:t>
            </a:r>
            <a:r>
              <a:rPr sz="2950" spc="5" dirty="0">
                <a:latin typeface="Comic Sans MS"/>
                <a:cs typeface="Comic Sans MS"/>
              </a:rPr>
              <a:t>work </a:t>
            </a:r>
            <a:r>
              <a:rPr sz="2950" spc="10" dirty="0">
                <a:latin typeface="Comic Sans MS"/>
                <a:cs typeface="Comic Sans MS"/>
              </a:rPr>
              <a:t>with  </a:t>
            </a:r>
            <a:r>
              <a:rPr sz="2950" spc="5" dirty="0">
                <a:latin typeface="Comic Sans MS"/>
                <a:cs typeface="Comic Sans MS"/>
              </a:rPr>
              <a:t>chemicals that </a:t>
            </a:r>
            <a:r>
              <a:rPr sz="2950" spc="10" dirty="0">
                <a:latin typeface="Comic Sans MS"/>
                <a:cs typeface="Comic Sans MS"/>
              </a:rPr>
              <a:t>end up in </a:t>
            </a:r>
            <a:r>
              <a:rPr sz="2950" spc="5" dirty="0">
                <a:latin typeface="Comic Sans MS"/>
                <a:cs typeface="Comic Sans MS"/>
              </a:rPr>
              <a:t>water. </a:t>
            </a:r>
            <a:r>
              <a:rPr sz="2950" spc="10" dirty="0">
                <a:latin typeface="Comic Sans MS"/>
                <a:cs typeface="Comic Sans MS"/>
              </a:rPr>
              <a:t>This is  common with </a:t>
            </a:r>
            <a:r>
              <a:rPr sz="2950" spc="5" dirty="0">
                <a:latin typeface="Comic Sans MS"/>
                <a:cs typeface="Comic Sans MS"/>
              </a:rPr>
              <a:t>Point-source Pollution. </a:t>
            </a:r>
            <a:r>
              <a:rPr sz="2950" spc="10" dirty="0">
                <a:latin typeface="Comic Sans MS"/>
                <a:cs typeface="Comic Sans MS"/>
              </a:rPr>
              <a:t>These  </a:t>
            </a:r>
            <a:r>
              <a:rPr sz="2950" spc="5" dirty="0">
                <a:latin typeface="Comic Sans MS"/>
                <a:cs typeface="Comic Sans MS"/>
              </a:rPr>
              <a:t>include chemicals that are </a:t>
            </a:r>
            <a:r>
              <a:rPr sz="2950" spc="10" dirty="0">
                <a:latin typeface="Comic Sans MS"/>
                <a:cs typeface="Comic Sans MS"/>
              </a:rPr>
              <a:t>used </a:t>
            </a:r>
            <a:r>
              <a:rPr sz="2950" spc="5" dirty="0">
                <a:latin typeface="Comic Sans MS"/>
                <a:cs typeface="Comic Sans MS"/>
              </a:rPr>
              <a:t>to control  </a:t>
            </a:r>
            <a:r>
              <a:rPr sz="2950" spc="10" dirty="0">
                <a:latin typeface="Comic Sans MS"/>
                <a:cs typeface="Comic Sans MS"/>
              </a:rPr>
              <a:t>weeds, </a:t>
            </a:r>
            <a:r>
              <a:rPr sz="2950" spc="5" dirty="0">
                <a:latin typeface="Comic Sans MS"/>
                <a:cs typeface="Comic Sans MS"/>
              </a:rPr>
              <a:t>insects </a:t>
            </a:r>
            <a:r>
              <a:rPr sz="2950" spc="10" dirty="0">
                <a:latin typeface="Comic Sans MS"/>
                <a:cs typeface="Comic Sans MS"/>
              </a:rPr>
              <a:t>and </a:t>
            </a:r>
            <a:r>
              <a:rPr sz="2950" spc="5" dirty="0">
                <a:latin typeface="Comic Sans MS"/>
                <a:cs typeface="Comic Sans MS"/>
              </a:rPr>
              <a:t>pests. </a:t>
            </a:r>
            <a:r>
              <a:rPr sz="2950" spc="10" dirty="0">
                <a:latin typeface="Comic Sans MS"/>
                <a:cs typeface="Comic Sans MS"/>
              </a:rPr>
              <a:t>Metals </a:t>
            </a:r>
            <a:r>
              <a:rPr sz="2950" spc="5" dirty="0">
                <a:latin typeface="Comic Sans MS"/>
                <a:cs typeface="Comic Sans MS"/>
              </a:rPr>
              <a:t>and  solvents from industries can pollute </a:t>
            </a:r>
            <a:r>
              <a:rPr sz="2950" spc="10" dirty="0">
                <a:latin typeface="Comic Sans MS"/>
                <a:cs typeface="Comic Sans MS"/>
              </a:rPr>
              <a:t>water  </a:t>
            </a:r>
            <a:r>
              <a:rPr sz="2950" spc="5" dirty="0">
                <a:latin typeface="Comic Sans MS"/>
                <a:cs typeface="Comic Sans MS"/>
              </a:rPr>
              <a:t>bodies. </a:t>
            </a:r>
            <a:r>
              <a:rPr sz="2950" spc="10" dirty="0">
                <a:latin typeface="Comic Sans MS"/>
                <a:cs typeface="Comic Sans MS"/>
              </a:rPr>
              <a:t>These </a:t>
            </a:r>
            <a:r>
              <a:rPr sz="2950" spc="5" dirty="0">
                <a:latin typeface="Comic Sans MS"/>
                <a:cs typeface="Comic Sans MS"/>
              </a:rPr>
              <a:t>are poisonous </a:t>
            </a:r>
            <a:r>
              <a:rPr sz="2950" spc="10" dirty="0">
                <a:latin typeface="Comic Sans MS"/>
                <a:cs typeface="Comic Sans MS"/>
              </a:rPr>
              <a:t>to many forms  </a:t>
            </a:r>
            <a:r>
              <a:rPr sz="2950" spc="5" dirty="0">
                <a:latin typeface="Comic Sans MS"/>
                <a:cs typeface="Comic Sans MS"/>
              </a:rPr>
              <a:t>of aquatic life and </a:t>
            </a:r>
            <a:r>
              <a:rPr sz="2950" spc="10" dirty="0">
                <a:latin typeface="Comic Sans MS"/>
                <a:cs typeface="Comic Sans MS"/>
              </a:rPr>
              <a:t>may </a:t>
            </a:r>
            <a:r>
              <a:rPr sz="2950" spc="5" dirty="0">
                <a:latin typeface="Comic Sans MS"/>
                <a:cs typeface="Comic Sans MS"/>
              </a:rPr>
              <a:t>slow </a:t>
            </a:r>
            <a:r>
              <a:rPr sz="2950" spc="10" dirty="0">
                <a:latin typeface="Comic Sans MS"/>
                <a:cs typeface="Comic Sans MS"/>
              </a:rPr>
              <a:t>their  development, </a:t>
            </a:r>
            <a:r>
              <a:rPr sz="2950" spc="15" dirty="0">
                <a:latin typeface="Comic Sans MS"/>
                <a:cs typeface="Comic Sans MS"/>
              </a:rPr>
              <a:t>make </a:t>
            </a:r>
            <a:r>
              <a:rPr sz="2950" spc="10" dirty="0">
                <a:latin typeface="Comic Sans MS"/>
                <a:cs typeface="Comic Sans MS"/>
              </a:rPr>
              <a:t>them </a:t>
            </a:r>
            <a:r>
              <a:rPr sz="2950" spc="5" dirty="0">
                <a:latin typeface="Comic Sans MS"/>
                <a:cs typeface="Comic Sans MS"/>
              </a:rPr>
              <a:t>infertile </a:t>
            </a:r>
            <a:r>
              <a:rPr sz="2950" spc="10" dirty="0">
                <a:latin typeface="Comic Sans MS"/>
                <a:cs typeface="Comic Sans MS"/>
              </a:rPr>
              <a:t>and </a:t>
            </a:r>
            <a:r>
              <a:rPr sz="2950" spc="5" dirty="0">
                <a:latin typeface="Comic Sans MS"/>
                <a:cs typeface="Comic Sans MS"/>
              </a:rPr>
              <a:t>kill  them.</a:t>
            </a:r>
            <a:endParaRPr sz="2950">
              <a:latin typeface="Comic Sans MS"/>
              <a:cs typeface="Comic Sans M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6900" y="0"/>
            <a:ext cx="52578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567689"/>
            <a:ext cx="7789545" cy="4069079"/>
          </a:xfrm>
          <a:prstGeom prst="rect">
            <a:avLst/>
          </a:prstGeom>
        </p:spPr>
        <p:txBody>
          <a:bodyPr vert="horz" wrap="square" lIns="0" tIns="129539" rIns="0" bIns="0" rtlCol="0">
            <a:spAutoFit/>
          </a:bodyPr>
          <a:lstStyle/>
          <a:p>
            <a:pPr marL="12700">
              <a:lnSpc>
                <a:spcPct val="100000"/>
              </a:lnSpc>
              <a:spcBef>
                <a:spcPts val="1019"/>
              </a:spcBef>
            </a:pPr>
            <a:r>
              <a:rPr sz="3200" spc="-5" dirty="0">
                <a:latin typeface="Comic Sans MS"/>
                <a:cs typeface="Comic Sans MS"/>
              </a:rPr>
              <a:t>8. </a:t>
            </a:r>
            <a:r>
              <a:rPr sz="3200" b="1" spc="-5" dirty="0">
                <a:latin typeface="Comic Sans MS"/>
                <a:cs typeface="Comic Sans MS"/>
              </a:rPr>
              <a:t>Oil</a:t>
            </a:r>
            <a:r>
              <a:rPr sz="3200" b="1" spc="15" dirty="0">
                <a:latin typeface="Comic Sans MS"/>
                <a:cs typeface="Comic Sans MS"/>
              </a:rPr>
              <a:t> </a:t>
            </a:r>
            <a:r>
              <a:rPr sz="3200" b="1" spc="-5" dirty="0">
                <a:latin typeface="Comic Sans MS"/>
                <a:cs typeface="Comic Sans MS"/>
              </a:rPr>
              <a:t>Spillage</a:t>
            </a:r>
            <a:endParaRPr sz="3200">
              <a:latin typeface="Comic Sans MS"/>
              <a:cs typeface="Comic Sans MS"/>
            </a:endParaRPr>
          </a:p>
          <a:p>
            <a:pPr marL="12700" marR="5080" indent="806450">
              <a:lnSpc>
                <a:spcPct val="116199"/>
              </a:lnSpc>
              <a:spcBef>
                <a:spcPts val="295"/>
              </a:spcBef>
            </a:pPr>
            <a:r>
              <a:rPr sz="3200" spc="-5" dirty="0">
                <a:latin typeface="Comic Sans MS"/>
                <a:cs typeface="Comic Sans MS"/>
              </a:rPr>
              <a:t>Oil spills usually </a:t>
            </a:r>
            <a:r>
              <a:rPr sz="3200" dirty="0">
                <a:latin typeface="Comic Sans MS"/>
                <a:cs typeface="Comic Sans MS"/>
              </a:rPr>
              <a:t>have </a:t>
            </a:r>
            <a:r>
              <a:rPr sz="3200" spc="-5" dirty="0">
                <a:latin typeface="Comic Sans MS"/>
                <a:cs typeface="Comic Sans MS"/>
              </a:rPr>
              <a:t>only </a:t>
            </a:r>
            <a:r>
              <a:rPr sz="3200" dirty="0">
                <a:latin typeface="Comic Sans MS"/>
                <a:cs typeface="Comic Sans MS"/>
              </a:rPr>
              <a:t>a </a:t>
            </a:r>
            <a:r>
              <a:rPr sz="3200" spc="-5" dirty="0">
                <a:latin typeface="Comic Sans MS"/>
                <a:cs typeface="Comic Sans MS"/>
              </a:rPr>
              <a:t>localized  effect on wildlife but </a:t>
            </a:r>
            <a:r>
              <a:rPr sz="3200" dirty="0">
                <a:latin typeface="Comic Sans MS"/>
                <a:cs typeface="Comic Sans MS"/>
              </a:rPr>
              <a:t>can spread for  </a:t>
            </a:r>
            <a:r>
              <a:rPr sz="3200" spc="-5" dirty="0">
                <a:latin typeface="Comic Sans MS"/>
                <a:cs typeface="Comic Sans MS"/>
              </a:rPr>
              <a:t>miles. The oil </a:t>
            </a:r>
            <a:r>
              <a:rPr sz="3200" dirty="0">
                <a:latin typeface="Comic Sans MS"/>
                <a:cs typeface="Comic Sans MS"/>
              </a:rPr>
              <a:t>can </a:t>
            </a:r>
            <a:r>
              <a:rPr sz="3200" spc="-5" dirty="0">
                <a:latin typeface="Comic Sans MS"/>
                <a:cs typeface="Comic Sans MS"/>
              </a:rPr>
              <a:t>cause the death to  </a:t>
            </a:r>
            <a:r>
              <a:rPr sz="3200" dirty="0">
                <a:latin typeface="Comic Sans MS"/>
                <a:cs typeface="Comic Sans MS"/>
              </a:rPr>
              <a:t>many fish and </a:t>
            </a:r>
            <a:r>
              <a:rPr sz="3200" spc="-5" dirty="0">
                <a:latin typeface="Comic Sans MS"/>
                <a:cs typeface="Comic Sans MS"/>
              </a:rPr>
              <a:t>get stuck to the feathers  of seabirds causing them to lose their  ability</a:t>
            </a:r>
            <a:endParaRPr sz="3200">
              <a:latin typeface="Comic Sans MS"/>
              <a:cs typeface="Comic Sans MS"/>
            </a:endParaRPr>
          </a:p>
        </p:txBody>
      </p:sp>
      <p:sp>
        <p:nvSpPr>
          <p:cNvPr id="3" name="object 3"/>
          <p:cNvSpPr txBox="1"/>
          <p:nvPr/>
        </p:nvSpPr>
        <p:spPr>
          <a:xfrm>
            <a:off x="1968785" y="4094916"/>
            <a:ext cx="1158240" cy="566420"/>
          </a:xfrm>
          <a:prstGeom prst="rect">
            <a:avLst/>
          </a:prstGeom>
        </p:spPr>
        <p:txBody>
          <a:bodyPr vert="horz" wrap="square" lIns="0" tIns="41275" rIns="0" bIns="0" rtlCol="0">
            <a:spAutoFit/>
          </a:bodyPr>
          <a:lstStyle/>
          <a:p>
            <a:pPr>
              <a:lnSpc>
                <a:spcPct val="100000"/>
              </a:lnSpc>
              <a:spcBef>
                <a:spcPts val="325"/>
              </a:spcBef>
            </a:pPr>
            <a:r>
              <a:rPr sz="3200" dirty="0">
                <a:latin typeface="Comic Sans MS"/>
                <a:cs typeface="Comic Sans MS"/>
              </a:rPr>
              <a:t>to</a:t>
            </a:r>
            <a:r>
              <a:rPr sz="3200" spc="-90" dirty="0">
                <a:latin typeface="Comic Sans MS"/>
                <a:cs typeface="Comic Sans MS"/>
              </a:rPr>
              <a:t> </a:t>
            </a:r>
            <a:r>
              <a:rPr sz="3200" spc="-5" dirty="0">
                <a:latin typeface="Comic Sans MS"/>
                <a:cs typeface="Comic Sans MS"/>
              </a:rPr>
              <a:t>fly.</a:t>
            </a:r>
            <a:endParaRPr sz="3200">
              <a:latin typeface="Comic Sans MS"/>
              <a:cs typeface="Comic Sans MS"/>
            </a:endParaRPr>
          </a:p>
        </p:txBody>
      </p:sp>
      <p:sp>
        <p:nvSpPr>
          <p:cNvPr id="4" name="object 4"/>
          <p:cNvSpPr/>
          <p:nvPr/>
        </p:nvSpPr>
        <p:spPr>
          <a:xfrm>
            <a:off x="3378200" y="4191000"/>
            <a:ext cx="5537200" cy="24917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932430" marR="5080" indent="-2145030">
              <a:lnSpc>
                <a:spcPct val="100000"/>
              </a:lnSpc>
              <a:spcBef>
                <a:spcPts val="100"/>
              </a:spcBef>
            </a:pPr>
            <a:r>
              <a:rPr sz="4000" spc="-5" dirty="0">
                <a:solidFill>
                  <a:srgbClr val="414355"/>
                </a:solidFill>
              </a:rPr>
              <a:t>Industrial </a:t>
            </a:r>
            <a:r>
              <a:rPr sz="4000" spc="-10" dirty="0">
                <a:solidFill>
                  <a:srgbClr val="414355"/>
                </a:solidFill>
              </a:rPr>
              <a:t>causes </a:t>
            </a:r>
            <a:r>
              <a:rPr sz="4000" spc="-5" dirty="0">
                <a:solidFill>
                  <a:srgbClr val="414355"/>
                </a:solidFill>
              </a:rPr>
              <a:t>of </a:t>
            </a:r>
            <a:r>
              <a:rPr sz="4000" spc="-10" dirty="0">
                <a:solidFill>
                  <a:srgbClr val="414355"/>
                </a:solidFill>
              </a:rPr>
              <a:t>water  pollution</a:t>
            </a:r>
            <a:endParaRPr sz="4000"/>
          </a:p>
        </p:txBody>
      </p:sp>
      <p:sp>
        <p:nvSpPr>
          <p:cNvPr id="3" name="object 3"/>
          <p:cNvSpPr txBox="1"/>
          <p:nvPr/>
        </p:nvSpPr>
        <p:spPr>
          <a:xfrm>
            <a:off x="643890" y="1930400"/>
            <a:ext cx="7755255" cy="2270760"/>
          </a:xfrm>
          <a:prstGeom prst="rect">
            <a:avLst/>
          </a:prstGeom>
        </p:spPr>
        <p:txBody>
          <a:bodyPr vert="horz" wrap="square" lIns="0" tIns="49530" rIns="0" bIns="0" rtlCol="0">
            <a:spAutoFit/>
          </a:bodyPr>
          <a:lstStyle/>
          <a:p>
            <a:pPr marL="12700">
              <a:lnSpc>
                <a:spcPct val="100000"/>
              </a:lnSpc>
              <a:spcBef>
                <a:spcPts val="390"/>
              </a:spcBef>
            </a:pPr>
            <a:r>
              <a:rPr sz="2800" b="1" spc="-5" dirty="0">
                <a:latin typeface="Georgia"/>
                <a:cs typeface="Georgia"/>
              </a:rPr>
              <a:t>Industrial</a:t>
            </a:r>
            <a:r>
              <a:rPr sz="2800" b="1" spc="-15" dirty="0">
                <a:latin typeface="Georgia"/>
                <a:cs typeface="Georgia"/>
              </a:rPr>
              <a:t> </a:t>
            </a:r>
            <a:r>
              <a:rPr sz="2800" b="1" spc="-5" dirty="0">
                <a:latin typeface="Georgia"/>
                <a:cs typeface="Georgia"/>
              </a:rPr>
              <a:t>waste</a:t>
            </a:r>
            <a:endParaRPr sz="2800">
              <a:latin typeface="Georgia"/>
              <a:cs typeface="Georgia"/>
            </a:endParaRPr>
          </a:p>
          <a:p>
            <a:pPr marL="12700" marR="5080" indent="806450">
              <a:lnSpc>
                <a:spcPct val="103000"/>
              </a:lnSpc>
              <a:spcBef>
                <a:spcPts val="190"/>
              </a:spcBef>
            </a:pPr>
            <a:r>
              <a:rPr sz="2800" spc="-5" dirty="0">
                <a:latin typeface="Georgia"/>
                <a:cs typeface="Georgia"/>
              </a:rPr>
              <a:t>Industries cause huge water pollution </a:t>
            </a:r>
            <a:r>
              <a:rPr sz="2800" spc="-10" dirty="0">
                <a:latin typeface="Georgia"/>
                <a:cs typeface="Georgia"/>
              </a:rPr>
              <a:t>with  </a:t>
            </a:r>
            <a:r>
              <a:rPr sz="2800" spc="-5" dirty="0">
                <a:latin typeface="Georgia"/>
                <a:cs typeface="Georgia"/>
              </a:rPr>
              <a:t>their </a:t>
            </a:r>
            <a:r>
              <a:rPr sz="2800" spc="-10" dirty="0">
                <a:latin typeface="Georgia"/>
                <a:cs typeface="Georgia"/>
              </a:rPr>
              <a:t>activities. </a:t>
            </a:r>
            <a:r>
              <a:rPr sz="2800" spc="-5" dirty="0">
                <a:latin typeface="Georgia"/>
                <a:cs typeface="Georgia"/>
              </a:rPr>
              <a:t>These come </a:t>
            </a:r>
            <a:r>
              <a:rPr sz="2800" spc="-10" dirty="0">
                <a:latin typeface="Georgia"/>
                <a:cs typeface="Georgia"/>
              </a:rPr>
              <a:t>mainly </a:t>
            </a:r>
            <a:r>
              <a:rPr sz="2800" spc="-5" dirty="0">
                <a:latin typeface="Georgia"/>
                <a:cs typeface="Georgia"/>
              </a:rPr>
              <a:t>from:  Sulphur </a:t>
            </a:r>
            <a:r>
              <a:rPr sz="2800" dirty="0">
                <a:latin typeface="Georgia"/>
                <a:cs typeface="Georgia"/>
              </a:rPr>
              <a:t>– </a:t>
            </a:r>
            <a:r>
              <a:rPr sz="2800" spc="-5" dirty="0">
                <a:latin typeface="Georgia"/>
                <a:cs typeface="Georgia"/>
              </a:rPr>
              <a:t>This is </a:t>
            </a:r>
            <a:r>
              <a:rPr sz="2800" dirty="0">
                <a:latin typeface="Georgia"/>
                <a:cs typeface="Georgia"/>
              </a:rPr>
              <a:t>a </a:t>
            </a:r>
            <a:r>
              <a:rPr sz="2800" spc="-10" dirty="0">
                <a:latin typeface="Georgia"/>
                <a:cs typeface="Georgia"/>
              </a:rPr>
              <a:t>non-metallic </a:t>
            </a:r>
            <a:r>
              <a:rPr sz="2800" spc="-5" dirty="0">
                <a:latin typeface="Georgia"/>
                <a:cs typeface="Georgia"/>
              </a:rPr>
              <a:t>substance </a:t>
            </a:r>
            <a:r>
              <a:rPr sz="2800" spc="-10" dirty="0">
                <a:latin typeface="Georgia"/>
                <a:cs typeface="Georgia"/>
              </a:rPr>
              <a:t>that is  harmful </a:t>
            </a:r>
            <a:r>
              <a:rPr sz="2800" spc="-5" dirty="0">
                <a:latin typeface="Georgia"/>
                <a:cs typeface="Georgia"/>
              </a:rPr>
              <a:t>for </a:t>
            </a:r>
            <a:r>
              <a:rPr sz="2800" spc="-10" dirty="0">
                <a:latin typeface="Georgia"/>
                <a:cs typeface="Georgia"/>
              </a:rPr>
              <a:t>marine</a:t>
            </a:r>
            <a:r>
              <a:rPr sz="2800" spc="-5" dirty="0">
                <a:latin typeface="Georgia"/>
                <a:cs typeface="Georgia"/>
              </a:rPr>
              <a:t> life.</a:t>
            </a:r>
            <a:endParaRPr sz="2800">
              <a:latin typeface="Georgia"/>
              <a:cs typeface="Georgia"/>
            </a:endParaRPr>
          </a:p>
        </p:txBody>
      </p:sp>
      <p:sp>
        <p:nvSpPr>
          <p:cNvPr id="4" name="object 4"/>
          <p:cNvSpPr/>
          <p:nvPr/>
        </p:nvSpPr>
        <p:spPr>
          <a:xfrm>
            <a:off x="1849120" y="4267200"/>
            <a:ext cx="5360670" cy="2590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0090" y="876299"/>
            <a:ext cx="7844790" cy="5549900"/>
          </a:xfrm>
          <a:prstGeom prst="rect">
            <a:avLst/>
          </a:prstGeom>
        </p:spPr>
        <p:txBody>
          <a:bodyPr vert="horz" wrap="square" lIns="0" tIns="119380" rIns="0" bIns="0" rtlCol="0">
            <a:spAutoFit/>
          </a:bodyPr>
          <a:lstStyle/>
          <a:p>
            <a:pPr marL="12700">
              <a:lnSpc>
                <a:spcPct val="100000"/>
              </a:lnSpc>
              <a:spcBef>
                <a:spcPts val="940"/>
              </a:spcBef>
            </a:pPr>
            <a:r>
              <a:rPr sz="2800" b="1" spc="-5" dirty="0">
                <a:latin typeface="Comic Sans MS"/>
                <a:cs typeface="Comic Sans MS"/>
              </a:rPr>
              <a:t>Oil Pollution by Oil</a:t>
            </a:r>
            <a:r>
              <a:rPr sz="2800" b="1" spc="-25" dirty="0">
                <a:latin typeface="Comic Sans MS"/>
                <a:cs typeface="Comic Sans MS"/>
              </a:rPr>
              <a:t> </a:t>
            </a:r>
            <a:r>
              <a:rPr sz="2800" b="1" spc="-10" dirty="0">
                <a:latin typeface="Comic Sans MS"/>
                <a:cs typeface="Comic Sans MS"/>
              </a:rPr>
              <a:t>Industries</a:t>
            </a:r>
            <a:endParaRPr sz="2800">
              <a:latin typeface="Comic Sans MS"/>
              <a:cs typeface="Comic Sans MS"/>
            </a:endParaRPr>
          </a:p>
          <a:p>
            <a:pPr marL="12700" marR="5080" indent="806450">
              <a:lnSpc>
                <a:spcPct val="116100"/>
              </a:lnSpc>
              <a:spcBef>
                <a:spcPts val="300"/>
              </a:spcBef>
            </a:pPr>
            <a:r>
              <a:rPr sz="2800" spc="-5" dirty="0">
                <a:latin typeface="Comic Sans MS"/>
                <a:cs typeface="Comic Sans MS"/>
              </a:rPr>
              <a:t>Routine shipping, run-offs and dumping </a:t>
            </a:r>
            <a:r>
              <a:rPr sz="2800" dirty="0">
                <a:latin typeface="Comic Sans MS"/>
                <a:cs typeface="Comic Sans MS"/>
              </a:rPr>
              <a:t>of  </a:t>
            </a:r>
            <a:r>
              <a:rPr sz="2800" spc="-5" dirty="0">
                <a:latin typeface="Comic Sans MS"/>
                <a:cs typeface="Comic Sans MS"/>
              </a:rPr>
              <a:t>oils on the ocean surfaces happen everyday. Oil  spills </a:t>
            </a:r>
            <a:r>
              <a:rPr sz="2800" spc="-10" dirty="0">
                <a:latin typeface="Comic Sans MS"/>
                <a:cs typeface="Comic Sans MS"/>
              </a:rPr>
              <a:t>cause </a:t>
            </a:r>
            <a:r>
              <a:rPr sz="2800" spc="-5" dirty="0">
                <a:latin typeface="Comic Sans MS"/>
                <a:cs typeface="Comic Sans MS"/>
              </a:rPr>
              <a:t>major problems, and can </a:t>
            </a:r>
            <a:r>
              <a:rPr sz="2800" spc="-10" dirty="0">
                <a:latin typeface="Comic Sans MS"/>
                <a:cs typeface="Comic Sans MS"/>
              </a:rPr>
              <a:t>be  </a:t>
            </a:r>
            <a:r>
              <a:rPr sz="2800" spc="-5" dirty="0">
                <a:latin typeface="Comic Sans MS"/>
                <a:cs typeface="Comic Sans MS"/>
              </a:rPr>
              <a:t>extremely harmful to local marine wildlife </a:t>
            </a:r>
            <a:r>
              <a:rPr sz="2800" spc="-10" dirty="0">
                <a:latin typeface="Comic Sans MS"/>
                <a:cs typeface="Comic Sans MS"/>
              </a:rPr>
              <a:t>such  </a:t>
            </a:r>
            <a:r>
              <a:rPr sz="2800" spc="-5" dirty="0">
                <a:latin typeface="Comic Sans MS"/>
                <a:cs typeface="Comic Sans MS"/>
              </a:rPr>
              <a:t>as fish, birds and sea </a:t>
            </a:r>
            <a:r>
              <a:rPr sz="2800" dirty="0">
                <a:latin typeface="Comic Sans MS"/>
                <a:cs typeface="Comic Sans MS"/>
              </a:rPr>
              <a:t>otters </a:t>
            </a:r>
            <a:r>
              <a:rPr sz="2800" spc="-5" dirty="0">
                <a:latin typeface="Comic Sans MS"/>
                <a:cs typeface="Comic Sans MS"/>
              </a:rPr>
              <a:t>and other </a:t>
            </a:r>
            <a:r>
              <a:rPr sz="2800" spc="-10" dirty="0">
                <a:latin typeface="Comic Sans MS"/>
                <a:cs typeface="Comic Sans MS"/>
              </a:rPr>
              <a:t>aquatic  </a:t>
            </a:r>
            <a:r>
              <a:rPr sz="2800" spc="-5" dirty="0">
                <a:latin typeface="Comic Sans MS"/>
                <a:cs typeface="Comic Sans MS"/>
              </a:rPr>
              <a:t>life. </a:t>
            </a:r>
            <a:r>
              <a:rPr sz="2800" spc="-10" dirty="0">
                <a:latin typeface="Comic Sans MS"/>
                <a:cs typeface="Comic Sans MS"/>
              </a:rPr>
              <a:t>Because </a:t>
            </a:r>
            <a:r>
              <a:rPr sz="2800" spc="-5" dirty="0">
                <a:latin typeface="Comic Sans MS"/>
                <a:cs typeface="Comic Sans MS"/>
              </a:rPr>
              <a:t>oil </a:t>
            </a:r>
            <a:r>
              <a:rPr sz="2800" dirty="0">
                <a:latin typeface="Comic Sans MS"/>
                <a:cs typeface="Comic Sans MS"/>
              </a:rPr>
              <a:t>does </a:t>
            </a:r>
            <a:r>
              <a:rPr sz="2800" spc="-5" dirty="0">
                <a:latin typeface="Comic Sans MS"/>
                <a:cs typeface="Comic Sans MS"/>
              </a:rPr>
              <a:t>not dissolve, it stays on  the water surface and suffocates </a:t>
            </a:r>
            <a:r>
              <a:rPr sz="2800" spc="-10" dirty="0">
                <a:latin typeface="Comic Sans MS"/>
                <a:cs typeface="Comic Sans MS"/>
              </a:rPr>
              <a:t>fish. </a:t>
            </a:r>
            <a:r>
              <a:rPr sz="2800" spc="-5" dirty="0">
                <a:latin typeface="Comic Sans MS"/>
                <a:cs typeface="Comic Sans MS"/>
              </a:rPr>
              <a:t>Oil </a:t>
            </a:r>
            <a:r>
              <a:rPr sz="2800" spc="-10" dirty="0">
                <a:latin typeface="Comic Sans MS"/>
                <a:cs typeface="Comic Sans MS"/>
              </a:rPr>
              <a:t>also  </a:t>
            </a:r>
            <a:r>
              <a:rPr sz="2800" spc="-5" dirty="0">
                <a:latin typeface="Comic Sans MS"/>
                <a:cs typeface="Comic Sans MS"/>
              </a:rPr>
              <a:t>gets caught in the feathers </a:t>
            </a:r>
            <a:r>
              <a:rPr sz="2800" dirty="0">
                <a:latin typeface="Comic Sans MS"/>
                <a:cs typeface="Comic Sans MS"/>
              </a:rPr>
              <a:t>of </a:t>
            </a:r>
            <a:r>
              <a:rPr sz="2800" spc="-5" dirty="0">
                <a:latin typeface="Comic Sans MS"/>
                <a:cs typeface="Comic Sans MS"/>
              </a:rPr>
              <a:t>sea birds,  </a:t>
            </a:r>
            <a:r>
              <a:rPr sz="2800" spc="-10" dirty="0">
                <a:latin typeface="Comic Sans MS"/>
                <a:cs typeface="Comic Sans MS"/>
              </a:rPr>
              <a:t>making </a:t>
            </a:r>
            <a:r>
              <a:rPr sz="2800" spc="-5" dirty="0">
                <a:latin typeface="Comic Sans MS"/>
                <a:cs typeface="Comic Sans MS"/>
              </a:rPr>
              <a:t>it difficult for them to fly. Some  animals die as </a:t>
            </a:r>
            <a:r>
              <a:rPr sz="2800" dirty="0">
                <a:latin typeface="Comic Sans MS"/>
                <a:cs typeface="Comic Sans MS"/>
              </a:rPr>
              <a:t>a</a:t>
            </a:r>
            <a:r>
              <a:rPr sz="2800" spc="-25" dirty="0">
                <a:latin typeface="Comic Sans MS"/>
                <a:cs typeface="Comic Sans MS"/>
              </a:rPr>
              <a:t> </a:t>
            </a:r>
            <a:r>
              <a:rPr sz="2800" spc="-5" dirty="0">
                <a:latin typeface="Comic Sans MS"/>
                <a:cs typeface="Comic Sans MS"/>
              </a:rPr>
              <a:t>result.</a:t>
            </a:r>
            <a:endParaRPr sz="2800">
              <a:latin typeface="Comic Sans MS"/>
              <a:cs typeface="Comic Sans M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29" y="381000"/>
            <a:ext cx="9132570" cy="6096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0090" y="795020"/>
            <a:ext cx="7809230" cy="5511800"/>
          </a:xfrm>
          <a:prstGeom prst="rect">
            <a:avLst/>
          </a:prstGeom>
        </p:spPr>
        <p:txBody>
          <a:bodyPr vert="horz" wrap="square" lIns="0" tIns="12700" rIns="0" bIns="0" rtlCol="0">
            <a:spAutoFit/>
          </a:bodyPr>
          <a:lstStyle/>
          <a:p>
            <a:pPr marL="12700" marR="5080" indent="806450">
              <a:lnSpc>
                <a:spcPct val="100000"/>
              </a:lnSpc>
              <a:spcBef>
                <a:spcPts val="100"/>
              </a:spcBef>
            </a:pPr>
            <a:r>
              <a:rPr sz="3600" spc="-10" dirty="0">
                <a:latin typeface="Comic Sans MS"/>
                <a:cs typeface="Comic Sans MS"/>
              </a:rPr>
              <a:t>Pollutants </a:t>
            </a:r>
            <a:r>
              <a:rPr sz="3600" spc="-5" dirty="0">
                <a:latin typeface="Comic Sans MS"/>
                <a:cs typeface="Comic Sans MS"/>
              </a:rPr>
              <a:t>get into water mainly  by human causes </a:t>
            </a:r>
            <a:r>
              <a:rPr sz="3600" dirty="0">
                <a:latin typeface="Comic Sans MS"/>
                <a:cs typeface="Comic Sans MS"/>
              </a:rPr>
              <a:t>or </a:t>
            </a:r>
            <a:r>
              <a:rPr sz="3600" spc="-5" dirty="0">
                <a:latin typeface="Comic Sans MS"/>
                <a:cs typeface="Comic Sans MS"/>
              </a:rPr>
              <a:t>factors. Water  pollution is </a:t>
            </a:r>
            <a:r>
              <a:rPr sz="3600" spc="-10" dirty="0">
                <a:latin typeface="Comic Sans MS"/>
                <a:cs typeface="Comic Sans MS"/>
              </a:rPr>
              <a:t>the </a:t>
            </a:r>
            <a:r>
              <a:rPr sz="3600" spc="-5" dirty="0">
                <a:latin typeface="Comic Sans MS"/>
                <a:cs typeface="Comic Sans MS"/>
              </a:rPr>
              <a:t>second </a:t>
            </a:r>
            <a:r>
              <a:rPr sz="3600" spc="-10" dirty="0">
                <a:latin typeface="Comic Sans MS"/>
                <a:cs typeface="Comic Sans MS"/>
              </a:rPr>
              <a:t>most  </a:t>
            </a:r>
            <a:r>
              <a:rPr sz="3600" spc="-5" dirty="0">
                <a:latin typeface="Comic Sans MS"/>
                <a:cs typeface="Comic Sans MS"/>
              </a:rPr>
              <a:t>imperative environmental concern  along with air </a:t>
            </a:r>
            <a:r>
              <a:rPr sz="3600" spc="-10" dirty="0">
                <a:latin typeface="Comic Sans MS"/>
                <a:cs typeface="Comic Sans MS"/>
              </a:rPr>
              <a:t>pollution. </a:t>
            </a:r>
            <a:r>
              <a:rPr sz="3600" spc="-5" dirty="0">
                <a:latin typeface="Comic Sans MS"/>
                <a:cs typeface="Comic Sans MS"/>
              </a:rPr>
              <a:t>Any </a:t>
            </a:r>
            <a:r>
              <a:rPr sz="3600" spc="-10" dirty="0">
                <a:latin typeface="Comic Sans MS"/>
                <a:cs typeface="Comic Sans MS"/>
              </a:rPr>
              <a:t>change  </a:t>
            </a:r>
            <a:r>
              <a:rPr sz="3600" spc="-5" dirty="0">
                <a:latin typeface="Comic Sans MS"/>
                <a:cs typeface="Comic Sans MS"/>
              </a:rPr>
              <a:t>or modification in </a:t>
            </a:r>
            <a:r>
              <a:rPr sz="3600" spc="-10" dirty="0">
                <a:latin typeface="Comic Sans MS"/>
                <a:cs typeface="Comic Sans MS"/>
              </a:rPr>
              <a:t>the physical,  </a:t>
            </a:r>
            <a:r>
              <a:rPr sz="3600" spc="-5" dirty="0">
                <a:latin typeface="Comic Sans MS"/>
                <a:cs typeface="Comic Sans MS"/>
              </a:rPr>
              <a:t>chemical and biological </a:t>
            </a:r>
            <a:r>
              <a:rPr sz="3600" spc="-10" dirty="0">
                <a:latin typeface="Comic Sans MS"/>
                <a:cs typeface="Comic Sans MS"/>
              </a:rPr>
              <a:t>properties </a:t>
            </a:r>
            <a:r>
              <a:rPr sz="3600" spc="-5" dirty="0">
                <a:latin typeface="Comic Sans MS"/>
                <a:cs typeface="Comic Sans MS"/>
              </a:rPr>
              <a:t>of  water that will have </a:t>
            </a:r>
            <a:r>
              <a:rPr sz="3600" dirty="0">
                <a:latin typeface="Comic Sans MS"/>
                <a:cs typeface="Comic Sans MS"/>
              </a:rPr>
              <a:t>a </a:t>
            </a:r>
            <a:r>
              <a:rPr sz="3600" spc="-10" dirty="0">
                <a:latin typeface="Comic Sans MS"/>
                <a:cs typeface="Comic Sans MS"/>
              </a:rPr>
              <a:t>detrimental  </a:t>
            </a:r>
            <a:r>
              <a:rPr sz="3600" spc="-5" dirty="0">
                <a:latin typeface="Comic Sans MS"/>
                <a:cs typeface="Comic Sans MS"/>
              </a:rPr>
              <a:t>consequence </a:t>
            </a:r>
            <a:r>
              <a:rPr sz="3600" dirty="0">
                <a:latin typeface="Comic Sans MS"/>
                <a:cs typeface="Comic Sans MS"/>
              </a:rPr>
              <a:t>on </a:t>
            </a:r>
            <a:r>
              <a:rPr sz="3600" spc="-5" dirty="0">
                <a:latin typeface="Comic Sans MS"/>
                <a:cs typeface="Comic Sans MS"/>
              </a:rPr>
              <a:t>living </a:t>
            </a:r>
            <a:r>
              <a:rPr sz="3600" spc="-10" dirty="0">
                <a:latin typeface="Comic Sans MS"/>
                <a:cs typeface="Comic Sans MS"/>
              </a:rPr>
              <a:t>things </a:t>
            </a:r>
            <a:r>
              <a:rPr sz="3600" spc="-5" dirty="0">
                <a:latin typeface="Comic Sans MS"/>
                <a:cs typeface="Comic Sans MS"/>
              </a:rPr>
              <a:t>is </a:t>
            </a:r>
            <a:r>
              <a:rPr sz="3600" spc="-10" dirty="0">
                <a:latin typeface="Comic Sans MS"/>
                <a:cs typeface="Comic Sans MS"/>
              </a:rPr>
              <a:t>water  pollution.</a:t>
            </a:r>
            <a:endParaRPr sz="3600">
              <a:latin typeface="Comic Sans MS"/>
              <a:cs typeface="Comic Sans MS"/>
            </a:endParaRPr>
          </a:p>
        </p:txBody>
      </p:sp>
      <p:pic>
        <p:nvPicPr>
          <p:cNvPr id="1026" name="Picture 2"/>
          <p:cNvPicPr>
            <a:picLocks noChangeAspect="1" noChangeArrowheads="1"/>
          </p:cNvPicPr>
          <p:nvPr/>
        </p:nvPicPr>
        <p:blipFill>
          <a:blip r:embed="rId2" cstate="print"/>
          <a:stretch>
            <a:fillRect/>
          </a:stretch>
        </p:blipFill>
        <p:spPr bwMode="auto">
          <a:xfrm>
            <a:off x="1" y="457200"/>
            <a:ext cx="9144000" cy="64008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673100"/>
            <a:ext cx="7531100"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414355"/>
                </a:solidFill>
              </a:rPr>
              <a:t>Other causes </a:t>
            </a:r>
            <a:r>
              <a:rPr sz="4000" spc="-5" dirty="0">
                <a:solidFill>
                  <a:srgbClr val="414355"/>
                </a:solidFill>
              </a:rPr>
              <a:t>of </a:t>
            </a:r>
            <a:r>
              <a:rPr sz="4000" spc="-10" dirty="0">
                <a:solidFill>
                  <a:srgbClr val="414355"/>
                </a:solidFill>
              </a:rPr>
              <a:t>water</a:t>
            </a:r>
            <a:r>
              <a:rPr sz="4000" spc="25" dirty="0">
                <a:solidFill>
                  <a:srgbClr val="414355"/>
                </a:solidFill>
              </a:rPr>
              <a:t> </a:t>
            </a:r>
            <a:r>
              <a:rPr sz="4000" spc="-10" dirty="0">
                <a:solidFill>
                  <a:srgbClr val="414355"/>
                </a:solidFill>
              </a:rPr>
              <a:t>pollution</a:t>
            </a:r>
            <a:endParaRPr sz="4000" dirty="0"/>
          </a:p>
        </p:txBody>
      </p:sp>
      <p:sp>
        <p:nvSpPr>
          <p:cNvPr id="3" name="object 3"/>
          <p:cNvSpPr txBox="1"/>
          <p:nvPr/>
        </p:nvSpPr>
        <p:spPr>
          <a:xfrm>
            <a:off x="643890" y="1367790"/>
            <a:ext cx="7587615" cy="4866717"/>
          </a:xfrm>
          <a:prstGeom prst="rect">
            <a:avLst/>
          </a:prstGeom>
        </p:spPr>
        <p:txBody>
          <a:bodyPr vert="horz" wrap="square" lIns="0" tIns="49530" rIns="0" bIns="0" rtlCol="0">
            <a:spAutoFit/>
          </a:bodyPr>
          <a:lstStyle/>
          <a:p>
            <a:pPr marL="12700">
              <a:lnSpc>
                <a:spcPct val="100000"/>
              </a:lnSpc>
              <a:spcBef>
                <a:spcPts val="390"/>
              </a:spcBef>
            </a:pPr>
            <a:r>
              <a:rPr sz="2800" b="1" spc="-10" dirty="0">
                <a:latin typeface="Comic Sans MS"/>
                <a:cs typeface="Comic Sans MS"/>
              </a:rPr>
              <a:t>Sewage and </a:t>
            </a:r>
            <a:r>
              <a:rPr sz="2800" b="1" spc="-5" dirty="0">
                <a:latin typeface="Comic Sans MS"/>
                <a:cs typeface="Comic Sans MS"/>
              </a:rPr>
              <a:t>waste</a:t>
            </a:r>
            <a:r>
              <a:rPr sz="2800" b="1" spc="-20" dirty="0">
                <a:latin typeface="Comic Sans MS"/>
                <a:cs typeface="Comic Sans MS"/>
              </a:rPr>
              <a:t> </a:t>
            </a:r>
            <a:r>
              <a:rPr sz="2800" b="1" spc="-5" dirty="0">
                <a:latin typeface="Comic Sans MS"/>
                <a:cs typeface="Comic Sans MS"/>
              </a:rPr>
              <a:t>water</a:t>
            </a:r>
            <a:endParaRPr sz="2800" dirty="0">
              <a:latin typeface="Comic Sans MS"/>
              <a:cs typeface="Comic Sans MS"/>
            </a:endParaRPr>
          </a:p>
          <a:p>
            <a:pPr marL="12700" marR="5080" indent="806450">
              <a:lnSpc>
                <a:spcPct val="100000"/>
              </a:lnSpc>
              <a:spcBef>
                <a:spcPts val="290"/>
              </a:spcBef>
            </a:pPr>
            <a:r>
              <a:rPr sz="2800" spc="-5" dirty="0">
                <a:latin typeface="Comic Sans MS"/>
                <a:cs typeface="Comic Sans MS"/>
              </a:rPr>
              <a:t>Sewage is the </a:t>
            </a:r>
            <a:r>
              <a:rPr sz="2800" dirty="0">
                <a:latin typeface="Comic Sans MS"/>
                <a:cs typeface="Comic Sans MS"/>
              </a:rPr>
              <a:t>term </a:t>
            </a:r>
            <a:r>
              <a:rPr sz="2800" spc="-5" dirty="0">
                <a:latin typeface="Comic Sans MS"/>
                <a:cs typeface="Comic Sans MS"/>
              </a:rPr>
              <a:t>used for </a:t>
            </a:r>
            <a:r>
              <a:rPr sz="2800" spc="-10" dirty="0">
                <a:latin typeface="Comic Sans MS"/>
                <a:cs typeface="Comic Sans MS"/>
              </a:rPr>
              <a:t>wastewater  </a:t>
            </a:r>
            <a:r>
              <a:rPr sz="2800" spc="-5" dirty="0">
                <a:latin typeface="Comic Sans MS"/>
                <a:cs typeface="Comic Sans MS"/>
              </a:rPr>
              <a:t>that often contains feces, urine and laundry  </a:t>
            </a:r>
            <a:r>
              <a:rPr sz="2800" spc="-10" dirty="0">
                <a:latin typeface="Comic Sans MS"/>
                <a:cs typeface="Comic Sans MS"/>
              </a:rPr>
              <a:t>waste. </a:t>
            </a:r>
            <a:r>
              <a:rPr sz="2800" spc="-5" dirty="0">
                <a:latin typeface="Comic Sans MS"/>
                <a:cs typeface="Comic Sans MS"/>
              </a:rPr>
              <a:t>The sewage and </a:t>
            </a:r>
            <a:r>
              <a:rPr sz="2800" spc="-10" dirty="0">
                <a:latin typeface="Comic Sans MS"/>
                <a:cs typeface="Comic Sans MS"/>
              </a:rPr>
              <a:t>waste </a:t>
            </a:r>
            <a:r>
              <a:rPr sz="2800" spc="-5" dirty="0">
                <a:latin typeface="Comic Sans MS"/>
                <a:cs typeface="Comic Sans MS"/>
              </a:rPr>
              <a:t>water that </a:t>
            </a:r>
            <a:r>
              <a:rPr sz="2800" spc="-10" dirty="0">
                <a:latin typeface="Comic Sans MS"/>
                <a:cs typeface="Comic Sans MS"/>
              </a:rPr>
              <a:t>is  </a:t>
            </a:r>
            <a:r>
              <a:rPr sz="2800" spc="-5" dirty="0">
                <a:latin typeface="Comic Sans MS"/>
                <a:cs typeface="Comic Sans MS"/>
              </a:rPr>
              <a:t>produced </a:t>
            </a:r>
            <a:r>
              <a:rPr sz="2800" spc="-10" dirty="0">
                <a:latin typeface="Comic Sans MS"/>
                <a:cs typeface="Comic Sans MS"/>
              </a:rPr>
              <a:t>by </a:t>
            </a:r>
            <a:r>
              <a:rPr sz="2800" spc="-5" dirty="0">
                <a:latin typeface="Comic Sans MS"/>
                <a:cs typeface="Comic Sans MS"/>
              </a:rPr>
              <a:t>each household is chemically  treated and released in to sea with fresh  water. The sewage water carries harmful  bacteria and chemicals that </a:t>
            </a:r>
            <a:r>
              <a:rPr sz="2800" spc="-10" dirty="0">
                <a:latin typeface="Comic Sans MS"/>
                <a:cs typeface="Comic Sans MS"/>
              </a:rPr>
              <a:t>can cause </a:t>
            </a:r>
            <a:r>
              <a:rPr sz="2800" spc="-5" dirty="0">
                <a:latin typeface="Comic Sans MS"/>
                <a:cs typeface="Comic Sans MS"/>
              </a:rPr>
              <a:t>serious  health problems. Pathogens are known as </a:t>
            </a:r>
            <a:r>
              <a:rPr sz="2800" dirty="0">
                <a:latin typeface="Comic Sans MS"/>
                <a:cs typeface="Comic Sans MS"/>
              </a:rPr>
              <a:t>a  </a:t>
            </a:r>
            <a:r>
              <a:rPr sz="2800" spc="-5" dirty="0">
                <a:latin typeface="Comic Sans MS"/>
                <a:cs typeface="Comic Sans MS"/>
              </a:rPr>
              <a:t>common water</a:t>
            </a:r>
            <a:r>
              <a:rPr sz="2800" spc="5" dirty="0">
                <a:latin typeface="Comic Sans MS"/>
                <a:cs typeface="Comic Sans MS"/>
              </a:rPr>
              <a:t> </a:t>
            </a:r>
            <a:r>
              <a:rPr sz="2800" spc="-5" dirty="0">
                <a:latin typeface="Comic Sans MS"/>
                <a:cs typeface="Comic Sans MS"/>
              </a:rPr>
              <a:t>pollutant</a:t>
            </a:r>
            <a:r>
              <a:rPr sz="2800" spc="-5" dirty="0" smtClean="0">
                <a:latin typeface="Comic Sans MS"/>
                <a:cs typeface="Comic Sans MS"/>
              </a:rPr>
              <a:t>.</a:t>
            </a:r>
            <a:endParaRPr lang="en-US" sz="2800" spc="-5" dirty="0" smtClean="0">
              <a:latin typeface="Comic Sans MS"/>
              <a:cs typeface="Comic Sans MS"/>
            </a:endParaRPr>
          </a:p>
          <a:p>
            <a:pPr marL="12700" marR="5080" indent="806450">
              <a:lnSpc>
                <a:spcPct val="100000"/>
              </a:lnSpc>
              <a:spcBef>
                <a:spcPts val="290"/>
              </a:spcBef>
            </a:pPr>
            <a:endParaRPr sz="2800" dirty="0">
              <a:latin typeface="Comic Sans MS"/>
              <a:cs typeface="Comic Sans MS"/>
            </a:endParaRPr>
          </a:p>
        </p:txBody>
      </p:sp>
      <p:sp>
        <p:nvSpPr>
          <p:cNvPr id="4" name="object 4"/>
          <p:cNvSpPr/>
          <p:nvPr/>
        </p:nvSpPr>
        <p:spPr>
          <a:xfrm>
            <a:off x="6019800" y="5257800"/>
            <a:ext cx="2857500" cy="1600200"/>
          </a:xfrm>
          <a:prstGeom prst="rect">
            <a:avLst/>
          </a:prstGeom>
          <a:blipFill>
            <a:blip r:embed="rId2" cstate="print"/>
            <a:stretch>
              <a:fillRect/>
            </a:stretch>
          </a:blipFill>
        </p:spPr>
        <p:txBody>
          <a:bodyPr wrap="square" lIns="0" tIns="0" rIns="0" bIns="0" rtlCol="0"/>
          <a:lstStyle/>
          <a:p>
            <a:endParaRPr/>
          </a:p>
        </p:txBody>
      </p:sp>
      <p:sp>
        <p:nvSpPr>
          <p:cNvPr id="5" name="TextBox 4"/>
          <p:cNvSpPr txBox="1"/>
          <p:nvPr/>
        </p:nvSpPr>
        <p:spPr>
          <a:xfrm>
            <a:off x="228600" y="5715000"/>
            <a:ext cx="5638800" cy="1200329"/>
          </a:xfrm>
          <a:prstGeom prst="rect">
            <a:avLst/>
          </a:prstGeom>
          <a:noFill/>
        </p:spPr>
        <p:txBody>
          <a:bodyPr wrap="square" rtlCol="0">
            <a:spAutoFit/>
          </a:bodyPr>
          <a:lstStyle/>
          <a:p>
            <a:r>
              <a:rPr lang="en-IN" sz="2400" dirty="0" smtClean="0"/>
              <a:t>A pathogen is any organism that causes disease. Viruses, bacteria, fungi, and parasites are all examples of pathogens</a:t>
            </a:r>
            <a:endParaRPr lang="en-IN"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0"/>
            <a:ext cx="9102090" cy="58978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940" y="457200"/>
            <a:ext cx="9116060" cy="6096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3890" y="718820"/>
            <a:ext cx="3211830" cy="513080"/>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Comic Sans MS"/>
                <a:cs typeface="Comic Sans MS"/>
              </a:rPr>
              <a:t>Mining</a:t>
            </a:r>
            <a:r>
              <a:rPr sz="3200" b="1" spc="-65" dirty="0">
                <a:latin typeface="Comic Sans MS"/>
                <a:cs typeface="Comic Sans MS"/>
              </a:rPr>
              <a:t> </a:t>
            </a:r>
            <a:r>
              <a:rPr sz="3200" b="1" spc="-5" dirty="0">
                <a:latin typeface="Comic Sans MS"/>
                <a:cs typeface="Comic Sans MS"/>
              </a:rPr>
              <a:t>activities</a:t>
            </a:r>
            <a:endParaRPr sz="3200">
              <a:latin typeface="Comic Sans MS"/>
              <a:cs typeface="Comic Sans MS"/>
            </a:endParaRPr>
          </a:p>
        </p:txBody>
      </p:sp>
      <p:sp>
        <p:nvSpPr>
          <p:cNvPr id="3" name="object 3"/>
          <p:cNvSpPr txBox="1"/>
          <p:nvPr/>
        </p:nvSpPr>
        <p:spPr>
          <a:xfrm>
            <a:off x="643890" y="1769109"/>
            <a:ext cx="7913370" cy="3925570"/>
          </a:xfrm>
          <a:prstGeom prst="rect">
            <a:avLst/>
          </a:prstGeom>
        </p:spPr>
        <p:txBody>
          <a:bodyPr vert="horz" wrap="square" lIns="0" tIns="12700" rIns="0" bIns="0" rtlCol="0">
            <a:spAutoFit/>
          </a:bodyPr>
          <a:lstStyle/>
          <a:p>
            <a:pPr marL="12700" marR="5080" indent="806450">
              <a:lnSpc>
                <a:spcPct val="100000"/>
              </a:lnSpc>
              <a:spcBef>
                <a:spcPts val="100"/>
              </a:spcBef>
            </a:pPr>
            <a:r>
              <a:rPr sz="3200" spc="-5" dirty="0">
                <a:latin typeface="Comic Sans MS"/>
                <a:cs typeface="Comic Sans MS"/>
              </a:rPr>
              <a:t>Mining is the process </a:t>
            </a:r>
            <a:r>
              <a:rPr sz="3200" dirty="0">
                <a:latin typeface="Comic Sans MS"/>
                <a:cs typeface="Comic Sans MS"/>
              </a:rPr>
              <a:t>of </a:t>
            </a:r>
            <a:r>
              <a:rPr sz="3200" spc="-5" dirty="0">
                <a:latin typeface="Comic Sans MS"/>
                <a:cs typeface="Comic Sans MS"/>
              </a:rPr>
              <a:t>crushing the  rock </a:t>
            </a:r>
            <a:r>
              <a:rPr sz="3200" dirty="0">
                <a:latin typeface="Comic Sans MS"/>
                <a:cs typeface="Comic Sans MS"/>
              </a:rPr>
              <a:t>and </a:t>
            </a:r>
            <a:r>
              <a:rPr sz="3200" spc="-5" dirty="0">
                <a:latin typeface="Comic Sans MS"/>
                <a:cs typeface="Comic Sans MS"/>
              </a:rPr>
              <a:t>extracting coal </a:t>
            </a:r>
            <a:r>
              <a:rPr sz="3200" dirty="0">
                <a:latin typeface="Comic Sans MS"/>
                <a:cs typeface="Comic Sans MS"/>
              </a:rPr>
              <a:t>and </a:t>
            </a:r>
            <a:r>
              <a:rPr sz="3200" spc="-5" dirty="0">
                <a:latin typeface="Comic Sans MS"/>
                <a:cs typeface="Comic Sans MS"/>
              </a:rPr>
              <a:t>other  minerals from underground. These  elements when extracted in the </a:t>
            </a:r>
            <a:r>
              <a:rPr sz="3200" dirty="0">
                <a:latin typeface="Comic Sans MS"/>
                <a:cs typeface="Comic Sans MS"/>
              </a:rPr>
              <a:t>raw </a:t>
            </a:r>
            <a:r>
              <a:rPr sz="3200" spc="-5" dirty="0">
                <a:latin typeface="Comic Sans MS"/>
                <a:cs typeface="Comic Sans MS"/>
              </a:rPr>
              <a:t>form  contains harmful chemicals </a:t>
            </a:r>
            <a:r>
              <a:rPr sz="3200" dirty="0">
                <a:latin typeface="Comic Sans MS"/>
                <a:cs typeface="Comic Sans MS"/>
              </a:rPr>
              <a:t>and can  </a:t>
            </a:r>
            <a:r>
              <a:rPr sz="3200" spc="-5" dirty="0">
                <a:latin typeface="Comic Sans MS"/>
                <a:cs typeface="Comic Sans MS"/>
              </a:rPr>
              <a:t>increase the amount of toxic elements  when mixed </a:t>
            </a:r>
            <a:r>
              <a:rPr sz="3200" dirty="0">
                <a:latin typeface="Comic Sans MS"/>
                <a:cs typeface="Comic Sans MS"/>
              </a:rPr>
              <a:t>up </a:t>
            </a:r>
            <a:r>
              <a:rPr sz="3200" spc="-5" dirty="0">
                <a:latin typeface="Comic Sans MS"/>
                <a:cs typeface="Comic Sans MS"/>
              </a:rPr>
              <a:t>with water which </a:t>
            </a:r>
            <a:r>
              <a:rPr sz="3200" dirty="0">
                <a:latin typeface="Comic Sans MS"/>
                <a:cs typeface="Comic Sans MS"/>
              </a:rPr>
              <a:t>may  </a:t>
            </a:r>
            <a:r>
              <a:rPr sz="3200" spc="-5" dirty="0">
                <a:latin typeface="Comic Sans MS"/>
                <a:cs typeface="Comic Sans MS"/>
              </a:rPr>
              <a:t>result in health problems.</a:t>
            </a:r>
            <a:endParaRPr sz="3200">
              <a:latin typeface="Comic Sans MS"/>
              <a:cs typeface="Comic Sans M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5400" y="0"/>
            <a:ext cx="639445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567689"/>
            <a:ext cx="7706359" cy="4069079"/>
          </a:xfrm>
          <a:prstGeom prst="rect">
            <a:avLst/>
          </a:prstGeom>
        </p:spPr>
        <p:txBody>
          <a:bodyPr vert="horz" wrap="square" lIns="0" tIns="129539" rIns="0" bIns="0" rtlCol="0">
            <a:spAutoFit/>
          </a:bodyPr>
          <a:lstStyle/>
          <a:p>
            <a:pPr marL="12700">
              <a:lnSpc>
                <a:spcPct val="100000"/>
              </a:lnSpc>
              <a:spcBef>
                <a:spcPts val="1019"/>
              </a:spcBef>
            </a:pPr>
            <a:r>
              <a:rPr sz="3200" b="1" spc="-5" dirty="0">
                <a:latin typeface="Comic Sans MS"/>
                <a:cs typeface="Comic Sans MS"/>
              </a:rPr>
              <a:t>Ocean and marine</a:t>
            </a:r>
            <a:r>
              <a:rPr sz="3200" b="1" spc="-10" dirty="0">
                <a:latin typeface="Comic Sans MS"/>
                <a:cs typeface="Comic Sans MS"/>
              </a:rPr>
              <a:t> </a:t>
            </a:r>
            <a:r>
              <a:rPr sz="3200" b="1" spc="-5" dirty="0">
                <a:latin typeface="Comic Sans MS"/>
                <a:cs typeface="Comic Sans MS"/>
              </a:rPr>
              <a:t>dumping</a:t>
            </a:r>
            <a:endParaRPr sz="3200">
              <a:latin typeface="Comic Sans MS"/>
              <a:cs typeface="Comic Sans MS"/>
            </a:endParaRPr>
          </a:p>
          <a:p>
            <a:pPr marL="12700" marR="5080" indent="806450">
              <a:lnSpc>
                <a:spcPct val="116199"/>
              </a:lnSpc>
              <a:spcBef>
                <a:spcPts val="295"/>
              </a:spcBef>
            </a:pPr>
            <a:r>
              <a:rPr sz="3200" dirty="0">
                <a:latin typeface="Comic Sans MS"/>
                <a:cs typeface="Comic Sans MS"/>
              </a:rPr>
              <a:t>Again, </a:t>
            </a:r>
            <a:r>
              <a:rPr sz="3200" spc="-5" dirty="0">
                <a:latin typeface="Comic Sans MS"/>
                <a:cs typeface="Comic Sans MS"/>
              </a:rPr>
              <a:t>think of the rubbish </a:t>
            </a:r>
            <a:r>
              <a:rPr sz="3200" dirty="0">
                <a:latin typeface="Comic Sans MS"/>
                <a:cs typeface="Comic Sans MS"/>
              </a:rPr>
              <a:t>we all  </a:t>
            </a:r>
            <a:r>
              <a:rPr sz="3200" spc="-5" dirty="0">
                <a:latin typeface="Comic Sans MS"/>
                <a:cs typeface="Comic Sans MS"/>
              </a:rPr>
              <a:t>make each </a:t>
            </a:r>
            <a:r>
              <a:rPr sz="3200" dirty="0">
                <a:latin typeface="Comic Sans MS"/>
                <a:cs typeface="Comic Sans MS"/>
              </a:rPr>
              <a:t>day. Paper waste, </a:t>
            </a:r>
            <a:r>
              <a:rPr sz="3200" spc="-5" dirty="0">
                <a:latin typeface="Comic Sans MS"/>
                <a:cs typeface="Comic Sans MS"/>
              </a:rPr>
              <a:t>food waste,  plastic, rubber, metallic </a:t>
            </a:r>
            <a:r>
              <a:rPr sz="3200" dirty="0">
                <a:latin typeface="Comic Sans MS"/>
                <a:cs typeface="Comic Sans MS"/>
              </a:rPr>
              <a:t>and </a:t>
            </a:r>
            <a:r>
              <a:rPr sz="3200" spc="-5" dirty="0">
                <a:latin typeface="Comic Sans MS"/>
                <a:cs typeface="Comic Sans MS"/>
              </a:rPr>
              <a:t>aluminum  waste. In some countries, they </a:t>
            </a:r>
            <a:r>
              <a:rPr sz="3200" dirty="0">
                <a:latin typeface="Comic Sans MS"/>
                <a:cs typeface="Comic Sans MS"/>
              </a:rPr>
              <a:t>are  </a:t>
            </a:r>
            <a:r>
              <a:rPr sz="3200" spc="-5" dirty="0">
                <a:latin typeface="Comic Sans MS"/>
                <a:cs typeface="Comic Sans MS"/>
              </a:rPr>
              <a:t>deposited into the </a:t>
            </a:r>
            <a:r>
              <a:rPr sz="3200" dirty="0">
                <a:latin typeface="Comic Sans MS"/>
                <a:cs typeface="Comic Sans MS"/>
              </a:rPr>
              <a:t>sea. </a:t>
            </a:r>
            <a:r>
              <a:rPr sz="3200" spc="-5" dirty="0">
                <a:latin typeface="Comic Sans MS"/>
                <a:cs typeface="Comic Sans MS"/>
              </a:rPr>
              <a:t>All these waste  types </a:t>
            </a:r>
            <a:r>
              <a:rPr sz="3200" dirty="0">
                <a:latin typeface="Comic Sans MS"/>
                <a:cs typeface="Comic Sans MS"/>
              </a:rPr>
              <a:t>tak</a:t>
            </a:r>
            <a:endParaRPr sz="3200">
              <a:latin typeface="Comic Sans MS"/>
              <a:cs typeface="Comic Sans MS"/>
            </a:endParaRPr>
          </a:p>
        </p:txBody>
      </p:sp>
      <p:sp>
        <p:nvSpPr>
          <p:cNvPr id="3" name="object 3"/>
          <p:cNvSpPr txBox="1"/>
          <p:nvPr/>
        </p:nvSpPr>
        <p:spPr>
          <a:xfrm>
            <a:off x="2439308" y="4094916"/>
            <a:ext cx="3986529" cy="566420"/>
          </a:xfrm>
          <a:prstGeom prst="rect">
            <a:avLst/>
          </a:prstGeom>
        </p:spPr>
        <p:txBody>
          <a:bodyPr vert="horz" wrap="square" lIns="0" tIns="41275" rIns="0" bIns="0" rtlCol="0">
            <a:spAutoFit/>
          </a:bodyPr>
          <a:lstStyle/>
          <a:p>
            <a:pPr>
              <a:lnSpc>
                <a:spcPct val="100000"/>
              </a:lnSpc>
              <a:spcBef>
                <a:spcPts val="325"/>
              </a:spcBef>
            </a:pPr>
            <a:r>
              <a:rPr sz="3200" dirty="0">
                <a:latin typeface="Comic Sans MS"/>
                <a:cs typeface="Comic Sans MS"/>
              </a:rPr>
              <a:t>e </a:t>
            </a:r>
            <a:r>
              <a:rPr sz="3200" spc="-5" dirty="0">
                <a:latin typeface="Comic Sans MS"/>
                <a:cs typeface="Comic Sans MS"/>
              </a:rPr>
              <a:t>time to</a:t>
            </a:r>
            <a:r>
              <a:rPr sz="3200" spc="-75" dirty="0">
                <a:latin typeface="Comic Sans MS"/>
                <a:cs typeface="Comic Sans MS"/>
              </a:rPr>
              <a:t> </a:t>
            </a:r>
            <a:r>
              <a:rPr sz="3200" spc="-5" dirty="0">
                <a:latin typeface="Comic Sans MS"/>
                <a:cs typeface="Comic Sans MS"/>
              </a:rPr>
              <a:t>decompose.</a:t>
            </a:r>
            <a:endParaRPr sz="3200">
              <a:latin typeface="Comic Sans MS"/>
              <a:cs typeface="Comic Sans MS"/>
            </a:endParaRPr>
          </a:p>
        </p:txBody>
      </p:sp>
      <p:sp>
        <p:nvSpPr>
          <p:cNvPr id="4" name="object 4"/>
          <p:cNvSpPr/>
          <p:nvPr/>
        </p:nvSpPr>
        <p:spPr>
          <a:xfrm>
            <a:off x="4114800" y="4800600"/>
            <a:ext cx="4634230" cy="1905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 y="34290"/>
            <a:ext cx="8915400" cy="66865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0"/>
            <a:ext cx="9089390" cy="623697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46200" y="901700"/>
            <a:ext cx="6447155"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414355"/>
                </a:solidFill>
              </a:rPr>
              <a:t>Sources </a:t>
            </a:r>
            <a:r>
              <a:rPr sz="4000" spc="-5" dirty="0">
                <a:solidFill>
                  <a:srgbClr val="414355"/>
                </a:solidFill>
              </a:rPr>
              <a:t>of </a:t>
            </a:r>
            <a:r>
              <a:rPr sz="4000" spc="-10" dirty="0">
                <a:solidFill>
                  <a:srgbClr val="414355"/>
                </a:solidFill>
              </a:rPr>
              <a:t>Water</a:t>
            </a:r>
            <a:r>
              <a:rPr sz="4000" spc="-15" dirty="0">
                <a:solidFill>
                  <a:srgbClr val="414355"/>
                </a:solidFill>
              </a:rPr>
              <a:t> </a:t>
            </a:r>
            <a:r>
              <a:rPr sz="4000" spc="-10" dirty="0">
                <a:solidFill>
                  <a:srgbClr val="414355"/>
                </a:solidFill>
              </a:rPr>
              <a:t>Pollution</a:t>
            </a:r>
            <a:endParaRPr sz="4000"/>
          </a:p>
        </p:txBody>
      </p:sp>
      <p:sp>
        <p:nvSpPr>
          <p:cNvPr id="3" name="object 3"/>
          <p:cNvSpPr txBox="1">
            <a:spLocks noGrp="1"/>
          </p:cNvSpPr>
          <p:nvPr>
            <p:ph type="body" idx="1"/>
          </p:nvPr>
        </p:nvSpPr>
        <p:spPr>
          <a:prstGeom prst="rect">
            <a:avLst/>
          </a:prstGeom>
        </p:spPr>
        <p:txBody>
          <a:bodyPr vert="horz" wrap="square" lIns="0" tIns="350519" rIns="0" bIns="0" rtlCol="0">
            <a:spAutoFit/>
          </a:bodyPr>
          <a:lstStyle/>
          <a:p>
            <a:pPr marL="16510" marR="5080" indent="806450">
              <a:lnSpc>
                <a:spcPct val="100000"/>
              </a:lnSpc>
              <a:spcBef>
                <a:spcPts val="100"/>
              </a:spcBef>
            </a:pPr>
            <a:r>
              <a:rPr sz="3600" spc="-5" dirty="0"/>
              <a:t>There are various classifications  of </a:t>
            </a:r>
            <a:r>
              <a:rPr sz="3600" spc="-10" dirty="0"/>
              <a:t>water </a:t>
            </a:r>
            <a:r>
              <a:rPr sz="3600" spc="-5" dirty="0"/>
              <a:t>pollution. The two </a:t>
            </a:r>
            <a:r>
              <a:rPr sz="3600" spc="-10" dirty="0"/>
              <a:t>chief  </a:t>
            </a:r>
            <a:r>
              <a:rPr sz="3600" spc="-5" dirty="0"/>
              <a:t>sources </a:t>
            </a:r>
            <a:r>
              <a:rPr sz="3600" dirty="0"/>
              <a:t>of </a:t>
            </a:r>
            <a:r>
              <a:rPr sz="3600" spc="-5" dirty="0"/>
              <a:t>water pollution can be  seen </a:t>
            </a:r>
            <a:r>
              <a:rPr sz="3600" dirty="0"/>
              <a:t>as </a:t>
            </a:r>
            <a:r>
              <a:rPr sz="3600" b="1" spc="-5" dirty="0">
                <a:latin typeface="Comic Sans MS"/>
                <a:cs typeface="Comic Sans MS"/>
              </a:rPr>
              <a:t>Point </a:t>
            </a:r>
            <a:r>
              <a:rPr sz="3600" spc="-5" dirty="0"/>
              <a:t>and</a:t>
            </a:r>
            <a:r>
              <a:rPr sz="3600" spc="-480" dirty="0"/>
              <a:t> </a:t>
            </a:r>
            <a:r>
              <a:rPr sz="3600" b="1" spc="-5" dirty="0">
                <a:latin typeface="Comic Sans MS"/>
                <a:cs typeface="Comic Sans MS"/>
              </a:rPr>
              <a:t>Non-Point</a:t>
            </a:r>
            <a:r>
              <a:rPr sz="3600" spc="-5" dirty="0"/>
              <a:t>.</a:t>
            </a:r>
            <a:endParaRPr sz="3600">
              <a:latin typeface="Comic Sans MS"/>
              <a:cs typeface="Comic Sans M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3426" rIns="0" bIns="0" rtlCol="0">
            <a:spAutoFit/>
          </a:bodyPr>
          <a:lstStyle/>
          <a:p>
            <a:pPr marL="3078480" marR="5080" indent="-2373630">
              <a:lnSpc>
                <a:spcPct val="115999"/>
              </a:lnSpc>
              <a:spcBef>
                <a:spcPts val="100"/>
              </a:spcBef>
            </a:pPr>
            <a:r>
              <a:rPr sz="3500" b="1" spc="-15" dirty="0">
                <a:latin typeface="Comic Sans MS"/>
                <a:cs typeface="Comic Sans MS"/>
              </a:rPr>
              <a:t>Underground </a:t>
            </a:r>
            <a:r>
              <a:rPr sz="3500" b="1" spc="-10" dirty="0">
                <a:latin typeface="Comic Sans MS"/>
                <a:cs typeface="Comic Sans MS"/>
              </a:rPr>
              <a:t>storage </a:t>
            </a:r>
            <a:r>
              <a:rPr sz="3500" b="1" spc="-15" dirty="0">
                <a:latin typeface="Comic Sans MS"/>
                <a:cs typeface="Comic Sans MS"/>
              </a:rPr>
              <a:t>and tube  </a:t>
            </a:r>
            <a:r>
              <a:rPr sz="3500" b="1" spc="-10" dirty="0">
                <a:latin typeface="Comic Sans MS"/>
                <a:cs typeface="Comic Sans MS"/>
              </a:rPr>
              <a:t>leakages</a:t>
            </a:r>
            <a:endParaRPr sz="3500">
              <a:latin typeface="Comic Sans MS"/>
              <a:cs typeface="Comic Sans MS"/>
            </a:endParaRPr>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12700" marR="5080">
              <a:lnSpc>
                <a:spcPct val="116199"/>
              </a:lnSpc>
              <a:spcBef>
                <a:spcPts val="95"/>
              </a:spcBef>
            </a:pPr>
            <a:r>
              <a:rPr dirty="0"/>
              <a:t>Many liquid </a:t>
            </a:r>
            <a:r>
              <a:rPr spc="-5" dirty="0"/>
              <a:t>products (petroleum products)  </a:t>
            </a:r>
            <a:r>
              <a:rPr spc="5" dirty="0"/>
              <a:t>are </a:t>
            </a:r>
            <a:r>
              <a:rPr spc="-5" dirty="0"/>
              <a:t>stored in metal </a:t>
            </a:r>
            <a:r>
              <a:rPr dirty="0"/>
              <a:t>and </a:t>
            </a:r>
            <a:r>
              <a:rPr spc="-5" dirty="0"/>
              <a:t>steel tubes  </a:t>
            </a:r>
            <a:r>
              <a:rPr dirty="0"/>
              <a:t>underground. Other sewage </a:t>
            </a:r>
            <a:r>
              <a:rPr spc="-5" dirty="0"/>
              <a:t>systems </a:t>
            </a:r>
            <a:r>
              <a:rPr dirty="0"/>
              <a:t>run </a:t>
            </a:r>
            <a:r>
              <a:rPr spc="-5" dirty="0"/>
              <a:t>in  </a:t>
            </a:r>
            <a:r>
              <a:rPr dirty="0"/>
              <a:t>underground tubes. </a:t>
            </a:r>
            <a:r>
              <a:rPr spc="-5" dirty="0"/>
              <a:t>Overtime, </a:t>
            </a:r>
            <a:r>
              <a:rPr dirty="0"/>
              <a:t>they rust  and </a:t>
            </a:r>
            <a:r>
              <a:rPr spc="-5" dirty="0"/>
              <a:t>begin to leak. </a:t>
            </a:r>
            <a:r>
              <a:rPr spc="5" dirty="0"/>
              <a:t>If </a:t>
            </a:r>
            <a:r>
              <a:rPr dirty="0"/>
              <a:t>that </a:t>
            </a:r>
            <a:r>
              <a:rPr spc="-5" dirty="0"/>
              <a:t>happens, </a:t>
            </a:r>
            <a:r>
              <a:rPr dirty="0"/>
              <a:t>they  contaminate the </a:t>
            </a:r>
            <a:r>
              <a:rPr spc="-5" dirty="0"/>
              <a:t>soils, </a:t>
            </a:r>
            <a:r>
              <a:rPr dirty="0"/>
              <a:t>and the liquids </a:t>
            </a:r>
            <a:r>
              <a:rPr spc="-5" dirty="0"/>
              <a:t>in  </a:t>
            </a:r>
            <a:r>
              <a:rPr dirty="0"/>
              <a:t>them end up </a:t>
            </a:r>
            <a:r>
              <a:rPr spc="-5" dirty="0"/>
              <a:t>in </a:t>
            </a:r>
            <a:r>
              <a:rPr dirty="0"/>
              <a:t>many nearby water</a:t>
            </a:r>
            <a:r>
              <a:rPr spc="-45" dirty="0"/>
              <a:t> </a:t>
            </a:r>
            <a:r>
              <a:rPr spc="-5" dirty="0"/>
              <a:t>bodies.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4139" y="749300"/>
            <a:ext cx="6390005"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414355"/>
                </a:solidFill>
              </a:rPr>
              <a:t>Effects </a:t>
            </a:r>
            <a:r>
              <a:rPr sz="4000" spc="-5" dirty="0">
                <a:solidFill>
                  <a:srgbClr val="414355"/>
                </a:solidFill>
              </a:rPr>
              <a:t>of </a:t>
            </a:r>
            <a:r>
              <a:rPr sz="4000" spc="-10" dirty="0">
                <a:solidFill>
                  <a:srgbClr val="414355"/>
                </a:solidFill>
              </a:rPr>
              <a:t>Water</a:t>
            </a:r>
            <a:r>
              <a:rPr sz="4000" spc="-25" dirty="0">
                <a:solidFill>
                  <a:srgbClr val="414355"/>
                </a:solidFill>
              </a:rPr>
              <a:t> </a:t>
            </a:r>
            <a:r>
              <a:rPr sz="4000" spc="-10" dirty="0">
                <a:solidFill>
                  <a:srgbClr val="414355"/>
                </a:solidFill>
              </a:rPr>
              <a:t>Pollution</a:t>
            </a:r>
            <a:endParaRPr sz="4000"/>
          </a:p>
        </p:txBody>
      </p:sp>
      <p:sp>
        <p:nvSpPr>
          <p:cNvPr id="3" name="object 3"/>
          <p:cNvSpPr txBox="1"/>
          <p:nvPr/>
        </p:nvSpPr>
        <p:spPr>
          <a:xfrm>
            <a:off x="720090" y="1785620"/>
            <a:ext cx="7679690" cy="3902710"/>
          </a:xfrm>
          <a:prstGeom prst="rect">
            <a:avLst/>
          </a:prstGeom>
        </p:spPr>
        <p:txBody>
          <a:bodyPr vert="horz" wrap="square" lIns="0" tIns="12700" rIns="0" bIns="0" rtlCol="0">
            <a:spAutoFit/>
          </a:bodyPr>
          <a:lstStyle/>
          <a:p>
            <a:pPr marL="12700" marR="5080" indent="806450" algn="just">
              <a:lnSpc>
                <a:spcPct val="99900"/>
              </a:lnSpc>
              <a:spcBef>
                <a:spcPts val="100"/>
              </a:spcBef>
            </a:pPr>
            <a:r>
              <a:rPr sz="2800" spc="-5" dirty="0">
                <a:latin typeface="Comic Sans MS"/>
                <a:cs typeface="Comic Sans MS"/>
              </a:rPr>
              <a:t>The </a:t>
            </a:r>
            <a:r>
              <a:rPr sz="2800" spc="-10" dirty="0">
                <a:latin typeface="Comic Sans MS"/>
                <a:cs typeface="Comic Sans MS"/>
              </a:rPr>
              <a:t>effects </a:t>
            </a:r>
            <a:r>
              <a:rPr sz="2800" spc="-5" dirty="0">
                <a:latin typeface="Comic Sans MS"/>
                <a:cs typeface="Comic Sans MS"/>
              </a:rPr>
              <a:t>of water pollution </a:t>
            </a:r>
            <a:r>
              <a:rPr sz="2800" dirty="0">
                <a:latin typeface="Comic Sans MS"/>
                <a:cs typeface="Comic Sans MS"/>
              </a:rPr>
              <a:t>are </a:t>
            </a:r>
            <a:r>
              <a:rPr sz="2800" spc="-5" dirty="0">
                <a:latin typeface="Comic Sans MS"/>
                <a:cs typeface="Comic Sans MS"/>
              </a:rPr>
              <a:t>varied  and depend on </a:t>
            </a:r>
            <a:r>
              <a:rPr sz="2800" spc="-10" dirty="0">
                <a:latin typeface="Comic Sans MS"/>
                <a:cs typeface="Comic Sans MS"/>
              </a:rPr>
              <a:t>what </a:t>
            </a:r>
            <a:r>
              <a:rPr sz="2800" spc="-5" dirty="0">
                <a:latin typeface="Comic Sans MS"/>
                <a:cs typeface="Comic Sans MS"/>
              </a:rPr>
              <a:t>chemicals </a:t>
            </a:r>
            <a:r>
              <a:rPr sz="2800" dirty="0">
                <a:latin typeface="Comic Sans MS"/>
                <a:cs typeface="Comic Sans MS"/>
              </a:rPr>
              <a:t>are </a:t>
            </a:r>
            <a:r>
              <a:rPr sz="2800" spc="-5" dirty="0">
                <a:latin typeface="Comic Sans MS"/>
                <a:cs typeface="Comic Sans MS"/>
              </a:rPr>
              <a:t>dumped and  in which</a:t>
            </a:r>
            <a:r>
              <a:rPr sz="2800" spc="-10" dirty="0">
                <a:latin typeface="Comic Sans MS"/>
                <a:cs typeface="Comic Sans MS"/>
              </a:rPr>
              <a:t> </a:t>
            </a:r>
            <a:r>
              <a:rPr sz="2800" spc="-5" dirty="0">
                <a:latin typeface="Comic Sans MS"/>
                <a:cs typeface="Comic Sans MS"/>
              </a:rPr>
              <a:t>locations.</a:t>
            </a:r>
            <a:endParaRPr sz="2800">
              <a:latin typeface="Comic Sans MS"/>
              <a:cs typeface="Comic Sans MS"/>
            </a:endParaRPr>
          </a:p>
          <a:p>
            <a:pPr marL="12700" marR="179070" indent="806450">
              <a:lnSpc>
                <a:spcPct val="100000"/>
              </a:lnSpc>
              <a:spcBef>
                <a:spcPts val="300"/>
              </a:spcBef>
            </a:pPr>
            <a:r>
              <a:rPr sz="2800" spc="-5" dirty="0">
                <a:latin typeface="Comic Sans MS"/>
                <a:cs typeface="Comic Sans MS"/>
              </a:rPr>
              <a:t>Many water bodies near urban areas  (cities and </a:t>
            </a:r>
            <a:r>
              <a:rPr sz="2800" spc="-10" dirty="0">
                <a:latin typeface="Comic Sans MS"/>
                <a:cs typeface="Comic Sans MS"/>
              </a:rPr>
              <a:t>towns) </a:t>
            </a:r>
            <a:r>
              <a:rPr sz="2800" dirty="0">
                <a:latin typeface="Comic Sans MS"/>
                <a:cs typeface="Comic Sans MS"/>
              </a:rPr>
              <a:t>are </a:t>
            </a:r>
            <a:r>
              <a:rPr sz="2800" spc="-5" dirty="0">
                <a:latin typeface="Comic Sans MS"/>
                <a:cs typeface="Comic Sans MS"/>
              </a:rPr>
              <a:t>highly polluted. This is  the result </a:t>
            </a:r>
            <a:r>
              <a:rPr sz="2800" dirty="0">
                <a:latin typeface="Comic Sans MS"/>
                <a:cs typeface="Comic Sans MS"/>
              </a:rPr>
              <a:t>of </a:t>
            </a:r>
            <a:r>
              <a:rPr sz="2800" spc="-5" dirty="0">
                <a:latin typeface="Comic Sans MS"/>
                <a:cs typeface="Comic Sans MS"/>
              </a:rPr>
              <a:t>both garbage dumped by  </a:t>
            </a:r>
            <a:r>
              <a:rPr sz="2800" spc="-10" dirty="0">
                <a:latin typeface="Comic Sans MS"/>
                <a:cs typeface="Comic Sans MS"/>
              </a:rPr>
              <a:t>individuals </a:t>
            </a:r>
            <a:r>
              <a:rPr sz="2800" spc="-5" dirty="0">
                <a:latin typeface="Comic Sans MS"/>
                <a:cs typeface="Comic Sans MS"/>
              </a:rPr>
              <a:t>and dangerous chemicals legally or  illegally dumped by </a:t>
            </a:r>
            <a:r>
              <a:rPr sz="2800" spc="-10" dirty="0">
                <a:latin typeface="Comic Sans MS"/>
                <a:cs typeface="Comic Sans MS"/>
              </a:rPr>
              <a:t>manufacturing </a:t>
            </a:r>
            <a:r>
              <a:rPr sz="2800" spc="-5" dirty="0">
                <a:latin typeface="Comic Sans MS"/>
                <a:cs typeface="Comic Sans MS"/>
              </a:rPr>
              <a:t>industries,  health centers, schools and market</a:t>
            </a:r>
            <a:r>
              <a:rPr sz="2800" spc="-15" dirty="0">
                <a:latin typeface="Comic Sans MS"/>
                <a:cs typeface="Comic Sans MS"/>
              </a:rPr>
              <a:t> </a:t>
            </a:r>
            <a:r>
              <a:rPr sz="2800" spc="-5" dirty="0">
                <a:latin typeface="Comic Sans MS"/>
                <a:cs typeface="Comic Sans MS"/>
              </a:rPr>
              <a:t>places.</a:t>
            </a:r>
            <a:endParaRPr sz="2800">
              <a:latin typeface="Comic Sans MS"/>
              <a:cs typeface="Comic Sans M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680720"/>
            <a:ext cx="7841615" cy="5039360"/>
          </a:xfrm>
          <a:prstGeom prst="rect">
            <a:avLst/>
          </a:prstGeom>
        </p:spPr>
        <p:txBody>
          <a:bodyPr vert="horz" wrap="square" lIns="0" tIns="50800" rIns="0" bIns="0" rtlCol="0">
            <a:spAutoFit/>
          </a:bodyPr>
          <a:lstStyle/>
          <a:p>
            <a:pPr marL="12700">
              <a:lnSpc>
                <a:spcPct val="100000"/>
              </a:lnSpc>
              <a:spcBef>
                <a:spcPts val="400"/>
              </a:spcBef>
            </a:pPr>
            <a:r>
              <a:rPr sz="3600" b="1" spc="-5" dirty="0">
                <a:latin typeface="Comic Sans MS"/>
                <a:cs typeface="Comic Sans MS"/>
              </a:rPr>
              <a:t>Death of aquatic (water)</a:t>
            </a:r>
            <a:r>
              <a:rPr sz="3600" b="1" spc="-70" dirty="0">
                <a:latin typeface="Comic Sans MS"/>
                <a:cs typeface="Comic Sans MS"/>
              </a:rPr>
              <a:t> </a:t>
            </a:r>
            <a:r>
              <a:rPr sz="3600" b="1" spc="-5" dirty="0">
                <a:latin typeface="Comic Sans MS"/>
                <a:cs typeface="Comic Sans MS"/>
              </a:rPr>
              <a:t>animals</a:t>
            </a:r>
            <a:endParaRPr sz="3600">
              <a:latin typeface="Comic Sans MS"/>
              <a:cs typeface="Comic Sans MS"/>
            </a:endParaRPr>
          </a:p>
          <a:p>
            <a:pPr marL="12700" marR="5080" indent="806450">
              <a:lnSpc>
                <a:spcPct val="100000"/>
              </a:lnSpc>
              <a:spcBef>
                <a:spcPts val="300"/>
              </a:spcBef>
            </a:pPr>
            <a:r>
              <a:rPr sz="3600" spc="-5" dirty="0">
                <a:latin typeface="Comic Sans MS"/>
                <a:cs typeface="Comic Sans MS"/>
              </a:rPr>
              <a:t>The main problem caused by  water pollution is that it kills </a:t>
            </a:r>
            <a:r>
              <a:rPr sz="3600" spc="-10" dirty="0">
                <a:latin typeface="Comic Sans MS"/>
                <a:cs typeface="Comic Sans MS"/>
              </a:rPr>
              <a:t>life  </a:t>
            </a:r>
            <a:r>
              <a:rPr sz="3600" spc="-5" dirty="0">
                <a:latin typeface="Comic Sans MS"/>
                <a:cs typeface="Comic Sans MS"/>
              </a:rPr>
              <a:t>that </a:t>
            </a:r>
            <a:r>
              <a:rPr sz="3600" spc="-10" dirty="0">
                <a:latin typeface="Comic Sans MS"/>
                <a:cs typeface="Comic Sans MS"/>
              </a:rPr>
              <a:t>depends </a:t>
            </a:r>
            <a:r>
              <a:rPr sz="3600" dirty="0">
                <a:latin typeface="Comic Sans MS"/>
                <a:cs typeface="Comic Sans MS"/>
              </a:rPr>
              <a:t>on </a:t>
            </a:r>
            <a:r>
              <a:rPr sz="3600" spc="-5" dirty="0">
                <a:latin typeface="Comic Sans MS"/>
                <a:cs typeface="Comic Sans MS"/>
              </a:rPr>
              <a:t>these water bodies.  Dead fish, crabs, birds and sea </a:t>
            </a:r>
            <a:r>
              <a:rPr sz="3600" spc="-10" dirty="0">
                <a:latin typeface="Comic Sans MS"/>
                <a:cs typeface="Comic Sans MS"/>
              </a:rPr>
              <a:t>gulls,  </a:t>
            </a:r>
            <a:r>
              <a:rPr sz="3600" spc="-5" dirty="0">
                <a:latin typeface="Comic Sans MS"/>
                <a:cs typeface="Comic Sans MS"/>
              </a:rPr>
              <a:t>dolphins, </a:t>
            </a:r>
            <a:r>
              <a:rPr sz="3600" dirty="0">
                <a:latin typeface="Comic Sans MS"/>
                <a:cs typeface="Comic Sans MS"/>
              </a:rPr>
              <a:t>and </a:t>
            </a:r>
            <a:r>
              <a:rPr sz="3600" spc="-5" dirty="0">
                <a:latin typeface="Comic Sans MS"/>
                <a:cs typeface="Comic Sans MS"/>
              </a:rPr>
              <a:t>many </a:t>
            </a:r>
            <a:r>
              <a:rPr sz="3600" spc="-10" dirty="0">
                <a:latin typeface="Comic Sans MS"/>
                <a:cs typeface="Comic Sans MS"/>
              </a:rPr>
              <a:t>other </a:t>
            </a:r>
            <a:r>
              <a:rPr sz="3600" spc="-5" dirty="0">
                <a:latin typeface="Comic Sans MS"/>
                <a:cs typeface="Comic Sans MS"/>
              </a:rPr>
              <a:t>animals  </a:t>
            </a:r>
            <a:r>
              <a:rPr sz="3600" spc="-10" dirty="0">
                <a:latin typeface="Comic Sans MS"/>
                <a:cs typeface="Comic Sans MS"/>
              </a:rPr>
              <a:t>often </a:t>
            </a:r>
            <a:r>
              <a:rPr sz="3600" spc="-5" dirty="0">
                <a:latin typeface="Comic Sans MS"/>
                <a:cs typeface="Comic Sans MS"/>
              </a:rPr>
              <a:t>wind </a:t>
            </a:r>
            <a:r>
              <a:rPr sz="3600" dirty="0">
                <a:latin typeface="Comic Sans MS"/>
                <a:cs typeface="Comic Sans MS"/>
              </a:rPr>
              <a:t>up </a:t>
            </a:r>
            <a:r>
              <a:rPr sz="3600" spc="-5" dirty="0">
                <a:latin typeface="Comic Sans MS"/>
                <a:cs typeface="Comic Sans MS"/>
              </a:rPr>
              <a:t>on beaches, killed by  pollutants in their habitat (living  </a:t>
            </a:r>
            <a:r>
              <a:rPr sz="3600" spc="-10" dirty="0">
                <a:latin typeface="Comic Sans MS"/>
                <a:cs typeface="Comic Sans MS"/>
              </a:rPr>
              <a:t>environment).</a:t>
            </a:r>
            <a:endParaRPr sz="3600">
              <a:latin typeface="Comic Sans MS"/>
              <a:cs typeface="Comic Sans M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57200"/>
            <a:ext cx="9130030" cy="6096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571499"/>
            <a:ext cx="7934959" cy="3568700"/>
          </a:xfrm>
          <a:prstGeom prst="rect">
            <a:avLst/>
          </a:prstGeom>
        </p:spPr>
        <p:txBody>
          <a:bodyPr vert="horz" wrap="square" lIns="0" tIns="119380" rIns="0" bIns="0" rtlCol="0">
            <a:spAutoFit/>
          </a:bodyPr>
          <a:lstStyle/>
          <a:p>
            <a:pPr marL="12700">
              <a:lnSpc>
                <a:spcPct val="100000"/>
              </a:lnSpc>
              <a:spcBef>
                <a:spcPts val="940"/>
              </a:spcBef>
            </a:pPr>
            <a:r>
              <a:rPr sz="2800" b="1" spc="-10" dirty="0">
                <a:latin typeface="Comic Sans MS"/>
                <a:cs typeface="Comic Sans MS"/>
              </a:rPr>
              <a:t>Disruption </a:t>
            </a:r>
            <a:r>
              <a:rPr sz="2800" b="1" spc="-5" dirty="0">
                <a:latin typeface="Comic Sans MS"/>
                <a:cs typeface="Comic Sans MS"/>
              </a:rPr>
              <a:t>of</a:t>
            </a:r>
            <a:r>
              <a:rPr sz="2800" b="1" spc="-10" dirty="0">
                <a:latin typeface="Comic Sans MS"/>
                <a:cs typeface="Comic Sans MS"/>
              </a:rPr>
              <a:t> </a:t>
            </a:r>
            <a:r>
              <a:rPr sz="2800" b="1" spc="-5" dirty="0">
                <a:latin typeface="Comic Sans MS"/>
                <a:cs typeface="Comic Sans MS"/>
              </a:rPr>
              <a:t>food-chains</a:t>
            </a:r>
            <a:endParaRPr sz="2800">
              <a:latin typeface="Comic Sans MS"/>
              <a:cs typeface="Comic Sans MS"/>
            </a:endParaRPr>
          </a:p>
          <a:p>
            <a:pPr marL="12700" marR="5080" indent="806450">
              <a:lnSpc>
                <a:spcPct val="116100"/>
              </a:lnSpc>
              <a:spcBef>
                <a:spcPts val="300"/>
              </a:spcBef>
            </a:pPr>
            <a:r>
              <a:rPr sz="2800" spc="-5" dirty="0">
                <a:latin typeface="Comic Sans MS"/>
                <a:cs typeface="Comic Sans MS"/>
              </a:rPr>
              <a:t>Pollution disrupts the natural food chain as  well. Pollutants </a:t>
            </a:r>
            <a:r>
              <a:rPr sz="2800" spc="-10" dirty="0">
                <a:latin typeface="Comic Sans MS"/>
                <a:cs typeface="Comic Sans MS"/>
              </a:rPr>
              <a:t>such </a:t>
            </a:r>
            <a:r>
              <a:rPr sz="2800" spc="-5" dirty="0">
                <a:latin typeface="Comic Sans MS"/>
                <a:cs typeface="Comic Sans MS"/>
              </a:rPr>
              <a:t>as lead and cadmium are  eaten by tiny </a:t>
            </a:r>
            <a:r>
              <a:rPr sz="2800" spc="-10" dirty="0">
                <a:latin typeface="Comic Sans MS"/>
                <a:cs typeface="Comic Sans MS"/>
              </a:rPr>
              <a:t>animals. </a:t>
            </a:r>
            <a:r>
              <a:rPr sz="2800" spc="-5" dirty="0">
                <a:latin typeface="Comic Sans MS"/>
                <a:cs typeface="Comic Sans MS"/>
              </a:rPr>
              <a:t>Later, these animals are  </a:t>
            </a:r>
            <a:r>
              <a:rPr sz="2800" spc="-10" dirty="0">
                <a:latin typeface="Comic Sans MS"/>
                <a:cs typeface="Comic Sans MS"/>
              </a:rPr>
              <a:t>consumed by fish </a:t>
            </a:r>
            <a:r>
              <a:rPr sz="2800" spc="-5" dirty="0">
                <a:latin typeface="Comic Sans MS"/>
                <a:cs typeface="Comic Sans MS"/>
              </a:rPr>
              <a:t>and shellfish, and the food  chain continues to be disrupted at all higher  levels.</a:t>
            </a:r>
            <a:endParaRPr sz="2800">
              <a:latin typeface="Comic Sans MS"/>
              <a:cs typeface="Comic Sans MS"/>
            </a:endParaRPr>
          </a:p>
        </p:txBody>
      </p:sp>
      <p:sp>
        <p:nvSpPr>
          <p:cNvPr id="3" name="object 3"/>
          <p:cNvSpPr/>
          <p:nvPr/>
        </p:nvSpPr>
        <p:spPr>
          <a:xfrm>
            <a:off x="2000250" y="3606800"/>
            <a:ext cx="7143750" cy="3251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756920"/>
            <a:ext cx="7706995" cy="5588000"/>
          </a:xfrm>
          <a:prstGeom prst="rect">
            <a:avLst/>
          </a:prstGeom>
        </p:spPr>
        <p:txBody>
          <a:bodyPr vert="horz" wrap="square" lIns="0" tIns="50800" rIns="0" bIns="0" rtlCol="0">
            <a:spAutoFit/>
          </a:bodyPr>
          <a:lstStyle/>
          <a:p>
            <a:pPr marL="12700">
              <a:lnSpc>
                <a:spcPct val="100000"/>
              </a:lnSpc>
              <a:spcBef>
                <a:spcPts val="400"/>
              </a:spcBef>
            </a:pPr>
            <a:r>
              <a:rPr sz="3600" b="1" spc="-5" dirty="0">
                <a:latin typeface="Comic Sans MS"/>
                <a:cs typeface="Comic Sans MS"/>
              </a:rPr>
              <a:t>Diseases</a:t>
            </a:r>
            <a:endParaRPr sz="3600">
              <a:latin typeface="Comic Sans MS"/>
              <a:cs typeface="Comic Sans MS"/>
            </a:endParaRPr>
          </a:p>
          <a:p>
            <a:pPr marL="12700" marR="5080" indent="806450">
              <a:lnSpc>
                <a:spcPct val="100000"/>
              </a:lnSpc>
              <a:spcBef>
                <a:spcPts val="300"/>
              </a:spcBef>
            </a:pPr>
            <a:r>
              <a:rPr sz="3600" spc="-5" dirty="0">
                <a:latin typeface="Comic Sans MS"/>
                <a:cs typeface="Comic Sans MS"/>
              </a:rPr>
              <a:t>Eventually, humans are </a:t>
            </a:r>
            <a:r>
              <a:rPr sz="3600" spc="-10" dirty="0">
                <a:latin typeface="Comic Sans MS"/>
                <a:cs typeface="Comic Sans MS"/>
              </a:rPr>
              <a:t>affected  </a:t>
            </a:r>
            <a:r>
              <a:rPr sz="3600" spc="-5" dirty="0">
                <a:latin typeface="Comic Sans MS"/>
                <a:cs typeface="Comic Sans MS"/>
              </a:rPr>
              <a:t>by </a:t>
            </a:r>
            <a:r>
              <a:rPr sz="3600" spc="-10" dirty="0">
                <a:latin typeface="Comic Sans MS"/>
                <a:cs typeface="Comic Sans MS"/>
              </a:rPr>
              <a:t>this </a:t>
            </a:r>
            <a:r>
              <a:rPr sz="3600" spc="-5" dirty="0">
                <a:latin typeface="Comic Sans MS"/>
                <a:cs typeface="Comic Sans MS"/>
              </a:rPr>
              <a:t>process </a:t>
            </a:r>
            <a:r>
              <a:rPr sz="3600" dirty="0">
                <a:latin typeface="Comic Sans MS"/>
                <a:cs typeface="Comic Sans MS"/>
              </a:rPr>
              <a:t>as </a:t>
            </a:r>
            <a:r>
              <a:rPr sz="3600" spc="-10" dirty="0">
                <a:latin typeface="Comic Sans MS"/>
                <a:cs typeface="Comic Sans MS"/>
              </a:rPr>
              <a:t>well. People </a:t>
            </a:r>
            <a:r>
              <a:rPr sz="3600" spc="-5" dirty="0">
                <a:latin typeface="Comic Sans MS"/>
                <a:cs typeface="Comic Sans MS"/>
              </a:rPr>
              <a:t>can  </a:t>
            </a:r>
            <a:r>
              <a:rPr sz="3600" spc="-10" dirty="0">
                <a:latin typeface="Comic Sans MS"/>
                <a:cs typeface="Comic Sans MS"/>
              </a:rPr>
              <a:t>get </a:t>
            </a:r>
            <a:r>
              <a:rPr sz="3600" spc="-5" dirty="0">
                <a:latin typeface="Comic Sans MS"/>
                <a:cs typeface="Comic Sans MS"/>
              </a:rPr>
              <a:t>diseases such </a:t>
            </a:r>
            <a:r>
              <a:rPr sz="3600" dirty="0">
                <a:latin typeface="Comic Sans MS"/>
                <a:cs typeface="Comic Sans MS"/>
              </a:rPr>
              <a:t>as </a:t>
            </a:r>
            <a:r>
              <a:rPr sz="3600" spc="-10" dirty="0">
                <a:latin typeface="Comic Sans MS"/>
                <a:cs typeface="Comic Sans MS"/>
              </a:rPr>
              <a:t>hepatitis </a:t>
            </a:r>
            <a:r>
              <a:rPr sz="3600" spc="-5" dirty="0">
                <a:latin typeface="Comic Sans MS"/>
                <a:cs typeface="Comic Sans MS"/>
              </a:rPr>
              <a:t>by  eating seafood that has been  </a:t>
            </a:r>
            <a:r>
              <a:rPr sz="3600" spc="-10" dirty="0">
                <a:latin typeface="Comic Sans MS"/>
                <a:cs typeface="Comic Sans MS"/>
              </a:rPr>
              <a:t>poisoned. </a:t>
            </a:r>
            <a:r>
              <a:rPr sz="3600" spc="-5" dirty="0">
                <a:latin typeface="Comic Sans MS"/>
                <a:cs typeface="Comic Sans MS"/>
              </a:rPr>
              <a:t>In many poor nations,  </a:t>
            </a:r>
            <a:r>
              <a:rPr sz="3600" spc="-10" dirty="0">
                <a:latin typeface="Comic Sans MS"/>
                <a:cs typeface="Comic Sans MS"/>
              </a:rPr>
              <a:t>there </a:t>
            </a:r>
            <a:r>
              <a:rPr sz="3600" spc="-5" dirty="0">
                <a:latin typeface="Comic Sans MS"/>
                <a:cs typeface="Comic Sans MS"/>
              </a:rPr>
              <a:t>is always outbreak of </a:t>
            </a:r>
            <a:r>
              <a:rPr sz="3600" spc="-10" dirty="0">
                <a:latin typeface="Comic Sans MS"/>
                <a:cs typeface="Comic Sans MS"/>
              </a:rPr>
              <a:t>cholera  </a:t>
            </a:r>
            <a:r>
              <a:rPr sz="3600" spc="-5" dirty="0">
                <a:latin typeface="Comic Sans MS"/>
                <a:cs typeface="Comic Sans MS"/>
              </a:rPr>
              <a:t>and diseases </a:t>
            </a:r>
            <a:r>
              <a:rPr sz="3600" dirty="0">
                <a:latin typeface="Comic Sans MS"/>
                <a:cs typeface="Comic Sans MS"/>
              </a:rPr>
              <a:t>as a </a:t>
            </a:r>
            <a:r>
              <a:rPr sz="3600" spc="-10" dirty="0">
                <a:latin typeface="Comic Sans MS"/>
                <a:cs typeface="Comic Sans MS"/>
              </a:rPr>
              <a:t>result </a:t>
            </a:r>
            <a:r>
              <a:rPr sz="3600" dirty="0">
                <a:latin typeface="Comic Sans MS"/>
                <a:cs typeface="Comic Sans MS"/>
              </a:rPr>
              <a:t>of </a:t>
            </a:r>
            <a:r>
              <a:rPr sz="3600" spc="-5" dirty="0">
                <a:latin typeface="Comic Sans MS"/>
                <a:cs typeface="Comic Sans MS"/>
              </a:rPr>
              <a:t>poor  drinking water </a:t>
            </a:r>
            <a:r>
              <a:rPr sz="3600" spc="-10" dirty="0">
                <a:latin typeface="Comic Sans MS"/>
                <a:cs typeface="Comic Sans MS"/>
              </a:rPr>
              <a:t>treatment from  </a:t>
            </a:r>
            <a:r>
              <a:rPr sz="3600" spc="-5" dirty="0">
                <a:latin typeface="Comic Sans MS"/>
                <a:cs typeface="Comic Sans MS"/>
              </a:rPr>
              <a:t>contaminated</a:t>
            </a:r>
            <a:r>
              <a:rPr sz="3600" spc="-15" dirty="0">
                <a:latin typeface="Comic Sans MS"/>
                <a:cs typeface="Comic Sans MS"/>
              </a:rPr>
              <a:t> </a:t>
            </a:r>
            <a:r>
              <a:rPr sz="3600" spc="-5" dirty="0">
                <a:latin typeface="Comic Sans MS"/>
                <a:cs typeface="Comic Sans MS"/>
              </a:rPr>
              <a:t>waters.</a:t>
            </a:r>
            <a:endParaRPr sz="3600">
              <a:latin typeface="Comic Sans MS"/>
              <a:cs typeface="Comic Sans M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562609"/>
            <a:ext cx="7781925" cy="5836920"/>
          </a:xfrm>
          <a:prstGeom prst="rect">
            <a:avLst/>
          </a:prstGeom>
        </p:spPr>
        <p:txBody>
          <a:bodyPr vert="horz" wrap="square" lIns="0" tIns="139700" rIns="0" bIns="0" rtlCol="0">
            <a:spAutoFit/>
          </a:bodyPr>
          <a:lstStyle/>
          <a:p>
            <a:pPr marL="12700">
              <a:lnSpc>
                <a:spcPct val="100000"/>
              </a:lnSpc>
              <a:spcBef>
                <a:spcPts val="1100"/>
              </a:spcBef>
            </a:pPr>
            <a:r>
              <a:rPr sz="3600" b="1" spc="-5" dirty="0">
                <a:latin typeface="Comic Sans MS"/>
                <a:cs typeface="Comic Sans MS"/>
              </a:rPr>
              <a:t>Destruction </a:t>
            </a:r>
            <a:r>
              <a:rPr sz="3600" b="1" dirty="0">
                <a:latin typeface="Comic Sans MS"/>
                <a:cs typeface="Comic Sans MS"/>
              </a:rPr>
              <a:t>of</a:t>
            </a:r>
            <a:r>
              <a:rPr sz="3600" b="1" spc="-35" dirty="0">
                <a:latin typeface="Comic Sans MS"/>
                <a:cs typeface="Comic Sans MS"/>
              </a:rPr>
              <a:t> </a:t>
            </a:r>
            <a:r>
              <a:rPr sz="3600" b="1" spc="-5" dirty="0">
                <a:latin typeface="Comic Sans MS"/>
                <a:cs typeface="Comic Sans MS"/>
              </a:rPr>
              <a:t>ecosystems</a:t>
            </a:r>
            <a:endParaRPr sz="3600">
              <a:latin typeface="Comic Sans MS"/>
              <a:cs typeface="Comic Sans MS"/>
            </a:endParaRPr>
          </a:p>
          <a:p>
            <a:pPr marL="12700" marR="5080" indent="806450">
              <a:lnSpc>
                <a:spcPct val="116100"/>
              </a:lnSpc>
              <a:spcBef>
                <a:spcPts val="305"/>
              </a:spcBef>
            </a:pPr>
            <a:r>
              <a:rPr sz="3600" spc="-10" dirty="0">
                <a:latin typeface="Comic Sans MS"/>
                <a:cs typeface="Comic Sans MS"/>
              </a:rPr>
              <a:t>Ecosystems </a:t>
            </a:r>
            <a:r>
              <a:rPr sz="3600" spc="-5" dirty="0">
                <a:latin typeface="Comic Sans MS"/>
                <a:cs typeface="Comic Sans MS"/>
              </a:rPr>
              <a:t>(the interaction </a:t>
            </a:r>
            <a:r>
              <a:rPr sz="3600" dirty="0">
                <a:latin typeface="Comic Sans MS"/>
                <a:cs typeface="Comic Sans MS"/>
              </a:rPr>
              <a:t>of  </a:t>
            </a:r>
            <a:r>
              <a:rPr sz="3600" spc="-5" dirty="0">
                <a:latin typeface="Comic Sans MS"/>
                <a:cs typeface="Comic Sans MS"/>
              </a:rPr>
              <a:t>living </a:t>
            </a:r>
            <a:r>
              <a:rPr sz="3600" spc="-10" dirty="0">
                <a:latin typeface="Comic Sans MS"/>
                <a:cs typeface="Comic Sans MS"/>
              </a:rPr>
              <a:t>things </a:t>
            </a:r>
            <a:r>
              <a:rPr sz="3600" spc="-5" dirty="0">
                <a:latin typeface="Comic Sans MS"/>
                <a:cs typeface="Comic Sans MS"/>
              </a:rPr>
              <a:t>in </a:t>
            </a:r>
            <a:r>
              <a:rPr sz="3600" dirty="0">
                <a:latin typeface="Comic Sans MS"/>
                <a:cs typeface="Comic Sans MS"/>
              </a:rPr>
              <a:t>a </a:t>
            </a:r>
            <a:r>
              <a:rPr sz="3600" spc="-5" dirty="0">
                <a:latin typeface="Comic Sans MS"/>
                <a:cs typeface="Comic Sans MS"/>
              </a:rPr>
              <a:t>place, </a:t>
            </a:r>
            <a:r>
              <a:rPr sz="3600" spc="-10" dirty="0">
                <a:latin typeface="Comic Sans MS"/>
                <a:cs typeface="Comic Sans MS"/>
              </a:rPr>
              <a:t>depending </a:t>
            </a:r>
            <a:r>
              <a:rPr sz="3600" dirty="0">
                <a:latin typeface="Comic Sans MS"/>
                <a:cs typeface="Comic Sans MS"/>
              </a:rPr>
              <a:t>on  </a:t>
            </a:r>
            <a:r>
              <a:rPr sz="3600" spc="-5" dirty="0">
                <a:latin typeface="Comic Sans MS"/>
                <a:cs typeface="Comic Sans MS"/>
              </a:rPr>
              <a:t>each </a:t>
            </a:r>
            <a:r>
              <a:rPr sz="3600" spc="-10" dirty="0">
                <a:latin typeface="Comic Sans MS"/>
                <a:cs typeface="Comic Sans MS"/>
              </a:rPr>
              <a:t>other </a:t>
            </a:r>
            <a:r>
              <a:rPr sz="3600" spc="-5" dirty="0">
                <a:latin typeface="Comic Sans MS"/>
                <a:cs typeface="Comic Sans MS"/>
              </a:rPr>
              <a:t>for life) can be severely  changed </a:t>
            </a:r>
            <a:r>
              <a:rPr sz="3600" dirty="0">
                <a:latin typeface="Comic Sans MS"/>
                <a:cs typeface="Comic Sans MS"/>
              </a:rPr>
              <a:t>or </a:t>
            </a:r>
            <a:r>
              <a:rPr sz="3600" spc="-10" dirty="0">
                <a:latin typeface="Comic Sans MS"/>
                <a:cs typeface="Comic Sans MS"/>
              </a:rPr>
              <a:t>destroyed </a:t>
            </a:r>
            <a:r>
              <a:rPr sz="3600" spc="-5" dirty="0">
                <a:latin typeface="Comic Sans MS"/>
                <a:cs typeface="Comic Sans MS"/>
              </a:rPr>
              <a:t>by </a:t>
            </a:r>
            <a:r>
              <a:rPr sz="3600" spc="-10" dirty="0">
                <a:latin typeface="Comic Sans MS"/>
                <a:cs typeface="Comic Sans MS"/>
              </a:rPr>
              <a:t>water  pollution. </a:t>
            </a:r>
            <a:r>
              <a:rPr sz="3600" spc="-5" dirty="0">
                <a:latin typeface="Comic Sans MS"/>
                <a:cs typeface="Comic Sans MS"/>
              </a:rPr>
              <a:t>Many areas </a:t>
            </a:r>
            <a:r>
              <a:rPr sz="3600" spc="-10" dirty="0">
                <a:latin typeface="Comic Sans MS"/>
                <a:cs typeface="Comic Sans MS"/>
              </a:rPr>
              <a:t>are </a:t>
            </a:r>
            <a:r>
              <a:rPr sz="3600" spc="-5" dirty="0">
                <a:latin typeface="Comic Sans MS"/>
                <a:cs typeface="Comic Sans MS"/>
              </a:rPr>
              <a:t>now being  </a:t>
            </a:r>
            <a:r>
              <a:rPr sz="3600" spc="-10" dirty="0">
                <a:latin typeface="Comic Sans MS"/>
                <a:cs typeface="Comic Sans MS"/>
              </a:rPr>
              <a:t>affected </a:t>
            </a:r>
            <a:r>
              <a:rPr sz="3600" spc="-5" dirty="0">
                <a:latin typeface="Comic Sans MS"/>
                <a:cs typeface="Comic Sans MS"/>
              </a:rPr>
              <a:t>by careless human  </a:t>
            </a:r>
            <a:r>
              <a:rPr sz="3600" spc="-10" dirty="0">
                <a:latin typeface="Comic Sans MS"/>
                <a:cs typeface="Comic Sans MS"/>
              </a:rPr>
              <a:t>pollution, </a:t>
            </a:r>
            <a:r>
              <a:rPr sz="3600" spc="-5" dirty="0">
                <a:latin typeface="Comic Sans MS"/>
                <a:cs typeface="Comic Sans MS"/>
              </a:rPr>
              <a:t>and this </a:t>
            </a:r>
            <a:r>
              <a:rPr sz="3600" spc="-10" dirty="0">
                <a:latin typeface="Comic Sans MS"/>
                <a:cs typeface="Comic Sans MS"/>
              </a:rPr>
              <a:t>pollution </a:t>
            </a:r>
            <a:r>
              <a:rPr sz="3600" spc="-5" dirty="0">
                <a:latin typeface="Comic Sans MS"/>
                <a:cs typeface="Comic Sans MS"/>
              </a:rPr>
              <a:t>is coming  back to hurt humans in many</a:t>
            </a:r>
            <a:r>
              <a:rPr sz="3600" spc="-60" dirty="0">
                <a:latin typeface="Comic Sans MS"/>
                <a:cs typeface="Comic Sans MS"/>
              </a:rPr>
              <a:t> </a:t>
            </a:r>
            <a:r>
              <a:rPr sz="3600" spc="-5" dirty="0">
                <a:latin typeface="Comic Sans MS"/>
                <a:cs typeface="Comic Sans MS"/>
              </a:rPr>
              <a:t>ways.</a:t>
            </a:r>
            <a:endParaRPr sz="3600">
              <a:latin typeface="Comic Sans MS"/>
              <a:cs typeface="Comic Sans M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38400" y="245109"/>
            <a:ext cx="4267200" cy="65074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7910" y="749300"/>
            <a:ext cx="7023100"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414355"/>
                </a:solidFill>
              </a:rPr>
              <a:t>Prevention </a:t>
            </a:r>
            <a:r>
              <a:rPr sz="4000" spc="-5" dirty="0">
                <a:solidFill>
                  <a:srgbClr val="414355"/>
                </a:solidFill>
              </a:rPr>
              <a:t>of </a:t>
            </a:r>
            <a:r>
              <a:rPr sz="4000" spc="-10" dirty="0">
                <a:solidFill>
                  <a:srgbClr val="414355"/>
                </a:solidFill>
              </a:rPr>
              <a:t>Water Pollution</a:t>
            </a:r>
            <a:endParaRPr sz="4000"/>
          </a:p>
        </p:txBody>
      </p:sp>
      <p:sp>
        <p:nvSpPr>
          <p:cNvPr id="3" name="object 3"/>
          <p:cNvSpPr txBox="1"/>
          <p:nvPr/>
        </p:nvSpPr>
        <p:spPr>
          <a:xfrm>
            <a:off x="643890" y="1404620"/>
            <a:ext cx="5661660" cy="3336811"/>
          </a:xfrm>
          <a:prstGeom prst="rect">
            <a:avLst/>
          </a:prstGeom>
        </p:spPr>
        <p:txBody>
          <a:bodyPr vert="horz" wrap="square" lIns="0" tIns="12700" rIns="0" bIns="0" rtlCol="0">
            <a:spAutoFit/>
          </a:bodyPr>
          <a:lstStyle/>
          <a:p>
            <a:pPr marL="12700" marR="5080" indent="806450">
              <a:lnSpc>
                <a:spcPct val="100000"/>
              </a:lnSpc>
              <a:spcBef>
                <a:spcPts val="100"/>
              </a:spcBef>
            </a:pPr>
            <a:r>
              <a:rPr sz="3600" spc="-5" dirty="0">
                <a:latin typeface="Comic Sans MS"/>
                <a:cs typeface="Comic Sans MS"/>
              </a:rPr>
              <a:t>Dealing with water  pollution is something</a:t>
            </a:r>
            <a:r>
              <a:rPr sz="3600" spc="-95" dirty="0">
                <a:latin typeface="Comic Sans MS"/>
                <a:cs typeface="Comic Sans MS"/>
              </a:rPr>
              <a:t> </a:t>
            </a:r>
            <a:r>
              <a:rPr sz="3600" spc="-5" dirty="0">
                <a:latin typeface="Comic Sans MS"/>
                <a:cs typeface="Comic Sans MS"/>
              </a:rPr>
              <a:t>that  everyone (including  </a:t>
            </a:r>
            <a:r>
              <a:rPr sz="3600" spc="-10" dirty="0">
                <a:latin typeface="Comic Sans MS"/>
                <a:cs typeface="Comic Sans MS"/>
              </a:rPr>
              <a:t>governments </a:t>
            </a:r>
            <a:r>
              <a:rPr sz="3600" spc="-5" dirty="0">
                <a:latin typeface="Comic Sans MS"/>
                <a:cs typeface="Comic Sans MS"/>
              </a:rPr>
              <a:t>and local  councils) </a:t>
            </a:r>
            <a:r>
              <a:rPr sz="3600" spc="-10" dirty="0">
                <a:latin typeface="Comic Sans MS"/>
                <a:cs typeface="Comic Sans MS"/>
              </a:rPr>
              <a:t>needs </a:t>
            </a:r>
            <a:r>
              <a:rPr sz="3600" spc="-5" dirty="0">
                <a:latin typeface="Comic Sans MS"/>
                <a:cs typeface="Comic Sans MS"/>
              </a:rPr>
              <a:t>to get  involved with</a:t>
            </a:r>
            <a:r>
              <a:rPr sz="3600" spc="-5">
                <a:latin typeface="Comic Sans MS"/>
                <a:cs typeface="Comic Sans MS"/>
              </a:rPr>
              <a:t>. </a:t>
            </a:r>
            <a:endParaRPr sz="3600">
              <a:latin typeface="Comic Sans MS"/>
              <a:cs typeface="Comic Sans MS"/>
            </a:endParaRPr>
          </a:p>
        </p:txBody>
      </p:sp>
      <p:sp>
        <p:nvSpPr>
          <p:cNvPr id="4" name="object 4"/>
          <p:cNvSpPr/>
          <p:nvPr/>
        </p:nvSpPr>
        <p:spPr>
          <a:xfrm>
            <a:off x="6553200" y="1177289"/>
            <a:ext cx="2209800" cy="466471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662419" y="4945379"/>
            <a:ext cx="2100579" cy="191262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078" y="2637060"/>
            <a:ext cx="3599815" cy="495934"/>
          </a:xfrm>
          <a:prstGeom prst="rect">
            <a:avLst/>
          </a:prstGeom>
        </p:spPr>
        <p:txBody>
          <a:bodyPr vert="horz" wrap="square" lIns="0" tIns="36195" rIns="0" bIns="0" rtlCol="0">
            <a:spAutoFit/>
          </a:bodyPr>
          <a:lstStyle/>
          <a:p>
            <a:pPr>
              <a:lnSpc>
                <a:spcPct val="100000"/>
              </a:lnSpc>
              <a:spcBef>
                <a:spcPts val="285"/>
              </a:spcBef>
            </a:pPr>
            <a:r>
              <a:rPr sz="2800" spc="-5" dirty="0">
                <a:latin typeface="Comic Sans MS"/>
                <a:cs typeface="Comic Sans MS"/>
              </a:rPr>
              <a:t>rside and water</a:t>
            </a:r>
            <a:r>
              <a:rPr sz="2800" spc="-75" dirty="0">
                <a:latin typeface="Comic Sans MS"/>
                <a:cs typeface="Comic Sans MS"/>
              </a:rPr>
              <a:t> </a:t>
            </a:r>
            <a:r>
              <a:rPr sz="2800" spc="-5" dirty="0">
                <a:latin typeface="Comic Sans MS"/>
                <a:cs typeface="Comic Sans MS"/>
              </a:rPr>
              <a:t>bodie</a:t>
            </a:r>
            <a:endParaRPr sz="2800">
              <a:latin typeface="Comic Sans MS"/>
              <a:cs typeface="Comic Sans MS"/>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marR="5080" indent="806450">
              <a:lnSpc>
                <a:spcPct val="116100"/>
              </a:lnSpc>
              <a:spcBef>
                <a:spcPts val="100"/>
              </a:spcBef>
              <a:tabLst>
                <a:tab pos="4249420" algn="l"/>
              </a:tabLst>
            </a:pPr>
            <a:r>
              <a:rPr spc="-5" dirty="0"/>
              <a:t>Never </a:t>
            </a:r>
            <a:r>
              <a:rPr dirty="0"/>
              <a:t>throw </a:t>
            </a:r>
            <a:r>
              <a:rPr spc="-5" dirty="0"/>
              <a:t>rubbish </a:t>
            </a:r>
            <a:r>
              <a:rPr spc="-10" dirty="0"/>
              <a:t>away </a:t>
            </a:r>
            <a:r>
              <a:rPr spc="-5" dirty="0"/>
              <a:t>anyhow. Always  </a:t>
            </a:r>
            <a:r>
              <a:rPr dirty="0"/>
              <a:t>look </a:t>
            </a:r>
            <a:r>
              <a:rPr spc="-5" dirty="0"/>
              <a:t>for the </a:t>
            </a:r>
            <a:r>
              <a:rPr dirty="0"/>
              <a:t>correct </a:t>
            </a:r>
            <a:r>
              <a:rPr spc="-10" dirty="0"/>
              <a:t>waste </a:t>
            </a:r>
            <a:r>
              <a:rPr spc="-5" dirty="0"/>
              <a:t>bin. If there is none  around, please take it home and put it in your  trash can. This includes places like the beach,  rive	s.</a:t>
            </a:r>
          </a:p>
        </p:txBody>
      </p:sp>
      <p:sp>
        <p:nvSpPr>
          <p:cNvPr id="4" name="object 4"/>
          <p:cNvSpPr/>
          <p:nvPr/>
        </p:nvSpPr>
        <p:spPr>
          <a:xfrm>
            <a:off x="1219200" y="3276600"/>
            <a:ext cx="6324600" cy="388746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64919" y="2738120"/>
            <a:ext cx="3801110" cy="4114800"/>
          </a:xfrm>
          <a:custGeom>
            <a:avLst/>
            <a:gdLst/>
            <a:ahLst/>
            <a:cxnLst/>
            <a:rect l="l" t="t" r="r" b="b"/>
            <a:pathLst>
              <a:path w="3801110" h="4114800">
                <a:moveTo>
                  <a:pt x="0" y="0"/>
                </a:moveTo>
                <a:lnTo>
                  <a:pt x="3801109" y="4114800"/>
                </a:lnTo>
              </a:path>
            </a:pathLst>
          </a:custGeom>
          <a:ln w="9344">
            <a:solidFill>
              <a:srgbClr val="525389"/>
            </a:solidFill>
          </a:ln>
        </p:spPr>
        <p:txBody>
          <a:bodyPr wrap="square" lIns="0" tIns="0" rIns="0" bIns="0" rtlCol="0"/>
          <a:lstStyle/>
          <a:p>
            <a:endParaRPr/>
          </a:p>
        </p:txBody>
      </p:sp>
      <p:sp>
        <p:nvSpPr>
          <p:cNvPr id="6" name="object 6"/>
          <p:cNvSpPr/>
          <p:nvPr/>
        </p:nvSpPr>
        <p:spPr>
          <a:xfrm>
            <a:off x="1264919" y="2738120"/>
            <a:ext cx="3801110" cy="4114800"/>
          </a:xfrm>
          <a:custGeom>
            <a:avLst/>
            <a:gdLst/>
            <a:ahLst/>
            <a:cxnLst/>
            <a:rect l="l" t="t" r="r" b="b"/>
            <a:pathLst>
              <a:path w="3801110" h="4114800">
                <a:moveTo>
                  <a:pt x="3801109" y="0"/>
                </a:moveTo>
                <a:lnTo>
                  <a:pt x="0" y="4114800"/>
                </a:lnTo>
              </a:path>
            </a:pathLst>
          </a:custGeom>
          <a:ln w="9344">
            <a:solidFill>
              <a:srgbClr val="525389"/>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2563" y="6265164"/>
            <a:ext cx="1908048" cy="46024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140964" y="6265164"/>
            <a:ext cx="2898648" cy="4602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97763" y="245363"/>
            <a:ext cx="8461248" cy="106984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589787" y="248411"/>
            <a:ext cx="8100059" cy="917447"/>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922426" y="403301"/>
            <a:ext cx="7379334" cy="444352"/>
          </a:xfrm>
          <a:prstGeom prst="rect">
            <a:avLst/>
          </a:prstGeom>
        </p:spPr>
        <p:txBody>
          <a:bodyPr vert="horz" wrap="square" lIns="0" tIns="13335" rIns="0" bIns="0" rtlCol="0">
            <a:spAutoFit/>
          </a:bodyPr>
          <a:lstStyle/>
          <a:p>
            <a:pPr marL="12700">
              <a:lnSpc>
                <a:spcPct val="100000"/>
              </a:lnSpc>
              <a:spcBef>
                <a:spcPts val="105"/>
              </a:spcBef>
            </a:pPr>
            <a:endParaRPr spc="-5" dirty="0"/>
          </a:p>
        </p:txBody>
      </p:sp>
      <p:sp>
        <p:nvSpPr>
          <p:cNvPr id="7" name="object 7"/>
          <p:cNvSpPr/>
          <p:nvPr/>
        </p:nvSpPr>
        <p:spPr>
          <a:xfrm>
            <a:off x="397763" y="1388363"/>
            <a:ext cx="8385048" cy="5260848"/>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237743" y="1255775"/>
            <a:ext cx="8647176" cy="490728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19456" y="1237488"/>
            <a:ext cx="3384804" cy="661415"/>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754380" y="1885188"/>
            <a:ext cx="516636" cy="475488"/>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995172" y="1784604"/>
            <a:ext cx="6480048" cy="582168"/>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995172" y="2168651"/>
            <a:ext cx="7872983" cy="582168"/>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995172" y="2552700"/>
            <a:ext cx="6667500" cy="582167"/>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995172" y="2936748"/>
            <a:ext cx="4974336" cy="582167"/>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219456" y="3864864"/>
            <a:ext cx="1484376" cy="661416"/>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1164336" y="3864864"/>
            <a:ext cx="710184" cy="661416"/>
          </a:xfrm>
          <a:prstGeom prst="rect">
            <a:avLst/>
          </a:prstGeom>
          <a:blipFill>
            <a:blip r:embed="rId15" cstate="print"/>
            <a:stretch>
              <a:fillRect/>
            </a:stretch>
          </a:blipFill>
        </p:spPr>
        <p:txBody>
          <a:bodyPr wrap="square" lIns="0" tIns="0" rIns="0" bIns="0" rtlCol="0"/>
          <a:lstStyle/>
          <a:p>
            <a:endParaRPr/>
          </a:p>
        </p:txBody>
      </p:sp>
      <p:sp>
        <p:nvSpPr>
          <p:cNvPr id="17" name="object 17"/>
          <p:cNvSpPr/>
          <p:nvPr/>
        </p:nvSpPr>
        <p:spPr>
          <a:xfrm>
            <a:off x="1335024" y="3864864"/>
            <a:ext cx="3383279" cy="661416"/>
          </a:xfrm>
          <a:prstGeom prst="rect">
            <a:avLst/>
          </a:prstGeom>
          <a:blipFill>
            <a:blip r:embed="rId16" cstate="print"/>
            <a:stretch>
              <a:fillRect/>
            </a:stretch>
          </a:blipFill>
        </p:spPr>
        <p:txBody>
          <a:bodyPr wrap="square" lIns="0" tIns="0" rIns="0" bIns="0" rtlCol="0"/>
          <a:lstStyle/>
          <a:p>
            <a:endParaRPr/>
          </a:p>
        </p:txBody>
      </p:sp>
      <p:sp>
        <p:nvSpPr>
          <p:cNvPr id="18" name="object 18"/>
          <p:cNvSpPr/>
          <p:nvPr/>
        </p:nvSpPr>
        <p:spPr>
          <a:xfrm>
            <a:off x="754380" y="4512564"/>
            <a:ext cx="516636" cy="475488"/>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995172" y="4411979"/>
            <a:ext cx="7431024" cy="582168"/>
          </a:xfrm>
          <a:prstGeom prst="rect">
            <a:avLst/>
          </a:prstGeom>
          <a:blipFill>
            <a:blip r:embed="rId17" cstate="print"/>
            <a:stretch>
              <a:fillRect/>
            </a:stretch>
          </a:blipFill>
        </p:spPr>
        <p:txBody>
          <a:bodyPr wrap="square" lIns="0" tIns="0" rIns="0" bIns="0" rtlCol="0"/>
          <a:lstStyle/>
          <a:p>
            <a:endParaRPr/>
          </a:p>
        </p:txBody>
      </p:sp>
      <p:sp>
        <p:nvSpPr>
          <p:cNvPr id="20" name="object 20"/>
          <p:cNvSpPr/>
          <p:nvPr/>
        </p:nvSpPr>
        <p:spPr>
          <a:xfrm>
            <a:off x="995172" y="4796028"/>
            <a:ext cx="7687056" cy="582168"/>
          </a:xfrm>
          <a:prstGeom prst="rect">
            <a:avLst/>
          </a:prstGeom>
          <a:blipFill>
            <a:blip r:embed="rId18" cstate="print"/>
            <a:stretch>
              <a:fillRect/>
            </a:stretch>
          </a:blipFill>
        </p:spPr>
        <p:txBody>
          <a:bodyPr wrap="square" lIns="0" tIns="0" rIns="0" bIns="0" rtlCol="0"/>
          <a:lstStyle/>
          <a:p>
            <a:endParaRPr/>
          </a:p>
        </p:txBody>
      </p:sp>
      <p:sp>
        <p:nvSpPr>
          <p:cNvPr id="21" name="object 21"/>
          <p:cNvSpPr/>
          <p:nvPr/>
        </p:nvSpPr>
        <p:spPr>
          <a:xfrm>
            <a:off x="995172" y="5180076"/>
            <a:ext cx="7292340" cy="582168"/>
          </a:xfrm>
          <a:prstGeom prst="rect">
            <a:avLst/>
          </a:prstGeom>
          <a:blipFill>
            <a:blip r:embed="rId19" cstate="print"/>
            <a:stretch>
              <a:fillRect/>
            </a:stretch>
          </a:blipFill>
        </p:spPr>
        <p:txBody>
          <a:bodyPr wrap="square" lIns="0" tIns="0" rIns="0" bIns="0" rtlCol="0"/>
          <a:lstStyle/>
          <a:p>
            <a:endParaRPr/>
          </a:p>
        </p:txBody>
      </p:sp>
      <p:sp>
        <p:nvSpPr>
          <p:cNvPr id="22" name="object 22"/>
          <p:cNvSpPr/>
          <p:nvPr/>
        </p:nvSpPr>
        <p:spPr>
          <a:xfrm>
            <a:off x="995172" y="5564123"/>
            <a:ext cx="5913120" cy="582168"/>
          </a:xfrm>
          <a:prstGeom prst="rect">
            <a:avLst/>
          </a:prstGeom>
          <a:blipFill>
            <a:blip r:embed="rId20" cstate="print"/>
            <a:stretch>
              <a:fillRect/>
            </a:stretch>
          </a:blipFill>
        </p:spPr>
        <p:txBody>
          <a:bodyPr wrap="square" lIns="0" tIns="0" rIns="0" bIns="0" rtlCol="0"/>
          <a:lstStyle/>
          <a:p>
            <a:endParaRPr/>
          </a:p>
        </p:txBody>
      </p:sp>
      <p:sp>
        <p:nvSpPr>
          <p:cNvPr id="23" name="object 23"/>
          <p:cNvSpPr txBox="1"/>
          <p:nvPr/>
        </p:nvSpPr>
        <p:spPr>
          <a:xfrm>
            <a:off x="459740" y="1298539"/>
            <a:ext cx="8063230" cy="4813935"/>
          </a:xfrm>
          <a:prstGeom prst="rect">
            <a:avLst/>
          </a:prstGeom>
        </p:spPr>
        <p:txBody>
          <a:bodyPr vert="horz" wrap="square" lIns="0" tIns="62865" rIns="0" bIns="0" rtlCol="0">
            <a:spAutoFit/>
          </a:bodyPr>
          <a:lstStyle/>
          <a:p>
            <a:pPr marL="12700">
              <a:lnSpc>
                <a:spcPct val="100000"/>
              </a:lnSpc>
              <a:spcBef>
                <a:spcPts val="495"/>
              </a:spcBef>
            </a:pPr>
            <a:r>
              <a:rPr sz="3200" b="1" dirty="0">
                <a:latin typeface="Century Gothic"/>
                <a:cs typeface="Century Gothic"/>
              </a:rPr>
              <a:t>POINT</a:t>
            </a:r>
            <a:r>
              <a:rPr sz="3200" b="1" spc="-40" dirty="0">
                <a:latin typeface="Century Gothic"/>
                <a:cs typeface="Century Gothic"/>
              </a:rPr>
              <a:t> </a:t>
            </a:r>
            <a:r>
              <a:rPr sz="3200" b="1" spc="-5" dirty="0">
                <a:latin typeface="Century Gothic"/>
                <a:cs typeface="Century Gothic"/>
              </a:rPr>
              <a:t>SOURCE</a:t>
            </a:r>
            <a:endParaRPr sz="3200">
              <a:latin typeface="Century Gothic"/>
              <a:cs typeface="Century Gothic"/>
            </a:endParaRPr>
          </a:p>
          <a:p>
            <a:pPr marL="756285" marR="5080" indent="-287020">
              <a:lnSpc>
                <a:spcPct val="90000"/>
              </a:lnSpc>
              <a:spcBef>
                <a:spcPts val="675"/>
              </a:spcBef>
              <a:buSzPct val="83928"/>
              <a:buFont typeface="Wingdings"/>
              <a:buChar char=""/>
              <a:tabLst>
                <a:tab pos="756285" algn="l"/>
                <a:tab pos="756920" algn="l"/>
              </a:tabLst>
            </a:pPr>
            <a:r>
              <a:rPr sz="2800" b="1" spc="-10" dirty="0">
                <a:latin typeface="Century Gothic"/>
                <a:cs typeface="Century Gothic"/>
              </a:rPr>
              <a:t>pollution </a:t>
            </a:r>
            <a:r>
              <a:rPr sz="2800" b="1" spc="-5" dirty="0">
                <a:latin typeface="Century Gothic"/>
                <a:cs typeface="Century Gothic"/>
              </a:rPr>
              <a:t>flowing from a single </a:t>
            </a:r>
            <a:r>
              <a:rPr sz="2800" b="1" spc="-10" dirty="0">
                <a:latin typeface="Century Gothic"/>
                <a:cs typeface="Century Gothic"/>
              </a:rPr>
              <a:t>and  </a:t>
            </a:r>
            <a:r>
              <a:rPr sz="2800" b="1" spc="-5" dirty="0">
                <a:latin typeface="Century Gothic"/>
                <a:cs typeface="Century Gothic"/>
              </a:rPr>
              <a:t>identifiable source such as discharge </a:t>
            </a:r>
            <a:r>
              <a:rPr sz="2800" b="1" spc="-10" dirty="0">
                <a:latin typeface="Century Gothic"/>
                <a:cs typeface="Century Gothic"/>
              </a:rPr>
              <a:t>pipe  </a:t>
            </a:r>
            <a:r>
              <a:rPr sz="2800" b="1" spc="-5" dirty="0">
                <a:latin typeface="Century Gothic"/>
                <a:cs typeface="Century Gothic"/>
              </a:rPr>
              <a:t>from a factory, roadway, or leaking  underground storage</a:t>
            </a:r>
            <a:r>
              <a:rPr sz="2800" b="1" spc="-20" dirty="0">
                <a:latin typeface="Century Gothic"/>
                <a:cs typeface="Century Gothic"/>
              </a:rPr>
              <a:t> </a:t>
            </a:r>
            <a:r>
              <a:rPr sz="2800" b="1" spc="-5" dirty="0">
                <a:latin typeface="Century Gothic"/>
                <a:cs typeface="Century Gothic"/>
              </a:rPr>
              <a:t>tank</a:t>
            </a:r>
            <a:endParaRPr sz="2800">
              <a:latin typeface="Century Gothic"/>
              <a:cs typeface="Century Gothic"/>
            </a:endParaRPr>
          </a:p>
          <a:p>
            <a:pPr>
              <a:lnSpc>
                <a:spcPct val="100000"/>
              </a:lnSpc>
              <a:spcBef>
                <a:spcPts val="55"/>
              </a:spcBef>
              <a:buFont typeface="Wingdings"/>
              <a:buChar char=""/>
            </a:pPr>
            <a:endParaRPr sz="3500">
              <a:latin typeface="Times New Roman"/>
              <a:cs typeface="Times New Roman"/>
            </a:endParaRPr>
          </a:p>
          <a:p>
            <a:pPr marL="12700">
              <a:lnSpc>
                <a:spcPct val="100000"/>
              </a:lnSpc>
            </a:pPr>
            <a:r>
              <a:rPr sz="3200" b="1" dirty="0">
                <a:latin typeface="Century Gothic"/>
                <a:cs typeface="Century Gothic"/>
              </a:rPr>
              <a:t>NON-POINT</a:t>
            </a:r>
            <a:r>
              <a:rPr sz="3200" b="1" spc="-40" dirty="0">
                <a:latin typeface="Century Gothic"/>
                <a:cs typeface="Century Gothic"/>
              </a:rPr>
              <a:t> </a:t>
            </a:r>
            <a:r>
              <a:rPr sz="3200" b="1" spc="-5" dirty="0">
                <a:latin typeface="Century Gothic"/>
                <a:cs typeface="Century Gothic"/>
              </a:rPr>
              <a:t>SOURCE</a:t>
            </a:r>
            <a:endParaRPr sz="3200">
              <a:latin typeface="Century Gothic"/>
              <a:cs typeface="Century Gothic"/>
            </a:endParaRPr>
          </a:p>
          <a:p>
            <a:pPr marL="756285" marR="187960" indent="-287020">
              <a:lnSpc>
                <a:spcPct val="90000"/>
              </a:lnSpc>
              <a:spcBef>
                <a:spcPts val="675"/>
              </a:spcBef>
              <a:buSzPct val="83928"/>
              <a:buFont typeface="Wingdings"/>
              <a:buChar char=""/>
              <a:tabLst>
                <a:tab pos="756285" algn="l"/>
                <a:tab pos="756920" algn="l"/>
              </a:tabLst>
            </a:pPr>
            <a:r>
              <a:rPr sz="2800" b="1" spc="-10" dirty="0">
                <a:latin typeface="Century Gothic"/>
                <a:cs typeface="Century Gothic"/>
              </a:rPr>
              <a:t>pollution collected </a:t>
            </a:r>
            <a:r>
              <a:rPr sz="2800" b="1" dirty="0">
                <a:latin typeface="Century Gothic"/>
                <a:cs typeface="Century Gothic"/>
              </a:rPr>
              <a:t>by </a:t>
            </a:r>
            <a:r>
              <a:rPr sz="2800" b="1" spc="-5" dirty="0">
                <a:latin typeface="Century Gothic"/>
                <a:cs typeface="Century Gothic"/>
              </a:rPr>
              <a:t>rain falling </a:t>
            </a:r>
            <a:r>
              <a:rPr sz="2800" b="1" spc="-10" dirty="0">
                <a:latin typeface="Century Gothic"/>
                <a:cs typeface="Century Gothic"/>
              </a:rPr>
              <a:t>over </a:t>
            </a:r>
            <a:r>
              <a:rPr sz="2800" b="1" spc="-5" dirty="0">
                <a:latin typeface="Century Gothic"/>
                <a:cs typeface="Century Gothic"/>
              </a:rPr>
              <a:t>a  larger watershed which is then carried </a:t>
            </a:r>
            <a:r>
              <a:rPr sz="2800" b="1" spc="-10" dirty="0">
                <a:latin typeface="Century Gothic"/>
                <a:cs typeface="Century Gothic"/>
              </a:rPr>
              <a:t>by  </a:t>
            </a:r>
            <a:r>
              <a:rPr sz="2800" b="1" spc="-5" dirty="0">
                <a:latin typeface="Century Gothic"/>
                <a:cs typeface="Century Gothic"/>
              </a:rPr>
              <a:t>runoff to a nearby lake or stream, or </a:t>
            </a:r>
            <a:r>
              <a:rPr sz="2800" b="1" spc="-10" dirty="0">
                <a:latin typeface="Century Gothic"/>
                <a:cs typeface="Century Gothic"/>
              </a:rPr>
              <a:t>by  </a:t>
            </a:r>
            <a:r>
              <a:rPr sz="2800" b="1" spc="-5" dirty="0">
                <a:latin typeface="Century Gothic"/>
                <a:cs typeface="Century Gothic"/>
              </a:rPr>
              <a:t>infiltration into the</a:t>
            </a:r>
            <a:r>
              <a:rPr sz="2800" b="1" dirty="0">
                <a:latin typeface="Century Gothic"/>
                <a:cs typeface="Century Gothic"/>
              </a:rPr>
              <a:t> </a:t>
            </a:r>
            <a:r>
              <a:rPr sz="2800" b="1" spc="-10" dirty="0">
                <a:latin typeface="Century Gothic"/>
                <a:cs typeface="Century Gothic"/>
              </a:rPr>
              <a:t>groundwater</a:t>
            </a:r>
            <a:endParaRPr sz="2800">
              <a:latin typeface="Century Gothic"/>
              <a:cs typeface="Century Gothi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685799"/>
            <a:ext cx="7538084" cy="2998470"/>
          </a:xfrm>
          <a:prstGeom prst="rect">
            <a:avLst/>
          </a:prstGeom>
        </p:spPr>
        <p:txBody>
          <a:bodyPr vert="horz" wrap="square" lIns="0" tIns="12700" rIns="0" bIns="0" rtlCol="0">
            <a:spAutoFit/>
          </a:bodyPr>
          <a:lstStyle/>
          <a:p>
            <a:pPr marL="12700" marR="5080" indent="806450">
              <a:lnSpc>
                <a:spcPct val="116100"/>
              </a:lnSpc>
              <a:spcBef>
                <a:spcPts val="100"/>
              </a:spcBef>
            </a:pPr>
            <a:r>
              <a:rPr sz="2800" spc="-5" dirty="0">
                <a:latin typeface="Comic Sans MS"/>
                <a:cs typeface="Comic Sans MS"/>
              </a:rPr>
              <a:t>Use water </a:t>
            </a:r>
            <a:r>
              <a:rPr sz="2800" spc="-10" dirty="0">
                <a:latin typeface="Comic Sans MS"/>
                <a:cs typeface="Comic Sans MS"/>
              </a:rPr>
              <a:t>wisely. Do </a:t>
            </a:r>
            <a:r>
              <a:rPr sz="2800" spc="-5" dirty="0">
                <a:latin typeface="Comic Sans MS"/>
                <a:cs typeface="Comic Sans MS"/>
              </a:rPr>
              <a:t>not keep the tap  running when not in </a:t>
            </a:r>
            <a:r>
              <a:rPr sz="2800" spc="-10" dirty="0">
                <a:latin typeface="Comic Sans MS"/>
                <a:cs typeface="Comic Sans MS"/>
              </a:rPr>
              <a:t>use. </a:t>
            </a:r>
            <a:r>
              <a:rPr sz="2800" spc="-5" dirty="0">
                <a:latin typeface="Comic Sans MS"/>
                <a:cs typeface="Comic Sans MS"/>
              </a:rPr>
              <a:t>Also, you can reduce  the amount of water you </a:t>
            </a:r>
            <a:r>
              <a:rPr sz="2800" spc="-10" dirty="0">
                <a:latin typeface="Comic Sans MS"/>
                <a:cs typeface="Comic Sans MS"/>
              </a:rPr>
              <a:t>use </a:t>
            </a:r>
            <a:r>
              <a:rPr sz="2800" spc="-5" dirty="0">
                <a:latin typeface="Comic Sans MS"/>
                <a:cs typeface="Comic Sans MS"/>
              </a:rPr>
              <a:t>in </a:t>
            </a:r>
            <a:r>
              <a:rPr sz="2800" spc="-10" dirty="0">
                <a:latin typeface="Comic Sans MS"/>
                <a:cs typeface="Comic Sans MS"/>
              </a:rPr>
              <a:t>washing </a:t>
            </a:r>
            <a:r>
              <a:rPr sz="2800" spc="-5" dirty="0">
                <a:latin typeface="Comic Sans MS"/>
                <a:cs typeface="Comic Sans MS"/>
              </a:rPr>
              <a:t>and  bathing. If we all do this, we can </a:t>
            </a:r>
            <a:r>
              <a:rPr sz="2800" spc="-10" dirty="0">
                <a:latin typeface="Comic Sans MS"/>
                <a:cs typeface="Comic Sans MS"/>
              </a:rPr>
              <a:t>significantly  </a:t>
            </a:r>
            <a:r>
              <a:rPr sz="2800" spc="-5" dirty="0">
                <a:latin typeface="Comic Sans MS"/>
                <a:cs typeface="Comic Sans MS"/>
              </a:rPr>
              <a:t>prevent water shortages and reduce the  amount </a:t>
            </a:r>
            <a:r>
              <a:rPr sz="2800" dirty="0">
                <a:latin typeface="Comic Sans MS"/>
                <a:cs typeface="Comic Sans MS"/>
              </a:rPr>
              <a:t>of </a:t>
            </a:r>
            <a:r>
              <a:rPr sz="2800" spc="-5" dirty="0">
                <a:latin typeface="Comic Sans MS"/>
                <a:cs typeface="Comic Sans MS"/>
              </a:rPr>
              <a:t>dirty water that needs</a:t>
            </a:r>
            <a:r>
              <a:rPr sz="2800" spc="-60" dirty="0">
                <a:latin typeface="Comic Sans MS"/>
                <a:cs typeface="Comic Sans MS"/>
              </a:rPr>
              <a:t> </a:t>
            </a:r>
            <a:r>
              <a:rPr sz="2800" spc="-5" dirty="0">
                <a:latin typeface="Comic Sans MS"/>
                <a:cs typeface="Comic Sans MS"/>
              </a:rPr>
              <a:t>treatment.</a:t>
            </a:r>
            <a:endParaRPr sz="2800">
              <a:latin typeface="Comic Sans MS"/>
              <a:cs typeface="Comic Sans MS"/>
            </a:endParaRPr>
          </a:p>
        </p:txBody>
      </p:sp>
      <p:sp>
        <p:nvSpPr>
          <p:cNvPr id="3" name="object 3"/>
          <p:cNvSpPr/>
          <p:nvPr/>
        </p:nvSpPr>
        <p:spPr>
          <a:xfrm>
            <a:off x="76200" y="3559809"/>
            <a:ext cx="3327400" cy="329819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938520" y="3641090"/>
            <a:ext cx="3200400" cy="32004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403600" y="3933190"/>
            <a:ext cx="2895600" cy="28956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609599"/>
            <a:ext cx="7784465" cy="3493770"/>
          </a:xfrm>
          <a:prstGeom prst="rect">
            <a:avLst/>
          </a:prstGeom>
        </p:spPr>
        <p:txBody>
          <a:bodyPr vert="horz" wrap="square" lIns="0" tIns="12700" rIns="0" bIns="0" rtlCol="0">
            <a:spAutoFit/>
          </a:bodyPr>
          <a:lstStyle/>
          <a:p>
            <a:pPr marL="12700" marR="5080" indent="806450">
              <a:lnSpc>
                <a:spcPct val="116100"/>
              </a:lnSpc>
              <a:spcBef>
                <a:spcPts val="100"/>
              </a:spcBef>
              <a:tabLst>
                <a:tab pos="6530975" algn="l"/>
              </a:tabLst>
            </a:pPr>
            <a:r>
              <a:rPr sz="2800" spc="-10" dirty="0">
                <a:latin typeface="Comic Sans MS"/>
                <a:cs typeface="Comic Sans MS"/>
              </a:rPr>
              <a:t>Do </a:t>
            </a:r>
            <a:r>
              <a:rPr sz="2800" spc="-5" dirty="0">
                <a:latin typeface="Comic Sans MS"/>
                <a:cs typeface="Comic Sans MS"/>
              </a:rPr>
              <a:t>not </a:t>
            </a:r>
            <a:r>
              <a:rPr sz="2800" dirty="0">
                <a:latin typeface="Comic Sans MS"/>
                <a:cs typeface="Comic Sans MS"/>
              </a:rPr>
              <a:t>throw </a:t>
            </a:r>
            <a:r>
              <a:rPr sz="2800" spc="-5" dirty="0">
                <a:latin typeface="Comic Sans MS"/>
                <a:cs typeface="Comic Sans MS"/>
              </a:rPr>
              <a:t>chemicals, oils, paints and  medicines down the </a:t>
            </a:r>
            <a:r>
              <a:rPr sz="2800" spc="-10" dirty="0">
                <a:latin typeface="Comic Sans MS"/>
                <a:cs typeface="Comic Sans MS"/>
              </a:rPr>
              <a:t>sink </a:t>
            </a:r>
            <a:r>
              <a:rPr sz="2800" spc="-5" dirty="0">
                <a:latin typeface="Comic Sans MS"/>
                <a:cs typeface="Comic Sans MS"/>
              </a:rPr>
              <a:t>drain, or the toilet. In  </a:t>
            </a:r>
            <a:r>
              <a:rPr sz="2800" spc="-10" dirty="0">
                <a:latin typeface="Comic Sans MS"/>
                <a:cs typeface="Comic Sans MS"/>
              </a:rPr>
              <a:t>many </a:t>
            </a:r>
            <a:r>
              <a:rPr sz="2800" spc="-5" dirty="0">
                <a:latin typeface="Comic Sans MS"/>
                <a:cs typeface="Comic Sans MS"/>
              </a:rPr>
              <a:t>cities, your local environment office can  help with the </a:t>
            </a:r>
            <a:r>
              <a:rPr sz="2800" spc="-10" dirty="0">
                <a:latin typeface="Comic Sans MS"/>
                <a:cs typeface="Comic Sans MS"/>
              </a:rPr>
              <a:t>disposal </a:t>
            </a:r>
            <a:r>
              <a:rPr sz="2800" dirty="0">
                <a:latin typeface="Comic Sans MS"/>
                <a:cs typeface="Comic Sans MS"/>
              </a:rPr>
              <a:t>of </a:t>
            </a:r>
            <a:r>
              <a:rPr sz="2800" spc="-5" dirty="0">
                <a:latin typeface="Comic Sans MS"/>
                <a:cs typeface="Comic Sans MS"/>
              </a:rPr>
              <a:t>medicines and  chemicals. Check with your local authorities if  there</a:t>
            </a:r>
            <a:r>
              <a:rPr sz="2800" spc="10" dirty="0">
                <a:latin typeface="Comic Sans MS"/>
                <a:cs typeface="Comic Sans MS"/>
              </a:rPr>
              <a:t> </a:t>
            </a:r>
            <a:r>
              <a:rPr sz="2800" spc="-5" dirty="0">
                <a:latin typeface="Comic Sans MS"/>
                <a:cs typeface="Comic Sans MS"/>
              </a:rPr>
              <a:t>is	al</a:t>
            </a:r>
            <a:endParaRPr sz="2800">
              <a:latin typeface="Comic Sans MS"/>
              <a:cs typeface="Comic Sans MS"/>
            </a:endParaRPr>
          </a:p>
          <a:p>
            <a:pPr marL="12700">
              <a:lnSpc>
                <a:spcPct val="100000"/>
              </a:lnSpc>
              <a:spcBef>
                <a:spcPts val="540"/>
              </a:spcBef>
            </a:pPr>
            <a:r>
              <a:rPr sz="2800" spc="-5" dirty="0">
                <a:latin typeface="Comic Sans MS"/>
                <a:cs typeface="Comic Sans MS"/>
              </a:rPr>
              <a:t>resident</a:t>
            </a:r>
            <a:endParaRPr sz="2800">
              <a:latin typeface="Comic Sans MS"/>
              <a:cs typeface="Comic Sans MS"/>
            </a:endParaRPr>
          </a:p>
        </p:txBody>
      </p:sp>
      <p:sp>
        <p:nvSpPr>
          <p:cNvPr id="3" name="object 3"/>
          <p:cNvSpPr txBox="1"/>
          <p:nvPr/>
        </p:nvSpPr>
        <p:spPr>
          <a:xfrm>
            <a:off x="2051060" y="3132360"/>
            <a:ext cx="5124450" cy="991235"/>
          </a:xfrm>
          <a:prstGeom prst="rect">
            <a:avLst/>
          </a:prstGeom>
        </p:spPr>
        <p:txBody>
          <a:bodyPr vert="horz" wrap="square" lIns="0" tIns="36195" rIns="0" bIns="0" rtlCol="0">
            <a:spAutoFit/>
          </a:bodyPr>
          <a:lstStyle/>
          <a:p>
            <a:pPr marL="24130">
              <a:lnSpc>
                <a:spcPct val="100000"/>
              </a:lnSpc>
              <a:spcBef>
                <a:spcPts val="285"/>
              </a:spcBef>
            </a:pPr>
            <a:r>
              <a:rPr sz="2800" dirty="0">
                <a:latin typeface="Comic Sans MS"/>
                <a:cs typeface="Comic Sans MS"/>
              </a:rPr>
              <a:t>a </a:t>
            </a:r>
            <a:r>
              <a:rPr sz="2800" spc="-5" dirty="0">
                <a:latin typeface="Comic Sans MS"/>
                <a:cs typeface="Comic Sans MS"/>
              </a:rPr>
              <a:t>chemical disposal plan for</a:t>
            </a:r>
            <a:r>
              <a:rPr sz="2800" spc="-60" dirty="0">
                <a:latin typeface="Comic Sans MS"/>
                <a:cs typeface="Comic Sans MS"/>
              </a:rPr>
              <a:t> </a:t>
            </a:r>
            <a:r>
              <a:rPr sz="2800" spc="-5" dirty="0">
                <a:latin typeface="Comic Sans MS"/>
                <a:cs typeface="Comic Sans MS"/>
              </a:rPr>
              <a:t>loc</a:t>
            </a:r>
            <a:endParaRPr sz="2800">
              <a:latin typeface="Comic Sans MS"/>
              <a:cs typeface="Comic Sans MS"/>
            </a:endParaRPr>
          </a:p>
          <a:p>
            <a:pPr>
              <a:lnSpc>
                <a:spcPct val="100000"/>
              </a:lnSpc>
              <a:spcBef>
                <a:spcPts val="540"/>
              </a:spcBef>
            </a:pPr>
            <a:r>
              <a:rPr sz="2800" spc="-5" dirty="0">
                <a:latin typeface="Comic Sans MS"/>
                <a:cs typeface="Comic Sans MS"/>
              </a:rPr>
              <a:t>s.</a:t>
            </a:r>
            <a:endParaRPr sz="2800">
              <a:latin typeface="Comic Sans MS"/>
              <a:cs typeface="Comic Sans MS"/>
            </a:endParaRPr>
          </a:p>
        </p:txBody>
      </p:sp>
      <p:sp>
        <p:nvSpPr>
          <p:cNvPr id="4" name="object 4"/>
          <p:cNvSpPr/>
          <p:nvPr/>
        </p:nvSpPr>
        <p:spPr>
          <a:xfrm>
            <a:off x="2828291" y="3799840"/>
            <a:ext cx="5172709" cy="30581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indent="806450">
              <a:lnSpc>
                <a:spcPct val="116100"/>
              </a:lnSpc>
              <a:spcBef>
                <a:spcPts val="100"/>
              </a:spcBef>
            </a:pPr>
            <a:r>
              <a:rPr spc="-5" dirty="0"/>
              <a:t>Buy </a:t>
            </a:r>
            <a:r>
              <a:rPr dirty="0"/>
              <a:t>more </a:t>
            </a:r>
            <a:r>
              <a:rPr spc="-5" dirty="0"/>
              <a:t>environmentally </a:t>
            </a:r>
            <a:r>
              <a:rPr spc="-10" dirty="0"/>
              <a:t>safe </a:t>
            </a:r>
            <a:r>
              <a:rPr spc="-5" dirty="0"/>
              <a:t>cleaning  liquids for use at home and other public places.  They </a:t>
            </a:r>
            <a:r>
              <a:rPr dirty="0"/>
              <a:t>are </a:t>
            </a:r>
            <a:r>
              <a:rPr spc="-5" dirty="0"/>
              <a:t>less dangerous to the</a:t>
            </a:r>
            <a:r>
              <a:rPr spc="-40" dirty="0"/>
              <a:t> </a:t>
            </a:r>
            <a:r>
              <a:rPr spc="-5" dirty="0"/>
              <a:t>environment.</a:t>
            </a:r>
          </a:p>
        </p:txBody>
      </p:sp>
      <p:sp>
        <p:nvSpPr>
          <p:cNvPr id="3" name="object 3"/>
          <p:cNvSpPr/>
          <p:nvPr/>
        </p:nvSpPr>
        <p:spPr>
          <a:xfrm>
            <a:off x="1828800" y="2133600"/>
            <a:ext cx="4991100" cy="4876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3890" y="609599"/>
            <a:ext cx="7487920" cy="2998470"/>
          </a:xfrm>
          <a:prstGeom prst="rect">
            <a:avLst/>
          </a:prstGeom>
        </p:spPr>
        <p:txBody>
          <a:bodyPr vert="horz" wrap="square" lIns="0" tIns="12700" rIns="0" bIns="0" rtlCol="0">
            <a:spAutoFit/>
          </a:bodyPr>
          <a:lstStyle/>
          <a:p>
            <a:pPr marL="12700" marR="5080" indent="806450">
              <a:lnSpc>
                <a:spcPct val="116100"/>
              </a:lnSpc>
              <a:spcBef>
                <a:spcPts val="100"/>
              </a:spcBef>
            </a:pPr>
            <a:r>
              <a:rPr sz="2800" spc="-5" dirty="0">
                <a:latin typeface="Comic Sans MS"/>
                <a:cs typeface="Comic Sans MS"/>
              </a:rPr>
              <a:t>If you use chemicals and pesticides </a:t>
            </a:r>
            <a:r>
              <a:rPr sz="2800" dirty="0">
                <a:latin typeface="Comic Sans MS"/>
                <a:cs typeface="Comic Sans MS"/>
              </a:rPr>
              <a:t>for  </a:t>
            </a:r>
            <a:r>
              <a:rPr sz="2800" spc="-5" dirty="0">
                <a:latin typeface="Comic Sans MS"/>
                <a:cs typeface="Comic Sans MS"/>
              </a:rPr>
              <a:t>your gardens and farms, </a:t>
            </a:r>
            <a:r>
              <a:rPr sz="2800" spc="-10" dirty="0">
                <a:latin typeface="Comic Sans MS"/>
                <a:cs typeface="Comic Sans MS"/>
              </a:rPr>
              <a:t>be </a:t>
            </a:r>
            <a:r>
              <a:rPr sz="2800" spc="-5" dirty="0">
                <a:latin typeface="Comic Sans MS"/>
                <a:cs typeface="Comic Sans MS"/>
              </a:rPr>
              <a:t>mindful not to  overuse pesticides and fertilizers. This will  reduce runoffs of the chemical into nearby  water sources. Start looking </a:t>
            </a:r>
            <a:r>
              <a:rPr sz="2800" spc="-10" dirty="0">
                <a:latin typeface="Comic Sans MS"/>
                <a:cs typeface="Comic Sans MS"/>
              </a:rPr>
              <a:t>at </a:t>
            </a:r>
            <a:r>
              <a:rPr sz="2800" spc="-5" dirty="0">
                <a:latin typeface="Comic Sans MS"/>
                <a:cs typeface="Comic Sans MS"/>
              </a:rPr>
              <a:t>options </a:t>
            </a:r>
            <a:r>
              <a:rPr sz="2800" dirty="0">
                <a:latin typeface="Comic Sans MS"/>
                <a:cs typeface="Comic Sans MS"/>
              </a:rPr>
              <a:t>of  </a:t>
            </a:r>
            <a:r>
              <a:rPr sz="2800" spc="-5" dirty="0">
                <a:latin typeface="Comic Sans MS"/>
                <a:cs typeface="Comic Sans MS"/>
              </a:rPr>
              <a:t>composting and using organic manure</a:t>
            </a:r>
            <a:r>
              <a:rPr sz="2800" spc="-20" dirty="0">
                <a:latin typeface="Comic Sans MS"/>
                <a:cs typeface="Comic Sans MS"/>
              </a:rPr>
              <a:t> </a:t>
            </a:r>
            <a:r>
              <a:rPr sz="2800" spc="-10" dirty="0">
                <a:latin typeface="Comic Sans MS"/>
                <a:cs typeface="Comic Sans MS"/>
              </a:rPr>
              <a:t>instead.</a:t>
            </a:r>
            <a:endParaRPr sz="2800">
              <a:latin typeface="Comic Sans MS"/>
              <a:cs typeface="Comic Sans MS"/>
            </a:endParaRPr>
          </a:p>
        </p:txBody>
      </p:sp>
      <p:sp>
        <p:nvSpPr>
          <p:cNvPr id="3" name="object 3"/>
          <p:cNvSpPr/>
          <p:nvPr/>
        </p:nvSpPr>
        <p:spPr>
          <a:xfrm>
            <a:off x="2057400" y="3615690"/>
            <a:ext cx="5095240" cy="339471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4697729"/>
            <a:ext cx="2184400" cy="216027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152640" y="4800600"/>
            <a:ext cx="1991359" cy="20574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indent="806450">
              <a:lnSpc>
                <a:spcPct val="116100"/>
              </a:lnSpc>
              <a:spcBef>
                <a:spcPts val="100"/>
              </a:spcBef>
            </a:pPr>
            <a:r>
              <a:rPr spc="-5" dirty="0"/>
              <a:t>If you live close to </a:t>
            </a:r>
            <a:r>
              <a:rPr dirty="0"/>
              <a:t>a </a:t>
            </a:r>
            <a:r>
              <a:rPr spc="-5" dirty="0"/>
              <a:t>water body, </a:t>
            </a:r>
            <a:r>
              <a:rPr dirty="0"/>
              <a:t>try </a:t>
            </a:r>
            <a:r>
              <a:rPr spc="-5" dirty="0"/>
              <a:t>to  plant lots of trees and flowers around </a:t>
            </a:r>
            <a:r>
              <a:rPr spc="-10" dirty="0"/>
              <a:t>your  </a:t>
            </a:r>
            <a:r>
              <a:rPr spc="-5" dirty="0"/>
              <a:t>home, so that when it rains, chemicals </a:t>
            </a:r>
            <a:r>
              <a:rPr dirty="0"/>
              <a:t>from  </a:t>
            </a:r>
            <a:r>
              <a:rPr spc="-5" dirty="0"/>
              <a:t>your home does not easily drain into the water.</a:t>
            </a:r>
          </a:p>
        </p:txBody>
      </p:sp>
      <p:sp>
        <p:nvSpPr>
          <p:cNvPr id="3" name="object 3"/>
          <p:cNvSpPr/>
          <p:nvPr/>
        </p:nvSpPr>
        <p:spPr>
          <a:xfrm>
            <a:off x="1600200" y="2590800"/>
            <a:ext cx="5847080" cy="4038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459" y="681735"/>
            <a:ext cx="7806055" cy="5229860"/>
          </a:xfrm>
          <a:prstGeom prst="rect">
            <a:avLst/>
          </a:prstGeom>
        </p:spPr>
        <p:txBody>
          <a:bodyPr vert="horz" wrap="square" lIns="0" tIns="12700" rIns="0" bIns="0" rtlCol="0">
            <a:spAutoFit/>
          </a:bodyPr>
          <a:lstStyle/>
          <a:p>
            <a:pPr marL="2940050" marR="233045" indent="-2533650">
              <a:lnSpc>
                <a:spcPct val="115900"/>
              </a:lnSpc>
              <a:spcBef>
                <a:spcPts val="100"/>
              </a:spcBef>
            </a:pPr>
            <a:r>
              <a:rPr sz="3250" b="1" spc="-10" dirty="0">
                <a:latin typeface="Comic Sans MS"/>
                <a:cs typeface="Comic Sans MS"/>
              </a:rPr>
              <a:t>Liquid </a:t>
            </a:r>
            <a:r>
              <a:rPr sz="3250" b="1" spc="-15" dirty="0">
                <a:latin typeface="Comic Sans MS"/>
                <a:cs typeface="Comic Sans MS"/>
              </a:rPr>
              <a:t>Waste (Sewage/Wastewater)  </a:t>
            </a:r>
            <a:r>
              <a:rPr sz="3250" b="1" spc="-10" dirty="0">
                <a:latin typeface="Comic Sans MS"/>
                <a:cs typeface="Comic Sans MS"/>
              </a:rPr>
              <a:t>Treatment</a:t>
            </a:r>
            <a:endParaRPr sz="3250">
              <a:latin typeface="Comic Sans MS"/>
              <a:cs typeface="Comic Sans MS"/>
            </a:endParaRPr>
          </a:p>
          <a:p>
            <a:pPr marL="12700" marR="5080">
              <a:lnSpc>
                <a:spcPct val="115999"/>
              </a:lnSpc>
              <a:spcBef>
                <a:spcPts val="265"/>
              </a:spcBef>
            </a:pPr>
            <a:r>
              <a:rPr sz="3250" spc="-15" dirty="0">
                <a:latin typeface="Comic Sans MS"/>
                <a:cs typeface="Comic Sans MS"/>
              </a:rPr>
              <a:t>Wastewater </a:t>
            </a:r>
            <a:r>
              <a:rPr sz="3250" spc="-10" dirty="0">
                <a:latin typeface="Comic Sans MS"/>
                <a:cs typeface="Comic Sans MS"/>
              </a:rPr>
              <a:t>(liquid </a:t>
            </a:r>
            <a:r>
              <a:rPr sz="3250" spc="-15" dirty="0">
                <a:latin typeface="Comic Sans MS"/>
                <a:cs typeface="Comic Sans MS"/>
              </a:rPr>
              <a:t>waste) </a:t>
            </a:r>
            <a:r>
              <a:rPr sz="3250" spc="-10" dirty="0">
                <a:latin typeface="Comic Sans MS"/>
                <a:cs typeface="Comic Sans MS"/>
              </a:rPr>
              <a:t>from flushing  the toilet, bathing, </a:t>
            </a:r>
            <a:r>
              <a:rPr sz="3250" spc="-15" dirty="0">
                <a:latin typeface="Comic Sans MS"/>
                <a:cs typeface="Comic Sans MS"/>
              </a:rPr>
              <a:t>washing </a:t>
            </a:r>
            <a:r>
              <a:rPr sz="3250" spc="-10" dirty="0">
                <a:latin typeface="Comic Sans MS"/>
                <a:cs typeface="Comic Sans MS"/>
              </a:rPr>
              <a:t>sinks </a:t>
            </a:r>
            <a:r>
              <a:rPr sz="3250" spc="-15" dirty="0">
                <a:latin typeface="Comic Sans MS"/>
                <a:cs typeface="Comic Sans MS"/>
              </a:rPr>
              <a:t>and  </a:t>
            </a:r>
            <a:r>
              <a:rPr sz="3250" spc="-10" dirty="0">
                <a:latin typeface="Comic Sans MS"/>
                <a:cs typeface="Comic Sans MS"/>
              </a:rPr>
              <a:t>general cleaning goes down </a:t>
            </a:r>
            <a:r>
              <a:rPr sz="3250" spc="-15" dirty="0">
                <a:latin typeface="Comic Sans MS"/>
                <a:cs typeface="Comic Sans MS"/>
              </a:rPr>
              <a:t>the </a:t>
            </a:r>
            <a:r>
              <a:rPr sz="3250" spc="-10" dirty="0">
                <a:latin typeface="Comic Sans MS"/>
                <a:cs typeface="Comic Sans MS"/>
              </a:rPr>
              <a:t>drain </a:t>
            </a:r>
            <a:r>
              <a:rPr sz="3250" spc="-15" dirty="0">
                <a:latin typeface="Comic Sans MS"/>
                <a:cs typeface="Comic Sans MS"/>
              </a:rPr>
              <a:t>and  </a:t>
            </a:r>
            <a:r>
              <a:rPr sz="3250" spc="-10" dirty="0">
                <a:latin typeface="Comic Sans MS"/>
                <a:cs typeface="Comic Sans MS"/>
              </a:rPr>
              <a:t>into a pipe, which joins a larger </a:t>
            </a:r>
            <a:r>
              <a:rPr sz="3250" spc="-15" dirty="0">
                <a:latin typeface="Comic Sans MS"/>
                <a:cs typeface="Comic Sans MS"/>
              </a:rPr>
              <a:t>sewer  </a:t>
            </a:r>
            <a:r>
              <a:rPr sz="3250" spc="-10" dirty="0">
                <a:latin typeface="Comic Sans MS"/>
                <a:cs typeface="Comic Sans MS"/>
              </a:rPr>
              <a:t>pipe under </a:t>
            </a:r>
            <a:r>
              <a:rPr sz="3250" spc="-15" dirty="0">
                <a:latin typeface="Comic Sans MS"/>
                <a:cs typeface="Comic Sans MS"/>
              </a:rPr>
              <a:t>the </a:t>
            </a:r>
            <a:r>
              <a:rPr sz="3250" spc="-10" dirty="0">
                <a:latin typeface="Comic Sans MS"/>
                <a:cs typeface="Comic Sans MS"/>
              </a:rPr>
              <a:t>road. The </a:t>
            </a:r>
            <a:r>
              <a:rPr sz="3250" spc="-15" dirty="0">
                <a:latin typeface="Comic Sans MS"/>
                <a:cs typeface="Comic Sans MS"/>
              </a:rPr>
              <a:t>larger </a:t>
            </a:r>
            <a:r>
              <a:rPr sz="3250" spc="-10" dirty="0">
                <a:latin typeface="Comic Sans MS"/>
                <a:cs typeface="Comic Sans MS"/>
              </a:rPr>
              <a:t>pipe also  joins a major pipe </a:t>
            </a:r>
            <a:r>
              <a:rPr sz="3250" spc="-15" dirty="0">
                <a:latin typeface="Comic Sans MS"/>
                <a:cs typeface="Comic Sans MS"/>
              </a:rPr>
              <a:t>that </a:t>
            </a:r>
            <a:r>
              <a:rPr sz="3250" spc="-10" dirty="0">
                <a:latin typeface="Comic Sans MS"/>
                <a:cs typeface="Comic Sans MS"/>
              </a:rPr>
              <a:t>leads to </a:t>
            </a:r>
            <a:r>
              <a:rPr sz="3250" spc="-15" dirty="0">
                <a:latin typeface="Comic Sans MS"/>
                <a:cs typeface="Comic Sans MS"/>
              </a:rPr>
              <a:t>the  </a:t>
            </a:r>
            <a:r>
              <a:rPr sz="3250" spc="-10" dirty="0">
                <a:latin typeface="Comic Sans MS"/>
                <a:cs typeface="Comic Sans MS"/>
              </a:rPr>
              <a:t>treatment center.</a:t>
            </a:r>
            <a:endParaRPr sz="3250">
              <a:latin typeface="Comic Sans MS"/>
              <a:cs typeface="Comic Sans M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1219200"/>
            <a:ext cx="8436610" cy="4800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200" y="3893820"/>
            <a:ext cx="3733800" cy="3810"/>
          </a:xfrm>
          <a:custGeom>
            <a:avLst/>
            <a:gdLst/>
            <a:ahLst/>
            <a:cxnLst/>
            <a:rect l="l" t="t" r="r" b="b"/>
            <a:pathLst>
              <a:path w="3733800" h="3810">
                <a:moveTo>
                  <a:pt x="0" y="3809"/>
                </a:moveTo>
                <a:lnTo>
                  <a:pt x="3733800" y="3809"/>
                </a:lnTo>
                <a:lnTo>
                  <a:pt x="3733800" y="0"/>
                </a:lnTo>
                <a:lnTo>
                  <a:pt x="0" y="0"/>
                </a:lnTo>
                <a:lnTo>
                  <a:pt x="0" y="3809"/>
                </a:lnTo>
                <a:close/>
              </a:path>
            </a:pathLst>
          </a:custGeom>
          <a:solidFill>
            <a:srgbClr val="427F85"/>
          </a:solidFill>
        </p:spPr>
        <p:txBody>
          <a:bodyPr wrap="square" lIns="0" tIns="0" rIns="0" bIns="0" rtlCol="0"/>
          <a:lstStyle/>
          <a:p>
            <a:endParaRPr/>
          </a:p>
        </p:txBody>
      </p:sp>
      <p:sp>
        <p:nvSpPr>
          <p:cNvPr id="3" name="object 3"/>
          <p:cNvSpPr/>
          <p:nvPr/>
        </p:nvSpPr>
        <p:spPr>
          <a:xfrm>
            <a:off x="5410200" y="3897629"/>
            <a:ext cx="3733800" cy="191770"/>
          </a:xfrm>
          <a:custGeom>
            <a:avLst/>
            <a:gdLst/>
            <a:ahLst/>
            <a:cxnLst/>
            <a:rect l="l" t="t" r="r" b="b"/>
            <a:pathLst>
              <a:path w="3733800" h="191770">
                <a:moveTo>
                  <a:pt x="3733800" y="0"/>
                </a:moveTo>
                <a:lnTo>
                  <a:pt x="0" y="0"/>
                </a:lnTo>
                <a:lnTo>
                  <a:pt x="0" y="191770"/>
                </a:lnTo>
                <a:lnTo>
                  <a:pt x="3733800" y="191770"/>
                </a:lnTo>
                <a:lnTo>
                  <a:pt x="3733800" y="0"/>
                </a:lnTo>
                <a:close/>
              </a:path>
            </a:pathLst>
          </a:custGeom>
          <a:solidFill>
            <a:srgbClr val="427F85">
              <a:alpha val="50000"/>
            </a:srgbClr>
          </a:solidFill>
        </p:spPr>
        <p:txBody>
          <a:bodyPr wrap="square" lIns="0" tIns="0" rIns="0" bIns="0" rtlCol="0"/>
          <a:lstStyle/>
          <a:p>
            <a:endParaRPr/>
          </a:p>
        </p:txBody>
      </p:sp>
      <p:sp>
        <p:nvSpPr>
          <p:cNvPr id="4" name="object 4"/>
          <p:cNvSpPr/>
          <p:nvPr/>
        </p:nvSpPr>
        <p:spPr>
          <a:xfrm>
            <a:off x="5410200" y="4119245"/>
            <a:ext cx="3733800" cy="0"/>
          </a:xfrm>
          <a:custGeom>
            <a:avLst/>
            <a:gdLst/>
            <a:ahLst/>
            <a:cxnLst/>
            <a:rect l="l" t="t" r="r" b="b"/>
            <a:pathLst>
              <a:path w="3733800">
                <a:moveTo>
                  <a:pt x="0" y="0"/>
                </a:moveTo>
                <a:lnTo>
                  <a:pt x="3733800" y="0"/>
                </a:lnTo>
              </a:path>
            </a:pathLst>
          </a:custGeom>
          <a:ln w="8889">
            <a:solidFill>
              <a:srgbClr val="427F85"/>
            </a:solidFill>
          </a:ln>
        </p:spPr>
        <p:txBody>
          <a:bodyPr wrap="square" lIns="0" tIns="0" rIns="0" bIns="0" rtlCol="0"/>
          <a:lstStyle/>
          <a:p>
            <a:endParaRPr/>
          </a:p>
        </p:txBody>
      </p:sp>
      <p:sp>
        <p:nvSpPr>
          <p:cNvPr id="5" name="object 5"/>
          <p:cNvSpPr/>
          <p:nvPr/>
        </p:nvSpPr>
        <p:spPr>
          <a:xfrm>
            <a:off x="5410200" y="4173854"/>
            <a:ext cx="1965960" cy="0"/>
          </a:xfrm>
          <a:custGeom>
            <a:avLst/>
            <a:gdLst/>
            <a:ahLst/>
            <a:cxnLst/>
            <a:rect l="l" t="t" r="r" b="b"/>
            <a:pathLst>
              <a:path w="1965959">
                <a:moveTo>
                  <a:pt x="0" y="0"/>
                </a:moveTo>
                <a:lnTo>
                  <a:pt x="1965959" y="0"/>
                </a:lnTo>
              </a:path>
            </a:pathLst>
          </a:custGeom>
          <a:ln w="19050">
            <a:solidFill>
              <a:srgbClr val="427F85"/>
            </a:solidFill>
          </a:ln>
        </p:spPr>
        <p:txBody>
          <a:bodyPr wrap="square" lIns="0" tIns="0" rIns="0" bIns="0" rtlCol="0"/>
          <a:lstStyle/>
          <a:p>
            <a:endParaRPr/>
          </a:p>
        </p:txBody>
      </p:sp>
      <p:sp>
        <p:nvSpPr>
          <p:cNvPr id="6" name="object 6"/>
          <p:cNvSpPr/>
          <p:nvPr/>
        </p:nvSpPr>
        <p:spPr>
          <a:xfrm>
            <a:off x="5410200" y="4203700"/>
            <a:ext cx="1965960" cy="0"/>
          </a:xfrm>
          <a:custGeom>
            <a:avLst/>
            <a:gdLst/>
            <a:ahLst/>
            <a:cxnLst/>
            <a:rect l="l" t="t" r="r" b="b"/>
            <a:pathLst>
              <a:path w="1965959">
                <a:moveTo>
                  <a:pt x="0" y="0"/>
                </a:moveTo>
                <a:lnTo>
                  <a:pt x="1965959" y="0"/>
                </a:lnTo>
              </a:path>
            </a:pathLst>
          </a:custGeom>
          <a:ln w="10160">
            <a:solidFill>
              <a:srgbClr val="427F85"/>
            </a:solidFill>
          </a:ln>
        </p:spPr>
        <p:txBody>
          <a:bodyPr wrap="square" lIns="0" tIns="0" rIns="0" bIns="0" rtlCol="0"/>
          <a:lstStyle/>
          <a:p>
            <a:endParaRPr/>
          </a:p>
        </p:txBody>
      </p:sp>
      <p:sp>
        <p:nvSpPr>
          <p:cNvPr id="7" name="object 7"/>
          <p:cNvSpPr/>
          <p:nvPr/>
        </p:nvSpPr>
        <p:spPr>
          <a:xfrm>
            <a:off x="0" y="3816350"/>
            <a:ext cx="9144000" cy="77470"/>
          </a:xfrm>
          <a:custGeom>
            <a:avLst/>
            <a:gdLst/>
            <a:ahLst/>
            <a:cxnLst/>
            <a:rect l="l" t="t" r="r" b="b"/>
            <a:pathLst>
              <a:path w="9144000" h="77470">
                <a:moveTo>
                  <a:pt x="0" y="77469"/>
                </a:moveTo>
                <a:lnTo>
                  <a:pt x="9144000" y="77469"/>
                </a:lnTo>
                <a:lnTo>
                  <a:pt x="9144000" y="0"/>
                </a:lnTo>
                <a:lnTo>
                  <a:pt x="0" y="0"/>
                </a:lnTo>
                <a:lnTo>
                  <a:pt x="0" y="77469"/>
                </a:lnTo>
                <a:close/>
              </a:path>
            </a:pathLst>
          </a:custGeom>
          <a:solidFill>
            <a:srgbClr val="427F85">
              <a:alpha val="50000"/>
            </a:srgbClr>
          </a:solidFill>
        </p:spPr>
        <p:txBody>
          <a:bodyPr wrap="square" lIns="0" tIns="0" rIns="0" bIns="0" rtlCol="0"/>
          <a:lstStyle/>
          <a:p>
            <a:endParaRPr/>
          </a:p>
        </p:txBody>
      </p:sp>
      <p:sp>
        <p:nvSpPr>
          <p:cNvPr id="8" name="object 8"/>
          <p:cNvSpPr/>
          <p:nvPr/>
        </p:nvSpPr>
        <p:spPr>
          <a:xfrm>
            <a:off x="0" y="3702050"/>
            <a:ext cx="6413500" cy="114300"/>
          </a:xfrm>
          <a:custGeom>
            <a:avLst/>
            <a:gdLst/>
            <a:ahLst/>
            <a:cxnLst/>
            <a:rect l="l" t="t" r="r" b="b"/>
            <a:pathLst>
              <a:path w="6413500" h="114300">
                <a:moveTo>
                  <a:pt x="0" y="114300"/>
                </a:moveTo>
                <a:lnTo>
                  <a:pt x="6413500" y="114300"/>
                </a:lnTo>
                <a:lnTo>
                  <a:pt x="6413500" y="0"/>
                </a:lnTo>
                <a:lnTo>
                  <a:pt x="0" y="0"/>
                </a:lnTo>
                <a:lnTo>
                  <a:pt x="0" y="114300"/>
                </a:lnTo>
                <a:close/>
              </a:path>
            </a:pathLst>
          </a:custGeom>
          <a:solidFill>
            <a:srgbClr val="427F85"/>
          </a:solidFill>
        </p:spPr>
        <p:txBody>
          <a:bodyPr wrap="square" lIns="0" tIns="0" rIns="0" bIns="0" rtlCol="0"/>
          <a:lstStyle/>
          <a:p>
            <a:endParaRPr/>
          </a:p>
        </p:txBody>
      </p:sp>
      <p:sp>
        <p:nvSpPr>
          <p:cNvPr id="9" name="object 9"/>
          <p:cNvSpPr/>
          <p:nvPr/>
        </p:nvSpPr>
        <p:spPr>
          <a:xfrm>
            <a:off x="6413500" y="3702050"/>
            <a:ext cx="2730500" cy="189230"/>
          </a:xfrm>
          <a:custGeom>
            <a:avLst/>
            <a:gdLst/>
            <a:ahLst/>
            <a:cxnLst/>
            <a:rect l="l" t="t" r="r" b="b"/>
            <a:pathLst>
              <a:path w="2730500" h="189229">
                <a:moveTo>
                  <a:pt x="0" y="189230"/>
                </a:moveTo>
                <a:lnTo>
                  <a:pt x="2730500" y="189230"/>
                </a:lnTo>
                <a:lnTo>
                  <a:pt x="2730500" y="0"/>
                </a:lnTo>
                <a:lnTo>
                  <a:pt x="0" y="0"/>
                </a:lnTo>
                <a:lnTo>
                  <a:pt x="0" y="189230"/>
                </a:lnTo>
                <a:close/>
              </a:path>
            </a:pathLst>
          </a:custGeom>
          <a:solidFill>
            <a:srgbClr val="427F85"/>
          </a:solidFill>
        </p:spPr>
        <p:txBody>
          <a:bodyPr wrap="square" lIns="0" tIns="0" rIns="0" bIns="0" rtlCol="0"/>
          <a:lstStyle/>
          <a:p>
            <a:endParaRPr/>
          </a:p>
        </p:txBody>
      </p:sp>
      <p:sp>
        <p:nvSpPr>
          <p:cNvPr id="10" name="object 10"/>
          <p:cNvSpPr/>
          <p:nvPr/>
        </p:nvSpPr>
        <p:spPr>
          <a:xfrm>
            <a:off x="0" y="0"/>
            <a:ext cx="9144000" cy="3702050"/>
          </a:xfrm>
          <a:custGeom>
            <a:avLst/>
            <a:gdLst/>
            <a:ahLst/>
            <a:cxnLst/>
            <a:rect l="l" t="t" r="r" b="b"/>
            <a:pathLst>
              <a:path w="9144000" h="3702050">
                <a:moveTo>
                  <a:pt x="9144000" y="0"/>
                </a:moveTo>
                <a:lnTo>
                  <a:pt x="0" y="0"/>
                </a:lnTo>
                <a:lnTo>
                  <a:pt x="0" y="3702050"/>
                </a:lnTo>
                <a:lnTo>
                  <a:pt x="9144000" y="3702050"/>
                </a:lnTo>
                <a:lnTo>
                  <a:pt x="9144000" y="0"/>
                </a:lnTo>
                <a:close/>
              </a:path>
            </a:pathLst>
          </a:custGeom>
          <a:solidFill>
            <a:srgbClr val="414355"/>
          </a:solidFill>
        </p:spPr>
        <p:txBody>
          <a:bodyPr wrap="square" lIns="0" tIns="0" rIns="0" bIns="0" rtlCol="0"/>
          <a:lstStyle/>
          <a:p>
            <a:endParaRPr/>
          </a:p>
        </p:txBody>
      </p:sp>
      <p:sp>
        <p:nvSpPr>
          <p:cNvPr id="11" name="object 11"/>
          <p:cNvSpPr/>
          <p:nvPr/>
        </p:nvSpPr>
        <p:spPr>
          <a:xfrm>
            <a:off x="304800" y="1273810"/>
            <a:ext cx="8534400" cy="42824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358900"/>
            <a:ext cx="5408295"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414355"/>
                </a:solidFill>
              </a:rPr>
              <a:t>1.Point </a:t>
            </a:r>
            <a:r>
              <a:rPr sz="4000" spc="-5" dirty="0">
                <a:solidFill>
                  <a:srgbClr val="414355"/>
                </a:solidFill>
              </a:rPr>
              <a:t>source</a:t>
            </a:r>
            <a:r>
              <a:rPr sz="4000" spc="-65" dirty="0">
                <a:solidFill>
                  <a:srgbClr val="414355"/>
                </a:solidFill>
              </a:rPr>
              <a:t> </a:t>
            </a:r>
            <a:r>
              <a:rPr sz="4000" spc="-10" dirty="0">
                <a:solidFill>
                  <a:srgbClr val="414355"/>
                </a:solidFill>
              </a:rPr>
              <a:t>pollution</a:t>
            </a:r>
            <a:endParaRPr sz="4000"/>
          </a:p>
        </p:txBody>
      </p:sp>
      <p:sp>
        <p:nvSpPr>
          <p:cNvPr id="3" name="object 3"/>
          <p:cNvSpPr txBox="1"/>
          <p:nvPr/>
        </p:nvSpPr>
        <p:spPr>
          <a:xfrm>
            <a:off x="643890" y="2282190"/>
            <a:ext cx="7484109" cy="3034030"/>
          </a:xfrm>
          <a:prstGeom prst="rect">
            <a:avLst/>
          </a:prstGeom>
        </p:spPr>
        <p:txBody>
          <a:bodyPr vert="horz" wrap="square" lIns="0" tIns="12700" rIns="0" bIns="0" rtlCol="0">
            <a:spAutoFit/>
          </a:bodyPr>
          <a:lstStyle/>
          <a:p>
            <a:pPr marL="12700" marR="5080">
              <a:lnSpc>
                <a:spcPct val="100000"/>
              </a:lnSpc>
              <a:spcBef>
                <a:spcPts val="100"/>
              </a:spcBef>
            </a:pPr>
            <a:r>
              <a:rPr sz="2800" spc="-5" dirty="0">
                <a:latin typeface="Comic Sans MS"/>
                <a:cs typeface="Comic Sans MS"/>
              </a:rPr>
              <a:t>Point source pollution refers </a:t>
            </a:r>
            <a:r>
              <a:rPr sz="2800" dirty="0">
                <a:latin typeface="Comic Sans MS"/>
                <a:cs typeface="Comic Sans MS"/>
              </a:rPr>
              <a:t>to </a:t>
            </a:r>
            <a:r>
              <a:rPr sz="2800" spc="-5" dirty="0">
                <a:latin typeface="Comic Sans MS"/>
                <a:cs typeface="Comic Sans MS"/>
              </a:rPr>
              <a:t>contaminants  that enter </a:t>
            </a:r>
            <a:r>
              <a:rPr sz="2800" dirty="0">
                <a:latin typeface="Comic Sans MS"/>
                <a:cs typeface="Comic Sans MS"/>
              </a:rPr>
              <a:t>a </a:t>
            </a:r>
            <a:r>
              <a:rPr sz="2800" spc="-5" dirty="0">
                <a:latin typeface="Comic Sans MS"/>
                <a:cs typeface="Comic Sans MS"/>
              </a:rPr>
              <a:t>waterway through </a:t>
            </a:r>
            <a:r>
              <a:rPr sz="2800" dirty="0">
                <a:latin typeface="Comic Sans MS"/>
                <a:cs typeface="Comic Sans MS"/>
              </a:rPr>
              <a:t>a </a:t>
            </a:r>
            <a:r>
              <a:rPr sz="2800" spc="-5" dirty="0">
                <a:latin typeface="Comic Sans MS"/>
                <a:cs typeface="Comic Sans MS"/>
              </a:rPr>
              <a:t>discrete  conveyance, such </a:t>
            </a:r>
            <a:r>
              <a:rPr sz="2800" spc="-10" dirty="0">
                <a:latin typeface="Comic Sans MS"/>
                <a:cs typeface="Comic Sans MS"/>
              </a:rPr>
              <a:t>as </a:t>
            </a:r>
            <a:r>
              <a:rPr sz="2800" dirty="0">
                <a:latin typeface="Comic Sans MS"/>
                <a:cs typeface="Comic Sans MS"/>
              </a:rPr>
              <a:t>a </a:t>
            </a:r>
            <a:r>
              <a:rPr sz="2800" spc="-5" dirty="0">
                <a:latin typeface="Comic Sans MS"/>
                <a:cs typeface="Comic Sans MS"/>
              </a:rPr>
              <a:t>pipe or</a:t>
            </a:r>
            <a:r>
              <a:rPr sz="2800" spc="5" dirty="0">
                <a:latin typeface="Comic Sans MS"/>
                <a:cs typeface="Comic Sans MS"/>
              </a:rPr>
              <a:t> </a:t>
            </a:r>
            <a:r>
              <a:rPr sz="2800" spc="-5" dirty="0">
                <a:latin typeface="Comic Sans MS"/>
                <a:cs typeface="Comic Sans MS"/>
              </a:rPr>
              <a:t>ditch.</a:t>
            </a:r>
            <a:endParaRPr sz="2800">
              <a:latin typeface="Comic Sans MS"/>
              <a:cs typeface="Comic Sans MS"/>
            </a:endParaRPr>
          </a:p>
          <a:p>
            <a:pPr marL="12700">
              <a:lnSpc>
                <a:spcPct val="100000"/>
              </a:lnSpc>
              <a:spcBef>
                <a:spcPts val="300"/>
              </a:spcBef>
            </a:pPr>
            <a:r>
              <a:rPr sz="2800" spc="-5" dirty="0">
                <a:latin typeface="Comic Sans MS"/>
                <a:cs typeface="Comic Sans MS"/>
              </a:rPr>
              <a:t>Examples-</a:t>
            </a:r>
            <a:endParaRPr sz="2800">
              <a:latin typeface="Comic Sans MS"/>
              <a:cs typeface="Comic Sans MS"/>
            </a:endParaRPr>
          </a:p>
          <a:p>
            <a:pPr marL="561340" marR="36830" indent="-245110">
              <a:lnSpc>
                <a:spcPct val="100000"/>
              </a:lnSpc>
              <a:spcBef>
                <a:spcPts val="290"/>
              </a:spcBef>
              <a:tabLst>
                <a:tab pos="560705" algn="l"/>
              </a:tabLst>
            </a:pPr>
            <a:r>
              <a:rPr sz="3900" baseline="3205" dirty="0">
                <a:solidFill>
                  <a:srgbClr val="427F85"/>
                </a:solidFill>
                <a:latin typeface="Georgia"/>
                <a:cs typeface="Georgia"/>
              </a:rPr>
              <a:t>▫	</a:t>
            </a:r>
            <a:r>
              <a:rPr sz="2600" spc="-5" dirty="0">
                <a:solidFill>
                  <a:srgbClr val="427F85"/>
                </a:solidFill>
                <a:latin typeface="Comic Sans MS"/>
                <a:cs typeface="Comic Sans MS"/>
              </a:rPr>
              <a:t>discharges from </a:t>
            </a:r>
            <a:r>
              <a:rPr sz="2600" dirty="0">
                <a:solidFill>
                  <a:srgbClr val="427F85"/>
                </a:solidFill>
                <a:latin typeface="Comic Sans MS"/>
                <a:cs typeface="Comic Sans MS"/>
              </a:rPr>
              <a:t>a sewage </a:t>
            </a:r>
            <a:r>
              <a:rPr sz="2600" spc="-5" dirty="0">
                <a:solidFill>
                  <a:srgbClr val="427F85"/>
                </a:solidFill>
                <a:latin typeface="Comic Sans MS"/>
                <a:cs typeface="Comic Sans MS"/>
              </a:rPr>
              <a:t>treatment plant, </a:t>
            </a:r>
            <a:r>
              <a:rPr sz="2600" dirty="0">
                <a:solidFill>
                  <a:srgbClr val="427F85"/>
                </a:solidFill>
                <a:latin typeface="Comic Sans MS"/>
                <a:cs typeface="Comic Sans MS"/>
              </a:rPr>
              <a:t>a  </a:t>
            </a:r>
            <a:r>
              <a:rPr sz="2600" spc="-5" dirty="0">
                <a:solidFill>
                  <a:srgbClr val="427F85"/>
                </a:solidFill>
                <a:latin typeface="Comic Sans MS"/>
                <a:cs typeface="Comic Sans MS"/>
              </a:rPr>
              <a:t>factory,</a:t>
            </a:r>
            <a:endParaRPr sz="2600">
              <a:latin typeface="Comic Sans MS"/>
              <a:cs typeface="Comic Sans MS"/>
            </a:endParaRPr>
          </a:p>
          <a:p>
            <a:pPr marL="315595">
              <a:lnSpc>
                <a:spcPct val="100000"/>
              </a:lnSpc>
              <a:spcBef>
                <a:spcPts val="300"/>
              </a:spcBef>
              <a:tabLst>
                <a:tab pos="560705" algn="l"/>
              </a:tabLst>
            </a:pPr>
            <a:r>
              <a:rPr sz="3900" baseline="3205" dirty="0">
                <a:solidFill>
                  <a:srgbClr val="427F85"/>
                </a:solidFill>
                <a:latin typeface="Georgia"/>
                <a:cs typeface="Georgia"/>
              </a:rPr>
              <a:t>▫	</a:t>
            </a:r>
            <a:r>
              <a:rPr sz="2600" dirty="0">
                <a:solidFill>
                  <a:srgbClr val="427F85"/>
                </a:solidFill>
                <a:latin typeface="Comic Sans MS"/>
                <a:cs typeface="Comic Sans MS"/>
              </a:rPr>
              <a:t>a </a:t>
            </a:r>
            <a:r>
              <a:rPr sz="2600" spc="-5" dirty="0">
                <a:solidFill>
                  <a:srgbClr val="427F85"/>
                </a:solidFill>
                <a:latin typeface="Comic Sans MS"/>
                <a:cs typeface="Comic Sans MS"/>
              </a:rPr>
              <a:t>city storm</a:t>
            </a:r>
            <a:r>
              <a:rPr sz="2600" spc="5" dirty="0">
                <a:solidFill>
                  <a:srgbClr val="427F85"/>
                </a:solidFill>
                <a:latin typeface="Comic Sans MS"/>
                <a:cs typeface="Comic Sans MS"/>
              </a:rPr>
              <a:t> </a:t>
            </a:r>
            <a:r>
              <a:rPr sz="2600" dirty="0">
                <a:solidFill>
                  <a:srgbClr val="427F85"/>
                </a:solidFill>
                <a:latin typeface="Comic Sans MS"/>
                <a:cs typeface="Comic Sans MS"/>
              </a:rPr>
              <a:t>drain.</a:t>
            </a:r>
            <a:endParaRPr sz="2600">
              <a:latin typeface="Comic Sans MS"/>
              <a:cs typeface="Comic Sans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2563" y="245363"/>
            <a:ext cx="7775448" cy="91744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42187" y="170687"/>
            <a:ext cx="7719059" cy="918971"/>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643890" y="609599"/>
            <a:ext cx="7884795" cy="444352"/>
          </a:xfrm>
          <a:prstGeom prst="rect">
            <a:avLst/>
          </a:prstGeom>
        </p:spPr>
        <p:txBody>
          <a:bodyPr vert="horz" wrap="square" lIns="0" tIns="13335" rIns="0" bIns="0" rtlCol="0">
            <a:spAutoFit/>
          </a:bodyPr>
          <a:lstStyle/>
          <a:p>
            <a:pPr marL="19050">
              <a:lnSpc>
                <a:spcPct val="100000"/>
              </a:lnSpc>
              <a:spcBef>
                <a:spcPts val="105"/>
              </a:spcBef>
            </a:pPr>
            <a:endParaRPr spc="-5" dirty="0"/>
          </a:p>
        </p:txBody>
      </p:sp>
      <p:sp>
        <p:nvSpPr>
          <p:cNvPr id="5" name="object 5"/>
          <p:cNvSpPr/>
          <p:nvPr/>
        </p:nvSpPr>
        <p:spPr>
          <a:xfrm>
            <a:off x="1159763" y="1388363"/>
            <a:ext cx="3051048" cy="2574036"/>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43000" y="1371600"/>
            <a:ext cx="3048000" cy="257086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198364" y="1159763"/>
            <a:ext cx="2674619" cy="2840736"/>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181600" y="1143000"/>
            <a:ext cx="2671699" cy="2838450"/>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854963" y="4131564"/>
            <a:ext cx="3889248" cy="2593848"/>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838200" y="4114800"/>
            <a:ext cx="3886200" cy="2590800"/>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4872228" y="4131564"/>
            <a:ext cx="3758183" cy="2517648"/>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4856353" y="4114800"/>
            <a:ext cx="3754247" cy="2514600"/>
          </a:xfrm>
          <a:prstGeom prst="rect">
            <a:avLst/>
          </a:prstGeom>
          <a:blipFill>
            <a:blip r:embed="rId11"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2563" y="6265164"/>
            <a:ext cx="1908048" cy="46024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140964" y="6265164"/>
            <a:ext cx="2898648" cy="460248"/>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02563" y="245363"/>
            <a:ext cx="7775448" cy="84124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742187" y="132587"/>
            <a:ext cx="7719059" cy="918971"/>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643890" y="609599"/>
            <a:ext cx="7884795" cy="444352"/>
          </a:xfrm>
          <a:prstGeom prst="rect">
            <a:avLst/>
          </a:prstGeom>
        </p:spPr>
        <p:txBody>
          <a:bodyPr vert="horz" wrap="square" lIns="0" tIns="13335" rIns="0" bIns="0" rtlCol="0">
            <a:spAutoFit/>
          </a:bodyPr>
          <a:lstStyle/>
          <a:p>
            <a:pPr marL="19050">
              <a:lnSpc>
                <a:spcPct val="100000"/>
              </a:lnSpc>
              <a:spcBef>
                <a:spcPts val="105"/>
              </a:spcBef>
            </a:pPr>
            <a:endParaRPr spc="-5" dirty="0"/>
          </a:p>
        </p:txBody>
      </p:sp>
      <p:sp>
        <p:nvSpPr>
          <p:cNvPr id="7" name="object 7"/>
          <p:cNvSpPr/>
          <p:nvPr/>
        </p:nvSpPr>
        <p:spPr>
          <a:xfrm>
            <a:off x="4512564" y="1159763"/>
            <a:ext cx="4498847" cy="5184648"/>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4479035" y="1092708"/>
            <a:ext cx="4664964" cy="5388864"/>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4460747" y="1146047"/>
            <a:ext cx="355091" cy="347472"/>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4770120" y="1074419"/>
            <a:ext cx="4148328" cy="420624"/>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4770120" y="1348739"/>
            <a:ext cx="3401568" cy="420624"/>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4770120" y="1623060"/>
            <a:ext cx="4347972" cy="420624"/>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4770120" y="1897379"/>
            <a:ext cx="1566672" cy="420624"/>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5992367" y="1897379"/>
            <a:ext cx="451103" cy="420624"/>
          </a:xfrm>
          <a:prstGeom prst="rect">
            <a:avLst/>
          </a:prstGeom>
          <a:blipFill>
            <a:blip r:embed="rId13" cstate="print"/>
            <a:stretch>
              <a:fillRect/>
            </a:stretch>
          </a:blipFill>
        </p:spPr>
        <p:txBody>
          <a:bodyPr wrap="square" lIns="0" tIns="0" rIns="0" bIns="0" rtlCol="0"/>
          <a:lstStyle/>
          <a:p>
            <a:endParaRPr/>
          </a:p>
        </p:txBody>
      </p:sp>
      <p:sp>
        <p:nvSpPr>
          <p:cNvPr id="15" name="object 15"/>
          <p:cNvSpPr/>
          <p:nvPr/>
        </p:nvSpPr>
        <p:spPr>
          <a:xfrm>
            <a:off x="6170676" y="1897379"/>
            <a:ext cx="2523744" cy="420624"/>
          </a:xfrm>
          <a:prstGeom prst="rect">
            <a:avLst/>
          </a:prstGeom>
          <a:blipFill>
            <a:blip r:embed="rId14" cstate="print"/>
            <a:stretch>
              <a:fillRect/>
            </a:stretch>
          </a:blipFill>
        </p:spPr>
        <p:txBody>
          <a:bodyPr wrap="square" lIns="0" tIns="0" rIns="0" bIns="0" rtlCol="0"/>
          <a:lstStyle/>
          <a:p>
            <a:endParaRPr/>
          </a:p>
        </p:txBody>
      </p:sp>
      <p:sp>
        <p:nvSpPr>
          <p:cNvPr id="16" name="object 16"/>
          <p:cNvSpPr/>
          <p:nvPr/>
        </p:nvSpPr>
        <p:spPr>
          <a:xfrm>
            <a:off x="4770120" y="2171700"/>
            <a:ext cx="3956304" cy="420624"/>
          </a:xfrm>
          <a:prstGeom prst="rect">
            <a:avLst/>
          </a:prstGeom>
          <a:blipFill>
            <a:blip r:embed="rId15" cstate="print"/>
            <a:stretch>
              <a:fillRect/>
            </a:stretch>
          </a:blipFill>
        </p:spPr>
        <p:txBody>
          <a:bodyPr wrap="square" lIns="0" tIns="0" rIns="0" bIns="0" rtlCol="0"/>
          <a:lstStyle/>
          <a:p>
            <a:endParaRPr/>
          </a:p>
        </p:txBody>
      </p:sp>
      <p:sp>
        <p:nvSpPr>
          <p:cNvPr id="17" name="object 17"/>
          <p:cNvSpPr/>
          <p:nvPr/>
        </p:nvSpPr>
        <p:spPr>
          <a:xfrm>
            <a:off x="4770120" y="2446020"/>
            <a:ext cx="888491" cy="420624"/>
          </a:xfrm>
          <a:prstGeom prst="rect">
            <a:avLst/>
          </a:prstGeom>
          <a:blipFill>
            <a:blip r:embed="rId16" cstate="print"/>
            <a:stretch>
              <a:fillRect/>
            </a:stretch>
          </a:blipFill>
        </p:spPr>
        <p:txBody>
          <a:bodyPr wrap="square" lIns="0" tIns="0" rIns="0" bIns="0" rtlCol="0"/>
          <a:lstStyle/>
          <a:p>
            <a:endParaRPr/>
          </a:p>
        </p:txBody>
      </p:sp>
      <p:sp>
        <p:nvSpPr>
          <p:cNvPr id="18" name="object 18"/>
          <p:cNvSpPr/>
          <p:nvPr/>
        </p:nvSpPr>
        <p:spPr>
          <a:xfrm>
            <a:off x="4917947" y="2852927"/>
            <a:ext cx="355091" cy="347472"/>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5170932" y="2781300"/>
            <a:ext cx="2354580" cy="420624"/>
          </a:xfrm>
          <a:prstGeom prst="rect">
            <a:avLst/>
          </a:prstGeom>
          <a:blipFill>
            <a:blip r:embed="rId17" cstate="print"/>
            <a:stretch>
              <a:fillRect/>
            </a:stretch>
          </a:blipFill>
        </p:spPr>
        <p:txBody>
          <a:bodyPr wrap="square" lIns="0" tIns="0" rIns="0" bIns="0" rtlCol="0"/>
          <a:lstStyle/>
          <a:p>
            <a:endParaRPr/>
          </a:p>
        </p:txBody>
      </p:sp>
      <p:sp>
        <p:nvSpPr>
          <p:cNvPr id="20" name="object 20"/>
          <p:cNvSpPr/>
          <p:nvPr/>
        </p:nvSpPr>
        <p:spPr>
          <a:xfrm>
            <a:off x="4917947" y="3188207"/>
            <a:ext cx="355091" cy="347472"/>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5170932" y="3116579"/>
            <a:ext cx="3061716" cy="420624"/>
          </a:xfrm>
          <a:prstGeom prst="rect">
            <a:avLst/>
          </a:prstGeom>
          <a:blipFill>
            <a:blip r:embed="rId18" cstate="print"/>
            <a:stretch>
              <a:fillRect/>
            </a:stretch>
          </a:blipFill>
        </p:spPr>
        <p:txBody>
          <a:bodyPr wrap="square" lIns="0" tIns="0" rIns="0" bIns="0" rtlCol="0"/>
          <a:lstStyle/>
          <a:p>
            <a:endParaRPr/>
          </a:p>
        </p:txBody>
      </p:sp>
      <p:sp>
        <p:nvSpPr>
          <p:cNvPr id="22" name="object 22"/>
          <p:cNvSpPr/>
          <p:nvPr/>
        </p:nvSpPr>
        <p:spPr>
          <a:xfrm>
            <a:off x="4917947" y="3523488"/>
            <a:ext cx="355091" cy="347472"/>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5170932" y="3451859"/>
            <a:ext cx="2639567" cy="420623"/>
          </a:xfrm>
          <a:prstGeom prst="rect">
            <a:avLst/>
          </a:prstGeom>
          <a:blipFill>
            <a:blip r:embed="rId19" cstate="print"/>
            <a:stretch>
              <a:fillRect/>
            </a:stretch>
          </a:blipFill>
        </p:spPr>
        <p:txBody>
          <a:bodyPr wrap="square" lIns="0" tIns="0" rIns="0" bIns="0" rtlCol="0"/>
          <a:lstStyle/>
          <a:p>
            <a:endParaRPr/>
          </a:p>
        </p:txBody>
      </p:sp>
      <p:sp>
        <p:nvSpPr>
          <p:cNvPr id="24" name="object 24"/>
          <p:cNvSpPr/>
          <p:nvPr/>
        </p:nvSpPr>
        <p:spPr>
          <a:xfrm>
            <a:off x="4917947" y="3858767"/>
            <a:ext cx="355091" cy="347472"/>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5170932" y="3787140"/>
            <a:ext cx="2095500" cy="420624"/>
          </a:xfrm>
          <a:prstGeom prst="rect">
            <a:avLst/>
          </a:prstGeom>
          <a:blipFill>
            <a:blip r:embed="rId20" cstate="print"/>
            <a:stretch>
              <a:fillRect/>
            </a:stretch>
          </a:blipFill>
        </p:spPr>
        <p:txBody>
          <a:bodyPr wrap="square" lIns="0" tIns="0" rIns="0" bIns="0" rtlCol="0"/>
          <a:lstStyle/>
          <a:p>
            <a:endParaRPr/>
          </a:p>
        </p:txBody>
      </p:sp>
      <p:sp>
        <p:nvSpPr>
          <p:cNvPr id="26" name="object 26"/>
          <p:cNvSpPr/>
          <p:nvPr/>
        </p:nvSpPr>
        <p:spPr>
          <a:xfrm>
            <a:off x="5170932" y="4061459"/>
            <a:ext cx="3822191" cy="420624"/>
          </a:xfrm>
          <a:prstGeom prst="rect">
            <a:avLst/>
          </a:prstGeom>
          <a:blipFill>
            <a:blip r:embed="rId21" cstate="print"/>
            <a:stretch>
              <a:fillRect/>
            </a:stretch>
          </a:blipFill>
        </p:spPr>
        <p:txBody>
          <a:bodyPr wrap="square" lIns="0" tIns="0" rIns="0" bIns="0" rtlCol="0"/>
          <a:lstStyle/>
          <a:p>
            <a:endParaRPr/>
          </a:p>
        </p:txBody>
      </p:sp>
      <p:sp>
        <p:nvSpPr>
          <p:cNvPr id="27" name="object 27"/>
          <p:cNvSpPr/>
          <p:nvPr/>
        </p:nvSpPr>
        <p:spPr>
          <a:xfrm>
            <a:off x="5170932" y="4335779"/>
            <a:ext cx="440436" cy="420624"/>
          </a:xfrm>
          <a:prstGeom prst="rect">
            <a:avLst/>
          </a:prstGeom>
          <a:blipFill>
            <a:blip r:embed="rId22" cstate="print"/>
            <a:stretch>
              <a:fillRect/>
            </a:stretch>
          </a:blipFill>
        </p:spPr>
        <p:txBody>
          <a:bodyPr wrap="square" lIns="0" tIns="0" rIns="0" bIns="0" rtlCol="0"/>
          <a:lstStyle/>
          <a:p>
            <a:endParaRPr/>
          </a:p>
        </p:txBody>
      </p:sp>
      <p:sp>
        <p:nvSpPr>
          <p:cNvPr id="28" name="object 28"/>
          <p:cNvSpPr/>
          <p:nvPr/>
        </p:nvSpPr>
        <p:spPr>
          <a:xfrm>
            <a:off x="4917947" y="4742688"/>
            <a:ext cx="355091" cy="347472"/>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5170932" y="4671059"/>
            <a:ext cx="2889504" cy="420624"/>
          </a:xfrm>
          <a:prstGeom prst="rect">
            <a:avLst/>
          </a:prstGeom>
          <a:blipFill>
            <a:blip r:embed="rId23" cstate="print"/>
            <a:stretch>
              <a:fillRect/>
            </a:stretch>
          </a:blipFill>
        </p:spPr>
        <p:txBody>
          <a:bodyPr wrap="square" lIns="0" tIns="0" rIns="0" bIns="0" rtlCol="0"/>
          <a:lstStyle/>
          <a:p>
            <a:endParaRPr/>
          </a:p>
        </p:txBody>
      </p:sp>
      <p:sp>
        <p:nvSpPr>
          <p:cNvPr id="30" name="object 30"/>
          <p:cNvSpPr/>
          <p:nvPr/>
        </p:nvSpPr>
        <p:spPr>
          <a:xfrm>
            <a:off x="7716011" y="4671059"/>
            <a:ext cx="451103" cy="420624"/>
          </a:xfrm>
          <a:prstGeom prst="rect">
            <a:avLst/>
          </a:prstGeom>
          <a:blipFill>
            <a:blip r:embed="rId13" cstate="print"/>
            <a:stretch>
              <a:fillRect/>
            </a:stretch>
          </a:blipFill>
        </p:spPr>
        <p:txBody>
          <a:bodyPr wrap="square" lIns="0" tIns="0" rIns="0" bIns="0" rtlCol="0"/>
          <a:lstStyle/>
          <a:p>
            <a:endParaRPr/>
          </a:p>
        </p:txBody>
      </p:sp>
      <p:sp>
        <p:nvSpPr>
          <p:cNvPr id="31" name="object 31"/>
          <p:cNvSpPr/>
          <p:nvPr/>
        </p:nvSpPr>
        <p:spPr>
          <a:xfrm>
            <a:off x="5170932" y="4945379"/>
            <a:ext cx="3465575" cy="420623"/>
          </a:xfrm>
          <a:prstGeom prst="rect">
            <a:avLst/>
          </a:prstGeom>
          <a:blipFill>
            <a:blip r:embed="rId24" cstate="print"/>
            <a:stretch>
              <a:fillRect/>
            </a:stretch>
          </a:blipFill>
        </p:spPr>
        <p:txBody>
          <a:bodyPr wrap="square" lIns="0" tIns="0" rIns="0" bIns="0" rtlCol="0"/>
          <a:lstStyle/>
          <a:p>
            <a:endParaRPr/>
          </a:p>
        </p:txBody>
      </p:sp>
      <p:sp>
        <p:nvSpPr>
          <p:cNvPr id="32" name="object 32"/>
          <p:cNvSpPr/>
          <p:nvPr/>
        </p:nvSpPr>
        <p:spPr>
          <a:xfrm>
            <a:off x="5170932" y="5219700"/>
            <a:ext cx="3223260" cy="420624"/>
          </a:xfrm>
          <a:prstGeom prst="rect">
            <a:avLst/>
          </a:prstGeom>
          <a:blipFill>
            <a:blip r:embed="rId25" cstate="print"/>
            <a:stretch>
              <a:fillRect/>
            </a:stretch>
          </a:blipFill>
        </p:spPr>
        <p:txBody>
          <a:bodyPr wrap="square" lIns="0" tIns="0" rIns="0" bIns="0" rtlCol="0"/>
          <a:lstStyle/>
          <a:p>
            <a:endParaRPr/>
          </a:p>
        </p:txBody>
      </p:sp>
      <p:sp>
        <p:nvSpPr>
          <p:cNvPr id="33" name="object 33"/>
          <p:cNvSpPr/>
          <p:nvPr/>
        </p:nvSpPr>
        <p:spPr>
          <a:xfrm>
            <a:off x="5170932" y="5494020"/>
            <a:ext cx="3973067" cy="420624"/>
          </a:xfrm>
          <a:prstGeom prst="rect">
            <a:avLst/>
          </a:prstGeom>
          <a:blipFill>
            <a:blip r:embed="rId26" cstate="print"/>
            <a:stretch>
              <a:fillRect/>
            </a:stretch>
          </a:blipFill>
        </p:spPr>
        <p:txBody>
          <a:bodyPr wrap="square" lIns="0" tIns="0" rIns="0" bIns="0" rtlCol="0"/>
          <a:lstStyle/>
          <a:p>
            <a:endParaRPr/>
          </a:p>
        </p:txBody>
      </p:sp>
      <p:sp>
        <p:nvSpPr>
          <p:cNvPr id="34" name="object 34"/>
          <p:cNvSpPr/>
          <p:nvPr/>
        </p:nvSpPr>
        <p:spPr>
          <a:xfrm>
            <a:off x="5170932" y="5768340"/>
            <a:ext cx="1591056" cy="420623"/>
          </a:xfrm>
          <a:prstGeom prst="rect">
            <a:avLst/>
          </a:prstGeom>
          <a:blipFill>
            <a:blip r:embed="rId27" cstate="print"/>
            <a:stretch>
              <a:fillRect/>
            </a:stretch>
          </a:blipFill>
        </p:spPr>
        <p:txBody>
          <a:bodyPr wrap="square" lIns="0" tIns="0" rIns="0" bIns="0" rtlCol="0"/>
          <a:lstStyle/>
          <a:p>
            <a:endParaRPr/>
          </a:p>
        </p:txBody>
      </p:sp>
      <p:sp>
        <p:nvSpPr>
          <p:cNvPr id="35" name="object 35"/>
          <p:cNvSpPr/>
          <p:nvPr/>
        </p:nvSpPr>
        <p:spPr>
          <a:xfrm>
            <a:off x="6417564" y="5768340"/>
            <a:ext cx="451104" cy="420623"/>
          </a:xfrm>
          <a:prstGeom prst="rect">
            <a:avLst/>
          </a:prstGeom>
          <a:blipFill>
            <a:blip r:embed="rId13" cstate="print"/>
            <a:stretch>
              <a:fillRect/>
            </a:stretch>
          </a:blipFill>
        </p:spPr>
        <p:txBody>
          <a:bodyPr wrap="square" lIns="0" tIns="0" rIns="0" bIns="0" rtlCol="0"/>
          <a:lstStyle/>
          <a:p>
            <a:endParaRPr/>
          </a:p>
        </p:txBody>
      </p:sp>
      <p:sp>
        <p:nvSpPr>
          <p:cNvPr id="36" name="object 36"/>
          <p:cNvSpPr/>
          <p:nvPr/>
        </p:nvSpPr>
        <p:spPr>
          <a:xfrm>
            <a:off x="6594347" y="5768340"/>
            <a:ext cx="2363724" cy="420623"/>
          </a:xfrm>
          <a:prstGeom prst="rect">
            <a:avLst/>
          </a:prstGeom>
          <a:blipFill>
            <a:blip r:embed="rId28" cstate="print"/>
            <a:stretch>
              <a:fillRect/>
            </a:stretch>
          </a:blipFill>
        </p:spPr>
        <p:txBody>
          <a:bodyPr wrap="square" lIns="0" tIns="0" rIns="0" bIns="0" rtlCol="0"/>
          <a:lstStyle/>
          <a:p>
            <a:endParaRPr/>
          </a:p>
        </p:txBody>
      </p:sp>
      <p:sp>
        <p:nvSpPr>
          <p:cNvPr id="37" name="object 37"/>
          <p:cNvSpPr/>
          <p:nvPr/>
        </p:nvSpPr>
        <p:spPr>
          <a:xfrm>
            <a:off x="5170932" y="6042659"/>
            <a:ext cx="786384" cy="420623"/>
          </a:xfrm>
          <a:prstGeom prst="rect">
            <a:avLst/>
          </a:prstGeom>
          <a:blipFill>
            <a:blip r:embed="rId29" cstate="print"/>
            <a:stretch>
              <a:fillRect/>
            </a:stretch>
          </a:blipFill>
        </p:spPr>
        <p:txBody>
          <a:bodyPr wrap="square" lIns="0" tIns="0" rIns="0" bIns="0" rtlCol="0"/>
          <a:lstStyle/>
          <a:p>
            <a:endParaRPr/>
          </a:p>
        </p:txBody>
      </p:sp>
      <p:sp>
        <p:nvSpPr>
          <p:cNvPr id="38" name="object 38"/>
          <p:cNvSpPr/>
          <p:nvPr/>
        </p:nvSpPr>
        <p:spPr>
          <a:xfrm>
            <a:off x="397763" y="3750564"/>
            <a:ext cx="3813048" cy="1984248"/>
          </a:xfrm>
          <a:prstGeom prst="rect">
            <a:avLst/>
          </a:prstGeom>
          <a:blipFill>
            <a:blip r:embed="rId30" cstate="print"/>
            <a:stretch>
              <a:fillRect/>
            </a:stretch>
          </a:blipFill>
        </p:spPr>
        <p:txBody>
          <a:bodyPr wrap="square" lIns="0" tIns="0" rIns="0" bIns="0" rtlCol="0"/>
          <a:lstStyle/>
          <a:p>
            <a:endParaRPr/>
          </a:p>
        </p:txBody>
      </p:sp>
      <p:sp>
        <p:nvSpPr>
          <p:cNvPr id="39" name="object 39"/>
          <p:cNvSpPr/>
          <p:nvPr/>
        </p:nvSpPr>
        <p:spPr>
          <a:xfrm>
            <a:off x="489204" y="4094988"/>
            <a:ext cx="233172" cy="368807"/>
          </a:xfrm>
          <a:prstGeom prst="rect">
            <a:avLst/>
          </a:prstGeom>
          <a:blipFill>
            <a:blip r:embed="rId31" cstate="print"/>
            <a:stretch>
              <a:fillRect/>
            </a:stretch>
          </a:blipFill>
        </p:spPr>
        <p:txBody>
          <a:bodyPr wrap="square" lIns="0" tIns="0" rIns="0" bIns="0" rtlCol="0"/>
          <a:lstStyle/>
          <a:p>
            <a:endParaRPr/>
          </a:p>
        </p:txBody>
      </p:sp>
      <p:sp>
        <p:nvSpPr>
          <p:cNvPr id="40" name="object 40"/>
          <p:cNvSpPr txBox="1"/>
          <p:nvPr/>
        </p:nvSpPr>
        <p:spPr>
          <a:xfrm>
            <a:off x="948334" y="1141221"/>
            <a:ext cx="7943850" cy="5601335"/>
          </a:xfrm>
          <a:prstGeom prst="rect">
            <a:avLst/>
          </a:prstGeom>
        </p:spPr>
        <p:txBody>
          <a:bodyPr vert="horz" wrap="square" lIns="0" tIns="43180" rIns="0" bIns="0" rtlCol="0">
            <a:spAutoFit/>
          </a:bodyPr>
          <a:lstStyle/>
          <a:p>
            <a:pPr marL="3982085" marR="18415" indent="-342900">
              <a:lnSpc>
                <a:spcPct val="90000"/>
              </a:lnSpc>
              <a:spcBef>
                <a:spcPts val="340"/>
              </a:spcBef>
              <a:buSzPct val="85000"/>
              <a:buFont typeface="Arial"/>
              <a:buChar char="•"/>
              <a:tabLst>
                <a:tab pos="3982085" algn="l"/>
                <a:tab pos="3982720" algn="l"/>
              </a:tabLst>
            </a:pPr>
            <a:r>
              <a:rPr sz="2000" b="1" spc="-5" dirty="0">
                <a:latin typeface="Century Gothic"/>
                <a:cs typeface="Century Gothic"/>
              </a:rPr>
              <a:t>Hazardous and </a:t>
            </a:r>
            <a:r>
              <a:rPr sz="2000" b="1" dirty="0">
                <a:latin typeface="Century Gothic"/>
                <a:cs typeface="Century Gothic"/>
              </a:rPr>
              <a:t>toxic materials  from manufacturing </a:t>
            </a:r>
            <a:r>
              <a:rPr sz="2000" b="1" spc="-5" dirty="0">
                <a:latin typeface="Century Gothic"/>
                <a:cs typeface="Century Gothic"/>
              </a:rPr>
              <a:t>and  industry discharged directly </a:t>
            </a:r>
            <a:r>
              <a:rPr sz="2000" b="1" dirty="0">
                <a:latin typeface="Century Gothic"/>
                <a:cs typeface="Century Gothic"/>
              </a:rPr>
              <a:t>into  the water - </a:t>
            </a:r>
            <a:r>
              <a:rPr sz="2000" b="1" spc="-5" dirty="0">
                <a:latin typeface="Century Gothic"/>
                <a:cs typeface="Century Gothic"/>
              </a:rPr>
              <a:t>usually through </a:t>
            </a:r>
            <a:r>
              <a:rPr sz="2000" b="1" dirty="0">
                <a:latin typeface="Century Gothic"/>
                <a:cs typeface="Century Gothic"/>
              </a:rPr>
              <a:t>a  </a:t>
            </a:r>
            <a:r>
              <a:rPr sz="2000" b="1" spc="-5" dirty="0">
                <a:latin typeface="Century Gothic"/>
                <a:cs typeface="Century Gothic"/>
              </a:rPr>
              <a:t>pipe or </a:t>
            </a:r>
            <a:r>
              <a:rPr sz="2000" b="1" dirty="0">
                <a:latin typeface="Century Gothic"/>
                <a:cs typeface="Century Gothic"/>
              </a:rPr>
              <a:t>a leaky </a:t>
            </a:r>
            <a:r>
              <a:rPr sz="2000" b="1" spc="-5" dirty="0">
                <a:latin typeface="Century Gothic"/>
                <a:cs typeface="Century Gothic"/>
              </a:rPr>
              <a:t>underground  tank</a:t>
            </a:r>
            <a:endParaRPr sz="2000">
              <a:latin typeface="Century Gothic"/>
              <a:cs typeface="Century Gothic"/>
            </a:endParaRPr>
          </a:p>
          <a:p>
            <a:pPr marL="4383405" lvl="1" indent="-287655">
              <a:lnSpc>
                <a:spcPct val="100000"/>
              </a:lnSpc>
              <a:spcBef>
                <a:spcPts val="240"/>
              </a:spcBef>
              <a:buSzPct val="85000"/>
              <a:buFont typeface="Arial"/>
              <a:buChar char="•"/>
              <a:tabLst>
                <a:tab pos="4383405" algn="l"/>
                <a:tab pos="4384040" algn="l"/>
              </a:tabLst>
            </a:pPr>
            <a:r>
              <a:rPr sz="2000" b="1" dirty="0">
                <a:latin typeface="Century Gothic"/>
                <a:cs typeface="Century Gothic"/>
              </a:rPr>
              <a:t>Oil </a:t>
            </a:r>
            <a:r>
              <a:rPr sz="2000" b="1" spc="-5" dirty="0">
                <a:latin typeface="Century Gothic"/>
                <a:cs typeface="Century Gothic"/>
              </a:rPr>
              <a:t>and</a:t>
            </a:r>
            <a:r>
              <a:rPr sz="2000" b="1" spc="-45" dirty="0">
                <a:latin typeface="Century Gothic"/>
                <a:cs typeface="Century Gothic"/>
              </a:rPr>
              <a:t> </a:t>
            </a:r>
            <a:r>
              <a:rPr sz="2000" b="1" spc="-5" dirty="0">
                <a:latin typeface="Century Gothic"/>
                <a:cs typeface="Century Gothic"/>
              </a:rPr>
              <a:t>gasoline</a:t>
            </a:r>
            <a:endParaRPr sz="2000">
              <a:latin typeface="Century Gothic"/>
              <a:cs typeface="Century Gothic"/>
            </a:endParaRPr>
          </a:p>
          <a:p>
            <a:pPr marL="4383405" lvl="1" indent="-287655">
              <a:lnSpc>
                <a:spcPct val="100000"/>
              </a:lnSpc>
              <a:spcBef>
                <a:spcPts val="244"/>
              </a:spcBef>
              <a:buSzPct val="85000"/>
              <a:buFont typeface="Arial"/>
              <a:buChar char="•"/>
              <a:tabLst>
                <a:tab pos="4383405" algn="l"/>
                <a:tab pos="4384040" algn="l"/>
              </a:tabLst>
            </a:pPr>
            <a:r>
              <a:rPr sz="2000" b="1" dirty="0">
                <a:latin typeface="Century Gothic"/>
                <a:cs typeface="Century Gothic"/>
              </a:rPr>
              <a:t>Solvents (toxic</a:t>
            </a:r>
            <a:r>
              <a:rPr sz="2000" b="1" spc="-85" dirty="0">
                <a:latin typeface="Century Gothic"/>
                <a:cs typeface="Century Gothic"/>
              </a:rPr>
              <a:t> </a:t>
            </a:r>
            <a:r>
              <a:rPr sz="2000" b="1" spc="-5" dirty="0">
                <a:latin typeface="Century Gothic"/>
                <a:cs typeface="Century Gothic"/>
              </a:rPr>
              <a:t>liquids)</a:t>
            </a:r>
            <a:endParaRPr sz="2000">
              <a:latin typeface="Century Gothic"/>
              <a:cs typeface="Century Gothic"/>
            </a:endParaRPr>
          </a:p>
          <a:p>
            <a:pPr marL="4383405" lvl="1" indent="-287655">
              <a:lnSpc>
                <a:spcPct val="100000"/>
              </a:lnSpc>
              <a:spcBef>
                <a:spcPts val="240"/>
              </a:spcBef>
              <a:buSzPct val="85000"/>
              <a:buFont typeface="Arial"/>
              <a:buChar char="•"/>
              <a:tabLst>
                <a:tab pos="4383405" algn="l"/>
                <a:tab pos="4384040" algn="l"/>
              </a:tabLst>
            </a:pPr>
            <a:r>
              <a:rPr sz="2000" b="1" dirty="0">
                <a:latin typeface="Century Gothic"/>
                <a:cs typeface="Century Gothic"/>
              </a:rPr>
              <a:t>Toxins </a:t>
            </a:r>
            <a:r>
              <a:rPr sz="2000" b="1" spc="-5" dirty="0">
                <a:latin typeface="Century Gothic"/>
                <a:cs typeface="Century Gothic"/>
              </a:rPr>
              <a:t>and</a:t>
            </a:r>
            <a:r>
              <a:rPr sz="2000" b="1" spc="-40" dirty="0">
                <a:latin typeface="Century Gothic"/>
                <a:cs typeface="Century Gothic"/>
              </a:rPr>
              <a:t> </a:t>
            </a:r>
            <a:r>
              <a:rPr sz="2000" b="1" spc="-5" dirty="0">
                <a:latin typeface="Century Gothic"/>
                <a:cs typeface="Century Gothic"/>
              </a:rPr>
              <a:t>poisons</a:t>
            </a:r>
            <a:endParaRPr sz="2000">
              <a:latin typeface="Century Gothic"/>
              <a:cs typeface="Century Gothic"/>
            </a:endParaRPr>
          </a:p>
          <a:p>
            <a:pPr marL="4383405" lvl="1" indent="-287655">
              <a:lnSpc>
                <a:spcPts val="2280"/>
              </a:lnSpc>
              <a:spcBef>
                <a:spcPts val="240"/>
              </a:spcBef>
              <a:buSzPct val="85000"/>
              <a:buFont typeface="Arial"/>
              <a:buChar char="•"/>
              <a:tabLst>
                <a:tab pos="4383405" algn="l"/>
                <a:tab pos="4384040" algn="l"/>
              </a:tabLst>
            </a:pPr>
            <a:r>
              <a:rPr sz="2000" b="1" spc="-5" dirty="0">
                <a:latin typeface="Century Gothic"/>
                <a:cs typeface="Century Gothic"/>
              </a:rPr>
              <a:t>Heavy</a:t>
            </a:r>
            <a:r>
              <a:rPr sz="2000" b="1" spc="-25" dirty="0">
                <a:latin typeface="Century Gothic"/>
                <a:cs typeface="Century Gothic"/>
              </a:rPr>
              <a:t> </a:t>
            </a:r>
            <a:r>
              <a:rPr sz="2000" b="1" dirty="0">
                <a:latin typeface="Century Gothic"/>
                <a:cs typeface="Century Gothic"/>
              </a:rPr>
              <a:t>metals</a:t>
            </a:r>
            <a:endParaRPr sz="2000">
              <a:latin typeface="Century Gothic"/>
              <a:cs typeface="Century Gothic"/>
            </a:endParaRPr>
          </a:p>
          <a:p>
            <a:pPr marL="4383405">
              <a:lnSpc>
                <a:spcPts val="2160"/>
              </a:lnSpc>
            </a:pPr>
            <a:r>
              <a:rPr sz="2000" b="1" spc="-5" dirty="0">
                <a:latin typeface="Century Gothic"/>
                <a:cs typeface="Century Gothic"/>
              </a:rPr>
              <a:t>(arsenic, </a:t>
            </a:r>
            <a:r>
              <a:rPr sz="2000" b="1" dirty="0">
                <a:latin typeface="Century Gothic"/>
                <a:cs typeface="Century Gothic"/>
              </a:rPr>
              <a:t>lead, mercury,</a:t>
            </a:r>
            <a:r>
              <a:rPr sz="2000" b="1" spc="-85" dirty="0">
                <a:latin typeface="Century Gothic"/>
                <a:cs typeface="Century Gothic"/>
              </a:rPr>
              <a:t> </a:t>
            </a:r>
            <a:r>
              <a:rPr sz="2000" b="1" spc="-5" dirty="0">
                <a:latin typeface="Century Gothic"/>
                <a:cs typeface="Century Gothic"/>
              </a:rPr>
              <a:t>etc.</a:t>
            </a:r>
            <a:endParaRPr sz="2000">
              <a:latin typeface="Century Gothic"/>
              <a:cs typeface="Century Gothic"/>
            </a:endParaRPr>
          </a:p>
          <a:p>
            <a:pPr marL="4383405">
              <a:lnSpc>
                <a:spcPts val="2280"/>
              </a:lnSpc>
            </a:pPr>
            <a:r>
              <a:rPr sz="2000" b="1" dirty="0">
                <a:latin typeface="Century Gothic"/>
                <a:cs typeface="Century Gothic"/>
              </a:rPr>
              <a:t>)</a:t>
            </a:r>
            <a:endParaRPr sz="2000">
              <a:latin typeface="Century Gothic"/>
              <a:cs typeface="Century Gothic"/>
            </a:endParaRPr>
          </a:p>
          <a:p>
            <a:pPr marL="4383405" lvl="1" indent="-287020">
              <a:lnSpc>
                <a:spcPct val="90000"/>
              </a:lnSpc>
              <a:spcBef>
                <a:spcPts val="480"/>
              </a:spcBef>
              <a:buSzPct val="85000"/>
              <a:buFont typeface="Arial"/>
              <a:buChar char="•"/>
              <a:tabLst>
                <a:tab pos="4383405" algn="l"/>
                <a:tab pos="4384040" algn="l"/>
              </a:tabLst>
            </a:pPr>
            <a:r>
              <a:rPr sz="2000" b="1" dirty="0">
                <a:latin typeface="Century Gothic"/>
                <a:cs typeface="Century Gothic"/>
              </a:rPr>
              <a:t>THERMAL </a:t>
            </a:r>
            <a:r>
              <a:rPr sz="2000" b="1" spc="-5" dirty="0">
                <a:latin typeface="Century Gothic"/>
                <a:cs typeface="Century Gothic"/>
              </a:rPr>
              <a:t>POLLUTION </a:t>
            </a:r>
            <a:r>
              <a:rPr sz="2000" b="1" dirty="0">
                <a:latin typeface="Century Gothic"/>
                <a:cs typeface="Century Gothic"/>
              </a:rPr>
              <a:t>-  </a:t>
            </a:r>
            <a:r>
              <a:rPr sz="2000" b="1" spc="-5" dirty="0">
                <a:latin typeface="Century Gothic"/>
                <a:cs typeface="Century Gothic"/>
              </a:rPr>
              <a:t>heated </a:t>
            </a:r>
            <a:r>
              <a:rPr sz="2000" b="1" dirty="0">
                <a:latin typeface="Century Gothic"/>
                <a:cs typeface="Century Gothic"/>
              </a:rPr>
              <a:t>water </a:t>
            </a:r>
            <a:r>
              <a:rPr sz="2000" b="1" spc="-5" dirty="0">
                <a:latin typeface="Century Gothic"/>
                <a:cs typeface="Century Gothic"/>
              </a:rPr>
              <a:t>causes </a:t>
            </a:r>
            <a:r>
              <a:rPr sz="2000" b="1" dirty="0">
                <a:latin typeface="Century Gothic"/>
                <a:cs typeface="Century Gothic"/>
              </a:rPr>
              <a:t>the  </a:t>
            </a:r>
            <a:r>
              <a:rPr sz="2000" b="1" spc="-5" dirty="0">
                <a:latin typeface="Century Gothic"/>
                <a:cs typeface="Century Gothic"/>
              </a:rPr>
              <a:t>dissolved oxygen (DO)  content </a:t>
            </a:r>
            <a:r>
              <a:rPr sz="2000" b="1" dirty="0">
                <a:latin typeface="Century Gothic"/>
                <a:cs typeface="Century Gothic"/>
              </a:rPr>
              <a:t>in a </a:t>
            </a:r>
            <a:r>
              <a:rPr sz="2000" b="1" spc="-5" dirty="0">
                <a:latin typeface="Century Gothic"/>
                <a:cs typeface="Century Gothic"/>
              </a:rPr>
              <a:t>body of </a:t>
            </a:r>
            <a:r>
              <a:rPr sz="2000" b="1" dirty="0">
                <a:latin typeface="Century Gothic"/>
                <a:cs typeface="Century Gothic"/>
              </a:rPr>
              <a:t>water</a:t>
            </a:r>
            <a:r>
              <a:rPr sz="2000" b="1" spc="-85" dirty="0">
                <a:latin typeface="Century Gothic"/>
                <a:cs typeface="Century Gothic"/>
              </a:rPr>
              <a:t> </a:t>
            </a:r>
            <a:r>
              <a:rPr sz="2000" b="1" dirty="0">
                <a:latin typeface="Century Gothic"/>
                <a:cs typeface="Century Gothic"/>
              </a:rPr>
              <a:t>to  </a:t>
            </a:r>
            <a:r>
              <a:rPr sz="2000" b="1" spc="-5" dirty="0">
                <a:latin typeface="Century Gothic"/>
                <a:cs typeface="Century Gothic"/>
              </a:rPr>
              <a:t>decrease </a:t>
            </a:r>
            <a:r>
              <a:rPr sz="2000" b="1" dirty="0">
                <a:latin typeface="Century Gothic"/>
                <a:cs typeface="Century Gothic"/>
              </a:rPr>
              <a:t>- </a:t>
            </a:r>
            <a:r>
              <a:rPr sz="2000" b="1" spc="-5" dirty="0">
                <a:latin typeface="Century Gothic"/>
                <a:cs typeface="Century Gothic"/>
              </a:rPr>
              <a:t>can result </a:t>
            </a:r>
            <a:r>
              <a:rPr sz="2000" b="1" dirty="0">
                <a:latin typeface="Century Gothic"/>
                <a:cs typeface="Century Gothic"/>
              </a:rPr>
              <a:t>in fish  </a:t>
            </a:r>
            <a:r>
              <a:rPr sz="2000" b="1" spc="-5" dirty="0">
                <a:latin typeface="Century Gothic"/>
                <a:cs typeface="Century Gothic"/>
              </a:rPr>
              <a:t>kills</a:t>
            </a:r>
            <a:endParaRPr sz="2000">
              <a:latin typeface="Century Gothic"/>
              <a:cs typeface="Century Gothic"/>
            </a:endParaRPr>
          </a:p>
          <a:p>
            <a:pPr marL="12700">
              <a:lnSpc>
                <a:spcPts val="2370"/>
              </a:lnSpc>
            </a:pPr>
            <a:endParaRPr sz="2400">
              <a:latin typeface="Arial"/>
              <a:cs typeface="Arial"/>
            </a:endParaRPr>
          </a:p>
        </p:txBody>
      </p:sp>
      <p:sp>
        <p:nvSpPr>
          <p:cNvPr id="41" name="object 41"/>
          <p:cNvSpPr/>
          <p:nvPr/>
        </p:nvSpPr>
        <p:spPr>
          <a:xfrm>
            <a:off x="473963" y="2226564"/>
            <a:ext cx="3889248" cy="2916936"/>
          </a:xfrm>
          <a:prstGeom prst="rect">
            <a:avLst/>
          </a:prstGeom>
          <a:blipFill>
            <a:blip r:embed="rId32" cstate="print"/>
            <a:stretch>
              <a:fillRect/>
            </a:stretch>
          </a:blipFill>
        </p:spPr>
        <p:txBody>
          <a:bodyPr wrap="square" lIns="0" tIns="0" rIns="0" bIns="0" rtlCol="0"/>
          <a:lstStyle/>
          <a:p>
            <a:endParaRPr/>
          </a:p>
        </p:txBody>
      </p:sp>
      <p:sp>
        <p:nvSpPr>
          <p:cNvPr id="42" name="object 42"/>
          <p:cNvSpPr/>
          <p:nvPr/>
        </p:nvSpPr>
        <p:spPr>
          <a:xfrm>
            <a:off x="457200" y="2209800"/>
            <a:ext cx="3886200" cy="2914650"/>
          </a:xfrm>
          <a:prstGeom prst="rect">
            <a:avLst/>
          </a:prstGeom>
          <a:blipFill>
            <a:blip r:embed="rId3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7763" y="321563"/>
            <a:ext cx="8385048" cy="145084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24000" y="198120"/>
            <a:ext cx="6324600" cy="156971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05711" y="179831"/>
            <a:ext cx="2026919" cy="89916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801111" y="179831"/>
            <a:ext cx="966215" cy="89916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3035807" y="179831"/>
            <a:ext cx="4794504" cy="899160"/>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2773679" y="848867"/>
            <a:ext cx="3637788" cy="900684"/>
          </a:xfrm>
          <a:prstGeom prst="rect">
            <a:avLst/>
          </a:prstGeom>
          <a:blipFill>
            <a:blip r:embed="rId7"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1838325" y="334721"/>
            <a:ext cx="5467350" cy="637034"/>
          </a:xfrm>
          <a:prstGeom prst="rect">
            <a:avLst/>
          </a:prstGeom>
        </p:spPr>
        <p:txBody>
          <a:bodyPr vert="horz" wrap="square" lIns="0" tIns="36830" rIns="0" bIns="0" rtlCol="0">
            <a:spAutoFit/>
          </a:bodyPr>
          <a:lstStyle/>
          <a:p>
            <a:pPr marL="1280795" marR="5080" indent="-1268730">
              <a:lnSpc>
                <a:spcPts val="5270"/>
              </a:lnSpc>
              <a:spcBef>
                <a:spcPts val="290"/>
              </a:spcBef>
            </a:pPr>
            <a:endParaRPr spc="-5" dirty="0"/>
          </a:p>
        </p:txBody>
      </p:sp>
      <p:sp>
        <p:nvSpPr>
          <p:cNvPr id="9" name="object 9"/>
          <p:cNvSpPr/>
          <p:nvPr/>
        </p:nvSpPr>
        <p:spPr>
          <a:xfrm>
            <a:off x="473963" y="1921764"/>
            <a:ext cx="8308848" cy="3782567"/>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457200" y="1905063"/>
            <a:ext cx="8305800" cy="3779774"/>
          </a:xfrm>
          <a:prstGeom prst="rect">
            <a:avLst/>
          </a:prstGeom>
          <a:blipFill>
            <a:blip r:embed="rId9" cstate="print"/>
            <a:stretch>
              <a:fillRect/>
            </a:stretch>
          </a:blipFill>
        </p:spPr>
        <p:txBody>
          <a:bodyPr wrap="square" lIns="0" tIns="0" rIns="0" bIns="0" rtlCol="0"/>
          <a:lstStyle/>
          <a:p>
            <a:endParaRPr/>
          </a:p>
        </p:txBody>
      </p:sp>
      <p:sp>
        <p:nvSpPr>
          <p:cNvPr id="11" name="object 11"/>
          <p:cNvSpPr txBox="1"/>
          <p:nvPr/>
        </p:nvSpPr>
        <p:spPr>
          <a:xfrm>
            <a:off x="993444" y="5813247"/>
            <a:ext cx="7235190" cy="574040"/>
          </a:xfrm>
          <a:prstGeom prst="rect">
            <a:avLst/>
          </a:prstGeom>
        </p:spPr>
        <p:txBody>
          <a:bodyPr vert="horz" wrap="square" lIns="0" tIns="12700" rIns="0" bIns="0" rtlCol="0">
            <a:spAutoFit/>
          </a:bodyPr>
          <a:lstStyle/>
          <a:p>
            <a:pPr marL="12700">
              <a:lnSpc>
                <a:spcPct val="100000"/>
              </a:lnSpc>
              <a:spcBef>
                <a:spcPts val="100"/>
              </a:spcBef>
            </a:pPr>
            <a:r>
              <a:rPr sz="3600" b="1" i="1" spc="-5" dirty="0">
                <a:latin typeface="Arial"/>
                <a:cs typeface="Arial"/>
              </a:rPr>
              <a:t>A </a:t>
            </a:r>
            <a:r>
              <a:rPr sz="3600" b="1" i="1" dirty="0">
                <a:latin typeface="Arial"/>
                <a:cs typeface="Arial"/>
              </a:rPr>
              <a:t>HARDER PROBLEM </a:t>
            </a:r>
            <a:r>
              <a:rPr sz="3600" b="1" i="1" spc="-35" dirty="0">
                <a:latin typeface="Arial"/>
                <a:cs typeface="Arial"/>
              </a:rPr>
              <a:t>TO</a:t>
            </a:r>
            <a:r>
              <a:rPr sz="3600" b="1" i="1" spc="-220" dirty="0">
                <a:latin typeface="Arial"/>
                <a:cs typeface="Arial"/>
              </a:rPr>
              <a:t> </a:t>
            </a:r>
            <a:r>
              <a:rPr sz="3600" b="1" i="1" spc="-50" dirty="0">
                <a:latin typeface="Arial"/>
                <a:cs typeface="Arial"/>
              </a:rPr>
              <a:t>SOLVE</a:t>
            </a:r>
            <a:endParaRPr sz="36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1876</Words>
  <Application>Microsoft Office PowerPoint</Application>
  <PresentationFormat>On-screen Show (4:3)</PresentationFormat>
  <Paragraphs>93</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Slide 1</vt:lpstr>
      <vt:lpstr>What is water pollution?</vt:lpstr>
      <vt:lpstr>Slide 3</vt:lpstr>
      <vt:lpstr>Sources of Water Pollution</vt:lpstr>
      <vt:lpstr>Slide 5</vt:lpstr>
      <vt:lpstr>1.Point source pollution</vt:lpstr>
      <vt:lpstr>Slide 7</vt:lpstr>
      <vt:lpstr>Slide 8</vt:lpstr>
      <vt:lpstr>Slide 9</vt:lpstr>
      <vt:lpstr>2. Non-point source pollution</vt:lpstr>
      <vt:lpstr>What are the types of water</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Industrial causes of water  pollution</vt:lpstr>
      <vt:lpstr>Slide 27</vt:lpstr>
      <vt:lpstr>Slide 28</vt:lpstr>
      <vt:lpstr>Slide 29</vt:lpstr>
      <vt:lpstr>Other causes of water pollution</vt:lpstr>
      <vt:lpstr>Slide 31</vt:lpstr>
      <vt:lpstr>Slide 32</vt:lpstr>
      <vt:lpstr>Mining activities</vt:lpstr>
      <vt:lpstr>Slide 34</vt:lpstr>
      <vt:lpstr>Slide 35</vt:lpstr>
      <vt:lpstr>Slide 36</vt:lpstr>
      <vt:lpstr>Slide 37</vt:lpstr>
      <vt:lpstr>Slide 38</vt:lpstr>
      <vt:lpstr>Slide 39</vt:lpstr>
      <vt:lpstr>Underground storage and tube  leakages</vt:lpstr>
      <vt:lpstr>Effects of Water Pollution</vt:lpstr>
      <vt:lpstr>Slide 42</vt:lpstr>
      <vt:lpstr>Slide 43</vt:lpstr>
      <vt:lpstr>Slide 44</vt:lpstr>
      <vt:lpstr>Slide 45</vt:lpstr>
      <vt:lpstr>Slide 46</vt:lpstr>
      <vt:lpstr>Slide 47</vt:lpstr>
      <vt:lpstr>Prevention of Water Pollution</vt:lpstr>
      <vt:lpstr>Never throw rubbish away anyhow. Always  look for the correct waste bin. If there is none  around, please take it home and put it in your  trash can. This includes places like the beach,  rive s.</vt:lpstr>
      <vt:lpstr>Slide 50</vt:lpstr>
      <vt:lpstr>Slide 51</vt:lpstr>
      <vt:lpstr>Buy more environmentally safe cleaning  liquids for use at home and other public places.  They are less dangerous to the environment.</vt:lpstr>
      <vt:lpstr>Slide 53</vt:lpstr>
      <vt:lpstr>If you live close to a water body, try to  plant lots of trees and flowers around your  home, so that when it rains, chemicals from  your home does not easily drain into the water.</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POLLUTION</dc:title>
  <dc:creator>Namrata Jariwala</dc:creator>
  <cp:lastModifiedBy>sk1</cp:lastModifiedBy>
  <cp:revision>14</cp:revision>
  <dcterms:created xsi:type="dcterms:W3CDTF">2019-09-03T16:49:39Z</dcterms:created>
  <dcterms:modified xsi:type="dcterms:W3CDTF">2025-02-18T14:11:34Z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2015-01-20T00:00:00Z</vt:filetime>
  </property>
  <property fmtid="{D5CDD505-2E9C-101B-9397-08002B2CF9AE}" pid="3" name="Creator">
    <vt:lpwstr>pdftk 1.44 - www.pdftk.com</vt:lpwstr>
  </property>
  <property fmtid="{D5CDD505-2E9C-101B-9397-08002B2CF9AE}" pid="4" name="LastSaved">
    <vt:filetime>2019-09-03T00:00:00Z</vt:filetime>
  </property>
</Properties>
</file>