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7" r:id="rId2"/>
    <p:sldId id="291" r:id="rId3"/>
    <p:sldId id="258" r:id="rId4"/>
    <p:sldId id="259" r:id="rId5"/>
    <p:sldId id="288" r:id="rId6"/>
    <p:sldId id="276" r:id="rId7"/>
    <p:sldId id="271" r:id="rId8"/>
    <p:sldId id="272" r:id="rId9"/>
    <p:sldId id="275" r:id="rId10"/>
    <p:sldId id="274" r:id="rId11"/>
    <p:sldId id="279" r:id="rId12"/>
    <p:sldId id="262" r:id="rId13"/>
    <p:sldId id="284" r:id="rId14"/>
    <p:sldId id="290" r:id="rId15"/>
    <p:sldId id="285" r:id="rId16"/>
    <p:sldId id="277" r:id="rId17"/>
    <p:sldId id="280" r:id="rId18"/>
    <p:sldId id="283" r:id="rId19"/>
    <p:sldId id="289" r:id="rId20"/>
    <p:sldId id="286" r:id="rId21"/>
    <p:sldId id="278" r:id="rId22"/>
    <p:sldId id="282" r:id="rId23"/>
    <p:sldId id="292" r:id="rId24"/>
    <p:sldId id="287" r:id="rId25"/>
    <p:sldId id="293" r:id="rId26"/>
    <p:sldId id="260" r:id="rId27"/>
    <p:sldId id="270"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Charan B C" initials="KCBC" lastIdx="1" clrIdx="0">
    <p:extLst>
      <p:ext uri="{19B8F6BF-5375-455C-9EA6-DF929625EA0E}">
        <p15:presenceInfo xmlns:p15="http://schemas.microsoft.com/office/powerpoint/2012/main" userId="3fc7b7c9027480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B97E6-0BBD-4BDD-89D1-EE9252B55ADD}" v="3904" dt="2018-08-05T07:35:21.143"/>
    <p1510:client id="{91C52813-FEBE-448A-8DD1-00535AB7BECD}" v="15" dt="2018-08-05T04:31:26.802"/>
    <p1510:client id="{519FCEC5-22A5-4A6D-9386-79BEB22D8C8E}" v="7" dt="2018-08-05T07:31:46.894"/>
    <p1510:client id="{2ADA05BC-54B7-4F6C-AB47-D799477E570A}" v="267" dt="2018-08-05T06:46:22.498"/>
    <p1510:client id="{91056E96-E3B4-43CF-B3B9-5DA3A460466B}" v="83" dt="2018-08-05T07:11:11.295"/>
    <p1510:client id="{84F0BA1A-210C-4100-843B-C9EAFEE763E7}" v="1" dt="2018-08-05T07:13:17.00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p:scale>
          <a:sx n="66" d="100"/>
          <a:sy n="66" d="100"/>
        </p:scale>
        <p:origin x="900" y="2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F33B8-B3BD-46A3-A640-0CF610F36BD9}" type="doc">
      <dgm:prSet loTypeId="urn:microsoft.com/office/officeart/2008/layout/VerticalCurvedList" loCatId="list" qsTypeId="urn:microsoft.com/office/officeart/2005/8/quickstyle/simple5" qsCatId="simple" csTypeId="urn:microsoft.com/office/officeart/2005/8/colors/accent0_1" csCatId="mainScheme"/>
      <dgm:spPr/>
      <dgm:t>
        <a:bodyPr/>
        <a:lstStyle/>
        <a:p>
          <a:endParaRPr lang="en-US"/>
        </a:p>
      </dgm:t>
    </dgm:pt>
    <dgm:pt modelId="{38672F7F-DB7B-45FB-94F4-807AED2FEC61}">
      <dgm:prSet/>
      <dgm:spPr/>
      <dgm:t>
        <a:bodyPr/>
        <a:lstStyle/>
        <a:p>
          <a:r>
            <a:rPr lang="en-US"/>
            <a:t>Introduction</a:t>
          </a:r>
        </a:p>
      </dgm:t>
    </dgm:pt>
    <dgm:pt modelId="{BA6A3BBD-4884-477C-AE6D-1F9702291B41}" type="parTrans" cxnId="{19C8A252-E568-4A1B-8F03-644A18C623F9}">
      <dgm:prSet/>
      <dgm:spPr/>
      <dgm:t>
        <a:bodyPr/>
        <a:lstStyle/>
        <a:p>
          <a:endParaRPr lang="en-US"/>
        </a:p>
      </dgm:t>
    </dgm:pt>
    <dgm:pt modelId="{F33F6C63-9702-419F-90CA-4BEDF95818AB}" type="sibTrans" cxnId="{19C8A252-E568-4A1B-8F03-644A18C623F9}">
      <dgm:prSet/>
      <dgm:spPr/>
      <dgm:t>
        <a:bodyPr/>
        <a:lstStyle/>
        <a:p>
          <a:endParaRPr lang="en-US"/>
        </a:p>
      </dgm:t>
    </dgm:pt>
    <dgm:pt modelId="{DB978180-1355-40D4-8FF0-48D25EB1A4C9}">
      <dgm:prSet/>
      <dgm:spPr/>
      <dgm:t>
        <a:bodyPr/>
        <a:lstStyle/>
        <a:p>
          <a:r>
            <a:rPr lang="en-US"/>
            <a:t>Road Map of Project</a:t>
          </a:r>
        </a:p>
      </dgm:t>
    </dgm:pt>
    <dgm:pt modelId="{DAEF4E71-11A2-4C65-9DC4-2F3CD924E0C5}" type="parTrans" cxnId="{E60320FB-3A9A-42DC-9CE7-2A9C9E0B7C5D}">
      <dgm:prSet/>
      <dgm:spPr/>
      <dgm:t>
        <a:bodyPr/>
        <a:lstStyle/>
        <a:p>
          <a:endParaRPr lang="en-US"/>
        </a:p>
      </dgm:t>
    </dgm:pt>
    <dgm:pt modelId="{98A3E553-5BCC-4C91-A7CD-EFECA68E84D1}" type="sibTrans" cxnId="{E60320FB-3A9A-42DC-9CE7-2A9C9E0B7C5D}">
      <dgm:prSet/>
      <dgm:spPr/>
      <dgm:t>
        <a:bodyPr/>
        <a:lstStyle/>
        <a:p>
          <a:endParaRPr lang="en-US"/>
        </a:p>
      </dgm:t>
    </dgm:pt>
    <dgm:pt modelId="{002DAA24-CAE3-4E5F-BDD9-8ECD18750A80}">
      <dgm:prSet/>
      <dgm:spPr/>
      <dgm:t>
        <a:bodyPr/>
        <a:lstStyle/>
        <a:p>
          <a:r>
            <a:rPr lang="en-US"/>
            <a:t>Conclusion</a:t>
          </a:r>
        </a:p>
      </dgm:t>
    </dgm:pt>
    <dgm:pt modelId="{91B81422-1E6A-4C0A-AF20-537C6E3EF877}" type="parTrans" cxnId="{26C92A5A-5E51-4F51-BAF0-19E124416318}">
      <dgm:prSet/>
      <dgm:spPr/>
      <dgm:t>
        <a:bodyPr/>
        <a:lstStyle/>
        <a:p>
          <a:endParaRPr lang="en-US"/>
        </a:p>
      </dgm:t>
    </dgm:pt>
    <dgm:pt modelId="{57D1A6FC-0526-4BD7-BE9F-A4D90181D4B1}" type="sibTrans" cxnId="{26C92A5A-5E51-4F51-BAF0-19E124416318}">
      <dgm:prSet/>
      <dgm:spPr/>
      <dgm:t>
        <a:bodyPr/>
        <a:lstStyle/>
        <a:p>
          <a:endParaRPr lang="en-US"/>
        </a:p>
      </dgm:t>
    </dgm:pt>
    <dgm:pt modelId="{FCB5C92C-1F27-4EF1-B984-37C1F55B10CD}">
      <dgm:prSet/>
      <dgm:spPr/>
      <dgm:t>
        <a:bodyPr/>
        <a:lstStyle/>
        <a:p>
          <a:r>
            <a:rPr lang="en-US"/>
            <a:t>Question and Answers</a:t>
          </a:r>
        </a:p>
      </dgm:t>
    </dgm:pt>
    <dgm:pt modelId="{82AA1B72-4874-41C3-B088-2F52993168F5}" type="parTrans" cxnId="{1708E83A-6958-4BDD-84F8-35606B365CEC}">
      <dgm:prSet/>
      <dgm:spPr/>
      <dgm:t>
        <a:bodyPr/>
        <a:lstStyle/>
        <a:p>
          <a:endParaRPr lang="en-US"/>
        </a:p>
      </dgm:t>
    </dgm:pt>
    <dgm:pt modelId="{11AA336D-1FCC-445C-953E-A254FDADC6CE}" type="sibTrans" cxnId="{1708E83A-6958-4BDD-84F8-35606B365CEC}">
      <dgm:prSet/>
      <dgm:spPr/>
      <dgm:t>
        <a:bodyPr/>
        <a:lstStyle/>
        <a:p>
          <a:endParaRPr lang="en-US"/>
        </a:p>
      </dgm:t>
    </dgm:pt>
    <dgm:pt modelId="{3C483116-E4F1-4310-BED1-284C43A13AD7}">
      <dgm:prSet/>
      <dgm:spPr/>
      <dgm:t>
        <a:bodyPr/>
        <a:lstStyle/>
        <a:p>
          <a:r>
            <a:rPr lang="en-US"/>
            <a:t>References</a:t>
          </a:r>
        </a:p>
      </dgm:t>
    </dgm:pt>
    <dgm:pt modelId="{49A94214-A665-477D-BCA0-9D1AC0508D55}" type="parTrans" cxnId="{0F0F2A89-BE49-4817-A965-A52C7EAD6E93}">
      <dgm:prSet/>
      <dgm:spPr/>
      <dgm:t>
        <a:bodyPr/>
        <a:lstStyle/>
        <a:p>
          <a:endParaRPr lang="en-US"/>
        </a:p>
      </dgm:t>
    </dgm:pt>
    <dgm:pt modelId="{2DF6177A-B2B2-46F7-A0F2-2074251624DC}" type="sibTrans" cxnId="{0F0F2A89-BE49-4817-A965-A52C7EAD6E93}">
      <dgm:prSet/>
      <dgm:spPr/>
      <dgm:t>
        <a:bodyPr/>
        <a:lstStyle/>
        <a:p>
          <a:endParaRPr lang="en-US"/>
        </a:p>
      </dgm:t>
    </dgm:pt>
    <dgm:pt modelId="{6C59EE3B-07FE-43CF-82CD-7C3CFF8A49DD}" type="pres">
      <dgm:prSet presAssocID="{F0EF33B8-B3BD-46A3-A640-0CF610F36BD9}" presName="Name0" presStyleCnt="0">
        <dgm:presLayoutVars>
          <dgm:chMax val="7"/>
          <dgm:chPref val="7"/>
          <dgm:dir/>
        </dgm:presLayoutVars>
      </dgm:prSet>
      <dgm:spPr/>
    </dgm:pt>
    <dgm:pt modelId="{C74474A2-05E4-46FC-8245-C48E68AA462B}" type="pres">
      <dgm:prSet presAssocID="{F0EF33B8-B3BD-46A3-A640-0CF610F36BD9}" presName="Name1" presStyleCnt="0"/>
      <dgm:spPr/>
    </dgm:pt>
    <dgm:pt modelId="{853F08AC-4064-459B-A57C-D929C48188CE}" type="pres">
      <dgm:prSet presAssocID="{F0EF33B8-B3BD-46A3-A640-0CF610F36BD9}" presName="cycle" presStyleCnt="0"/>
      <dgm:spPr/>
    </dgm:pt>
    <dgm:pt modelId="{26BE22FE-1D48-48C4-A1DD-F4A20A88D7C4}" type="pres">
      <dgm:prSet presAssocID="{F0EF33B8-B3BD-46A3-A640-0CF610F36BD9}" presName="srcNode" presStyleLbl="node1" presStyleIdx="0" presStyleCnt="5"/>
      <dgm:spPr/>
    </dgm:pt>
    <dgm:pt modelId="{C08193DB-E9E8-4C02-9F68-6ED4C33B0211}" type="pres">
      <dgm:prSet presAssocID="{F0EF33B8-B3BD-46A3-A640-0CF610F36BD9}" presName="conn" presStyleLbl="parChTrans1D2" presStyleIdx="0" presStyleCnt="1"/>
      <dgm:spPr/>
    </dgm:pt>
    <dgm:pt modelId="{5F2FBE95-6566-45CD-90FB-A55A83C15E7B}" type="pres">
      <dgm:prSet presAssocID="{F0EF33B8-B3BD-46A3-A640-0CF610F36BD9}" presName="extraNode" presStyleLbl="node1" presStyleIdx="0" presStyleCnt="5"/>
      <dgm:spPr/>
    </dgm:pt>
    <dgm:pt modelId="{D82D5C32-E8A3-46D1-8FC7-F0DE024D17F1}" type="pres">
      <dgm:prSet presAssocID="{F0EF33B8-B3BD-46A3-A640-0CF610F36BD9}" presName="dstNode" presStyleLbl="node1" presStyleIdx="0" presStyleCnt="5"/>
      <dgm:spPr/>
    </dgm:pt>
    <dgm:pt modelId="{8687B9FC-DFB8-4D36-B886-D8CCCCB515D6}" type="pres">
      <dgm:prSet presAssocID="{38672F7F-DB7B-45FB-94F4-807AED2FEC61}" presName="text_1" presStyleLbl="node1" presStyleIdx="0" presStyleCnt="5">
        <dgm:presLayoutVars>
          <dgm:bulletEnabled val="1"/>
        </dgm:presLayoutVars>
      </dgm:prSet>
      <dgm:spPr/>
    </dgm:pt>
    <dgm:pt modelId="{565448BC-6453-4AF7-B13F-79E16E2D6FB1}" type="pres">
      <dgm:prSet presAssocID="{38672F7F-DB7B-45FB-94F4-807AED2FEC61}" presName="accent_1" presStyleCnt="0"/>
      <dgm:spPr/>
    </dgm:pt>
    <dgm:pt modelId="{2C5B50E8-473F-4429-96C2-4DFEEB356703}" type="pres">
      <dgm:prSet presAssocID="{38672F7F-DB7B-45FB-94F4-807AED2FEC61}" presName="accentRepeatNode" presStyleLbl="solidFgAcc1" presStyleIdx="0" presStyleCnt="5"/>
      <dgm:spPr/>
    </dgm:pt>
    <dgm:pt modelId="{24C74A60-EE4E-4FF1-A042-DDC3F57FD8D6}" type="pres">
      <dgm:prSet presAssocID="{DB978180-1355-40D4-8FF0-48D25EB1A4C9}" presName="text_2" presStyleLbl="node1" presStyleIdx="1" presStyleCnt="5">
        <dgm:presLayoutVars>
          <dgm:bulletEnabled val="1"/>
        </dgm:presLayoutVars>
      </dgm:prSet>
      <dgm:spPr/>
    </dgm:pt>
    <dgm:pt modelId="{20B1620E-F4A5-47FD-AE23-FC0A5464C87F}" type="pres">
      <dgm:prSet presAssocID="{DB978180-1355-40D4-8FF0-48D25EB1A4C9}" presName="accent_2" presStyleCnt="0"/>
      <dgm:spPr/>
    </dgm:pt>
    <dgm:pt modelId="{004B43CF-7955-4FDA-9404-AF53C777B498}" type="pres">
      <dgm:prSet presAssocID="{DB978180-1355-40D4-8FF0-48D25EB1A4C9}" presName="accentRepeatNode" presStyleLbl="solidFgAcc1" presStyleIdx="1" presStyleCnt="5"/>
      <dgm:spPr/>
    </dgm:pt>
    <dgm:pt modelId="{6AC48B63-3098-4284-BC34-16E0B6C6986C}" type="pres">
      <dgm:prSet presAssocID="{002DAA24-CAE3-4E5F-BDD9-8ECD18750A80}" presName="text_3" presStyleLbl="node1" presStyleIdx="2" presStyleCnt="5">
        <dgm:presLayoutVars>
          <dgm:bulletEnabled val="1"/>
        </dgm:presLayoutVars>
      </dgm:prSet>
      <dgm:spPr/>
    </dgm:pt>
    <dgm:pt modelId="{A98AA8EC-D1E1-4270-90EB-FD441092B088}" type="pres">
      <dgm:prSet presAssocID="{002DAA24-CAE3-4E5F-BDD9-8ECD18750A80}" presName="accent_3" presStyleCnt="0"/>
      <dgm:spPr/>
    </dgm:pt>
    <dgm:pt modelId="{C357C619-4920-48F4-BDBD-DC60D6AE7BBF}" type="pres">
      <dgm:prSet presAssocID="{002DAA24-CAE3-4E5F-BDD9-8ECD18750A80}" presName="accentRepeatNode" presStyleLbl="solidFgAcc1" presStyleIdx="2" presStyleCnt="5"/>
      <dgm:spPr/>
    </dgm:pt>
    <dgm:pt modelId="{3651B7C7-B73B-40C7-B4F5-F5D9667E086A}" type="pres">
      <dgm:prSet presAssocID="{FCB5C92C-1F27-4EF1-B984-37C1F55B10CD}" presName="text_4" presStyleLbl="node1" presStyleIdx="3" presStyleCnt="5">
        <dgm:presLayoutVars>
          <dgm:bulletEnabled val="1"/>
        </dgm:presLayoutVars>
      </dgm:prSet>
      <dgm:spPr/>
    </dgm:pt>
    <dgm:pt modelId="{9FA04F7C-3AC0-4CE9-B064-266A49F84FA3}" type="pres">
      <dgm:prSet presAssocID="{FCB5C92C-1F27-4EF1-B984-37C1F55B10CD}" presName="accent_4" presStyleCnt="0"/>
      <dgm:spPr/>
    </dgm:pt>
    <dgm:pt modelId="{86D0C70B-8B45-4020-BED1-4DF71E5A6B2D}" type="pres">
      <dgm:prSet presAssocID="{FCB5C92C-1F27-4EF1-B984-37C1F55B10CD}" presName="accentRepeatNode" presStyleLbl="solidFgAcc1" presStyleIdx="3" presStyleCnt="5"/>
      <dgm:spPr/>
    </dgm:pt>
    <dgm:pt modelId="{BD5EE61B-4B82-4829-835B-F820A6BCA290}" type="pres">
      <dgm:prSet presAssocID="{3C483116-E4F1-4310-BED1-284C43A13AD7}" presName="text_5" presStyleLbl="node1" presStyleIdx="4" presStyleCnt="5">
        <dgm:presLayoutVars>
          <dgm:bulletEnabled val="1"/>
        </dgm:presLayoutVars>
      </dgm:prSet>
      <dgm:spPr/>
    </dgm:pt>
    <dgm:pt modelId="{EC7DA0D3-C621-45CB-BB15-67511DC96EEC}" type="pres">
      <dgm:prSet presAssocID="{3C483116-E4F1-4310-BED1-284C43A13AD7}" presName="accent_5" presStyleCnt="0"/>
      <dgm:spPr/>
    </dgm:pt>
    <dgm:pt modelId="{15446A4C-516C-4683-8E92-E761F43A6896}" type="pres">
      <dgm:prSet presAssocID="{3C483116-E4F1-4310-BED1-284C43A13AD7}" presName="accentRepeatNode" presStyleLbl="solidFgAcc1" presStyleIdx="4" presStyleCnt="5"/>
      <dgm:spPr/>
    </dgm:pt>
  </dgm:ptLst>
  <dgm:cxnLst>
    <dgm:cxn modelId="{7CFCCE02-B07C-4BF8-BF7D-06A38514CE72}" type="presOf" srcId="{FCB5C92C-1F27-4EF1-B984-37C1F55B10CD}" destId="{3651B7C7-B73B-40C7-B4F5-F5D9667E086A}" srcOrd="0" destOrd="0" presId="urn:microsoft.com/office/officeart/2008/layout/VerticalCurvedList"/>
    <dgm:cxn modelId="{D2BC6A0C-9DCF-44DD-9490-F000F0EE7010}" type="presOf" srcId="{38672F7F-DB7B-45FB-94F4-807AED2FEC61}" destId="{8687B9FC-DFB8-4D36-B886-D8CCCCB515D6}" srcOrd="0" destOrd="0" presId="urn:microsoft.com/office/officeart/2008/layout/VerticalCurvedList"/>
    <dgm:cxn modelId="{1708E83A-6958-4BDD-84F8-35606B365CEC}" srcId="{F0EF33B8-B3BD-46A3-A640-0CF610F36BD9}" destId="{FCB5C92C-1F27-4EF1-B984-37C1F55B10CD}" srcOrd="3" destOrd="0" parTransId="{82AA1B72-4874-41C3-B088-2F52993168F5}" sibTransId="{11AA336D-1FCC-445C-953E-A254FDADC6CE}"/>
    <dgm:cxn modelId="{BD64904B-D8C5-49D8-86AC-FCD26248BE3A}" type="presOf" srcId="{002DAA24-CAE3-4E5F-BDD9-8ECD18750A80}" destId="{6AC48B63-3098-4284-BC34-16E0B6C6986C}" srcOrd="0" destOrd="0" presId="urn:microsoft.com/office/officeart/2008/layout/VerticalCurvedList"/>
    <dgm:cxn modelId="{19C8A252-E568-4A1B-8F03-644A18C623F9}" srcId="{F0EF33B8-B3BD-46A3-A640-0CF610F36BD9}" destId="{38672F7F-DB7B-45FB-94F4-807AED2FEC61}" srcOrd="0" destOrd="0" parTransId="{BA6A3BBD-4884-477C-AE6D-1F9702291B41}" sibTransId="{F33F6C63-9702-419F-90CA-4BEDF95818AB}"/>
    <dgm:cxn modelId="{26C92A5A-5E51-4F51-BAF0-19E124416318}" srcId="{F0EF33B8-B3BD-46A3-A640-0CF610F36BD9}" destId="{002DAA24-CAE3-4E5F-BDD9-8ECD18750A80}" srcOrd="2" destOrd="0" parTransId="{91B81422-1E6A-4C0A-AF20-537C6E3EF877}" sibTransId="{57D1A6FC-0526-4BD7-BE9F-A4D90181D4B1}"/>
    <dgm:cxn modelId="{0F0F2A89-BE49-4817-A965-A52C7EAD6E93}" srcId="{F0EF33B8-B3BD-46A3-A640-0CF610F36BD9}" destId="{3C483116-E4F1-4310-BED1-284C43A13AD7}" srcOrd="4" destOrd="0" parTransId="{49A94214-A665-477D-BCA0-9D1AC0508D55}" sibTransId="{2DF6177A-B2B2-46F7-A0F2-2074251624DC}"/>
    <dgm:cxn modelId="{97E18AC6-BC6A-456B-8AAE-1702ACF856B5}" type="presOf" srcId="{DB978180-1355-40D4-8FF0-48D25EB1A4C9}" destId="{24C74A60-EE4E-4FF1-A042-DDC3F57FD8D6}" srcOrd="0" destOrd="0" presId="urn:microsoft.com/office/officeart/2008/layout/VerticalCurvedList"/>
    <dgm:cxn modelId="{59C6EBD0-6001-46EF-92FB-40AF8AB05726}" type="presOf" srcId="{F33F6C63-9702-419F-90CA-4BEDF95818AB}" destId="{C08193DB-E9E8-4C02-9F68-6ED4C33B0211}" srcOrd="0" destOrd="0" presId="urn:microsoft.com/office/officeart/2008/layout/VerticalCurvedList"/>
    <dgm:cxn modelId="{BB0665D9-CBCA-4DDB-9DE7-29459B0B8DF0}" type="presOf" srcId="{F0EF33B8-B3BD-46A3-A640-0CF610F36BD9}" destId="{6C59EE3B-07FE-43CF-82CD-7C3CFF8A49DD}" srcOrd="0" destOrd="0" presId="urn:microsoft.com/office/officeart/2008/layout/VerticalCurvedList"/>
    <dgm:cxn modelId="{BF1151F5-3570-466E-BC3F-D1AC015AD393}" type="presOf" srcId="{3C483116-E4F1-4310-BED1-284C43A13AD7}" destId="{BD5EE61B-4B82-4829-835B-F820A6BCA290}" srcOrd="0" destOrd="0" presId="urn:microsoft.com/office/officeart/2008/layout/VerticalCurvedList"/>
    <dgm:cxn modelId="{E60320FB-3A9A-42DC-9CE7-2A9C9E0B7C5D}" srcId="{F0EF33B8-B3BD-46A3-A640-0CF610F36BD9}" destId="{DB978180-1355-40D4-8FF0-48D25EB1A4C9}" srcOrd="1" destOrd="0" parTransId="{DAEF4E71-11A2-4C65-9DC4-2F3CD924E0C5}" sibTransId="{98A3E553-5BCC-4C91-A7CD-EFECA68E84D1}"/>
    <dgm:cxn modelId="{C1891EDC-3DD2-4EC5-8252-206B232BE109}" type="presParOf" srcId="{6C59EE3B-07FE-43CF-82CD-7C3CFF8A49DD}" destId="{C74474A2-05E4-46FC-8245-C48E68AA462B}" srcOrd="0" destOrd="0" presId="urn:microsoft.com/office/officeart/2008/layout/VerticalCurvedList"/>
    <dgm:cxn modelId="{66C648B1-DEE3-4532-8C84-23CA21AD7012}" type="presParOf" srcId="{C74474A2-05E4-46FC-8245-C48E68AA462B}" destId="{853F08AC-4064-459B-A57C-D929C48188CE}" srcOrd="0" destOrd="0" presId="urn:microsoft.com/office/officeart/2008/layout/VerticalCurvedList"/>
    <dgm:cxn modelId="{C3BBEF05-A04E-4CBD-980D-F3A8A3023D22}" type="presParOf" srcId="{853F08AC-4064-459B-A57C-D929C48188CE}" destId="{26BE22FE-1D48-48C4-A1DD-F4A20A88D7C4}" srcOrd="0" destOrd="0" presId="urn:microsoft.com/office/officeart/2008/layout/VerticalCurvedList"/>
    <dgm:cxn modelId="{6DA998A4-33E5-48C6-892C-BDE015FC935A}" type="presParOf" srcId="{853F08AC-4064-459B-A57C-D929C48188CE}" destId="{C08193DB-E9E8-4C02-9F68-6ED4C33B0211}" srcOrd="1" destOrd="0" presId="urn:microsoft.com/office/officeart/2008/layout/VerticalCurvedList"/>
    <dgm:cxn modelId="{EC8F90F5-B0C8-4842-BEC6-1FB079638F7C}" type="presParOf" srcId="{853F08AC-4064-459B-A57C-D929C48188CE}" destId="{5F2FBE95-6566-45CD-90FB-A55A83C15E7B}" srcOrd="2" destOrd="0" presId="urn:microsoft.com/office/officeart/2008/layout/VerticalCurvedList"/>
    <dgm:cxn modelId="{84CB02C2-4C62-446A-BA5F-EC14F8310D8F}" type="presParOf" srcId="{853F08AC-4064-459B-A57C-D929C48188CE}" destId="{D82D5C32-E8A3-46D1-8FC7-F0DE024D17F1}" srcOrd="3" destOrd="0" presId="urn:microsoft.com/office/officeart/2008/layout/VerticalCurvedList"/>
    <dgm:cxn modelId="{315F15D5-9F79-4A0C-9F90-DBA1F623F8C4}" type="presParOf" srcId="{C74474A2-05E4-46FC-8245-C48E68AA462B}" destId="{8687B9FC-DFB8-4D36-B886-D8CCCCB515D6}" srcOrd="1" destOrd="0" presId="urn:microsoft.com/office/officeart/2008/layout/VerticalCurvedList"/>
    <dgm:cxn modelId="{A3F2AA01-1528-40D1-B9C5-8DFC0F17E1BC}" type="presParOf" srcId="{C74474A2-05E4-46FC-8245-C48E68AA462B}" destId="{565448BC-6453-4AF7-B13F-79E16E2D6FB1}" srcOrd="2" destOrd="0" presId="urn:microsoft.com/office/officeart/2008/layout/VerticalCurvedList"/>
    <dgm:cxn modelId="{F674761F-5B57-41CF-87C6-53907E9177E6}" type="presParOf" srcId="{565448BC-6453-4AF7-B13F-79E16E2D6FB1}" destId="{2C5B50E8-473F-4429-96C2-4DFEEB356703}" srcOrd="0" destOrd="0" presId="urn:microsoft.com/office/officeart/2008/layout/VerticalCurvedList"/>
    <dgm:cxn modelId="{6BA7740D-F6BF-415E-BF4B-64A9BB866C2A}" type="presParOf" srcId="{C74474A2-05E4-46FC-8245-C48E68AA462B}" destId="{24C74A60-EE4E-4FF1-A042-DDC3F57FD8D6}" srcOrd="3" destOrd="0" presId="urn:microsoft.com/office/officeart/2008/layout/VerticalCurvedList"/>
    <dgm:cxn modelId="{9E684592-141B-4AC7-86A8-E2083AD1A0ED}" type="presParOf" srcId="{C74474A2-05E4-46FC-8245-C48E68AA462B}" destId="{20B1620E-F4A5-47FD-AE23-FC0A5464C87F}" srcOrd="4" destOrd="0" presId="urn:microsoft.com/office/officeart/2008/layout/VerticalCurvedList"/>
    <dgm:cxn modelId="{80DEB27C-57DC-46B9-B481-6FF9DFDC63EC}" type="presParOf" srcId="{20B1620E-F4A5-47FD-AE23-FC0A5464C87F}" destId="{004B43CF-7955-4FDA-9404-AF53C777B498}" srcOrd="0" destOrd="0" presId="urn:microsoft.com/office/officeart/2008/layout/VerticalCurvedList"/>
    <dgm:cxn modelId="{1E429554-CFFA-4458-A344-EEC74A00DC2C}" type="presParOf" srcId="{C74474A2-05E4-46FC-8245-C48E68AA462B}" destId="{6AC48B63-3098-4284-BC34-16E0B6C6986C}" srcOrd="5" destOrd="0" presId="urn:microsoft.com/office/officeart/2008/layout/VerticalCurvedList"/>
    <dgm:cxn modelId="{E4D24DD7-C963-4D76-B4E2-65BAFF3F82A3}" type="presParOf" srcId="{C74474A2-05E4-46FC-8245-C48E68AA462B}" destId="{A98AA8EC-D1E1-4270-90EB-FD441092B088}" srcOrd="6" destOrd="0" presId="urn:microsoft.com/office/officeart/2008/layout/VerticalCurvedList"/>
    <dgm:cxn modelId="{A3D556CA-4172-4961-85DE-A65E35DBFA4D}" type="presParOf" srcId="{A98AA8EC-D1E1-4270-90EB-FD441092B088}" destId="{C357C619-4920-48F4-BDBD-DC60D6AE7BBF}" srcOrd="0" destOrd="0" presId="urn:microsoft.com/office/officeart/2008/layout/VerticalCurvedList"/>
    <dgm:cxn modelId="{A369971C-4374-4F06-B02E-F2B38E5BAEBF}" type="presParOf" srcId="{C74474A2-05E4-46FC-8245-C48E68AA462B}" destId="{3651B7C7-B73B-40C7-B4F5-F5D9667E086A}" srcOrd="7" destOrd="0" presId="urn:microsoft.com/office/officeart/2008/layout/VerticalCurvedList"/>
    <dgm:cxn modelId="{3F6E70E8-518F-4544-9827-247F114F76B1}" type="presParOf" srcId="{C74474A2-05E4-46FC-8245-C48E68AA462B}" destId="{9FA04F7C-3AC0-4CE9-B064-266A49F84FA3}" srcOrd="8" destOrd="0" presId="urn:microsoft.com/office/officeart/2008/layout/VerticalCurvedList"/>
    <dgm:cxn modelId="{325AAA9B-C20A-45EE-8274-4FAD22E33BD4}" type="presParOf" srcId="{9FA04F7C-3AC0-4CE9-B064-266A49F84FA3}" destId="{86D0C70B-8B45-4020-BED1-4DF71E5A6B2D}" srcOrd="0" destOrd="0" presId="urn:microsoft.com/office/officeart/2008/layout/VerticalCurvedList"/>
    <dgm:cxn modelId="{B90BFA91-6ECD-4112-A665-8B6D79B5E6C6}" type="presParOf" srcId="{C74474A2-05E4-46FC-8245-C48E68AA462B}" destId="{BD5EE61B-4B82-4829-835B-F820A6BCA290}" srcOrd="9" destOrd="0" presId="urn:microsoft.com/office/officeart/2008/layout/VerticalCurvedList"/>
    <dgm:cxn modelId="{186525F0-9C66-4F55-86D3-9044B16A851A}" type="presParOf" srcId="{C74474A2-05E4-46FC-8245-C48E68AA462B}" destId="{EC7DA0D3-C621-45CB-BB15-67511DC96EEC}" srcOrd="10" destOrd="0" presId="urn:microsoft.com/office/officeart/2008/layout/VerticalCurvedList"/>
    <dgm:cxn modelId="{EAD12A1C-21A7-4584-91B4-D4C1A43CE842}" type="presParOf" srcId="{EC7DA0D3-C621-45CB-BB15-67511DC96EEC}" destId="{15446A4C-516C-4683-8E92-E761F43A689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2710422-EC33-413C-AC7C-E01CBE7BC8EB}" type="doc">
      <dgm:prSet loTypeId="urn:microsoft.com/office/officeart/2005/8/layout/hierarchy3" loCatId="hierarchy" qsTypeId="urn:microsoft.com/office/officeart/2005/8/quickstyle/simple1" qsCatId="simple" csTypeId="urn:microsoft.com/office/officeart/2005/8/colors/accent0_1" csCatId="mainScheme" phldr="1"/>
      <dgm:spPr/>
      <dgm:t>
        <a:bodyPr/>
        <a:lstStyle/>
        <a:p>
          <a:endParaRPr lang="en-US"/>
        </a:p>
      </dgm:t>
    </dgm:pt>
    <dgm:pt modelId="{14A6BA18-1B78-4D13-B328-C6D060AAF89F}">
      <dgm:prSet custT="1"/>
      <dgm:spPr/>
      <dgm:t>
        <a:bodyPr/>
        <a:lstStyle/>
        <a:p>
          <a:r>
            <a:rPr lang="en-US" sz="2800" dirty="0"/>
            <a:t>CFPB</a:t>
          </a:r>
          <a:endParaRPr lang="en-US" sz="3900" dirty="0"/>
        </a:p>
      </dgm:t>
    </dgm:pt>
    <dgm:pt modelId="{4FA43820-F5C5-4D4F-80A4-BC6FEE867A65}" type="parTrans" cxnId="{EF814C94-A863-43B7-A1F7-46848E14CB9E}">
      <dgm:prSet/>
      <dgm:spPr/>
      <dgm:t>
        <a:bodyPr/>
        <a:lstStyle/>
        <a:p>
          <a:endParaRPr lang="en-US"/>
        </a:p>
      </dgm:t>
    </dgm:pt>
    <dgm:pt modelId="{44838F78-86B0-4513-9965-967800C1AAA8}" type="sibTrans" cxnId="{EF814C94-A863-43B7-A1F7-46848E14CB9E}">
      <dgm:prSet/>
      <dgm:spPr/>
      <dgm:t>
        <a:bodyPr/>
        <a:lstStyle/>
        <a:p>
          <a:endParaRPr lang="en-US"/>
        </a:p>
      </dgm:t>
    </dgm:pt>
    <dgm:pt modelId="{6FE99C09-70C1-4AC6-8ACD-2832C8760328}">
      <dgm:prSet custT="1"/>
      <dgm:spPr/>
      <dgm:t>
        <a:bodyPr/>
        <a:lstStyle/>
        <a:p>
          <a:r>
            <a:rPr lang="en-US" sz="2000" dirty="0"/>
            <a:t>Maintaining the integrity in financial consumer market</a:t>
          </a:r>
        </a:p>
      </dgm:t>
    </dgm:pt>
    <dgm:pt modelId="{630607AE-4E4F-409F-8CB8-F038823E4377}" type="parTrans" cxnId="{48A5D1A2-191B-49E6-AC41-CA93CB8DC3E4}">
      <dgm:prSet/>
      <dgm:spPr/>
      <dgm:t>
        <a:bodyPr/>
        <a:lstStyle/>
        <a:p>
          <a:endParaRPr lang="en-US"/>
        </a:p>
      </dgm:t>
    </dgm:pt>
    <dgm:pt modelId="{A77AED9C-E9E4-420E-AC56-ECEEA41B6AF9}" type="sibTrans" cxnId="{48A5D1A2-191B-49E6-AC41-CA93CB8DC3E4}">
      <dgm:prSet/>
      <dgm:spPr/>
      <dgm:t>
        <a:bodyPr/>
        <a:lstStyle/>
        <a:p>
          <a:endParaRPr lang="en-US"/>
        </a:p>
      </dgm:t>
    </dgm:pt>
    <dgm:pt modelId="{6117CE23-1973-460C-8785-669A190811C5}">
      <dgm:prSet custT="1"/>
      <dgm:spPr/>
      <dgm:t>
        <a:bodyPr/>
        <a:lstStyle/>
        <a:p>
          <a:r>
            <a:rPr lang="en-US" sz="2800" dirty="0"/>
            <a:t>Financial Institutions </a:t>
          </a:r>
        </a:p>
      </dgm:t>
    </dgm:pt>
    <dgm:pt modelId="{B202238E-08C0-4C5D-A3D8-2625D65F5987}" type="parTrans" cxnId="{2938D5B0-7A92-4141-9C8F-F335664AD227}">
      <dgm:prSet/>
      <dgm:spPr/>
      <dgm:t>
        <a:bodyPr/>
        <a:lstStyle/>
        <a:p>
          <a:endParaRPr lang="en-US"/>
        </a:p>
      </dgm:t>
    </dgm:pt>
    <dgm:pt modelId="{90C8830F-9B32-4006-8984-80C67989BFB9}" type="sibTrans" cxnId="{2938D5B0-7A92-4141-9C8F-F335664AD227}">
      <dgm:prSet/>
      <dgm:spPr/>
      <dgm:t>
        <a:bodyPr/>
        <a:lstStyle/>
        <a:p>
          <a:endParaRPr lang="en-US"/>
        </a:p>
      </dgm:t>
    </dgm:pt>
    <dgm:pt modelId="{1899EF0D-5A20-4BB8-AD24-F86606E59E56}">
      <dgm:prSet/>
      <dgm:spPr/>
      <dgm:t>
        <a:bodyPr/>
        <a:lstStyle/>
        <a:p>
          <a:r>
            <a:rPr lang="en-US" dirty="0"/>
            <a:t>Resource management to resolve consumer complaints</a:t>
          </a:r>
        </a:p>
      </dgm:t>
    </dgm:pt>
    <dgm:pt modelId="{90999888-3898-45E5-AFDF-C60FAB297D23}" type="parTrans" cxnId="{73A6CBD7-6191-45EC-A0C9-D41140EF5031}">
      <dgm:prSet/>
      <dgm:spPr/>
      <dgm:t>
        <a:bodyPr/>
        <a:lstStyle/>
        <a:p>
          <a:endParaRPr lang="en-US"/>
        </a:p>
      </dgm:t>
    </dgm:pt>
    <dgm:pt modelId="{274B6973-42FF-4127-9736-9A351B165BE8}" type="sibTrans" cxnId="{73A6CBD7-6191-45EC-A0C9-D41140EF5031}">
      <dgm:prSet/>
      <dgm:spPr/>
      <dgm:t>
        <a:bodyPr/>
        <a:lstStyle/>
        <a:p>
          <a:endParaRPr lang="en-US"/>
        </a:p>
      </dgm:t>
    </dgm:pt>
    <dgm:pt modelId="{69212FC2-1BB3-43B9-B55C-6F4C3BD9D88C}">
      <dgm:prSet custT="1"/>
      <dgm:spPr/>
      <dgm:t>
        <a:bodyPr/>
        <a:lstStyle/>
        <a:p>
          <a:r>
            <a:rPr lang="en-US" sz="2800" dirty="0"/>
            <a:t>Consumers</a:t>
          </a:r>
          <a:endParaRPr lang="en-US" sz="3900" dirty="0"/>
        </a:p>
      </dgm:t>
    </dgm:pt>
    <dgm:pt modelId="{2EC027E9-A648-42A3-BCF7-F47B1416A5DA}" type="parTrans" cxnId="{FD66E726-89BE-4A78-9419-6D37D7000F83}">
      <dgm:prSet/>
      <dgm:spPr/>
      <dgm:t>
        <a:bodyPr/>
        <a:lstStyle/>
        <a:p>
          <a:endParaRPr lang="en-US"/>
        </a:p>
      </dgm:t>
    </dgm:pt>
    <dgm:pt modelId="{48F93103-A2F0-46D8-80BA-6D647C7D0A0F}" type="sibTrans" cxnId="{FD66E726-89BE-4A78-9419-6D37D7000F83}">
      <dgm:prSet/>
      <dgm:spPr/>
      <dgm:t>
        <a:bodyPr/>
        <a:lstStyle/>
        <a:p>
          <a:endParaRPr lang="en-US"/>
        </a:p>
      </dgm:t>
    </dgm:pt>
    <dgm:pt modelId="{7B4F9970-D095-4BA7-8AA5-F34A84102E0E}">
      <dgm:prSet/>
      <dgm:spPr/>
      <dgm:t>
        <a:bodyPr/>
        <a:lstStyle/>
        <a:p>
          <a:r>
            <a:rPr lang="en-US" dirty="0"/>
            <a:t>Skeptical to select financial products and services</a:t>
          </a:r>
        </a:p>
      </dgm:t>
    </dgm:pt>
    <dgm:pt modelId="{58F02E82-8C8B-43BC-AAA1-39BA8E082A45}" type="parTrans" cxnId="{4548A019-78CD-42B0-A314-C7BB8397016F}">
      <dgm:prSet/>
      <dgm:spPr/>
      <dgm:t>
        <a:bodyPr/>
        <a:lstStyle/>
        <a:p>
          <a:endParaRPr lang="en-US"/>
        </a:p>
      </dgm:t>
    </dgm:pt>
    <dgm:pt modelId="{8F059E22-415F-465A-A816-3C813D917453}" type="sibTrans" cxnId="{4548A019-78CD-42B0-A314-C7BB8397016F}">
      <dgm:prSet/>
      <dgm:spPr/>
      <dgm:t>
        <a:bodyPr/>
        <a:lstStyle/>
        <a:p>
          <a:endParaRPr lang="en-US"/>
        </a:p>
      </dgm:t>
    </dgm:pt>
    <dgm:pt modelId="{722D5FEB-C202-4DE7-B9B5-12AB81844B10}" type="pres">
      <dgm:prSet presAssocID="{F2710422-EC33-413C-AC7C-E01CBE7BC8EB}" presName="diagram" presStyleCnt="0">
        <dgm:presLayoutVars>
          <dgm:chPref val="1"/>
          <dgm:dir/>
          <dgm:animOne val="branch"/>
          <dgm:animLvl val="lvl"/>
          <dgm:resizeHandles/>
        </dgm:presLayoutVars>
      </dgm:prSet>
      <dgm:spPr/>
    </dgm:pt>
    <dgm:pt modelId="{D3A674F6-5868-4374-A94C-05B5D738127D}" type="pres">
      <dgm:prSet presAssocID="{14A6BA18-1B78-4D13-B328-C6D060AAF89F}" presName="root" presStyleCnt="0"/>
      <dgm:spPr/>
    </dgm:pt>
    <dgm:pt modelId="{82002EFC-27CF-490D-AF16-85EDBFD10E5B}" type="pres">
      <dgm:prSet presAssocID="{14A6BA18-1B78-4D13-B328-C6D060AAF89F}" presName="rootComposite" presStyleCnt="0"/>
      <dgm:spPr/>
    </dgm:pt>
    <dgm:pt modelId="{72B54A7D-E134-4DC2-8BC1-5EC924D1E814}" type="pres">
      <dgm:prSet presAssocID="{14A6BA18-1B78-4D13-B328-C6D060AAF89F}" presName="rootText" presStyleLbl="node1" presStyleIdx="0" presStyleCnt="3"/>
      <dgm:spPr/>
    </dgm:pt>
    <dgm:pt modelId="{0BAA9F4A-F667-4885-AEF5-7DB35DB52BE2}" type="pres">
      <dgm:prSet presAssocID="{14A6BA18-1B78-4D13-B328-C6D060AAF89F}" presName="rootConnector" presStyleLbl="node1" presStyleIdx="0" presStyleCnt="3"/>
      <dgm:spPr/>
    </dgm:pt>
    <dgm:pt modelId="{78EC554E-E6B6-447D-9B81-17988C7ED506}" type="pres">
      <dgm:prSet presAssocID="{14A6BA18-1B78-4D13-B328-C6D060AAF89F}" presName="childShape" presStyleCnt="0"/>
      <dgm:spPr/>
    </dgm:pt>
    <dgm:pt modelId="{3F523390-16B1-4398-939E-9AA8EE26CFCF}" type="pres">
      <dgm:prSet presAssocID="{630607AE-4E4F-409F-8CB8-F038823E4377}" presName="Name13" presStyleLbl="parChTrans1D2" presStyleIdx="0" presStyleCnt="3"/>
      <dgm:spPr/>
    </dgm:pt>
    <dgm:pt modelId="{17D22F97-589F-4E5F-A018-31B6ACB048DA}" type="pres">
      <dgm:prSet presAssocID="{6FE99C09-70C1-4AC6-8ACD-2832C8760328}" presName="childText" presStyleLbl="bgAcc1" presStyleIdx="0" presStyleCnt="3" custScaleX="116823">
        <dgm:presLayoutVars>
          <dgm:bulletEnabled val="1"/>
        </dgm:presLayoutVars>
      </dgm:prSet>
      <dgm:spPr/>
    </dgm:pt>
    <dgm:pt modelId="{22885656-6DFA-4A9C-AC88-B564FF44E660}" type="pres">
      <dgm:prSet presAssocID="{6117CE23-1973-460C-8785-669A190811C5}" presName="root" presStyleCnt="0"/>
      <dgm:spPr/>
    </dgm:pt>
    <dgm:pt modelId="{C0E2D5B2-8E20-4F3A-B129-0A7280CB3F9E}" type="pres">
      <dgm:prSet presAssocID="{6117CE23-1973-460C-8785-669A190811C5}" presName="rootComposite" presStyleCnt="0"/>
      <dgm:spPr/>
    </dgm:pt>
    <dgm:pt modelId="{90510577-C7B9-4880-9E97-F6A7B0D30537}" type="pres">
      <dgm:prSet presAssocID="{6117CE23-1973-460C-8785-669A190811C5}" presName="rootText" presStyleLbl="node1" presStyleIdx="1" presStyleCnt="3"/>
      <dgm:spPr/>
    </dgm:pt>
    <dgm:pt modelId="{DB0402FD-F592-47F0-A7C6-D9E3F1B136D3}" type="pres">
      <dgm:prSet presAssocID="{6117CE23-1973-460C-8785-669A190811C5}" presName="rootConnector" presStyleLbl="node1" presStyleIdx="1" presStyleCnt="3"/>
      <dgm:spPr/>
    </dgm:pt>
    <dgm:pt modelId="{BF1DD363-9DFF-49A6-9752-CF1B34D6ED78}" type="pres">
      <dgm:prSet presAssocID="{6117CE23-1973-460C-8785-669A190811C5}" presName="childShape" presStyleCnt="0"/>
      <dgm:spPr/>
    </dgm:pt>
    <dgm:pt modelId="{D8A448F1-67BF-442C-B145-9ABAC236A53D}" type="pres">
      <dgm:prSet presAssocID="{90999888-3898-45E5-AFDF-C60FAB297D23}" presName="Name13" presStyleLbl="parChTrans1D2" presStyleIdx="1" presStyleCnt="3"/>
      <dgm:spPr/>
    </dgm:pt>
    <dgm:pt modelId="{8D2FC558-A161-427C-A16C-D06305A71AF2}" type="pres">
      <dgm:prSet presAssocID="{1899EF0D-5A20-4BB8-AD24-F86606E59E56}" presName="childText" presStyleLbl="bgAcc1" presStyleIdx="1" presStyleCnt="3" custScaleX="117892">
        <dgm:presLayoutVars>
          <dgm:bulletEnabled val="1"/>
        </dgm:presLayoutVars>
      </dgm:prSet>
      <dgm:spPr/>
    </dgm:pt>
    <dgm:pt modelId="{0F09D0E2-9893-45E6-9761-DCE116D15BFC}" type="pres">
      <dgm:prSet presAssocID="{69212FC2-1BB3-43B9-B55C-6F4C3BD9D88C}" presName="root" presStyleCnt="0"/>
      <dgm:spPr/>
    </dgm:pt>
    <dgm:pt modelId="{58E6802D-BA38-413A-9EB4-7D7018761AE2}" type="pres">
      <dgm:prSet presAssocID="{69212FC2-1BB3-43B9-B55C-6F4C3BD9D88C}" presName="rootComposite" presStyleCnt="0"/>
      <dgm:spPr/>
    </dgm:pt>
    <dgm:pt modelId="{7E6FE087-6249-4704-9767-D94B0B59CCD5}" type="pres">
      <dgm:prSet presAssocID="{69212FC2-1BB3-43B9-B55C-6F4C3BD9D88C}" presName="rootText" presStyleLbl="node1" presStyleIdx="2" presStyleCnt="3"/>
      <dgm:spPr/>
    </dgm:pt>
    <dgm:pt modelId="{B1ABABDD-777D-47F8-8E9B-E83A8B04A5E6}" type="pres">
      <dgm:prSet presAssocID="{69212FC2-1BB3-43B9-B55C-6F4C3BD9D88C}" presName="rootConnector" presStyleLbl="node1" presStyleIdx="2" presStyleCnt="3"/>
      <dgm:spPr/>
    </dgm:pt>
    <dgm:pt modelId="{E4170A6A-798B-47D4-BA5F-1B5113A1270B}" type="pres">
      <dgm:prSet presAssocID="{69212FC2-1BB3-43B9-B55C-6F4C3BD9D88C}" presName="childShape" presStyleCnt="0"/>
      <dgm:spPr/>
    </dgm:pt>
    <dgm:pt modelId="{EAA0CB15-27E0-4CE0-BCFE-48AB9D589388}" type="pres">
      <dgm:prSet presAssocID="{58F02E82-8C8B-43BC-AAA1-39BA8E082A45}" presName="Name13" presStyleLbl="parChTrans1D2" presStyleIdx="2" presStyleCnt="3"/>
      <dgm:spPr/>
    </dgm:pt>
    <dgm:pt modelId="{31A2124D-65DC-45C7-8437-5F7521EE95BA}" type="pres">
      <dgm:prSet presAssocID="{7B4F9970-D095-4BA7-8AA5-F34A84102E0E}" presName="childText" presStyleLbl="bgAcc1" presStyleIdx="2" presStyleCnt="3" custScaleX="117638">
        <dgm:presLayoutVars>
          <dgm:bulletEnabled val="1"/>
        </dgm:presLayoutVars>
      </dgm:prSet>
      <dgm:spPr/>
    </dgm:pt>
  </dgm:ptLst>
  <dgm:cxnLst>
    <dgm:cxn modelId="{D9154D08-0EF4-4BB8-8372-F64D09FE47BC}" type="presOf" srcId="{7B4F9970-D095-4BA7-8AA5-F34A84102E0E}" destId="{31A2124D-65DC-45C7-8437-5F7521EE95BA}" srcOrd="0" destOrd="0" presId="urn:microsoft.com/office/officeart/2005/8/layout/hierarchy3"/>
    <dgm:cxn modelId="{4548A019-78CD-42B0-A314-C7BB8397016F}" srcId="{69212FC2-1BB3-43B9-B55C-6F4C3BD9D88C}" destId="{7B4F9970-D095-4BA7-8AA5-F34A84102E0E}" srcOrd="0" destOrd="0" parTransId="{58F02E82-8C8B-43BC-AAA1-39BA8E082A45}" sibTransId="{8F059E22-415F-465A-A816-3C813D917453}"/>
    <dgm:cxn modelId="{FD66E726-89BE-4A78-9419-6D37D7000F83}" srcId="{F2710422-EC33-413C-AC7C-E01CBE7BC8EB}" destId="{69212FC2-1BB3-43B9-B55C-6F4C3BD9D88C}" srcOrd="2" destOrd="0" parTransId="{2EC027E9-A648-42A3-BCF7-F47B1416A5DA}" sibTransId="{48F93103-A2F0-46D8-80BA-6D647C7D0A0F}"/>
    <dgm:cxn modelId="{24695527-452C-4E21-A0C8-FEFFC89D19FE}" type="presOf" srcId="{1899EF0D-5A20-4BB8-AD24-F86606E59E56}" destId="{8D2FC558-A161-427C-A16C-D06305A71AF2}" srcOrd="0" destOrd="0" presId="urn:microsoft.com/office/officeart/2005/8/layout/hierarchy3"/>
    <dgm:cxn modelId="{03D7F737-02F5-446E-A2A9-5B7FD4E94D4C}" type="presOf" srcId="{630607AE-4E4F-409F-8CB8-F038823E4377}" destId="{3F523390-16B1-4398-939E-9AA8EE26CFCF}" srcOrd="0" destOrd="0" presId="urn:microsoft.com/office/officeart/2005/8/layout/hierarchy3"/>
    <dgm:cxn modelId="{E0BADE3C-6919-444A-AA1C-691C642DB0DE}" type="presOf" srcId="{90999888-3898-45E5-AFDF-C60FAB297D23}" destId="{D8A448F1-67BF-442C-B145-9ABAC236A53D}" srcOrd="0" destOrd="0" presId="urn:microsoft.com/office/officeart/2005/8/layout/hierarchy3"/>
    <dgm:cxn modelId="{69223E46-2070-4CBD-A540-D9CFCB77DFCC}" type="presOf" srcId="{F2710422-EC33-413C-AC7C-E01CBE7BC8EB}" destId="{722D5FEB-C202-4DE7-B9B5-12AB81844B10}" srcOrd="0" destOrd="0" presId="urn:microsoft.com/office/officeart/2005/8/layout/hierarchy3"/>
    <dgm:cxn modelId="{D34FDC71-5198-44AD-9782-12A6D30B2FBD}" type="presOf" srcId="{14A6BA18-1B78-4D13-B328-C6D060AAF89F}" destId="{0BAA9F4A-F667-4885-AEF5-7DB35DB52BE2}" srcOrd="1" destOrd="0" presId="urn:microsoft.com/office/officeart/2005/8/layout/hierarchy3"/>
    <dgm:cxn modelId="{18090853-4E73-4F06-9E1B-729B4EAE825B}" type="presOf" srcId="{69212FC2-1BB3-43B9-B55C-6F4C3BD9D88C}" destId="{B1ABABDD-777D-47F8-8E9B-E83A8B04A5E6}" srcOrd="1" destOrd="0" presId="urn:microsoft.com/office/officeart/2005/8/layout/hierarchy3"/>
    <dgm:cxn modelId="{30024953-4F0B-428A-B1E3-A16860E14012}" type="presOf" srcId="{58F02E82-8C8B-43BC-AAA1-39BA8E082A45}" destId="{EAA0CB15-27E0-4CE0-BCFE-48AB9D589388}" srcOrd="0" destOrd="0" presId="urn:microsoft.com/office/officeart/2005/8/layout/hierarchy3"/>
    <dgm:cxn modelId="{EF814C94-A863-43B7-A1F7-46848E14CB9E}" srcId="{F2710422-EC33-413C-AC7C-E01CBE7BC8EB}" destId="{14A6BA18-1B78-4D13-B328-C6D060AAF89F}" srcOrd="0" destOrd="0" parTransId="{4FA43820-F5C5-4D4F-80A4-BC6FEE867A65}" sibTransId="{44838F78-86B0-4513-9965-967800C1AAA8}"/>
    <dgm:cxn modelId="{B6054397-FBFC-40C6-A88C-AEB33BCD313A}" type="presOf" srcId="{6117CE23-1973-460C-8785-669A190811C5}" destId="{90510577-C7B9-4880-9E97-F6A7B0D30537}" srcOrd="0" destOrd="0" presId="urn:microsoft.com/office/officeart/2005/8/layout/hierarchy3"/>
    <dgm:cxn modelId="{48A5D1A2-191B-49E6-AC41-CA93CB8DC3E4}" srcId="{14A6BA18-1B78-4D13-B328-C6D060AAF89F}" destId="{6FE99C09-70C1-4AC6-8ACD-2832C8760328}" srcOrd="0" destOrd="0" parTransId="{630607AE-4E4F-409F-8CB8-F038823E4377}" sibTransId="{A77AED9C-E9E4-420E-AC56-ECEEA41B6AF9}"/>
    <dgm:cxn modelId="{CAB7B2A3-0659-4719-B410-BA55DA8CAB83}" type="presOf" srcId="{69212FC2-1BB3-43B9-B55C-6F4C3BD9D88C}" destId="{7E6FE087-6249-4704-9767-D94B0B59CCD5}" srcOrd="0" destOrd="0" presId="urn:microsoft.com/office/officeart/2005/8/layout/hierarchy3"/>
    <dgm:cxn modelId="{F8883CA4-27B2-4725-9B3A-DF179E1153A2}" type="presOf" srcId="{14A6BA18-1B78-4D13-B328-C6D060AAF89F}" destId="{72B54A7D-E134-4DC2-8BC1-5EC924D1E814}" srcOrd="0" destOrd="0" presId="urn:microsoft.com/office/officeart/2005/8/layout/hierarchy3"/>
    <dgm:cxn modelId="{2938D5B0-7A92-4141-9C8F-F335664AD227}" srcId="{F2710422-EC33-413C-AC7C-E01CBE7BC8EB}" destId="{6117CE23-1973-460C-8785-669A190811C5}" srcOrd="1" destOrd="0" parTransId="{B202238E-08C0-4C5D-A3D8-2625D65F5987}" sibTransId="{90C8830F-9B32-4006-8984-80C67989BFB9}"/>
    <dgm:cxn modelId="{9EA657D4-3EAA-40B6-A7EE-944DEF6BE611}" type="presOf" srcId="{6FE99C09-70C1-4AC6-8ACD-2832C8760328}" destId="{17D22F97-589F-4E5F-A018-31B6ACB048DA}" srcOrd="0" destOrd="0" presId="urn:microsoft.com/office/officeart/2005/8/layout/hierarchy3"/>
    <dgm:cxn modelId="{73A6CBD7-6191-45EC-A0C9-D41140EF5031}" srcId="{6117CE23-1973-460C-8785-669A190811C5}" destId="{1899EF0D-5A20-4BB8-AD24-F86606E59E56}" srcOrd="0" destOrd="0" parTransId="{90999888-3898-45E5-AFDF-C60FAB297D23}" sibTransId="{274B6973-42FF-4127-9736-9A351B165BE8}"/>
    <dgm:cxn modelId="{3ED23AE0-847F-4D84-B381-986F56559F6E}" type="presOf" srcId="{6117CE23-1973-460C-8785-669A190811C5}" destId="{DB0402FD-F592-47F0-A7C6-D9E3F1B136D3}" srcOrd="1" destOrd="0" presId="urn:microsoft.com/office/officeart/2005/8/layout/hierarchy3"/>
    <dgm:cxn modelId="{7B946F2B-CC2A-4FDD-894F-CDAF906FA631}" type="presParOf" srcId="{722D5FEB-C202-4DE7-B9B5-12AB81844B10}" destId="{D3A674F6-5868-4374-A94C-05B5D738127D}" srcOrd="0" destOrd="0" presId="urn:microsoft.com/office/officeart/2005/8/layout/hierarchy3"/>
    <dgm:cxn modelId="{C83D51F9-FD24-4229-9759-56E6ECCD6659}" type="presParOf" srcId="{D3A674F6-5868-4374-A94C-05B5D738127D}" destId="{82002EFC-27CF-490D-AF16-85EDBFD10E5B}" srcOrd="0" destOrd="0" presId="urn:microsoft.com/office/officeart/2005/8/layout/hierarchy3"/>
    <dgm:cxn modelId="{840C0ADE-0314-4203-8435-9F37F3336BEA}" type="presParOf" srcId="{82002EFC-27CF-490D-AF16-85EDBFD10E5B}" destId="{72B54A7D-E134-4DC2-8BC1-5EC924D1E814}" srcOrd="0" destOrd="0" presId="urn:microsoft.com/office/officeart/2005/8/layout/hierarchy3"/>
    <dgm:cxn modelId="{827824E4-1E07-4330-B87F-BEDB14C748B5}" type="presParOf" srcId="{82002EFC-27CF-490D-AF16-85EDBFD10E5B}" destId="{0BAA9F4A-F667-4885-AEF5-7DB35DB52BE2}" srcOrd="1" destOrd="0" presId="urn:microsoft.com/office/officeart/2005/8/layout/hierarchy3"/>
    <dgm:cxn modelId="{A4456245-7638-4DB7-A386-C87778A9BD9C}" type="presParOf" srcId="{D3A674F6-5868-4374-A94C-05B5D738127D}" destId="{78EC554E-E6B6-447D-9B81-17988C7ED506}" srcOrd="1" destOrd="0" presId="urn:microsoft.com/office/officeart/2005/8/layout/hierarchy3"/>
    <dgm:cxn modelId="{3E6C399B-9A81-488B-A7A8-1259CB7ACE3B}" type="presParOf" srcId="{78EC554E-E6B6-447D-9B81-17988C7ED506}" destId="{3F523390-16B1-4398-939E-9AA8EE26CFCF}" srcOrd="0" destOrd="0" presId="urn:microsoft.com/office/officeart/2005/8/layout/hierarchy3"/>
    <dgm:cxn modelId="{EA2AB3FB-925F-41A6-8202-B503EE337BDA}" type="presParOf" srcId="{78EC554E-E6B6-447D-9B81-17988C7ED506}" destId="{17D22F97-589F-4E5F-A018-31B6ACB048DA}" srcOrd="1" destOrd="0" presId="urn:microsoft.com/office/officeart/2005/8/layout/hierarchy3"/>
    <dgm:cxn modelId="{D179B2A3-2D63-4FEA-96EA-946839C93606}" type="presParOf" srcId="{722D5FEB-C202-4DE7-B9B5-12AB81844B10}" destId="{22885656-6DFA-4A9C-AC88-B564FF44E660}" srcOrd="1" destOrd="0" presId="urn:microsoft.com/office/officeart/2005/8/layout/hierarchy3"/>
    <dgm:cxn modelId="{12C587DB-BE0A-4B9E-B0DF-EF78A3E12C24}" type="presParOf" srcId="{22885656-6DFA-4A9C-AC88-B564FF44E660}" destId="{C0E2D5B2-8E20-4F3A-B129-0A7280CB3F9E}" srcOrd="0" destOrd="0" presId="urn:microsoft.com/office/officeart/2005/8/layout/hierarchy3"/>
    <dgm:cxn modelId="{E2F83337-E30D-4DE8-80E7-86FD849FCD6E}" type="presParOf" srcId="{C0E2D5B2-8E20-4F3A-B129-0A7280CB3F9E}" destId="{90510577-C7B9-4880-9E97-F6A7B0D30537}" srcOrd="0" destOrd="0" presId="urn:microsoft.com/office/officeart/2005/8/layout/hierarchy3"/>
    <dgm:cxn modelId="{F72D38E2-219E-433E-9FC6-07D5F3C19B2D}" type="presParOf" srcId="{C0E2D5B2-8E20-4F3A-B129-0A7280CB3F9E}" destId="{DB0402FD-F592-47F0-A7C6-D9E3F1B136D3}" srcOrd="1" destOrd="0" presId="urn:microsoft.com/office/officeart/2005/8/layout/hierarchy3"/>
    <dgm:cxn modelId="{68E6E53C-422D-4966-9AEC-9E6C65C9BB27}" type="presParOf" srcId="{22885656-6DFA-4A9C-AC88-B564FF44E660}" destId="{BF1DD363-9DFF-49A6-9752-CF1B34D6ED78}" srcOrd="1" destOrd="0" presId="urn:microsoft.com/office/officeart/2005/8/layout/hierarchy3"/>
    <dgm:cxn modelId="{AA97196E-09FB-486D-B0BE-F7F4AB6817C5}" type="presParOf" srcId="{BF1DD363-9DFF-49A6-9752-CF1B34D6ED78}" destId="{D8A448F1-67BF-442C-B145-9ABAC236A53D}" srcOrd="0" destOrd="0" presId="urn:microsoft.com/office/officeart/2005/8/layout/hierarchy3"/>
    <dgm:cxn modelId="{80B64FFC-3F58-4C34-9370-024D7B9AE901}" type="presParOf" srcId="{BF1DD363-9DFF-49A6-9752-CF1B34D6ED78}" destId="{8D2FC558-A161-427C-A16C-D06305A71AF2}" srcOrd="1" destOrd="0" presId="urn:microsoft.com/office/officeart/2005/8/layout/hierarchy3"/>
    <dgm:cxn modelId="{F9CC3395-981E-4B82-AD8A-908559B6BF06}" type="presParOf" srcId="{722D5FEB-C202-4DE7-B9B5-12AB81844B10}" destId="{0F09D0E2-9893-45E6-9761-DCE116D15BFC}" srcOrd="2" destOrd="0" presId="urn:microsoft.com/office/officeart/2005/8/layout/hierarchy3"/>
    <dgm:cxn modelId="{856A380F-767C-465D-B9AB-B795497E4B27}" type="presParOf" srcId="{0F09D0E2-9893-45E6-9761-DCE116D15BFC}" destId="{58E6802D-BA38-413A-9EB4-7D7018761AE2}" srcOrd="0" destOrd="0" presId="urn:microsoft.com/office/officeart/2005/8/layout/hierarchy3"/>
    <dgm:cxn modelId="{EE65E671-5E5A-45BB-BCA7-C2CBE1396AE9}" type="presParOf" srcId="{58E6802D-BA38-413A-9EB4-7D7018761AE2}" destId="{7E6FE087-6249-4704-9767-D94B0B59CCD5}" srcOrd="0" destOrd="0" presId="urn:microsoft.com/office/officeart/2005/8/layout/hierarchy3"/>
    <dgm:cxn modelId="{5AA1F97F-646D-4CB4-85A3-704D006411CE}" type="presParOf" srcId="{58E6802D-BA38-413A-9EB4-7D7018761AE2}" destId="{B1ABABDD-777D-47F8-8E9B-E83A8B04A5E6}" srcOrd="1" destOrd="0" presId="urn:microsoft.com/office/officeart/2005/8/layout/hierarchy3"/>
    <dgm:cxn modelId="{4DF11AB8-EE2C-4C84-A390-54A1CB47B724}" type="presParOf" srcId="{0F09D0E2-9893-45E6-9761-DCE116D15BFC}" destId="{E4170A6A-798B-47D4-BA5F-1B5113A1270B}" srcOrd="1" destOrd="0" presId="urn:microsoft.com/office/officeart/2005/8/layout/hierarchy3"/>
    <dgm:cxn modelId="{F46E69F9-FB61-4D28-964D-251274A1CBD2}" type="presParOf" srcId="{E4170A6A-798B-47D4-BA5F-1B5113A1270B}" destId="{EAA0CB15-27E0-4CE0-BCFE-48AB9D589388}" srcOrd="0" destOrd="0" presId="urn:microsoft.com/office/officeart/2005/8/layout/hierarchy3"/>
    <dgm:cxn modelId="{9CEB30DF-B9ED-4E74-B729-DCA8C36D2298}" type="presParOf" srcId="{E4170A6A-798B-47D4-BA5F-1B5113A1270B}" destId="{31A2124D-65DC-45C7-8437-5F7521EE95B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F642E3-6868-472F-914B-709AF93DF272}" type="doc">
      <dgm:prSet loTypeId="urn:microsoft.com/office/officeart/2008/layout/VerticalCurvedList" loCatId="list" qsTypeId="urn:microsoft.com/office/officeart/2005/8/quickstyle/3d3" qsCatId="3D" csTypeId="urn:microsoft.com/office/officeart/2005/8/colors/accent1_1" csCatId="accent1" phldr="1"/>
      <dgm:spPr/>
      <dgm:t>
        <a:bodyPr/>
        <a:lstStyle/>
        <a:p>
          <a:endParaRPr lang="en-US"/>
        </a:p>
      </dgm:t>
    </dgm:pt>
    <dgm:pt modelId="{BFE5859F-E53E-4BCE-A5EE-53DF44FE928E}">
      <dgm:prSet custT="1"/>
      <dgm:spPr/>
      <dgm:t>
        <a:bodyPr/>
        <a:lstStyle/>
        <a:p>
          <a:r>
            <a:rPr lang="en-US" sz="2000" b="0" dirty="0"/>
            <a:t>Predict the financial institutions’ responses to consumer complaints</a:t>
          </a:r>
        </a:p>
      </dgm:t>
    </dgm:pt>
    <dgm:pt modelId="{68E37E3C-0C56-4783-84BF-CB7CB50DF7DE}" type="parTrans" cxnId="{8125BCE6-4986-4428-B478-EBF8C04CDC26}">
      <dgm:prSet/>
      <dgm:spPr/>
      <dgm:t>
        <a:bodyPr/>
        <a:lstStyle/>
        <a:p>
          <a:endParaRPr lang="en-US" b="0"/>
        </a:p>
      </dgm:t>
    </dgm:pt>
    <dgm:pt modelId="{7F3B6AD2-FED3-4C72-A718-BFA0717FD29C}" type="sibTrans" cxnId="{8125BCE6-4986-4428-B478-EBF8C04CDC26}">
      <dgm:prSet/>
      <dgm:spPr/>
      <dgm:t>
        <a:bodyPr/>
        <a:lstStyle/>
        <a:p>
          <a:endParaRPr lang="en-US" b="0"/>
        </a:p>
      </dgm:t>
    </dgm:pt>
    <dgm:pt modelId="{65571163-5672-4E03-A835-FC14D1960B7A}">
      <dgm:prSet custT="1"/>
      <dgm:spPr/>
      <dgm:t>
        <a:bodyPr/>
        <a:lstStyle/>
        <a:p>
          <a:r>
            <a:rPr lang="en-US" sz="2000" b="0" dirty="0"/>
            <a:t>Classify the seriousness of a complaint using demographic data</a:t>
          </a:r>
        </a:p>
      </dgm:t>
    </dgm:pt>
    <dgm:pt modelId="{F2BAFA33-7515-4081-A389-3469214F282B}" type="parTrans" cxnId="{DC73536F-DA49-494E-AE2B-E2C6ABD1F584}">
      <dgm:prSet/>
      <dgm:spPr/>
      <dgm:t>
        <a:bodyPr/>
        <a:lstStyle/>
        <a:p>
          <a:endParaRPr lang="en-US" b="0"/>
        </a:p>
      </dgm:t>
    </dgm:pt>
    <dgm:pt modelId="{F9CA0632-D701-4FEA-97A0-20D4D4192732}" type="sibTrans" cxnId="{DC73536F-DA49-494E-AE2B-E2C6ABD1F584}">
      <dgm:prSet/>
      <dgm:spPr/>
      <dgm:t>
        <a:bodyPr/>
        <a:lstStyle/>
        <a:p>
          <a:endParaRPr lang="en-US" b="0"/>
        </a:p>
      </dgm:t>
    </dgm:pt>
    <dgm:pt modelId="{54AD9E69-8A1B-489B-AC20-4FF9DF90FA76}">
      <dgm:prSet custT="1"/>
      <dgm:spPr/>
      <dgm:t>
        <a:bodyPr/>
        <a:lstStyle/>
        <a:p>
          <a:r>
            <a:rPr lang="en-US" sz="2000" b="0" dirty="0"/>
            <a:t>Predict mortgage issues using Personal Income Tax data</a:t>
          </a:r>
        </a:p>
      </dgm:t>
    </dgm:pt>
    <dgm:pt modelId="{C984D89A-42B2-479E-9E33-D6102967897D}" type="parTrans" cxnId="{130923F1-0C1F-4F11-833E-F350F7A2B119}">
      <dgm:prSet/>
      <dgm:spPr/>
      <dgm:t>
        <a:bodyPr/>
        <a:lstStyle/>
        <a:p>
          <a:endParaRPr lang="en-US" b="0"/>
        </a:p>
      </dgm:t>
    </dgm:pt>
    <dgm:pt modelId="{F58F28E5-4F91-498E-B22D-46FFA587435D}" type="sibTrans" cxnId="{130923F1-0C1F-4F11-833E-F350F7A2B119}">
      <dgm:prSet/>
      <dgm:spPr/>
      <dgm:t>
        <a:bodyPr/>
        <a:lstStyle/>
        <a:p>
          <a:endParaRPr lang="en-US" b="0"/>
        </a:p>
      </dgm:t>
    </dgm:pt>
    <dgm:pt modelId="{AA6979FF-6417-4A92-B2DA-D59A54117150}" type="pres">
      <dgm:prSet presAssocID="{B0F642E3-6868-472F-914B-709AF93DF272}" presName="Name0" presStyleCnt="0">
        <dgm:presLayoutVars>
          <dgm:chMax val="7"/>
          <dgm:chPref val="7"/>
          <dgm:dir/>
        </dgm:presLayoutVars>
      </dgm:prSet>
      <dgm:spPr/>
    </dgm:pt>
    <dgm:pt modelId="{58B18016-C527-45D0-94B9-334895F56B80}" type="pres">
      <dgm:prSet presAssocID="{B0F642E3-6868-472F-914B-709AF93DF272}" presName="Name1" presStyleCnt="0"/>
      <dgm:spPr/>
    </dgm:pt>
    <dgm:pt modelId="{5FA37639-4C9A-4DDA-AB44-5B4730510E3B}" type="pres">
      <dgm:prSet presAssocID="{B0F642E3-6868-472F-914B-709AF93DF272}" presName="cycle" presStyleCnt="0"/>
      <dgm:spPr/>
    </dgm:pt>
    <dgm:pt modelId="{EAE71CB5-3596-4FAF-AD56-DAEE9328AEA6}" type="pres">
      <dgm:prSet presAssocID="{B0F642E3-6868-472F-914B-709AF93DF272}" presName="srcNode" presStyleLbl="node1" presStyleIdx="0" presStyleCnt="3"/>
      <dgm:spPr/>
    </dgm:pt>
    <dgm:pt modelId="{5AE3ED56-832E-4DAF-846A-F295395B1866}" type="pres">
      <dgm:prSet presAssocID="{B0F642E3-6868-472F-914B-709AF93DF272}" presName="conn" presStyleLbl="parChTrans1D2" presStyleIdx="0" presStyleCnt="1"/>
      <dgm:spPr/>
    </dgm:pt>
    <dgm:pt modelId="{8B08C7E9-9CE6-4908-95D9-3C169CCD060E}" type="pres">
      <dgm:prSet presAssocID="{B0F642E3-6868-472F-914B-709AF93DF272}" presName="extraNode" presStyleLbl="node1" presStyleIdx="0" presStyleCnt="3"/>
      <dgm:spPr/>
    </dgm:pt>
    <dgm:pt modelId="{9F9DDACC-BE10-4079-812F-823D0E72BEF8}" type="pres">
      <dgm:prSet presAssocID="{B0F642E3-6868-472F-914B-709AF93DF272}" presName="dstNode" presStyleLbl="node1" presStyleIdx="0" presStyleCnt="3"/>
      <dgm:spPr/>
    </dgm:pt>
    <dgm:pt modelId="{40259F4E-A9CE-47BC-9072-0E46F96C7B80}" type="pres">
      <dgm:prSet presAssocID="{BFE5859F-E53E-4BCE-A5EE-53DF44FE928E}" presName="text_1" presStyleLbl="node1" presStyleIdx="0" presStyleCnt="3">
        <dgm:presLayoutVars>
          <dgm:bulletEnabled val="1"/>
        </dgm:presLayoutVars>
      </dgm:prSet>
      <dgm:spPr/>
    </dgm:pt>
    <dgm:pt modelId="{F048240E-E99B-4E6E-AF37-8DD22A2394A2}" type="pres">
      <dgm:prSet presAssocID="{BFE5859F-E53E-4BCE-A5EE-53DF44FE928E}" presName="accent_1" presStyleCnt="0"/>
      <dgm:spPr/>
    </dgm:pt>
    <dgm:pt modelId="{7FF3D725-2D9F-48FE-8D14-0D14A3072492}" type="pres">
      <dgm:prSet presAssocID="{BFE5859F-E53E-4BCE-A5EE-53DF44FE928E}" presName="accentRepeatNode" presStyleLbl="solidFgAcc1" presStyleIdx="0" presStyleCnt="3"/>
      <dgm:spPr/>
    </dgm:pt>
    <dgm:pt modelId="{31AE2210-B077-4654-A83B-32FECA70B84A}" type="pres">
      <dgm:prSet presAssocID="{65571163-5672-4E03-A835-FC14D1960B7A}" presName="text_2" presStyleLbl="node1" presStyleIdx="1" presStyleCnt="3">
        <dgm:presLayoutVars>
          <dgm:bulletEnabled val="1"/>
        </dgm:presLayoutVars>
      </dgm:prSet>
      <dgm:spPr/>
    </dgm:pt>
    <dgm:pt modelId="{DC92DD67-6E6F-4FF6-BF75-689684149AFD}" type="pres">
      <dgm:prSet presAssocID="{65571163-5672-4E03-A835-FC14D1960B7A}" presName="accent_2" presStyleCnt="0"/>
      <dgm:spPr/>
    </dgm:pt>
    <dgm:pt modelId="{83D9177E-6602-49E3-B9DF-C764DECA98F0}" type="pres">
      <dgm:prSet presAssocID="{65571163-5672-4E03-A835-FC14D1960B7A}" presName="accentRepeatNode" presStyleLbl="solidFgAcc1" presStyleIdx="1" presStyleCnt="3"/>
      <dgm:spPr/>
    </dgm:pt>
    <dgm:pt modelId="{55719D63-1F3B-45DA-AD2D-995787636578}" type="pres">
      <dgm:prSet presAssocID="{54AD9E69-8A1B-489B-AC20-4FF9DF90FA76}" presName="text_3" presStyleLbl="node1" presStyleIdx="2" presStyleCnt="3">
        <dgm:presLayoutVars>
          <dgm:bulletEnabled val="1"/>
        </dgm:presLayoutVars>
      </dgm:prSet>
      <dgm:spPr/>
    </dgm:pt>
    <dgm:pt modelId="{34D34EB3-A5BE-4B15-A0D0-57BB2583976F}" type="pres">
      <dgm:prSet presAssocID="{54AD9E69-8A1B-489B-AC20-4FF9DF90FA76}" presName="accent_3" presStyleCnt="0"/>
      <dgm:spPr/>
    </dgm:pt>
    <dgm:pt modelId="{09A21C97-AA61-4E7A-B9A4-726E7782F130}" type="pres">
      <dgm:prSet presAssocID="{54AD9E69-8A1B-489B-AC20-4FF9DF90FA76}" presName="accentRepeatNode" presStyleLbl="solidFgAcc1" presStyleIdx="2" presStyleCnt="3"/>
      <dgm:spPr/>
    </dgm:pt>
  </dgm:ptLst>
  <dgm:cxnLst>
    <dgm:cxn modelId="{9FBF2E3D-5690-4C26-999F-FFCA2411FCEC}" type="presOf" srcId="{54AD9E69-8A1B-489B-AC20-4FF9DF90FA76}" destId="{55719D63-1F3B-45DA-AD2D-995787636578}" srcOrd="0" destOrd="0" presId="urn:microsoft.com/office/officeart/2008/layout/VerticalCurvedList"/>
    <dgm:cxn modelId="{DC73536F-DA49-494E-AE2B-E2C6ABD1F584}" srcId="{B0F642E3-6868-472F-914B-709AF93DF272}" destId="{65571163-5672-4E03-A835-FC14D1960B7A}" srcOrd="1" destOrd="0" parTransId="{F2BAFA33-7515-4081-A389-3469214F282B}" sibTransId="{F9CA0632-D701-4FEA-97A0-20D4D4192732}"/>
    <dgm:cxn modelId="{57AEAFA4-3913-42DE-BC77-211953DD1AC9}" type="presOf" srcId="{B0F642E3-6868-472F-914B-709AF93DF272}" destId="{AA6979FF-6417-4A92-B2DA-D59A54117150}" srcOrd="0" destOrd="0" presId="urn:microsoft.com/office/officeart/2008/layout/VerticalCurvedList"/>
    <dgm:cxn modelId="{F3EFF5B5-B944-424C-9269-A6C2A488BF9B}" type="presOf" srcId="{BFE5859F-E53E-4BCE-A5EE-53DF44FE928E}" destId="{40259F4E-A9CE-47BC-9072-0E46F96C7B80}" srcOrd="0" destOrd="0" presId="urn:microsoft.com/office/officeart/2008/layout/VerticalCurvedList"/>
    <dgm:cxn modelId="{CACCB9E1-2A22-485E-9DE4-DD1396009B97}" type="presOf" srcId="{65571163-5672-4E03-A835-FC14D1960B7A}" destId="{31AE2210-B077-4654-A83B-32FECA70B84A}" srcOrd="0" destOrd="0" presId="urn:microsoft.com/office/officeart/2008/layout/VerticalCurvedList"/>
    <dgm:cxn modelId="{8125BCE6-4986-4428-B478-EBF8C04CDC26}" srcId="{B0F642E3-6868-472F-914B-709AF93DF272}" destId="{BFE5859F-E53E-4BCE-A5EE-53DF44FE928E}" srcOrd="0" destOrd="0" parTransId="{68E37E3C-0C56-4783-84BF-CB7CB50DF7DE}" sibTransId="{7F3B6AD2-FED3-4C72-A718-BFA0717FD29C}"/>
    <dgm:cxn modelId="{130923F1-0C1F-4F11-833E-F350F7A2B119}" srcId="{B0F642E3-6868-472F-914B-709AF93DF272}" destId="{54AD9E69-8A1B-489B-AC20-4FF9DF90FA76}" srcOrd="2" destOrd="0" parTransId="{C984D89A-42B2-479E-9E33-D6102967897D}" sibTransId="{F58F28E5-4F91-498E-B22D-46FFA587435D}"/>
    <dgm:cxn modelId="{0D5565F8-9038-4B93-9713-07A5B1F0C78B}" type="presOf" srcId="{7F3B6AD2-FED3-4C72-A718-BFA0717FD29C}" destId="{5AE3ED56-832E-4DAF-846A-F295395B1866}" srcOrd="0" destOrd="0" presId="urn:microsoft.com/office/officeart/2008/layout/VerticalCurvedList"/>
    <dgm:cxn modelId="{60434C00-984E-4736-9B09-F381BC18CE66}" type="presParOf" srcId="{AA6979FF-6417-4A92-B2DA-D59A54117150}" destId="{58B18016-C527-45D0-94B9-334895F56B80}" srcOrd="0" destOrd="0" presId="urn:microsoft.com/office/officeart/2008/layout/VerticalCurvedList"/>
    <dgm:cxn modelId="{F110567B-634A-4867-8704-060DD503230A}" type="presParOf" srcId="{58B18016-C527-45D0-94B9-334895F56B80}" destId="{5FA37639-4C9A-4DDA-AB44-5B4730510E3B}" srcOrd="0" destOrd="0" presId="urn:microsoft.com/office/officeart/2008/layout/VerticalCurvedList"/>
    <dgm:cxn modelId="{5773256F-73A8-45F5-AE88-56CC44B1F3B5}" type="presParOf" srcId="{5FA37639-4C9A-4DDA-AB44-5B4730510E3B}" destId="{EAE71CB5-3596-4FAF-AD56-DAEE9328AEA6}" srcOrd="0" destOrd="0" presId="urn:microsoft.com/office/officeart/2008/layout/VerticalCurvedList"/>
    <dgm:cxn modelId="{AB8DD811-A6F1-4D8A-B8CA-88A79A53015C}" type="presParOf" srcId="{5FA37639-4C9A-4DDA-AB44-5B4730510E3B}" destId="{5AE3ED56-832E-4DAF-846A-F295395B1866}" srcOrd="1" destOrd="0" presId="urn:microsoft.com/office/officeart/2008/layout/VerticalCurvedList"/>
    <dgm:cxn modelId="{1A75D8B3-8CAA-4C78-BAD7-8ABEDB37A642}" type="presParOf" srcId="{5FA37639-4C9A-4DDA-AB44-5B4730510E3B}" destId="{8B08C7E9-9CE6-4908-95D9-3C169CCD060E}" srcOrd="2" destOrd="0" presId="urn:microsoft.com/office/officeart/2008/layout/VerticalCurvedList"/>
    <dgm:cxn modelId="{178C4A74-681D-47E4-8AE8-397376E12F1A}" type="presParOf" srcId="{5FA37639-4C9A-4DDA-AB44-5B4730510E3B}" destId="{9F9DDACC-BE10-4079-812F-823D0E72BEF8}" srcOrd="3" destOrd="0" presId="urn:microsoft.com/office/officeart/2008/layout/VerticalCurvedList"/>
    <dgm:cxn modelId="{4274C574-50B6-4F93-B4E1-CC91260F762B}" type="presParOf" srcId="{58B18016-C527-45D0-94B9-334895F56B80}" destId="{40259F4E-A9CE-47BC-9072-0E46F96C7B80}" srcOrd="1" destOrd="0" presId="urn:microsoft.com/office/officeart/2008/layout/VerticalCurvedList"/>
    <dgm:cxn modelId="{434ADC43-791C-4E65-BA07-C65923B9A5A7}" type="presParOf" srcId="{58B18016-C527-45D0-94B9-334895F56B80}" destId="{F048240E-E99B-4E6E-AF37-8DD22A2394A2}" srcOrd="2" destOrd="0" presId="urn:microsoft.com/office/officeart/2008/layout/VerticalCurvedList"/>
    <dgm:cxn modelId="{5AEEED33-5638-4FAA-B8B2-A5AD528FDDDC}" type="presParOf" srcId="{F048240E-E99B-4E6E-AF37-8DD22A2394A2}" destId="{7FF3D725-2D9F-48FE-8D14-0D14A3072492}" srcOrd="0" destOrd="0" presId="urn:microsoft.com/office/officeart/2008/layout/VerticalCurvedList"/>
    <dgm:cxn modelId="{0770A6EB-052D-48C9-B7C8-CD5CC30587AA}" type="presParOf" srcId="{58B18016-C527-45D0-94B9-334895F56B80}" destId="{31AE2210-B077-4654-A83B-32FECA70B84A}" srcOrd="3" destOrd="0" presId="urn:microsoft.com/office/officeart/2008/layout/VerticalCurvedList"/>
    <dgm:cxn modelId="{DEB863EE-D356-447E-B0A9-E05FB893BFB5}" type="presParOf" srcId="{58B18016-C527-45D0-94B9-334895F56B80}" destId="{DC92DD67-6E6F-4FF6-BF75-689684149AFD}" srcOrd="4" destOrd="0" presId="urn:microsoft.com/office/officeart/2008/layout/VerticalCurvedList"/>
    <dgm:cxn modelId="{34D31B68-BFEA-451C-BA96-CB7BFEEDFFD8}" type="presParOf" srcId="{DC92DD67-6E6F-4FF6-BF75-689684149AFD}" destId="{83D9177E-6602-49E3-B9DF-C764DECA98F0}" srcOrd="0" destOrd="0" presId="urn:microsoft.com/office/officeart/2008/layout/VerticalCurvedList"/>
    <dgm:cxn modelId="{59CE844C-B709-438F-8B47-4B887C867A6B}" type="presParOf" srcId="{58B18016-C527-45D0-94B9-334895F56B80}" destId="{55719D63-1F3B-45DA-AD2D-995787636578}" srcOrd="5" destOrd="0" presId="urn:microsoft.com/office/officeart/2008/layout/VerticalCurvedList"/>
    <dgm:cxn modelId="{E952BCFF-741D-4CA0-9DE8-3B064CB7961D}" type="presParOf" srcId="{58B18016-C527-45D0-94B9-334895F56B80}" destId="{34D34EB3-A5BE-4B15-A0D0-57BB2583976F}" srcOrd="6" destOrd="0" presId="urn:microsoft.com/office/officeart/2008/layout/VerticalCurvedList"/>
    <dgm:cxn modelId="{48BE4DFA-4DAC-4294-8EC1-A273AC623FD0}" type="presParOf" srcId="{34D34EB3-A5BE-4B15-A0D0-57BB2583976F}" destId="{09A21C97-AA61-4E7A-B9A4-726E7782F1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3D8726-18C4-4733-AB82-76B3D338ABA5}"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US"/>
        </a:p>
      </dgm:t>
    </dgm:pt>
    <dgm:pt modelId="{B07BC53F-B624-4DE3-B890-9565A5EDF115}">
      <dgm:prSet/>
      <dgm:spPr/>
      <dgm:t>
        <a:bodyPr/>
        <a:lstStyle/>
        <a:p>
          <a:r>
            <a:rPr lang="en-US" dirty="0"/>
            <a:t>- DEMOGRAPHICS DATA</a:t>
          </a:r>
        </a:p>
      </dgm:t>
    </dgm:pt>
    <dgm:pt modelId="{BDE57521-4E14-4959-AA85-251EF0D08C40}" type="parTrans" cxnId="{03D4A4AF-2E42-414B-B6B9-0FDCC78DE22E}">
      <dgm:prSet/>
      <dgm:spPr/>
      <dgm:t>
        <a:bodyPr/>
        <a:lstStyle/>
        <a:p>
          <a:endParaRPr lang="en-US"/>
        </a:p>
      </dgm:t>
    </dgm:pt>
    <dgm:pt modelId="{946A86C2-B18B-4A95-8F89-25400BB032C1}" type="sibTrans" cxnId="{03D4A4AF-2E42-414B-B6B9-0FDCC78DE22E}">
      <dgm:prSet/>
      <dgm:spPr/>
      <dgm:t>
        <a:bodyPr/>
        <a:lstStyle/>
        <a:p>
          <a:endParaRPr lang="en-US"/>
        </a:p>
      </dgm:t>
    </dgm:pt>
    <dgm:pt modelId="{9273EF46-727A-4C9A-A309-A04435F23EBE}">
      <dgm:prSet/>
      <dgm:spPr/>
      <dgm:t>
        <a:bodyPr/>
        <a:lstStyle/>
        <a:p>
          <a:r>
            <a:rPr lang="en-US" dirty="0"/>
            <a:t>Includes attributes like cost of living, houses with and without mortgage, house value, household income for each ZIP code in Texas state.</a:t>
          </a:r>
        </a:p>
      </dgm:t>
    </dgm:pt>
    <dgm:pt modelId="{756E2179-D7DC-49C2-9F39-8F1CD91FC5D9}" type="parTrans" cxnId="{AFE2C937-BAEE-451F-8875-9FC4199118A6}">
      <dgm:prSet/>
      <dgm:spPr/>
      <dgm:t>
        <a:bodyPr/>
        <a:lstStyle/>
        <a:p>
          <a:endParaRPr lang="en-US"/>
        </a:p>
      </dgm:t>
    </dgm:pt>
    <dgm:pt modelId="{655A2876-3F44-4A4D-A261-4943F3C6F2E5}" type="sibTrans" cxnId="{AFE2C937-BAEE-451F-8875-9FC4199118A6}">
      <dgm:prSet/>
      <dgm:spPr/>
      <dgm:t>
        <a:bodyPr/>
        <a:lstStyle/>
        <a:p>
          <a:endParaRPr lang="en-US"/>
        </a:p>
      </dgm:t>
    </dgm:pt>
    <dgm:pt modelId="{0146EC02-68B8-4C3A-9696-D18F19383A08}">
      <dgm:prSet/>
      <dgm:spPr/>
      <dgm:t>
        <a:bodyPr/>
        <a:lstStyle/>
        <a:p>
          <a:r>
            <a:rPr lang="en-US" dirty="0"/>
            <a:t>Web-scraped from www.city-data.com</a:t>
          </a:r>
        </a:p>
      </dgm:t>
    </dgm:pt>
    <dgm:pt modelId="{2E0E0D69-59E6-413C-9DBE-9D80D38E1B4A}" type="parTrans" cxnId="{36176983-6658-490E-8ADF-2AD7E8CEBB89}">
      <dgm:prSet/>
      <dgm:spPr/>
      <dgm:t>
        <a:bodyPr/>
        <a:lstStyle/>
        <a:p>
          <a:endParaRPr lang="en-US"/>
        </a:p>
      </dgm:t>
    </dgm:pt>
    <dgm:pt modelId="{27809EC9-4C41-436F-8C8F-438BE63059F9}" type="sibTrans" cxnId="{36176983-6658-490E-8ADF-2AD7E8CEBB89}">
      <dgm:prSet/>
      <dgm:spPr/>
      <dgm:t>
        <a:bodyPr/>
        <a:lstStyle/>
        <a:p>
          <a:endParaRPr lang="en-US"/>
        </a:p>
      </dgm:t>
    </dgm:pt>
    <dgm:pt modelId="{C8D9A457-A578-4595-A830-1FCD89B60760}">
      <dgm:prSet/>
      <dgm:spPr/>
      <dgm:t>
        <a:bodyPr/>
        <a:lstStyle/>
        <a:p>
          <a:r>
            <a:rPr lang="en-US" dirty="0"/>
            <a:t>- SOI TAX STATS - Individual Income Tax Statistics dataset</a:t>
          </a:r>
        </a:p>
      </dgm:t>
    </dgm:pt>
    <dgm:pt modelId="{ECCDBE1A-E6D0-4CF3-AEA7-D81CE36FB80D}" type="parTrans" cxnId="{A1275044-015C-40E0-88A1-2849A36BF972}">
      <dgm:prSet/>
      <dgm:spPr/>
      <dgm:t>
        <a:bodyPr/>
        <a:lstStyle/>
        <a:p>
          <a:endParaRPr lang="en-US"/>
        </a:p>
      </dgm:t>
    </dgm:pt>
    <dgm:pt modelId="{D59E7283-DA0C-40D4-B34D-DFE9DED094C3}" type="sibTrans" cxnId="{A1275044-015C-40E0-88A1-2849A36BF972}">
      <dgm:prSet/>
      <dgm:spPr/>
      <dgm:t>
        <a:bodyPr/>
        <a:lstStyle/>
        <a:p>
          <a:endParaRPr lang="en-US"/>
        </a:p>
      </dgm:t>
    </dgm:pt>
    <dgm:pt modelId="{F1103991-FAA6-47B9-ADCD-9C9BF32A7E3E}">
      <dgm:prSet/>
      <dgm:spPr/>
      <dgm:t>
        <a:bodyPr/>
        <a:lstStyle/>
        <a:p>
          <a:r>
            <a:rPr lang="en-US"/>
            <a:t>Includes income and tax items classified by State, Zip Code, and the size of adjusted gross income</a:t>
          </a:r>
        </a:p>
      </dgm:t>
    </dgm:pt>
    <dgm:pt modelId="{57316913-B08D-425B-8052-19D572430A41}" type="parTrans" cxnId="{E5CF60A4-6280-48E2-B658-F90203194A92}">
      <dgm:prSet/>
      <dgm:spPr/>
      <dgm:t>
        <a:bodyPr/>
        <a:lstStyle/>
        <a:p>
          <a:endParaRPr lang="en-US"/>
        </a:p>
      </dgm:t>
    </dgm:pt>
    <dgm:pt modelId="{47F880A6-A8FE-4C5F-B9D1-94CA89677D4D}" type="sibTrans" cxnId="{E5CF60A4-6280-48E2-B658-F90203194A92}">
      <dgm:prSet/>
      <dgm:spPr/>
      <dgm:t>
        <a:bodyPr/>
        <a:lstStyle/>
        <a:p>
          <a:endParaRPr lang="en-US"/>
        </a:p>
      </dgm:t>
    </dgm:pt>
    <dgm:pt modelId="{95000742-2AD8-46CE-9074-2AACC5DAC38B}">
      <dgm:prSet/>
      <dgm:spPr/>
      <dgm:t>
        <a:bodyPr/>
        <a:lstStyle/>
        <a:p>
          <a:r>
            <a:rPr lang="en-US" dirty="0"/>
            <a:t>Data source: Internal Revenue services (IRS)</a:t>
          </a:r>
        </a:p>
      </dgm:t>
    </dgm:pt>
    <dgm:pt modelId="{C48BD3FF-D5AA-4C4F-BE79-E6512ACB6EF6}" type="parTrans" cxnId="{64FFAB42-9208-4036-9978-F2AD666296BE}">
      <dgm:prSet/>
      <dgm:spPr/>
      <dgm:t>
        <a:bodyPr/>
        <a:lstStyle/>
        <a:p>
          <a:endParaRPr lang="en-US"/>
        </a:p>
      </dgm:t>
    </dgm:pt>
    <dgm:pt modelId="{A4C39229-1A0F-442B-9313-763B8EC3B8FC}" type="sibTrans" cxnId="{64FFAB42-9208-4036-9978-F2AD666296BE}">
      <dgm:prSet/>
      <dgm:spPr/>
      <dgm:t>
        <a:bodyPr/>
        <a:lstStyle/>
        <a:p>
          <a:endParaRPr lang="en-US"/>
        </a:p>
      </dgm:t>
    </dgm:pt>
    <dgm:pt modelId="{DB785E45-AC25-4099-8E22-4CEEAD3E1CAA}" type="pres">
      <dgm:prSet presAssocID="{683D8726-18C4-4733-AB82-76B3D338ABA5}" presName="linear" presStyleCnt="0">
        <dgm:presLayoutVars>
          <dgm:dir/>
          <dgm:animLvl val="lvl"/>
          <dgm:resizeHandles val="exact"/>
        </dgm:presLayoutVars>
      </dgm:prSet>
      <dgm:spPr/>
    </dgm:pt>
    <dgm:pt modelId="{D3548DF3-8EC8-4C86-A4E2-3AC5658AE48F}" type="pres">
      <dgm:prSet presAssocID="{B07BC53F-B624-4DE3-B890-9565A5EDF115}" presName="parentLin" presStyleCnt="0"/>
      <dgm:spPr/>
    </dgm:pt>
    <dgm:pt modelId="{3D3B7F72-EAFB-48D5-AD83-7D3B2C6F4295}" type="pres">
      <dgm:prSet presAssocID="{B07BC53F-B624-4DE3-B890-9565A5EDF115}" presName="parentLeftMargin" presStyleLbl="node1" presStyleIdx="0" presStyleCnt="2"/>
      <dgm:spPr/>
    </dgm:pt>
    <dgm:pt modelId="{B852BB61-D627-4C84-BDA7-CB52A246FBAA}" type="pres">
      <dgm:prSet presAssocID="{B07BC53F-B624-4DE3-B890-9565A5EDF115}" presName="parentText" presStyleLbl="node1" presStyleIdx="0" presStyleCnt="2" custLinFactNeighborY="-11895">
        <dgm:presLayoutVars>
          <dgm:chMax val="0"/>
          <dgm:bulletEnabled val="1"/>
        </dgm:presLayoutVars>
      </dgm:prSet>
      <dgm:spPr/>
    </dgm:pt>
    <dgm:pt modelId="{4C176047-6885-4E8F-9824-1F6479513574}" type="pres">
      <dgm:prSet presAssocID="{B07BC53F-B624-4DE3-B890-9565A5EDF115}" presName="negativeSpace" presStyleCnt="0"/>
      <dgm:spPr/>
    </dgm:pt>
    <dgm:pt modelId="{D1351FAB-606D-45BE-83F0-976AECC6D388}" type="pres">
      <dgm:prSet presAssocID="{B07BC53F-B624-4DE3-B890-9565A5EDF115}" presName="childText" presStyleLbl="conFgAcc1" presStyleIdx="0" presStyleCnt="2" custLinFactNeighborY="-91462">
        <dgm:presLayoutVars>
          <dgm:bulletEnabled val="1"/>
        </dgm:presLayoutVars>
      </dgm:prSet>
      <dgm:spPr/>
    </dgm:pt>
    <dgm:pt modelId="{0B008A67-FAB4-4A54-9DD6-F656E45543B0}" type="pres">
      <dgm:prSet presAssocID="{946A86C2-B18B-4A95-8F89-25400BB032C1}" presName="spaceBetweenRectangles" presStyleCnt="0"/>
      <dgm:spPr/>
    </dgm:pt>
    <dgm:pt modelId="{C74B00A0-7F20-431E-9595-44CE765E0AFD}" type="pres">
      <dgm:prSet presAssocID="{C8D9A457-A578-4595-A830-1FCD89B60760}" presName="parentLin" presStyleCnt="0"/>
      <dgm:spPr/>
    </dgm:pt>
    <dgm:pt modelId="{E25CA047-C2F3-4B4C-88C3-5601C15798F8}" type="pres">
      <dgm:prSet presAssocID="{C8D9A457-A578-4595-A830-1FCD89B60760}" presName="parentLeftMargin" presStyleLbl="node1" presStyleIdx="0" presStyleCnt="2"/>
      <dgm:spPr/>
    </dgm:pt>
    <dgm:pt modelId="{541B2788-B1FC-450B-B648-4CF7C60DAF67}" type="pres">
      <dgm:prSet presAssocID="{C8D9A457-A578-4595-A830-1FCD89B60760}" presName="parentText" presStyleLbl="node1" presStyleIdx="1" presStyleCnt="2" custLinFactNeighborY="-16730">
        <dgm:presLayoutVars>
          <dgm:chMax val="0"/>
          <dgm:bulletEnabled val="1"/>
        </dgm:presLayoutVars>
      </dgm:prSet>
      <dgm:spPr/>
    </dgm:pt>
    <dgm:pt modelId="{0B55380E-A885-4016-8166-DB82B3CAB72F}" type="pres">
      <dgm:prSet presAssocID="{C8D9A457-A578-4595-A830-1FCD89B60760}" presName="negativeSpace" presStyleCnt="0"/>
      <dgm:spPr/>
    </dgm:pt>
    <dgm:pt modelId="{C31D38E7-EBA9-4858-9730-326EB0C0CB8C}" type="pres">
      <dgm:prSet presAssocID="{C8D9A457-A578-4595-A830-1FCD89B60760}" presName="childText" presStyleLbl="conFgAcc1" presStyleIdx="1" presStyleCnt="2" custLinFactNeighborY="-33460">
        <dgm:presLayoutVars>
          <dgm:bulletEnabled val="1"/>
        </dgm:presLayoutVars>
      </dgm:prSet>
      <dgm:spPr/>
    </dgm:pt>
  </dgm:ptLst>
  <dgm:cxnLst>
    <dgm:cxn modelId="{4D54C605-7625-4A1E-BF53-EA622FDD00D2}" type="presOf" srcId="{C8D9A457-A578-4595-A830-1FCD89B60760}" destId="{E25CA047-C2F3-4B4C-88C3-5601C15798F8}" srcOrd="0" destOrd="0" presId="urn:microsoft.com/office/officeart/2005/8/layout/list1"/>
    <dgm:cxn modelId="{4F30A01E-F932-4D03-97CF-51E726ACBB1D}" type="presOf" srcId="{F1103991-FAA6-47B9-ADCD-9C9BF32A7E3E}" destId="{C31D38E7-EBA9-4858-9730-326EB0C0CB8C}" srcOrd="0" destOrd="0" presId="urn:microsoft.com/office/officeart/2005/8/layout/list1"/>
    <dgm:cxn modelId="{E532EE2F-DF16-4A89-BEBD-31FC1E9D3707}" type="presOf" srcId="{C8D9A457-A578-4595-A830-1FCD89B60760}" destId="{541B2788-B1FC-450B-B648-4CF7C60DAF67}" srcOrd="1" destOrd="0" presId="urn:microsoft.com/office/officeart/2005/8/layout/list1"/>
    <dgm:cxn modelId="{AFE2C937-BAEE-451F-8875-9FC4199118A6}" srcId="{B07BC53F-B624-4DE3-B890-9565A5EDF115}" destId="{9273EF46-727A-4C9A-A309-A04435F23EBE}" srcOrd="0" destOrd="0" parTransId="{756E2179-D7DC-49C2-9F39-8F1CD91FC5D9}" sibTransId="{655A2876-3F44-4A4D-A261-4943F3C6F2E5}"/>
    <dgm:cxn modelId="{64FFAB42-9208-4036-9978-F2AD666296BE}" srcId="{C8D9A457-A578-4595-A830-1FCD89B60760}" destId="{95000742-2AD8-46CE-9074-2AACC5DAC38B}" srcOrd="1" destOrd="0" parTransId="{C48BD3FF-D5AA-4C4F-BE79-E6512ACB6EF6}" sibTransId="{A4C39229-1A0F-442B-9313-763B8EC3B8FC}"/>
    <dgm:cxn modelId="{A1275044-015C-40E0-88A1-2849A36BF972}" srcId="{683D8726-18C4-4733-AB82-76B3D338ABA5}" destId="{C8D9A457-A578-4595-A830-1FCD89B60760}" srcOrd="1" destOrd="0" parTransId="{ECCDBE1A-E6D0-4CF3-AEA7-D81CE36FB80D}" sibTransId="{D59E7283-DA0C-40D4-B34D-DFE9DED094C3}"/>
    <dgm:cxn modelId="{7E08984D-0988-42E9-8CE4-52DC6756C71F}" type="presOf" srcId="{683D8726-18C4-4733-AB82-76B3D338ABA5}" destId="{DB785E45-AC25-4099-8E22-4CEEAD3E1CAA}" srcOrd="0" destOrd="0" presId="urn:microsoft.com/office/officeart/2005/8/layout/list1"/>
    <dgm:cxn modelId="{04463A56-E3D0-47FB-B7BC-60AC3CAEC6CF}" type="presOf" srcId="{B07BC53F-B624-4DE3-B890-9565A5EDF115}" destId="{B852BB61-D627-4C84-BDA7-CB52A246FBAA}" srcOrd="1" destOrd="0" presId="urn:microsoft.com/office/officeart/2005/8/layout/list1"/>
    <dgm:cxn modelId="{1DC51B7F-D69F-49B9-8407-9C7CB9298396}" type="presOf" srcId="{95000742-2AD8-46CE-9074-2AACC5DAC38B}" destId="{C31D38E7-EBA9-4858-9730-326EB0C0CB8C}" srcOrd="0" destOrd="1" presId="urn:microsoft.com/office/officeart/2005/8/layout/list1"/>
    <dgm:cxn modelId="{36176983-6658-490E-8ADF-2AD7E8CEBB89}" srcId="{B07BC53F-B624-4DE3-B890-9565A5EDF115}" destId="{0146EC02-68B8-4C3A-9696-D18F19383A08}" srcOrd="1" destOrd="0" parTransId="{2E0E0D69-59E6-413C-9DBE-9D80D38E1B4A}" sibTransId="{27809EC9-4C41-436F-8C8F-438BE63059F9}"/>
    <dgm:cxn modelId="{C1D18191-975D-463A-8347-845C2E91B5D7}" type="presOf" srcId="{0146EC02-68B8-4C3A-9696-D18F19383A08}" destId="{D1351FAB-606D-45BE-83F0-976AECC6D388}" srcOrd="0" destOrd="1" presId="urn:microsoft.com/office/officeart/2005/8/layout/list1"/>
    <dgm:cxn modelId="{E5CF60A4-6280-48E2-B658-F90203194A92}" srcId="{C8D9A457-A578-4595-A830-1FCD89B60760}" destId="{F1103991-FAA6-47B9-ADCD-9C9BF32A7E3E}" srcOrd="0" destOrd="0" parTransId="{57316913-B08D-425B-8052-19D572430A41}" sibTransId="{47F880A6-A8FE-4C5F-B9D1-94CA89677D4D}"/>
    <dgm:cxn modelId="{03D4A4AF-2E42-414B-B6B9-0FDCC78DE22E}" srcId="{683D8726-18C4-4733-AB82-76B3D338ABA5}" destId="{B07BC53F-B624-4DE3-B890-9565A5EDF115}" srcOrd="0" destOrd="0" parTransId="{BDE57521-4E14-4959-AA85-251EF0D08C40}" sibTransId="{946A86C2-B18B-4A95-8F89-25400BB032C1}"/>
    <dgm:cxn modelId="{C573F7C7-7C3C-4E76-A80D-1B05B7CFD3DF}" type="presOf" srcId="{9273EF46-727A-4C9A-A309-A04435F23EBE}" destId="{D1351FAB-606D-45BE-83F0-976AECC6D388}" srcOrd="0" destOrd="0" presId="urn:microsoft.com/office/officeart/2005/8/layout/list1"/>
    <dgm:cxn modelId="{6CE529F7-BD48-44BD-92AC-EAED7370A993}" type="presOf" srcId="{B07BC53F-B624-4DE3-B890-9565A5EDF115}" destId="{3D3B7F72-EAFB-48D5-AD83-7D3B2C6F4295}" srcOrd="0" destOrd="0" presId="urn:microsoft.com/office/officeart/2005/8/layout/list1"/>
    <dgm:cxn modelId="{D7BB8636-32B9-43C6-BF79-A92066474852}" type="presParOf" srcId="{DB785E45-AC25-4099-8E22-4CEEAD3E1CAA}" destId="{D3548DF3-8EC8-4C86-A4E2-3AC5658AE48F}" srcOrd="0" destOrd="0" presId="urn:microsoft.com/office/officeart/2005/8/layout/list1"/>
    <dgm:cxn modelId="{7CE717E5-6C90-48C4-B5CE-B98E031C1F10}" type="presParOf" srcId="{D3548DF3-8EC8-4C86-A4E2-3AC5658AE48F}" destId="{3D3B7F72-EAFB-48D5-AD83-7D3B2C6F4295}" srcOrd="0" destOrd="0" presId="urn:microsoft.com/office/officeart/2005/8/layout/list1"/>
    <dgm:cxn modelId="{CE7BCD8F-D2CC-42D8-9659-3F21E75DC776}" type="presParOf" srcId="{D3548DF3-8EC8-4C86-A4E2-3AC5658AE48F}" destId="{B852BB61-D627-4C84-BDA7-CB52A246FBAA}" srcOrd="1" destOrd="0" presId="urn:microsoft.com/office/officeart/2005/8/layout/list1"/>
    <dgm:cxn modelId="{8D383AEF-546D-4D64-96C6-1F6A98E415DF}" type="presParOf" srcId="{DB785E45-AC25-4099-8E22-4CEEAD3E1CAA}" destId="{4C176047-6885-4E8F-9824-1F6479513574}" srcOrd="1" destOrd="0" presId="urn:microsoft.com/office/officeart/2005/8/layout/list1"/>
    <dgm:cxn modelId="{FB224D73-70F3-4D52-9272-4B15147E08BB}" type="presParOf" srcId="{DB785E45-AC25-4099-8E22-4CEEAD3E1CAA}" destId="{D1351FAB-606D-45BE-83F0-976AECC6D388}" srcOrd="2" destOrd="0" presId="urn:microsoft.com/office/officeart/2005/8/layout/list1"/>
    <dgm:cxn modelId="{0CFA9D2B-3C86-4949-B738-B888FD3D5D51}" type="presParOf" srcId="{DB785E45-AC25-4099-8E22-4CEEAD3E1CAA}" destId="{0B008A67-FAB4-4A54-9DD6-F656E45543B0}" srcOrd="3" destOrd="0" presId="urn:microsoft.com/office/officeart/2005/8/layout/list1"/>
    <dgm:cxn modelId="{93FAA003-81DB-4138-8DB4-D0EC4EBD2A76}" type="presParOf" srcId="{DB785E45-AC25-4099-8E22-4CEEAD3E1CAA}" destId="{C74B00A0-7F20-431E-9595-44CE765E0AFD}" srcOrd="4" destOrd="0" presId="urn:microsoft.com/office/officeart/2005/8/layout/list1"/>
    <dgm:cxn modelId="{FE1E629C-9275-4C35-BEA2-C8434FA1FC94}" type="presParOf" srcId="{C74B00A0-7F20-431E-9595-44CE765E0AFD}" destId="{E25CA047-C2F3-4B4C-88C3-5601C15798F8}" srcOrd="0" destOrd="0" presId="urn:microsoft.com/office/officeart/2005/8/layout/list1"/>
    <dgm:cxn modelId="{F19FE146-C355-4C6B-A61F-7A4125C66151}" type="presParOf" srcId="{C74B00A0-7F20-431E-9595-44CE765E0AFD}" destId="{541B2788-B1FC-450B-B648-4CF7C60DAF67}" srcOrd="1" destOrd="0" presId="urn:microsoft.com/office/officeart/2005/8/layout/list1"/>
    <dgm:cxn modelId="{9DBEE696-89F9-4A43-9BF5-3FFED5735D67}" type="presParOf" srcId="{DB785E45-AC25-4099-8E22-4CEEAD3E1CAA}" destId="{0B55380E-A885-4016-8166-DB82B3CAB72F}" srcOrd="5" destOrd="0" presId="urn:microsoft.com/office/officeart/2005/8/layout/list1"/>
    <dgm:cxn modelId="{748357FB-8310-484D-8146-A80E319B5D35}" type="presParOf" srcId="{DB785E45-AC25-4099-8E22-4CEEAD3E1CAA}" destId="{C31D38E7-EBA9-4858-9730-326EB0C0CB8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73E9D8B-48AE-4A3B-8DF1-9ABF06B09C09}" type="doc">
      <dgm:prSet loTypeId="urn:microsoft.com/office/officeart/2005/8/layout/process4" loCatId="process" qsTypeId="urn:microsoft.com/office/officeart/2005/8/quickstyle/simple5" qsCatId="simple" csTypeId="urn:microsoft.com/office/officeart/2005/8/colors/accent0_1" csCatId="mainScheme"/>
      <dgm:spPr/>
      <dgm:t>
        <a:bodyPr/>
        <a:lstStyle/>
        <a:p>
          <a:endParaRPr lang="en-US"/>
        </a:p>
      </dgm:t>
    </dgm:pt>
    <dgm:pt modelId="{FAFF0912-9D81-4CC5-A24B-C911E48404B7}">
      <dgm:prSet/>
      <dgm:spPr/>
      <dgm:t>
        <a:bodyPr/>
        <a:lstStyle/>
        <a:p>
          <a:r>
            <a:rPr lang="en-US" dirty="0"/>
            <a:t>Data Cleaning</a:t>
          </a:r>
        </a:p>
      </dgm:t>
    </dgm:pt>
    <dgm:pt modelId="{B1AC9B66-5D76-4242-B602-2D96D09EE84B}" type="parTrans" cxnId="{33F41C44-186F-4F2B-9CDA-BE149D13E05C}">
      <dgm:prSet/>
      <dgm:spPr/>
      <dgm:t>
        <a:bodyPr/>
        <a:lstStyle/>
        <a:p>
          <a:endParaRPr lang="en-US"/>
        </a:p>
      </dgm:t>
    </dgm:pt>
    <dgm:pt modelId="{D06177CB-E8A4-47CC-9AF6-2CC7AE8D930F}" type="sibTrans" cxnId="{33F41C44-186F-4F2B-9CDA-BE149D13E05C}">
      <dgm:prSet/>
      <dgm:spPr/>
      <dgm:t>
        <a:bodyPr/>
        <a:lstStyle/>
        <a:p>
          <a:endParaRPr lang="en-US"/>
        </a:p>
      </dgm:t>
    </dgm:pt>
    <dgm:pt modelId="{5D33CCC2-8E8D-4B6D-8B76-14F9320BFA9C}">
      <dgm:prSet/>
      <dgm:spPr/>
      <dgm:t>
        <a:bodyPr/>
        <a:lstStyle/>
        <a:p>
          <a:r>
            <a:rPr lang="en-US"/>
            <a:t>Merging multiple data sources</a:t>
          </a:r>
        </a:p>
      </dgm:t>
    </dgm:pt>
    <dgm:pt modelId="{5E5385F3-4476-4AC2-AB10-48ED91461A75}" type="parTrans" cxnId="{54526F8F-2FD0-4E3A-9EC7-0EB61B2556C2}">
      <dgm:prSet/>
      <dgm:spPr/>
      <dgm:t>
        <a:bodyPr/>
        <a:lstStyle/>
        <a:p>
          <a:endParaRPr lang="en-US"/>
        </a:p>
      </dgm:t>
    </dgm:pt>
    <dgm:pt modelId="{F9FAF526-2542-47A5-AE3D-CA3D1BB89226}" type="sibTrans" cxnId="{54526F8F-2FD0-4E3A-9EC7-0EB61B2556C2}">
      <dgm:prSet/>
      <dgm:spPr/>
      <dgm:t>
        <a:bodyPr/>
        <a:lstStyle/>
        <a:p>
          <a:endParaRPr lang="en-US"/>
        </a:p>
      </dgm:t>
    </dgm:pt>
    <dgm:pt modelId="{37641700-0F30-4486-8233-47C1FD0155D4}">
      <dgm:prSet/>
      <dgm:spPr/>
      <dgm:t>
        <a:bodyPr/>
        <a:lstStyle/>
        <a:p>
          <a:r>
            <a:rPr lang="en-US"/>
            <a:t>Data Normalization</a:t>
          </a:r>
        </a:p>
      </dgm:t>
    </dgm:pt>
    <dgm:pt modelId="{1F31A13A-C907-4135-A777-02951D5918C6}" type="parTrans" cxnId="{E8075DC6-3A46-412B-8EA9-BFF0EA0E1BC1}">
      <dgm:prSet/>
      <dgm:spPr/>
      <dgm:t>
        <a:bodyPr/>
        <a:lstStyle/>
        <a:p>
          <a:endParaRPr lang="en-US"/>
        </a:p>
      </dgm:t>
    </dgm:pt>
    <dgm:pt modelId="{E2F8567C-D409-458B-AD47-946775BFD2AF}" type="sibTrans" cxnId="{E8075DC6-3A46-412B-8EA9-BFF0EA0E1BC1}">
      <dgm:prSet/>
      <dgm:spPr/>
      <dgm:t>
        <a:bodyPr/>
        <a:lstStyle/>
        <a:p>
          <a:endParaRPr lang="en-US"/>
        </a:p>
      </dgm:t>
    </dgm:pt>
    <dgm:pt modelId="{FF1610CA-2D96-4020-88CB-FBA65E9A9E5B}">
      <dgm:prSet/>
      <dgm:spPr/>
      <dgm:t>
        <a:bodyPr/>
        <a:lstStyle/>
        <a:p>
          <a:r>
            <a:rPr lang="en-US"/>
            <a:t>Data partitioning</a:t>
          </a:r>
        </a:p>
      </dgm:t>
    </dgm:pt>
    <dgm:pt modelId="{28A795C3-347B-493A-AEB8-C8259DB2B872}" type="parTrans" cxnId="{289F968C-7039-422A-A5AA-6C3CC1130926}">
      <dgm:prSet/>
      <dgm:spPr/>
      <dgm:t>
        <a:bodyPr/>
        <a:lstStyle/>
        <a:p>
          <a:endParaRPr lang="en-US"/>
        </a:p>
      </dgm:t>
    </dgm:pt>
    <dgm:pt modelId="{F51B6449-E40C-4C35-9050-9E80FB9F24B6}" type="sibTrans" cxnId="{289F968C-7039-422A-A5AA-6C3CC1130926}">
      <dgm:prSet/>
      <dgm:spPr/>
      <dgm:t>
        <a:bodyPr/>
        <a:lstStyle/>
        <a:p>
          <a:endParaRPr lang="en-US"/>
        </a:p>
      </dgm:t>
    </dgm:pt>
    <dgm:pt modelId="{41F51589-9E61-4F57-AF79-3CEF6357498C}">
      <dgm:prSet/>
      <dgm:spPr/>
      <dgm:t>
        <a:bodyPr/>
        <a:lstStyle/>
        <a:p>
          <a:r>
            <a:rPr lang="en-US" dirty="0"/>
            <a:t>K-fold cross validation</a:t>
          </a:r>
        </a:p>
      </dgm:t>
    </dgm:pt>
    <dgm:pt modelId="{91DF6028-AB29-4E3F-A888-59A90AC7B0B4}" type="parTrans" cxnId="{C81369C6-ED05-46B6-9BCB-0DB9D4A0DE1F}">
      <dgm:prSet/>
      <dgm:spPr/>
      <dgm:t>
        <a:bodyPr/>
        <a:lstStyle/>
        <a:p>
          <a:endParaRPr lang="en-US"/>
        </a:p>
      </dgm:t>
    </dgm:pt>
    <dgm:pt modelId="{146CE701-E826-4DDF-A8AB-93F8447807A4}" type="sibTrans" cxnId="{C81369C6-ED05-46B6-9BCB-0DB9D4A0DE1F}">
      <dgm:prSet/>
      <dgm:spPr/>
      <dgm:t>
        <a:bodyPr/>
        <a:lstStyle/>
        <a:p>
          <a:endParaRPr lang="en-US"/>
        </a:p>
      </dgm:t>
    </dgm:pt>
    <dgm:pt modelId="{FB1CB399-F325-4742-AFFD-7B6D81042186}" type="pres">
      <dgm:prSet presAssocID="{673E9D8B-48AE-4A3B-8DF1-9ABF06B09C09}" presName="Name0" presStyleCnt="0">
        <dgm:presLayoutVars>
          <dgm:dir/>
          <dgm:animLvl val="lvl"/>
          <dgm:resizeHandles val="exact"/>
        </dgm:presLayoutVars>
      </dgm:prSet>
      <dgm:spPr/>
    </dgm:pt>
    <dgm:pt modelId="{CF22C578-842E-4AAD-88E3-4F8CDE3D6C49}" type="pres">
      <dgm:prSet presAssocID="{41F51589-9E61-4F57-AF79-3CEF6357498C}" presName="boxAndChildren" presStyleCnt="0"/>
      <dgm:spPr/>
    </dgm:pt>
    <dgm:pt modelId="{312B780E-31E5-44C0-B137-25BC744A4D45}" type="pres">
      <dgm:prSet presAssocID="{41F51589-9E61-4F57-AF79-3CEF6357498C}" presName="parentTextBox" presStyleLbl="node1" presStyleIdx="0" presStyleCnt="5"/>
      <dgm:spPr/>
    </dgm:pt>
    <dgm:pt modelId="{404C2979-6934-4796-A1B2-9DA6ED2999A9}" type="pres">
      <dgm:prSet presAssocID="{F51B6449-E40C-4C35-9050-9E80FB9F24B6}" presName="sp" presStyleCnt="0"/>
      <dgm:spPr/>
    </dgm:pt>
    <dgm:pt modelId="{C4916FCB-A936-4511-BD84-D7703996E944}" type="pres">
      <dgm:prSet presAssocID="{FF1610CA-2D96-4020-88CB-FBA65E9A9E5B}" presName="arrowAndChildren" presStyleCnt="0"/>
      <dgm:spPr/>
    </dgm:pt>
    <dgm:pt modelId="{102463E9-FB38-43C0-9B6C-F9CE058C8CAF}" type="pres">
      <dgm:prSet presAssocID="{FF1610CA-2D96-4020-88CB-FBA65E9A9E5B}" presName="parentTextArrow" presStyleLbl="node1" presStyleIdx="1" presStyleCnt="5"/>
      <dgm:spPr/>
    </dgm:pt>
    <dgm:pt modelId="{3552E0F6-E951-42B2-9E06-887B3A760F43}" type="pres">
      <dgm:prSet presAssocID="{E2F8567C-D409-458B-AD47-946775BFD2AF}" presName="sp" presStyleCnt="0"/>
      <dgm:spPr/>
    </dgm:pt>
    <dgm:pt modelId="{179A4E27-5791-4352-9B23-CFC5441B64ED}" type="pres">
      <dgm:prSet presAssocID="{37641700-0F30-4486-8233-47C1FD0155D4}" presName="arrowAndChildren" presStyleCnt="0"/>
      <dgm:spPr/>
    </dgm:pt>
    <dgm:pt modelId="{70FCD1A2-8459-4748-BD84-39194C93184F}" type="pres">
      <dgm:prSet presAssocID="{37641700-0F30-4486-8233-47C1FD0155D4}" presName="parentTextArrow" presStyleLbl="node1" presStyleIdx="2" presStyleCnt="5"/>
      <dgm:spPr/>
    </dgm:pt>
    <dgm:pt modelId="{8465681F-82D5-4594-8681-DD6BE7AB2C31}" type="pres">
      <dgm:prSet presAssocID="{F9FAF526-2542-47A5-AE3D-CA3D1BB89226}" presName="sp" presStyleCnt="0"/>
      <dgm:spPr/>
    </dgm:pt>
    <dgm:pt modelId="{17948B0A-5BA3-442F-A860-A7D18D9180FA}" type="pres">
      <dgm:prSet presAssocID="{5D33CCC2-8E8D-4B6D-8B76-14F9320BFA9C}" presName="arrowAndChildren" presStyleCnt="0"/>
      <dgm:spPr/>
    </dgm:pt>
    <dgm:pt modelId="{84A3717D-E5A8-473C-9B9F-14D36C647192}" type="pres">
      <dgm:prSet presAssocID="{5D33CCC2-8E8D-4B6D-8B76-14F9320BFA9C}" presName="parentTextArrow" presStyleLbl="node1" presStyleIdx="3" presStyleCnt="5"/>
      <dgm:spPr/>
    </dgm:pt>
    <dgm:pt modelId="{A2B55817-46DD-47A6-A9FA-FF2ADCF97EF1}" type="pres">
      <dgm:prSet presAssocID="{D06177CB-E8A4-47CC-9AF6-2CC7AE8D930F}" presName="sp" presStyleCnt="0"/>
      <dgm:spPr/>
    </dgm:pt>
    <dgm:pt modelId="{B87C2E64-956B-4C31-8F87-82F3658A5FC1}" type="pres">
      <dgm:prSet presAssocID="{FAFF0912-9D81-4CC5-A24B-C911E48404B7}" presName="arrowAndChildren" presStyleCnt="0"/>
      <dgm:spPr/>
    </dgm:pt>
    <dgm:pt modelId="{7342077A-BA6E-4525-81D7-8CA57D26B51B}" type="pres">
      <dgm:prSet presAssocID="{FAFF0912-9D81-4CC5-A24B-C911E48404B7}" presName="parentTextArrow" presStyleLbl="node1" presStyleIdx="4" presStyleCnt="5"/>
      <dgm:spPr/>
    </dgm:pt>
  </dgm:ptLst>
  <dgm:cxnLst>
    <dgm:cxn modelId="{66D0203F-838D-4345-AE97-6484A168ECF9}" type="presOf" srcId="{673E9D8B-48AE-4A3B-8DF1-9ABF06B09C09}" destId="{FB1CB399-F325-4742-AFFD-7B6D81042186}" srcOrd="0" destOrd="0" presId="urn:microsoft.com/office/officeart/2005/8/layout/process4"/>
    <dgm:cxn modelId="{33F41C44-186F-4F2B-9CDA-BE149D13E05C}" srcId="{673E9D8B-48AE-4A3B-8DF1-9ABF06B09C09}" destId="{FAFF0912-9D81-4CC5-A24B-C911E48404B7}" srcOrd="0" destOrd="0" parTransId="{B1AC9B66-5D76-4242-B602-2D96D09EE84B}" sibTransId="{D06177CB-E8A4-47CC-9AF6-2CC7AE8D930F}"/>
    <dgm:cxn modelId="{8D3C3B80-DE0C-4709-9AAE-CCAE84CD7B1A}" type="presOf" srcId="{37641700-0F30-4486-8233-47C1FD0155D4}" destId="{70FCD1A2-8459-4748-BD84-39194C93184F}" srcOrd="0" destOrd="0" presId="urn:microsoft.com/office/officeart/2005/8/layout/process4"/>
    <dgm:cxn modelId="{289F968C-7039-422A-A5AA-6C3CC1130926}" srcId="{673E9D8B-48AE-4A3B-8DF1-9ABF06B09C09}" destId="{FF1610CA-2D96-4020-88CB-FBA65E9A9E5B}" srcOrd="3" destOrd="0" parTransId="{28A795C3-347B-493A-AEB8-C8259DB2B872}" sibTransId="{F51B6449-E40C-4C35-9050-9E80FB9F24B6}"/>
    <dgm:cxn modelId="{54526F8F-2FD0-4E3A-9EC7-0EB61B2556C2}" srcId="{673E9D8B-48AE-4A3B-8DF1-9ABF06B09C09}" destId="{5D33CCC2-8E8D-4B6D-8B76-14F9320BFA9C}" srcOrd="1" destOrd="0" parTransId="{5E5385F3-4476-4AC2-AB10-48ED91461A75}" sibTransId="{F9FAF526-2542-47A5-AE3D-CA3D1BB89226}"/>
    <dgm:cxn modelId="{F4BF139B-6E92-4AFA-9097-40D14BF3E3FE}" type="presOf" srcId="{FF1610CA-2D96-4020-88CB-FBA65E9A9E5B}" destId="{102463E9-FB38-43C0-9B6C-F9CE058C8CAF}" srcOrd="0" destOrd="0" presId="urn:microsoft.com/office/officeart/2005/8/layout/process4"/>
    <dgm:cxn modelId="{9F5B17BC-B24E-4F0F-935C-89F6D99DA5C8}" type="presOf" srcId="{FAFF0912-9D81-4CC5-A24B-C911E48404B7}" destId="{7342077A-BA6E-4525-81D7-8CA57D26B51B}" srcOrd="0" destOrd="0" presId="urn:microsoft.com/office/officeart/2005/8/layout/process4"/>
    <dgm:cxn modelId="{1A59DFC2-1540-423E-982B-036419CD27F5}" type="presOf" srcId="{41F51589-9E61-4F57-AF79-3CEF6357498C}" destId="{312B780E-31E5-44C0-B137-25BC744A4D45}" srcOrd="0" destOrd="0" presId="urn:microsoft.com/office/officeart/2005/8/layout/process4"/>
    <dgm:cxn modelId="{E8075DC6-3A46-412B-8EA9-BFF0EA0E1BC1}" srcId="{673E9D8B-48AE-4A3B-8DF1-9ABF06B09C09}" destId="{37641700-0F30-4486-8233-47C1FD0155D4}" srcOrd="2" destOrd="0" parTransId="{1F31A13A-C907-4135-A777-02951D5918C6}" sibTransId="{E2F8567C-D409-458B-AD47-946775BFD2AF}"/>
    <dgm:cxn modelId="{C81369C6-ED05-46B6-9BCB-0DB9D4A0DE1F}" srcId="{673E9D8B-48AE-4A3B-8DF1-9ABF06B09C09}" destId="{41F51589-9E61-4F57-AF79-3CEF6357498C}" srcOrd="4" destOrd="0" parTransId="{91DF6028-AB29-4E3F-A888-59A90AC7B0B4}" sibTransId="{146CE701-E826-4DDF-A8AB-93F8447807A4}"/>
    <dgm:cxn modelId="{D66F17F9-FF3A-4941-BA46-BB7A095B6C5D}" type="presOf" srcId="{5D33CCC2-8E8D-4B6D-8B76-14F9320BFA9C}" destId="{84A3717D-E5A8-473C-9B9F-14D36C647192}" srcOrd="0" destOrd="0" presId="urn:microsoft.com/office/officeart/2005/8/layout/process4"/>
    <dgm:cxn modelId="{874E2DA7-82ED-4939-8D2F-5D52C7DE01E0}" type="presParOf" srcId="{FB1CB399-F325-4742-AFFD-7B6D81042186}" destId="{CF22C578-842E-4AAD-88E3-4F8CDE3D6C49}" srcOrd="0" destOrd="0" presId="urn:microsoft.com/office/officeart/2005/8/layout/process4"/>
    <dgm:cxn modelId="{98DA2884-6228-491A-8928-5D2FF45573DD}" type="presParOf" srcId="{CF22C578-842E-4AAD-88E3-4F8CDE3D6C49}" destId="{312B780E-31E5-44C0-B137-25BC744A4D45}" srcOrd="0" destOrd="0" presId="urn:microsoft.com/office/officeart/2005/8/layout/process4"/>
    <dgm:cxn modelId="{484C3D52-0F01-4B28-A17E-85DBC3E5C7B6}" type="presParOf" srcId="{FB1CB399-F325-4742-AFFD-7B6D81042186}" destId="{404C2979-6934-4796-A1B2-9DA6ED2999A9}" srcOrd="1" destOrd="0" presId="urn:microsoft.com/office/officeart/2005/8/layout/process4"/>
    <dgm:cxn modelId="{7E0BAA67-4705-4B97-B747-0856F4915E74}" type="presParOf" srcId="{FB1CB399-F325-4742-AFFD-7B6D81042186}" destId="{C4916FCB-A936-4511-BD84-D7703996E944}" srcOrd="2" destOrd="0" presId="urn:microsoft.com/office/officeart/2005/8/layout/process4"/>
    <dgm:cxn modelId="{F0B521D7-705F-4F99-9F7E-7BC3BE60ED44}" type="presParOf" srcId="{C4916FCB-A936-4511-BD84-D7703996E944}" destId="{102463E9-FB38-43C0-9B6C-F9CE058C8CAF}" srcOrd="0" destOrd="0" presId="urn:microsoft.com/office/officeart/2005/8/layout/process4"/>
    <dgm:cxn modelId="{72BBC9AC-6B36-4E1F-AA8C-CF19F14B4FC2}" type="presParOf" srcId="{FB1CB399-F325-4742-AFFD-7B6D81042186}" destId="{3552E0F6-E951-42B2-9E06-887B3A760F43}" srcOrd="3" destOrd="0" presId="urn:microsoft.com/office/officeart/2005/8/layout/process4"/>
    <dgm:cxn modelId="{1CCB746F-5155-4342-BAEE-D8B43BB679E3}" type="presParOf" srcId="{FB1CB399-F325-4742-AFFD-7B6D81042186}" destId="{179A4E27-5791-4352-9B23-CFC5441B64ED}" srcOrd="4" destOrd="0" presId="urn:microsoft.com/office/officeart/2005/8/layout/process4"/>
    <dgm:cxn modelId="{7F83B534-3858-465C-AC0E-95A7EAED0FDB}" type="presParOf" srcId="{179A4E27-5791-4352-9B23-CFC5441B64ED}" destId="{70FCD1A2-8459-4748-BD84-39194C93184F}" srcOrd="0" destOrd="0" presId="urn:microsoft.com/office/officeart/2005/8/layout/process4"/>
    <dgm:cxn modelId="{E0331A8A-8DD5-4D6E-BC82-EBFE5FE63ABD}" type="presParOf" srcId="{FB1CB399-F325-4742-AFFD-7B6D81042186}" destId="{8465681F-82D5-4594-8681-DD6BE7AB2C31}" srcOrd="5" destOrd="0" presId="urn:microsoft.com/office/officeart/2005/8/layout/process4"/>
    <dgm:cxn modelId="{3653D8AD-2FFD-415E-A39C-7CEA8225BF56}" type="presParOf" srcId="{FB1CB399-F325-4742-AFFD-7B6D81042186}" destId="{17948B0A-5BA3-442F-A860-A7D18D9180FA}" srcOrd="6" destOrd="0" presId="urn:microsoft.com/office/officeart/2005/8/layout/process4"/>
    <dgm:cxn modelId="{72E870D1-2789-451B-B64F-9BC577F3502E}" type="presParOf" srcId="{17948B0A-5BA3-442F-A860-A7D18D9180FA}" destId="{84A3717D-E5A8-473C-9B9F-14D36C647192}" srcOrd="0" destOrd="0" presId="urn:microsoft.com/office/officeart/2005/8/layout/process4"/>
    <dgm:cxn modelId="{910353E3-DF4A-4A34-ABA5-3544F94A0F1C}" type="presParOf" srcId="{FB1CB399-F325-4742-AFFD-7B6D81042186}" destId="{A2B55817-46DD-47A6-A9FA-FF2ADCF97EF1}" srcOrd="7" destOrd="0" presId="urn:microsoft.com/office/officeart/2005/8/layout/process4"/>
    <dgm:cxn modelId="{F7CC43C1-D93C-4B1E-A861-B2B418B153CC}" type="presParOf" srcId="{FB1CB399-F325-4742-AFFD-7B6D81042186}" destId="{B87C2E64-956B-4C31-8F87-82F3658A5FC1}" srcOrd="8" destOrd="0" presId="urn:microsoft.com/office/officeart/2005/8/layout/process4"/>
    <dgm:cxn modelId="{7D772F19-FA41-42FD-A29C-EB2AF5E3AEE8}" type="presParOf" srcId="{B87C2E64-956B-4C31-8F87-82F3658A5FC1}" destId="{7342077A-BA6E-4525-81D7-8CA57D26B51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8FBD57-B559-48BF-917D-1109259990D6}" type="doc">
      <dgm:prSet loTypeId="urn:microsoft.com/office/officeart/2005/8/layout/list1" loCatId="list" qsTypeId="urn:microsoft.com/office/officeart/2005/8/quickstyle/simple4" qsCatId="simple" csTypeId="urn:microsoft.com/office/officeart/2005/8/colors/accent0_1" csCatId="mainScheme" phldr="1"/>
      <dgm:spPr/>
      <dgm:t>
        <a:bodyPr/>
        <a:lstStyle/>
        <a:p>
          <a:endParaRPr lang="en-US"/>
        </a:p>
      </dgm:t>
    </dgm:pt>
    <dgm:pt modelId="{E0C135AF-1EE3-4987-91D4-A176E2B822EF}">
      <dgm:prSet/>
      <dgm:spPr/>
      <dgm:t>
        <a:bodyPr/>
        <a:lstStyle/>
        <a:p>
          <a:r>
            <a:rPr lang="en-US"/>
            <a:t>Data Transformation</a:t>
          </a:r>
        </a:p>
      </dgm:t>
    </dgm:pt>
    <dgm:pt modelId="{E95E8A5B-14A9-4F95-99A2-020F2CB20C50}" type="parTrans" cxnId="{7E785BCB-D858-4310-8DC0-F26055F5A211}">
      <dgm:prSet/>
      <dgm:spPr/>
      <dgm:t>
        <a:bodyPr/>
        <a:lstStyle/>
        <a:p>
          <a:endParaRPr lang="en-US"/>
        </a:p>
      </dgm:t>
    </dgm:pt>
    <dgm:pt modelId="{ABD91E86-D8D1-4D3E-BB8F-B191D013D4C6}" type="sibTrans" cxnId="{7E785BCB-D858-4310-8DC0-F26055F5A211}">
      <dgm:prSet/>
      <dgm:spPr/>
      <dgm:t>
        <a:bodyPr/>
        <a:lstStyle/>
        <a:p>
          <a:endParaRPr lang="en-US"/>
        </a:p>
      </dgm:t>
    </dgm:pt>
    <dgm:pt modelId="{267A6864-6816-4F61-8644-945A72DD4246}">
      <dgm:prSet/>
      <dgm:spPr/>
      <dgm:t>
        <a:bodyPr/>
        <a:lstStyle/>
        <a:p>
          <a:r>
            <a:rPr lang="en-US" dirty="0"/>
            <a:t>Two response categories</a:t>
          </a:r>
        </a:p>
      </dgm:t>
    </dgm:pt>
    <dgm:pt modelId="{1CF2D6BB-1093-4C87-8B74-A2B4C22E8D38}" type="parTrans" cxnId="{7EDCB4D5-E2EC-41B2-93A8-8B608388FFE1}">
      <dgm:prSet/>
      <dgm:spPr/>
      <dgm:t>
        <a:bodyPr/>
        <a:lstStyle/>
        <a:p>
          <a:endParaRPr lang="en-US"/>
        </a:p>
      </dgm:t>
    </dgm:pt>
    <dgm:pt modelId="{37CBD3D8-4008-46D0-A1E8-116A082E72DB}" type="sibTrans" cxnId="{7EDCB4D5-E2EC-41B2-93A8-8B608388FFE1}">
      <dgm:prSet/>
      <dgm:spPr/>
      <dgm:t>
        <a:bodyPr/>
        <a:lstStyle/>
        <a:p>
          <a:endParaRPr lang="en-US"/>
        </a:p>
      </dgm:t>
    </dgm:pt>
    <dgm:pt modelId="{53653C87-6668-4E4E-A7DA-13C5F8E76C91}">
      <dgm:prSet/>
      <dgm:spPr/>
      <dgm:t>
        <a:bodyPr/>
        <a:lstStyle/>
        <a:p>
          <a:r>
            <a:rPr lang="en-US"/>
            <a:t>Consumer fault and Company fault</a:t>
          </a:r>
        </a:p>
      </dgm:t>
    </dgm:pt>
    <dgm:pt modelId="{6B85D314-7D54-4A73-A555-AFFBA362E563}" type="parTrans" cxnId="{1E376AC6-D041-406A-8825-47D32022D22A}">
      <dgm:prSet/>
      <dgm:spPr/>
      <dgm:t>
        <a:bodyPr/>
        <a:lstStyle/>
        <a:p>
          <a:endParaRPr lang="en-US"/>
        </a:p>
      </dgm:t>
    </dgm:pt>
    <dgm:pt modelId="{3626881A-D015-46DD-B3FA-ABB68A835244}" type="sibTrans" cxnId="{1E376AC6-D041-406A-8825-47D32022D22A}">
      <dgm:prSet/>
      <dgm:spPr/>
      <dgm:t>
        <a:bodyPr/>
        <a:lstStyle/>
        <a:p>
          <a:endParaRPr lang="en-US"/>
        </a:p>
      </dgm:t>
    </dgm:pt>
    <dgm:pt modelId="{F52FFBAD-AA57-4C19-8111-C66250AB430F}">
      <dgm:prSet/>
      <dgm:spPr/>
      <dgm:t>
        <a:bodyPr/>
        <a:lstStyle/>
        <a:p>
          <a:r>
            <a:rPr lang="en-US"/>
            <a:t>Cluster Analysis</a:t>
          </a:r>
        </a:p>
      </dgm:t>
    </dgm:pt>
    <dgm:pt modelId="{44065F61-2A60-4D31-AD20-7F6B806A213E}" type="parTrans" cxnId="{F79D3A1A-A9F4-4C14-AD43-B1CD79422504}">
      <dgm:prSet/>
      <dgm:spPr/>
      <dgm:t>
        <a:bodyPr/>
        <a:lstStyle/>
        <a:p>
          <a:endParaRPr lang="en-US"/>
        </a:p>
      </dgm:t>
    </dgm:pt>
    <dgm:pt modelId="{44968773-6B92-4134-AE71-DF15EBAE5BCC}" type="sibTrans" cxnId="{F79D3A1A-A9F4-4C14-AD43-B1CD79422504}">
      <dgm:prSet/>
      <dgm:spPr/>
      <dgm:t>
        <a:bodyPr/>
        <a:lstStyle/>
        <a:p>
          <a:endParaRPr lang="en-US"/>
        </a:p>
      </dgm:t>
    </dgm:pt>
    <dgm:pt modelId="{C13F3D54-E84D-4E7D-B906-97E503D1E931}">
      <dgm:prSet/>
      <dgm:spPr/>
      <dgm:t>
        <a:bodyPr/>
        <a:lstStyle/>
        <a:p>
          <a:r>
            <a:rPr lang="en-US" dirty="0"/>
            <a:t>3 clusters identified using demographics</a:t>
          </a:r>
        </a:p>
      </dgm:t>
    </dgm:pt>
    <dgm:pt modelId="{0DAD76C0-3853-4752-A5D5-F55B9BB01E79}" type="parTrans" cxnId="{BAD8BBFB-C2AD-4E52-A3DD-C0B5753C6135}">
      <dgm:prSet/>
      <dgm:spPr/>
      <dgm:t>
        <a:bodyPr/>
        <a:lstStyle/>
        <a:p>
          <a:endParaRPr lang="en-US"/>
        </a:p>
      </dgm:t>
    </dgm:pt>
    <dgm:pt modelId="{2EFCD9A7-9A26-4AD1-B924-1A96A14ACFE6}" type="sibTrans" cxnId="{BAD8BBFB-C2AD-4E52-A3DD-C0B5753C6135}">
      <dgm:prSet/>
      <dgm:spPr/>
      <dgm:t>
        <a:bodyPr/>
        <a:lstStyle/>
        <a:p>
          <a:endParaRPr lang="en-US"/>
        </a:p>
      </dgm:t>
    </dgm:pt>
    <dgm:pt modelId="{36454320-2AEE-42B5-BC65-9982269A472C}">
      <dgm:prSet/>
      <dgm:spPr/>
      <dgm:t>
        <a:bodyPr/>
        <a:lstStyle/>
        <a:p>
          <a:r>
            <a:rPr lang="en-US" dirty="0"/>
            <a:t>Cluster 1: Unsettled Community</a:t>
          </a:r>
        </a:p>
      </dgm:t>
    </dgm:pt>
    <dgm:pt modelId="{38225CA4-774E-4FCD-820C-D51DF85BAD5E}" type="parTrans" cxnId="{D005E76A-C9BE-454A-B7B4-4C6471D2F9BC}">
      <dgm:prSet/>
      <dgm:spPr/>
      <dgm:t>
        <a:bodyPr/>
        <a:lstStyle/>
        <a:p>
          <a:endParaRPr lang="en-US"/>
        </a:p>
      </dgm:t>
    </dgm:pt>
    <dgm:pt modelId="{055760B2-4AEC-4247-BE39-FE849510089C}" type="sibTrans" cxnId="{D005E76A-C9BE-454A-B7B4-4C6471D2F9BC}">
      <dgm:prSet/>
      <dgm:spPr/>
      <dgm:t>
        <a:bodyPr/>
        <a:lstStyle/>
        <a:p>
          <a:endParaRPr lang="en-US"/>
        </a:p>
      </dgm:t>
    </dgm:pt>
    <dgm:pt modelId="{87813A1B-5AFE-4A98-8034-C7852B73F308}">
      <dgm:prSet/>
      <dgm:spPr/>
      <dgm:t>
        <a:bodyPr/>
        <a:lstStyle/>
        <a:p>
          <a:r>
            <a:rPr lang="en-US"/>
            <a:t>Cluster 2: Working Class Community</a:t>
          </a:r>
        </a:p>
      </dgm:t>
    </dgm:pt>
    <dgm:pt modelId="{19D46EB8-5379-4B71-AF83-6C0C59676712}" type="parTrans" cxnId="{29664619-D240-487A-98E1-B285C8FDAAAA}">
      <dgm:prSet/>
      <dgm:spPr/>
      <dgm:t>
        <a:bodyPr/>
        <a:lstStyle/>
        <a:p>
          <a:endParaRPr lang="en-US"/>
        </a:p>
      </dgm:t>
    </dgm:pt>
    <dgm:pt modelId="{50D459AF-B985-438D-B774-37D997D55147}" type="sibTrans" cxnId="{29664619-D240-487A-98E1-B285C8FDAAAA}">
      <dgm:prSet/>
      <dgm:spPr/>
      <dgm:t>
        <a:bodyPr/>
        <a:lstStyle/>
        <a:p>
          <a:endParaRPr lang="en-US"/>
        </a:p>
      </dgm:t>
    </dgm:pt>
    <dgm:pt modelId="{F66F4CB1-B35D-4F7A-84AF-C830AD86C66A}">
      <dgm:prSet/>
      <dgm:spPr/>
      <dgm:t>
        <a:bodyPr/>
        <a:lstStyle/>
        <a:p>
          <a:r>
            <a:rPr lang="en-US"/>
            <a:t>Cluster 3: Settled/Retired Community</a:t>
          </a:r>
        </a:p>
      </dgm:t>
    </dgm:pt>
    <dgm:pt modelId="{5223017B-1FB0-4131-B5D1-C672A027D55C}" type="parTrans" cxnId="{06DDD3B2-3EFB-4089-8313-2E1E905AF8E5}">
      <dgm:prSet/>
      <dgm:spPr/>
      <dgm:t>
        <a:bodyPr/>
        <a:lstStyle/>
        <a:p>
          <a:endParaRPr lang="en-US"/>
        </a:p>
      </dgm:t>
    </dgm:pt>
    <dgm:pt modelId="{9C92CB33-0DEE-486A-98DA-7276CE0D0773}" type="sibTrans" cxnId="{06DDD3B2-3EFB-4089-8313-2E1E905AF8E5}">
      <dgm:prSet/>
      <dgm:spPr/>
      <dgm:t>
        <a:bodyPr/>
        <a:lstStyle/>
        <a:p>
          <a:endParaRPr lang="en-US"/>
        </a:p>
      </dgm:t>
    </dgm:pt>
    <dgm:pt modelId="{E17C73D7-E2F5-4642-9299-09C148B11E04}">
      <dgm:prSet/>
      <dgm:spPr/>
      <dgm:t>
        <a:bodyPr/>
        <a:lstStyle/>
        <a:p>
          <a:r>
            <a:rPr lang="en-US"/>
            <a:t>Multicollinearity</a:t>
          </a:r>
        </a:p>
      </dgm:t>
    </dgm:pt>
    <dgm:pt modelId="{FD660C52-5651-4F2E-92D7-E010696A48EF}" type="parTrans" cxnId="{EBB25DCD-2D88-458B-B77E-701D89CB3B03}">
      <dgm:prSet/>
      <dgm:spPr/>
      <dgm:t>
        <a:bodyPr/>
        <a:lstStyle/>
        <a:p>
          <a:endParaRPr lang="en-US"/>
        </a:p>
      </dgm:t>
    </dgm:pt>
    <dgm:pt modelId="{D296E61E-E2DE-4EC7-A6A4-5DA3611D2C7B}" type="sibTrans" cxnId="{EBB25DCD-2D88-458B-B77E-701D89CB3B03}">
      <dgm:prSet/>
      <dgm:spPr/>
      <dgm:t>
        <a:bodyPr/>
        <a:lstStyle/>
        <a:p>
          <a:endParaRPr lang="en-US"/>
        </a:p>
      </dgm:t>
    </dgm:pt>
    <dgm:pt modelId="{141A5EB4-F354-465C-BEEF-3562F63B26C7}">
      <dgm:prSet/>
      <dgm:spPr/>
      <dgm:t>
        <a:bodyPr/>
        <a:lstStyle/>
        <a:p>
          <a:r>
            <a:rPr lang="en-US"/>
            <a:t>Multicollinear variables excluded</a:t>
          </a:r>
        </a:p>
      </dgm:t>
    </dgm:pt>
    <dgm:pt modelId="{83C4595C-10F2-44DF-ADC4-3960F0F1C259}" type="parTrans" cxnId="{0C93E336-0F95-4955-9251-3E6FFF568690}">
      <dgm:prSet/>
      <dgm:spPr/>
      <dgm:t>
        <a:bodyPr/>
        <a:lstStyle/>
        <a:p>
          <a:endParaRPr lang="en-US"/>
        </a:p>
      </dgm:t>
    </dgm:pt>
    <dgm:pt modelId="{ADF3D7A7-08BE-4B78-9614-C9A65E8785C8}" type="sibTrans" cxnId="{0C93E336-0F95-4955-9251-3E6FFF568690}">
      <dgm:prSet/>
      <dgm:spPr/>
      <dgm:t>
        <a:bodyPr/>
        <a:lstStyle/>
        <a:p>
          <a:endParaRPr lang="en-US"/>
        </a:p>
      </dgm:t>
    </dgm:pt>
    <dgm:pt modelId="{FA8DE578-01DB-4621-AB12-C84FA6F0D193}">
      <dgm:prSet/>
      <dgm:spPr/>
      <dgm:t>
        <a:bodyPr/>
        <a:lstStyle/>
        <a:p>
          <a:r>
            <a:rPr lang="en-US" dirty="0"/>
            <a:t>Number of houses, property tax and few others</a:t>
          </a:r>
        </a:p>
      </dgm:t>
    </dgm:pt>
    <dgm:pt modelId="{4BB74FC0-135C-499F-93C2-5668A45A63F9}" type="parTrans" cxnId="{D17CB756-7814-4D2B-8170-8FE8AE9CE62F}">
      <dgm:prSet/>
      <dgm:spPr/>
      <dgm:t>
        <a:bodyPr/>
        <a:lstStyle/>
        <a:p>
          <a:endParaRPr lang="en-US"/>
        </a:p>
      </dgm:t>
    </dgm:pt>
    <dgm:pt modelId="{5D598CBE-29A4-4254-B546-8EDA6C749D02}" type="sibTrans" cxnId="{D17CB756-7814-4D2B-8170-8FE8AE9CE62F}">
      <dgm:prSet/>
      <dgm:spPr/>
      <dgm:t>
        <a:bodyPr/>
        <a:lstStyle/>
        <a:p>
          <a:endParaRPr lang="en-US"/>
        </a:p>
      </dgm:t>
    </dgm:pt>
    <dgm:pt modelId="{5BD98971-D70B-4B51-9422-CB47634FE645}" type="pres">
      <dgm:prSet presAssocID="{0D8FBD57-B559-48BF-917D-1109259990D6}" presName="linear" presStyleCnt="0">
        <dgm:presLayoutVars>
          <dgm:dir/>
          <dgm:animLvl val="lvl"/>
          <dgm:resizeHandles val="exact"/>
        </dgm:presLayoutVars>
      </dgm:prSet>
      <dgm:spPr/>
    </dgm:pt>
    <dgm:pt modelId="{BC6B64FC-72BD-4C6A-A072-F4CB62CAA701}" type="pres">
      <dgm:prSet presAssocID="{E0C135AF-1EE3-4987-91D4-A176E2B822EF}" presName="parentLin" presStyleCnt="0"/>
      <dgm:spPr/>
    </dgm:pt>
    <dgm:pt modelId="{E8AFFC89-D03C-4B95-B944-551F826AB751}" type="pres">
      <dgm:prSet presAssocID="{E0C135AF-1EE3-4987-91D4-A176E2B822EF}" presName="parentLeftMargin" presStyleLbl="node1" presStyleIdx="0" presStyleCnt="3"/>
      <dgm:spPr/>
    </dgm:pt>
    <dgm:pt modelId="{CD619A06-4F91-4F35-A4BC-76E480F6B744}" type="pres">
      <dgm:prSet presAssocID="{E0C135AF-1EE3-4987-91D4-A176E2B822EF}" presName="parentText" presStyleLbl="node1" presStyleIdx="0" presStyleCnt="3">
        <dgm:presLayoutVars>
          <dgm:chMax val="0"/>
          <dgm:bulletEnabled val="1"/>
        </dgm:presLayoutVars>
      </dgm:prSet>
      <dgm:spPr/>
    </dgm:pt>
    <dgm:pt modelId="{4DDA3E91-734A-4190-9CC9-CC9B0BE48D8A}" type="pres">
      <dgm:prSet presAssocID="{E0C135AF-1EE3-4987-91D4-A176E2B822EF}" presName="negativeSpace" presStyleCnt="0"/>
      <dgm:spPr/>
    </dgm:pt>
    <dgm:pt modelId="{256549F7-36E4-46D9-B70E-3AAC3A93A044}" type="pres">
      <dgm:prSet presAssocID="{E0C135AF-1EE3-4987-91D4-A176E2B822EF}" presName="childText" presStyleLbl="conFgAcc1" presStyleIdx="0" presStyleCnt="3">
        <dgm:presLayoutVars>
          <dgm:bulletEnabled val="1"/>
        </dgm:presLayoutVars>
      </dgm:prSet>
      <dgm:spPr/>
    </dgm:pt>
    <dgm:pt modelId="{524DF83E-5FF8-4486-97CA-7B85AE4FC332}" type="pres">
      <dgm:prSet presAssocID="{ABD91E86-D8D1-4D3E-BB8F-B191D013D4C6}" presName="spaceBetweenRectangles" presStyleCnt="0"/>
      <dgm:spPr/>
    </dgm:pt>
    <dgm:pt modelId="{2B84B00C-9820-499F-98B3-075DD9F4DDDD}" type="pres">
      <dgm:prSet presAssocID="{F52FFBAD-AA57-4C19-8111-C66250AB430F}" presName="parentLin" presStyleCnt="0"/>
      <dgm:spPr/>
    </dgm:pt>
    <dgm:pt modelId="{0A6BF8C2-D104-4C1A-9585-724118DC37A4}" type="pres">
      <dgm:prSet presAssocID="{F52FFBAD-AA57-4C19-8111-C66250AB430F}" presName="parentLeftMargin" presStyleLbl="node1" presStyleIdx="0" presStyleCnt="3"/>
      <dgm:spPr/>
    </dgm:pt>
    <dgm:pt modelId="{3B132C60-11DE-4DA0-B2F4-9F8ACCB848FD}" type="pres">
      <dgm:prSet presAssocID="{F52FFBAD-AA57-4C19-8111-C66250AB430F}" presName="parentText" presStyleLbl="node1" presStyleIdx="1" presStyleCnt="3">
        <dgm:presLayoutVars>
          <dgm:chMax val="0"/>
          <dgm:bulletEnabled val="1"/>
        </dgm:presLayoutVars>
      </dgm:prSet>
      <dgm:spPr/>
    </dgm:pt>
    <dgm:pt modelId="{FDB3DA50-6521-4C73-BDAB-925FECA1EA3F}" type="pres">
      <dgm:prSet presAssocID="{F52FFBAD-AA57-4C19-8111-C66250AB430F}" presName="negativeSpace" presStyleCnt="0"/>
      <dgm:spPr/>
    </dgm:pt>
    <dgm:pt modelId="{B03BA17E-EF7C-4A87-9B17-3867B10ACADE}" type="pres">
      <dgm:prSet presAssocID="{F52FFBAD-AA57-4C19-8111-C66250AB430F}" presName="childText" presStyleLbl="conFgAcc1" presStyleIdx="1" presStyleCnt="3">
        <dgm:presLayoutVars>
          <dgm:bulletEnabled val="1"/>
        </dgm:presLayoutVars>
      </dgm:prSet>
      <dgm:spPr/>
    </dgm:pt>
    <dgm:pt modelId="{D514C6DA-8960-444D-9212-250CD40D6A42}" type="pres">
      <dgm:prSet presAssocID="{44968773-6B92-4134-AE71-DF15EBAE5BCC}" presName="spaceBetweenRectangles" presStyleCnt="0"/>
      <dgm:spPr/>
    </dgm:pt>
    <dgm:pt modelId="{B05638BD-10FD-4AF1-9FA9-74A973DA56C8}" type="pres">
      <dgm:prSet presAssocID="{E17C73D7-E2F5-4642-9299-09C148B11E04}" presName="parentLin" presStyleCnt="0"/>
      <dgm:spPr/>
    </dgm:pt>
    <dgm:pt modelId="{DFC7174E-3C0A-41EB-9EA2-4A2DFFDFE5C5}" type="pres">
      <dgm:prSet presAssocID="{E17C73D7-E2F5-4642-9299-09C148B11E04}" presName="parentLeftMargin" presStyleLbl="node1" presStyleIdx="1" presStyleCnt="3"/>
      <dgm:spPr/>
    </dgm:pt>
    <dgm:pt modelId="{AAB60D8E-B12A-4870-90B2-FB8AF83BB8A0}" type="pres">
      <dgm:prSet presAssocID="{E17C73D7-E2F5-4642-9299-09C148B11E04}" presName="parentText" presStyleLbl="node1" presStyleIdx="2" presStyleCnt="3">
        <dgm:presLayoutVars>
          <dgm:chMax val="0"/>
          <dgm:bulletEnabled val="1"/>
        </dgm:presLayoutVars>
      </dgm:prSet>
      <dgm:spPr/>
    </dgm:pt>
    <dgm:pt modelId="{031840F4-B470-4272-A239-4DA8486FD701}" type="pres">
      <dgm:prSet presAssocID="{E17C73D7-E2F5-4642-9299-09C148B11E04}" presName="negativeSpace" presStyleCnt="0"/>
      <dgm:spPr/>
    </dgm:pt>
    <dgm:pt modelId="{E94777B2-4DC2-4419-B950-B48D30E14D0A}" type="pres">
      <dgm:prSet presAssocID="{E17C73D7-E2F5-4642-9299-09C148B11E04}" presName="childText" presStyleLbl="conFgAcc1" presStyleIdx="2" presStyleCnt="3">
        <dgm:presLayoutVars>
          <dgm:bulletEnabled val="1"/>
        </dgm:presLayoutVars>
      </dgm:prSet>
      <dgm:spPr/>
    </dgm:pt>
  </dgm:ptLst>
  <dgm:cxnLst>
    <dgm:cxn modelId="{E5C6460D-3A94-4B74-9E53-C22331F8B4A2}" type="presOf" srcId="{E0C135AF-1EE3-4987-91D4-A176E2B822EF}" destId="{CD619A06-4F91-4F35-A4BC-76E480F6B744}" srcOrd="1" destOrd="0" presId="urn:microsoft.com/office/officeart/2005/8/layout/list1"/>
    <dgm:cxn modelId="{29664619-D240-487A-98E1-B285C8FDAAAA}" srcId="{C13F3D54-E84D-4E7D-B906-97E503D1E931}" destId="{87813A1B-5AFE-4A98-8034-C7852B73F308}" srcOrd="1" destOrd="0" parTransId="{19D46EB8-5379-4B71-AF83-6C0C59676712}" sibTransId="{50D459AF-B985-438D-B774-37D997D55147}"/>
    <dgm:cxn modelId="{F79D3A1A-A9F4-4C14-AD43-B1CD79422504}" srcId="{0D8FBD57-B559-48BF-917D-1109259990D6}" destId="{F52FFBAD-AA57-4C19-8111-C66250AB430F}" srcOrd="1" destOrd="0" parTransId="{44065F61-2A60-4D31-AD20-7F6B806A213E}" sibTransId="{44968773-6B92-4134-AE71-DF15EBAE5BCC}"/>
    <dgm:cxn modelId="{2C34771C-B518-4ACB-847C-01445808FC4A}" type="presOf" srcId="{87813A1B-5AFE-4A98-8034-C7852B73F308}" destId="{B03BA17E-EF7C-4A87-9B17-3867B10ACADE}" srcOrd="0" destOrd="2" presId="urn:microsoft.com/office/officeart/2005/8/layout/list1"/>
    <dgm:cxn modelId="{0C93E336-0F95-4955-9251-3E6FFF568690}" srcId="{E17C73D7-E2F5-4642-9299-09C148B11E04}" destId="{141A5EB4-F354-465C-BEEF-3562F63B26C7}" srcOrd="0" destOrd="0" parTransId="{83C4595C-10F2-44DF-ADC4-3960F0F1C259}" sibTransId="{ADF3D7A7-08BE-4B78-9614-C9A65E8785C8}"/>
    <dgm:cxn modelId="{1853875C-8962-45CA-BF06-AE1CE8CEEB71}" type="presOf" srcId="{E17C73D7-E2F5-4642-9299-09C148B11E04}" destId="{DFC7174E-3C0A-41EB-9EA2-4A2DFFDFE5C5}" srcOrd="0" destOrd="0" presId="urn:microsoft.com/office/officeart/2005/8/layout/list1"/>
    <dgm:cxn modelId="{4DEAD048-7A56-4382-8FA3-C34F6356CAA1}" type="presOf" srcId="{F52FFBAD-AA57-4C19-8111-C66250AB430F}" destId="{0A6BF8C2-D104-4C1A-9585-724118DC37A4}" srcOrd="0" destOrd="0" presId="urn:microsoft.com/office/officeart/2005/8/layout/list1"/>
    <dgm:cxn modelId="{D005E76A-C9BE-454A-B7B4-4C6471D2F9BC}" srcId="{C13F3D54-E84D-4E7D-B906-97E503D1E931}" destId="{36454320-2AEE-42B5-BC65-9982269A472C}" srcOrd="0" destOrd="0" parTransId="{38225CA4-774E-4FCD-820C-D51DF85BAD5E}" sibTransId="{055760B2-4AEC-4247-BE39-FE849510089C}"/>
    <dgm:cxn modelId="{53D7A953-C975-4483-893D-1901AB572F62}" type="presOf" srcId="{267A6864-6816-4F61-8644-945A72DD4246}" destId="{256549F7-36E4-46D9-B70E-3AAC3A93A044}" srcOrd="0" destOrd="0" presId="urn:microsoft.com/office/officeart/2005/8/layout/list1"/>
    <dgm:cxn modelId="{D17CB756-7814-4D2B-8170-8FE8AE9CE62F}" srcId="{141A5EB4-F354-465C-BEEF-3562F63B26C7}" destId="{FA8DE578-01DB-4621-AB12-C84FA6F0D193}" srcOrd="0" destOrd="0" parTransId="{4BB74FC0-135C-499F-93C2-5668A45A63F9}" sibTransId="{5D598CBE-29A4-4254-B546-8EDA6C749D02}"/>
    <dgm:cxn modelId="{CC451C87-F0D6-4631-A38B-771932F576A8}" type="presOf" srcId="{0D8FBD57-B559-48BF-917D-1109259990D6}" destId="{5BD98971-D70B-4B51-9422-CB47634FE645}" srcOrd="0" destOrd="0" presId="urn:microsoft.com/office/officeart/2005/8/layout/list1"/>
    <dgm:cxn modelId="{2124BA87-608D-4AD7-8237-3083040AC5BC}" type="presOf" srcId="{C13F3D54-E84D-4E7D-B906-97E503D1E931}" destId="{B03BA17E-EF7C-4A87-9B17-3867B10ACADE}" srcOrd="0" destOrd="0" presId="urn:microsoft.com/office/officeart/2005/8/layout/list1"/>
    <dgm:cxn modelId="{F7C36BA8-A8CF-46D2-BB12-CA168E6B988C}" type="presOf" srcId="{E0C135AF-1EE3-4987-91D4-A176E2B822EF}" destId="{E8AFFC89-D03C-4B95-B944-551F826AB751}" srcOrd="0" destOrd="0" presId="urn:microsoft.com/office/officeart/2005/8/layout/list1"/>
    <dgm:cxn modelId="{06DDD3B2-3EFB-4089-8313-2E1E905AF8E5}" srcId="{C13F3D54-E84D-4E7D-B906-97E503D1E931}" destId="{F66F4CB1-B35D-4F7A-84AF-C830AD86C66A}" srcOrd="2" destOrd="0" parTransId="{5223017B-1FB0-4131-B5D1-C672A027D55C}" sibTransId="{9C92CB33-0DEE-486A-98DA-7276CE0D0773}"/>
    <dgm:cxn modelId="{45ED12BB-6077-40F9-8095-8793F479A0ED}" type="presOf" srcId="{36454320-2AEE-42B5-BC65-9982269A472C}" destId="{B03BA17E-EF7C-4A87-9B17-3867B10ACADE}" srcOrd="0" destOrd="1" presId="urn:microsoft.com/office/officeart/2005/8/layout/list1"/>
    <dgm:cxn modelId="{1E376AC6-D041-406A-8825-47D32022D22A}" srcId="{267A6864-6816-4F61-8644-945A72DD4246}" destId="{53653C87-6668-4E4E-A7DA-13C5F8E76C91}" srcOrd="0" destOrd="0" parTransId="{6B85D314-7D54-4A73-A555-AFFBA362E563}" sibTransId="{3626881A-D015-46DD-B3FA-ABB68A835244}"/>
    <dgm:cxn modelId="{ADBA8BC7-B359-473E-A17D-880696AF01A0}" type="presOf" srcId="{E17C73D7-E2F5-4642-9299-09C148B11E04}" destId="{AAB60D8E-B12A-4870-90B2-FB8AF83BB8A0}" srcOrd="1" destOrd="0" presId="urn:microsoft.com/office/officeart/2005/8/layout/list1"/>
    <dgm:cxn modelId="{53268DC7-9E72-405B-8A52-ABFBF612F0F9}" type="presOf" srcId="{FA8DE578-01DB-4621-AB12-C84FA6F0D193}" destId="{E94777B2-4DC2-4419-B950-B48D30E14D0A}" srcOrd="0" destOrd="1" presId="urn:microsoft.com/office/officeart/2005/8/layout/list1"/>
    <dgm:cxn modelId="{7E785BCB-D858-4310-8DC0-F26055F5A211}" srcId="{0D8FBD57-B559-48BF-917D-1109259990D6}" destId="{E0C135AF-1EE3-4987-91D4-A176E2B822EF}" srcOrd="0" destOrd="0" parTransId="{E95E8A5B-14A9-4F95-99A2-020F2CB20C50}" sibTransId="{ABD91E86-D8D1-4D3E-BB8F-B191D013D4C6}"/>
    <dgm:cxn modelId="{EBB25DCD-2D88-458B-B77E-701D89CB3B03}" srcId="{0D8FBD57-B559-48BF-917D-1109259990D6}" destId="{E17C73D7-E2F5-4642-9299-09C148B11E04}" srcOrd="2" destOrd="0" parTransId="{FD660C52-5651-4F2E-92D7-E010696A48EF}" sibTransId="{D296E61E-E2DE-4EC7-A6A4-5DA3611D2C7B}"/>
    <dgm:cxn modelId="{FF063FD3-81DC-4739-A82E-FD345E49DB0D}" type="presOf" srcId="{53653C87-6668-4E4E-A7DA-13C5F8E76C91}" destId="{256549F7-36E4-46D9-B70E-3AAC3A93A044}" srcOrd="0" destOrd="1" presId="urn:microsoft.com/office/officeart/2005/8/layout/list1"/>
    <dgm:cxn modelId="{7EDCB4D5-E2EC-41B2-93A8-8B608388FFE1}" srcId="{E0C135AF-1EE3-4987-91D4-A176E2B822EF}" destId="{267A6864-6816-4F61-8644-945A72DD4246}" srcOrd="0" destOrd="0" parTransId="{1CF2D6BB-1093-4C87-8B74-A2B4C22E8D38}" sibTransId="{37CBD3D8-4008-46D0-A1E8-116A082E72DB}"/>
    <dgm:cxn modelId="{B8989FD6-16A1-419D-9124-DC9E5D528CED}" type="presOf" srcId="{141A5EB4-F354-465C-BEEF-3562F63B26C7}" destId="{E94777B2-4DC2-4419-B950-B48D30E14D0A}" srcOrd="0" destOrd="0" presId="urn:microsoft.com/office/officeart/2005/8/layout/list1"/>
    <dgm:cxn modelId="{A3D6E7E8-8314-4D04-89A5-E32EC65E0D7B}" type="presOf" srcId="{F66F4CB1-B35D-4F7A-84AF-C830AD86C66A}" destId="{B03BA17E-EF7C-4A87-9B17-3867B10ACADE}" srcOrd="0" destOrd="3" presId="urn:microsoft.com/office/officeart/2005/8/layout/list1"/>
    <dgm:cxn modelId="{BAD8BBFB-C2AD-4E52-A3DD-C0B5753C6135}" srcId="{F52FFBAD-AA57-4C19-8111-C66250AB430F}" destId="{C13F3D54-E84D-4E7D-B906-97E503D1E931}" srcOrd="0" destOrd="0" parTransId="{0DAD76C0-3853-4752-A5D5-F55B9BB01E79}" sibTransId="{2EFCD9A7-9A26-4AD1-B924-1A96A14ACFE6}"/>
    <dgm:cxn modelId="{0E3063FF-4345-457D-8526-88E0C2A71534}" type="presOf" srcId="{F52FFBAD-AA57-4C19-8111-C66250AB430F}" destId="{3B132C60-11DE-4DA0-B2F4-9F8ACCB848FD}" srcOrd="1" destOrd="0" presId="urn:microsoft.com/office/officeart/2005/8/layout/list1"/>
    <dgm:cxn modelId="{FF2740EA-D32F-48E0-A657-3C78E1F4F144}" type="presParOf" srcId="{5BD98971-D70B-4B51-9422-CB47634FE645}" destId="{BC6B64FC-72BD-4C6A-A072-F4CB62CAA701}" srcOrd="0" destOrd="0" presId="urn:microsoft.com/office/officeart/2005/8/layout/list1"/>
    <dgm:cxn modelId="{774E7C4C-D6DB-426D-96F8-0B4B03AA050C}" type="presParOf" srcId="{BC6B64FC-72BD-4C6A-A072-F4CB62CAA701}" destId="{E8AFFC89-D03C-4B95-B944-551F826AB751}" srcOrd="0" destOrd="0" presId="urn:microsoft.com/office/officeart/2005/8/layout/list1"/>
    <dgm:cxn modelId="{B1DEA4F3-E1A3-4A13-BAC3-553C80D2C5AB}" type="presParOf" srcId="{BC6B64FC-72BD-4C6A-A072-F4CB62CAA701}" destId="{CD619A06-4F91-4F35-A4BC-76E480F6B744}" srcOrd="1" destOrd="0" presId="urn:microsoft.com/office/officeart/2005/8/layout/list1"/>
    <dgm:cxn modelId="{C50322D5-8E8B-45AE-9A41-0A7FC9248079}" type="presParOf" srcId="{5BD98971-D70B-4B51-9422-CB47634FE645}" destId="{4DDA3E91-734A-4190-9CC9-CC9B0BE48D8A}" srcOrd="1" destOrd="0" presId="urn:microsoft.com/office/officeart/2005/8/layout/list1"/>
    <dgm:cxn modelId="{0CF9834F-DC64-498C-AC75-598A25306077}" type="presParOf" srcId="{5BD98971-D70B-4B51-9422-CB47634FE645}" destId="{256549F7-36E4-46D9-B70E-3AAC3A93A044}" srcOrd="2" destOrd="0" presId="urn:microsoft.com/office/officeart/2005/8/layout/list1"/>
    <dgm:cxn modelId="{7D4762A8-0993-410D-8BE9-8C5541F0D9B8}" type="presParOf" srcId="{5BD98971-D70B-4B51-9422-CB47634FE645}" destId="{524DF83E-5FF8-4486-97CA-7B85AE4FC332}" srcOrd="3" destOrd="0" presId="urn:microsoft.com/office/officeart/2005/8/layout/list1"/>
    <dgm:cxn modelId="{3B0DCC4D-6904-4274-AA77-40114FEF21D4}" type="presParOf" srcId="{5BD98971-D70B-4B51-9422-CB47634FE645}" destId="{2B84B00C-9820-499F-98B3-075DD9F4DDDD}" srcOrd="4" destOrd="0" presId="urn:microsoft.com/office/officeart/2005/8/layout/list1"/>
    <dgm:cxn modelId="{16F79831-3CBE-4DD5-ABDF-805AD5C8659E}" type="presParOf" srcId="{2B84B00C-9820-499F-98B3-075DD9F4DDDD}" destId="{0A6BF8C2-D104-4C1A-9585-724118DC37A4}" srcOrd="0" destOrd="0" presId="urn:microsoft.com/office/officeart/2005/8/layout/list1"/>
    <dgm:cxn modelId="{04805D33-1242-416E-B5B2-FE391B49A98F}" type="presParOf" srcId="{2B84B00C-9820-499F-98B3-075DD9F4DDDD}" destId="{3B132C60-11DE-4DA0-B2F4-9F8ACCB848FD}" srcOrd="1" destOrd="0" presId="urn:microsoft.com/office/officeart/2005/8/layout/list1"/>
    <dgm:cxn modelId="{5FAA7B1D-5EE5-4E34-85F2-9036BB66F737}" type="presParOf" srcId="{5BD98971-D70B-4B51-9422-CB47634FE645}" destId="{FDB3DA50-6521-4C73-BDAB-925FECA1EA3F}" srcOrd="5" destOrd="0" presId="urn:microsoft.com/office/officeart/2005/8/layout/list1"/>
    <dgm:cxn modelId="{34275541-4F0D-4931-BD97-9FD7EEFAD548}" type="presParOf" srcId="{5BD98971-D70B-4B51-9422-CB47634FE645}" destId="{B03BA17E-EF7C-4A87-9B17-3867B10ACADE}" srcOrd="6" destOrd="0" presId="urn:microsoft.com/office/officeart/2005/8/layout/list1"/>
    <dgm:cxn modelId="{76E8D6C2-5969-46B9-ADC0-28DCE27B21A1}" type="presParOf" srcId="{5BD98971-D70B-4B51-9422-CB47634FE645}" destId="{D514C6DA-8960-444D-9212-250CD40D6A42}" srcOrd="7" destOrd="0" presId="urn:microsoft.com/office/officeart/2005/8/layout/list1"/>
    <dgm:cxn modelId="{FE4529BC-7150-41B0-A8B1-73C930201115}" type="presParOf" srcId="{5BD98971-D70B-4B51-9422-CB47634FE645}" destId="{B05638BD-10FD-4AF1-9FA9-74A973DA56C8}" srcOrd="8" destOrd="0" presId="urn:microsoft.com/office/officeart/2005/8/layout/list1"/>
    <dgm:cxn modelId="{08500CDD-A072-4F84-AC7A-FF83613924BC}" type="presParOf" srcId="{B05638BD-10FD-4AF1-9FA9-74A973DA56C8}" destId="{DFC7174E-3C0A-41EB-9EA2-4A2DFFDFE5C5}" srcOrd="0" destOrd="0" presId="urn:microsoft.com/office/officeart/2005/8/layout/list1"/>
    <dgm:cxn modelId="{49E57130-414A-4A3F-839E-1D94FB613DD6}" type="presParOf" srcId="{B05638BD-10FD-4AF1-9FA9-74A973DA56C8}" destId="{AAB60D8E-B12A-4870-90B2-FB8AF83BB8A0}" srcOrd="1" destOrd="0" presId="urn:microsoft.com/office/officeart/2005/8/layout/list1"/>
    <dgm:cxn modelId="{22FCEA73-6003-4475-9A0F-DD8821A8E245}" type="presParOf" srcId="{5BD98971-D70B-4B51-9422-CB47634FE645}" destId="{031840F4-B470-4272-A239-4DA8486FD701}" srcOrd="9" destOrd="0" presId="urn:microsoft.com/office/officeart/2005/8/layout/list1"/>
    <dgm:cxn modelId="{D8EBBC82-3537-4EA1-B753-C59925F95039}" type="presParOf" srcId="{5BD98971-D70B-4B51-9422-CB47634FE645}" destId="{E94777B2-4DC2-4419-B950-B48D30E14D0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193DB-E9E8-4C02-9F68-6ED4C33B0211}">
      <dsp:nvSpPr>
        <dsp:cNvPr id="0" name=""/>
        <dsp:cNvSpPr/>
      </dsp:nvSpPr>
      <dsp:spPr>
        <a:xfrm>
          <a:off x="-4910443" y="-752464"/>
          <a:ext cx="5848329" cy="5848329"/>
        </a:xfrm>
        <a:prstGeom prst="blockArc">
          <a:avLst>
            <a:gd name="adj1" fmla="val 18900000"/>
            <a:gd name="adj2" fmla="val 2700000"/>
            <a:gd name="adj3" fmla="val 36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87B9FC-DFB8-4D36-B886-D8CCCCB515D6}">
      <dsp:nvSpPr>
        <dsp:cNvPr id="0" name=""/>
        <dsp:cNvSpPr/>
      </dsp:nvSpPr>
      <dsp:spPr>
        <a:xfrm>
          <a:off x="410356" y="271375"/>
          <a:ext cx="9131244" cy="54309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085"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Introduction</a:t>
          </a:r>
        </a:p>
      </dsp:txBody>
      <dsp:txXfrm>
        <a:off x="410356" y="271375"/>
        <a:ext cx="9131244" cy="543098"/>
      </dsp:txXfrm>
    </dsp:sp>
    <dsp:sp modelId="{2C5B50E8-473F-4429-96C2-4DFEEB356703}">
      <dsp:nvSpPr>
        <dsp:cNvPr id="0" name=""/>
        <dsp:cNvSpPr/>
      </dsp:nvSpPr>
      <dsp:spPr>
        <a:xfrm>
          <a:off x="70919" y="203488"/>
          <a:ext cx="678873" cy="678873"/>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C74A60-EE4E-4FF1-A042-DDC3F57FD8D6}">
      <dsp:nvSpPr>
        <dsp:cNvPr id="0" name=""/>
        <dsp:cNvSpPr/>
      </dsp:nvSpPr>
      <dsp:spPr>
        <a:xfrm>
          <a:off x="799525" y="1085763"/>
          <a:ext cx="8742075" cy="54309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085"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Road Map of Project</a:t>
          </a:r>
        </a:p>
      </dsp:txBody>
      <dsp:txXfrm>
        <a:off x="799525" y="1085763"/>
        <a:ext cx="8742075" cy="543098"/>
      </dsp:txXfrm>
    </dsp:sp>
    <dsp:sp modelId="{004B43CF-7955-4FDA-9404-AF53C777B498}">
      <dsp:nvSpPr>
        <dsp:cNvPr id="0" name=""/>
        <dsp:cNvSpPr/>
      </dsp:nvSpPr>
      <dsp:spPr>
        <a:xfrm>
          <a:off x="460088" y="1017875"/>
          <a:ext cx="678873" cy="678873"/>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C48B63-3098-4284-BC34-16E0B6C6986C}">
      <dsp:nvSpPr>
        <dsp:cNvPr id="0" name=""/>
        <dsp:cNvSpPr/>
      </dsp:nvSpPr>
      <dsp:spPr>
        <a:xfrm>
          <a:off x="918968" y="1900150"/>
          <a:ext cx="8622631" cy="54309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085"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Conclusion</a:t>
          </a:r>
        </a:p>
      </dsp:txBody>
      <dsp:txXfrm>
        <a:off x="918968" y="1900150"/>
        <a:ext cx="8622631" cy="543098"/>
      </dsp:txXfrm>
    </dsp:sp>
    <dsp:sp modelId="{C357C619-4920-48F4-BDBD-DC60D6AE7BBF}">
      <dsp:nvSpPr>
        <dsp:cNvPr id="0" name=""/>
        <dsp:cNvSpPr/>
      </dsp:nvSpPr>
      <dsp:spPr>
        <a:xfrm>
          <a:off x="579531" y="1832263"/>
          <a:ext cx="678873" cy="678873"/>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651B7C7-B73B-40C7-B4F5-F5D9667E086A}">
      <dsp:nvSpPr>
        <dsp:cNvPr id="0" name=""/>
        <dsp:cNvSpPr/>
      </dsp:nvSpPr>
      <dsp:spPr>
        <a:xfrm>
          <a:off x="799525" y="2714538"/>
          <a:ext cx="8742075" cy="54309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085"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Question and Answers</a:t>
          </a:r>
        </a:p>
      </dsp:txBody>
      <dsp:txXfrm>
        <a:off x="799525" y="2714538"/>
        <a:ext cx="8742075" cy="543098"/>
      </dsp:txXfrm>
    </dsp:sp>
    <dsp:sp modelId="{86D0C70B-8B45-4020-BED1-4DF71E5A6B2D}">
      <dsp:nvSpPr>
        <dsp:cNvPr id="0" name=""/>
        <dsp:cNvSpPr/>
      </dsp:nvSpPr>
      <dsp:spPr>
        <a:xfrm>
          <a:off x="460088" y="2646650"/>
          <a:ext cx="678873" cy="678873"/>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D5EE61B-4B82-4829-835B-F820A6BCA290}">
      <dsp:nvSpPr>
        <dsp:cNvPr id="0" name=""/>
        <dsp:cNvSpPr/>
      </dsp:nvSpPr>
      <dsp:spPr>
        <a:xfrm>
          <a:off x="410356" y="3528925"/>
          <a:ext cx="9131244" cy="54309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085"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References</a:t>
          </a:r>
        </a:p>
      </dsp:txBody>
      <dsp:txXfrm>
        <a:off x="410356" y="3528925"/>
        <a:ext cx="9131244" cy="543098"/>
      </dsp:txXfrm>
    </dsp:sp>
    <dsp:sp modelId="{15446A4C-516C-4683-8E92-E761F43A6896}">
      <dsp:nvSpPr>
        <dsp:cNvPr id="0" name=""/>
        <dsp:cNvSpPr/>
      </dsp:nvSpPr>
      <dsp:spPr>
        <a:xfrm>
          <a:off x="70919" y="3461038"/>
          <a:ext cx="678873" cy="678873"/>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54A7D-E134-4DC2-8BC1-5EC924D1E814}">
      <dsp:nvSpPr>
        <dsp:cNvPr id="0" name=""/>
        <dsp:cNvSpPr/>
      </dsp:nvSpPr>
      <dsp:spPr>
        <a:xfrm>
          <a:off x="3983" y="689678"/>
          <a:ext cx="2634704" cy="13173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CFPB</a:t>
          </a:r>
          <a:endParaRPr lang="en-US" sz="3900" kern="1200" dirty="0"/>
        </a:p>
      </dsp:txBody>
      <dsp:txXfrm>
        <a:off x="42567" y="728262"/>
        <a:ext cx="2557536" cy="1240184"/>
      </dsp:txXfrm>
    </dsp:sp>
    <dsp:sp modelId="{3F523390-16B1-4398-939E-9AA8EE26CFCF}">
      <dsp:nvSpPr>
        <dsp:cNvPr id="0" name=""/>
        <dsp:cNvSpPr/>
      </dsp:nvSpPr>
      <dsp:spPr>
        <a:xfrm>
          <a:off x="267454" y="2007030"/>
          <a:ext cx="263470" cy="988014"/>
        </a:xfrm>
        <a:custGeom>
          <a:avLst/>
          <a:gdLst/>
          <a:ahLst/>
          <a:cxnLst/>
          <a:rect l="0" t="0" r="0" b="0"/>
          <a:pathLst>
            <a:path>
              <a:moveTo>
                <a:pt x="0" y="0"/>
              </a:moveTo>
              <a:lnTo>
                <a:pt x="0" y="988014"/>
              </a:lnTo>
              <a:lnTo>
                <a:pt x="263470" y="9880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22F97-589F-4E5F-A018-31B6ACB048DA}">
      <dsp:nvSpPr>
        <dsp:cNvPr id="0" name=""/>
        <dsp:cNvSpPr/>
      </dsp:nvSpPr>
      <dsp:spPr>
        <a:xfrm>
          <a:off x="530924" y="2336369"/>
          <a:ext cx="2462352" cy="131735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Maintaining the integrity in financial consumer market</a:t>
          </a:r>
        </a:p>
      </dsp:txBody>
      <dsp:txXfrm>
        <a:off x="569508" y="2374953"/>
        <a:ext cx="2385184" cy="1240184"/>
      </dsp:txXfrm>
    </dsp:sp>
    <dsp:sp modelId="{90510577-C7B9-4880-9E97-F6A7B0D30537}">
      <dsp:nvSpPr>
        <dsp:cNvPr id="0" name=""/>
        <dsp:cNvSpPr/>
      </dsp:nvSpPr>
      <dsp:spPr>
        <a:xfrm>
          <a:off x="3297364" y="689678"/>
          <a:ext cx="2634704" cy="13173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Financial Institutions </a:t>
          </a:r>
        </a:p>
      </dsp:txBody>
      <dsp:txXfrm>
        <a:off x="3335948" y="728262"/>
        <a:ext cx="2557536" cy="1240184"/>
      </dsp:txXfrm>
    </dsp:sp>
    <dsp:sp modelId="{D8A448F1-67BF-442C-B145-9ABAC236A53D}">
      <dsp:nvSpPr>
        <dsp:cNvPr id="0" name=""/>
        <dsp:cNvSpPr/>
      </dsp:nvSpPr>
      <dsp:spPr>
        <a:xfrm>
          <a:off x="3560834" y="2007030"/>
          <a:ext cx="263470" cy="988014"/>
        </a:xfrm>
        <a:custGeom>
          <a:avLst/>
          <a:gdLst/>
          <a:ahLst/>
          <a:cxnLst/>
          <a:rect l="0" t="0" r="0" b="0"/>
          <a:pathLst>
            <a:path>
              <a:moveTo>
                <a:pt x="0" y="0"/>
              </a:moveTo>
              <a:lnTo>
                <a:pt x="0" y="988014"/>
              </a:lnTo>
              <a:lnTo>
                <a:pt x="263470" y="9880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2FC558-A161-427C-A16C-D06305A71AF2}">
      <dsp:nvSpPr>
        <dsp:cNvPr id="0" name=""/>
        <dsp:cNvSpPr/>
      </dsp:nvSpPr>
      <dsp:spPr>
        <a:xfrm>
          <a:off x="3824305" y="2336369"/>
          <a:ext cx="2484884" cy="131735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 management to resolve consumer complaints</a:t>
          </a:r>
        </a:p>
      </dsp:txBody>
      <dsp:txXfrm>
        <a:off x="3862889" y="2374953"/>
        <a:ext cx="2407716" cy="1240184"/>
      </dsp:txXfrm>
    </dsp:sp>
    <dsp:sp modelId="{7E6FE087-6249-4704-9767-D94B0B59CCD5}">
      <dsp:nvSpPr>
        <dsp:cNvPr id="0" name=""/>
        <dsp:cNvSpPr/>
      </dsp:nvSpPr>
      <dsp:spPr>
        <a:xfrm>
          <a:off x="6590744" y="689678"/>
          <a:ext cx="2634704" cy="13173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Consumers</a:t>
          </a:r>
          <a:endParaRPr lang="en-US" sz="3900" kern="1200" dirty="0"/>
        </a:p>
      </dsp:txBody>
      <dsp:txXfrm>
        <a:off x="6629328" y="728262"/>
        <a:ext cx="2557536" cy="1240184"/>
      </dsp:txXfrm>
    </dsp:sp>
    <dsp:sp modelId="{EAA0CB15-27E0-4CE0-BCFE-48AB9D589388}">
      <dsp:nvSpPr>
        <dsp:cNvPr id="0" name=""/>
        <dsp:cNvSpPr/>
      </dsp:nvSpPr>
      <dsp:spPr>
        <a:xfrm>
          <a:off x="6854214" y="2007030"/>
          <a:ext cx="263470" cy="988014"/>
        </a:xfrm>
        <a:custGeom>
          <a:avLst/>
          <a:gdLst/>
          <a:ahLst/>
          <a:cxnLst/>
          <a:rect l="0" t="0" r="0" b="0"/>
          <a:pathLst>
            <a:path>
              <a:moveTo>
                <a:pt x="0" y="0"/>
              </a:moveTo>
              <a:lnTo>
                <a:pt x="0" y="988014"/>
              </a:lnTo>
              <a:lnTo>
                <a:pt x="263470" y="9880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2124D-65DC-45C7-8437-5F7521EE95BA}">
      <dsp:nvSpPr>
        <dsp:cNvPr id="0" name=""/>
        <dsp:cNvSpPr/>
      </dsp:nvSpPr>
      <dsp:spPr>
        <a:xfrm>
          <a:off x="7117685" y="2336369"/>
          <a:ext cx="2479530" cy="131735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Skeptical to select financial products and services</a:t>
          </a:r>
        </a:p>
      </dsp:txBody>
      <dsp:txXfrm>
        <a:off x="7156269" y="2374953"/>
        <a:ext cx="2402362" cy="1240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3ED56-832E-4DAF-846A-F295395B1866}">
      <dsp:nvSpPr>
        <dsp:cNvPr id="0" name=""/>
        <dsp:cNvSpPr/>
      </dsp:nvSpPr>
      <dsp:spPr>
        <a:xfrm>
          <a:off x="-4366762" y="-669810"/>
          <a:ext cx="5202475" cy="5202475"/>
        </a:xfrm>
        <a:prstGeom prst="blockArc">
          <a:avLst>
            <a:gd name="adj1" fmla="val 18900000"/>
            <a:gd name="adj2" fmla="val 2700000"/>
            <a:gd name="adj3" fmla="val 415"/>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259F4E-A9CE-47BC-9072-0E46F96C7B80}">
      <dsp:nvSpPr>
        <dsp:cNvPr id="0" name=""/>
        <dsp:cNvSpPr/>
      </dsp:nvSpPr>
      <dsp:spPr>
        <a:xfrm>
          <a:off x="537461" y="386285"/>
          <a:ext cx="8823127" cy="77257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1322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t>Predict the financial institutions’ responses to consumer complaints</a:t>
          </a:r>
        </a:p>
      </dsp:txBody>
      <dsp:txXfrm>
        <a:off x="537461" y="386285"/>
        <a:ext cx="8823127" cy="772570"/>
      </dsp:txXfrm>
    </dsp:sp>
    <dsp:sp modelId="{7FF3D725-2D9F-48FE-8D14-0D14A3072492}">
      <dsp:nvSpPr>
        <dsp:cNvPr id="0" name=""/>
        <dsp:cNvSpPr/>
      </dsp:nvSpPr>
      <dsp:spPr>
        <a:xfrm>
          <a:off x="54605" y="289714"/>
          <a:ext cx="965713" cy="9657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1AE2210-B077-4654-A83B-32FECA70B84A}">
      <dsp:nvSpPr>
        <dsp:cNvPr id="0" name=""/>
        <dsp:cNvSpPr/>
      </dsp:nvSpPr>
      <dsp:spPr>
        <a:xfrm>
          <a:off x="818291" y="1545141"/>
          <a:ext cx="8542297" cy="77257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1322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t>Classify the seriousness of a complaint using demographic data</a:t>
          </a:r>
        </a:p>
      </dsp:txBody>
      <dsp:txXfrm>
        <a:off x="818291" y="1545141"/>
        <a:ext cx="8542297" cy="772570"/>
      </dsp:txXfrm>
    </dsp:sp>
    <dsp:sp modelId="{83D9177E-6602-49E3-B9DF-C764DECA98F0}">
      <dsp:nvSpPr>
        <dsp:cNvPr id="0" name=""/>
        <dsp:cNvSpPr/>
      </dsp:nvSpPr>
      <dsp:spPr>
        <a:xfrm>
          <a:off x="335434" y="1448570"/>
          <a:ext cx="965713" cy="9657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5719D63-1F3B-45DA-AD2D-995787636578}">
      <dsp:nvSpPr>
        <dsp:cNvPr id="0" name=""/>
        <dsp:cNvSpPr/>
      </dsp:nvSpPr>
      <dsp:spPr>
        <a:xfrm>
          <a:off x="537461" y="2703997"/>
          <a:ext cx="8823127" cy="77257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1322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t>Predict mortgage issues using Personal Income Tax data</a:t>
          </a:r>
        </a:p>
      </dsp:txBody>
      <dsp:txXfrm>
        <a:off x="537461" y="2703997"/>
        <a:ext cx="8823127" cy="772570"/>
      </dsp:txXfrm>
    </dsp:sp>
    <dsp:sp modelId="{09A21C97-AA61-4E7A-B9A4-726E7782F130}">
      <dsp:nvSpPr>
        <dsp:cNvPr id="0" name=""/>
        <dsp:cNvSpPr/>
      </dsp:nvSpPr>
      <dsp:spPr>
        <a:xfrm>
          <a:off x="54605" y="2607426"/>
          <a:ext cx="965713" cy="96571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51FAB-606D-45BE-83F0-976AECC6D388}">
      <dsp:nvSpPr>
        <dsp:cNvPr id="0" name=""/>
        <dsp:cNvSpPr/>
      </dsp:nvSpPr>
      <dsp:spPr>
        <a:xfrm>
          <a:off x="0" y="227285"/>
          <a:ext cx="9601200" cy="133245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5160" tIns="374904" rIns="7451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Includes attributes like cost of living, houses with and without mortgage, house value, household income for each ZIP code in Texas state.</a:t>
          </a:r>
        </a:p>
        <a:p>
          <a:pPr marL="171450" lvl="1" indent="-171450" algn="l" defTabSz="800100">
            <a:lnSpc>
              <a:spcPct val="90000"/>
            </a:lnSpc>
            <a:spcBef>
              <a:spcPct val="0"/>
            </a:spcBef>
            <a:spcAft>
              <a:spcPct val="15000"/>
            </a:spcAft>
            <a:buChar char="•"/>
          </a:pPr>
          <a:r>
            <a:rPr lang="en-US" sz="1800" kern="1200" dirty="0"/>
            <a:t>Web-scraped from www.city-data.com</a:t>
          </a:r>
        </a:p>
      </dsp:txBody>
      <dsp:txXfrm>
        <a:off x="0" y="227285"/>
        <a:ext cx="9601200" cy="1332450"/>
      </dsp:txXfrm>
    </dsp:sp>
    <dsp:sp modelId="{B852BB61-D627-4C84-BDA7-CB52A246FBAA}">
      <dsp:nvSpPr>
        <dsp:cNvPr id="0" name=""/>
        <dsp:cNvSpPr/>
      </dsp:nvSpPr>
      <dsp:spPr>
        <a:xfrm>
          <a:off x="480060" y="0"/>
          <a:ext cx="6720840" cy="53136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kern="1200" dirty="0"/>
            <a:t>- DEMOGRAPHICS DATA</a:t>
          </a:r>
        </a:p>
      </dsp:txBody>
      <dsp:txXfrm>
        <a:off x="505999" y="25939"/>
        <a:ext cx="6668962" cy="479482"/>
      </dsp:txXfrm>
    </dsp:sp>
    <dsp:sp modelId="{C31D38E7-EBA9-4858-9730-326EB0C0CB8C}">
      <dsp:nvSpPr>
        <dsp:cNvPr id="0" name=""/>
        <dsp:cNvSpPr/>
      </dsp:nvSpPr>
      <dsp:spPr>
        <a:xfrm>
          <a:off x="0" y="1922619"/>
          <a:ext cx="9601200" cy="133245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5160" tIns="374904" rIns="7451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Includes income and tax items classified by State, Zip Code, and the size of adjusted gross income</a:t>
          </a:r>
        </a:p>
        <a:p>
          <a:pPr marL="171450" lvl="1" indent="-171450" algn="l" defTabSz="800100">
            <a:lnSpc>
              <a:spcPct val="90000"/>
            </a:lnSpc>
            <a:spcBef>
              <a:spcPct val="0"/>
            </a:spcBef>
            <a:spcAft>
              <a:spcPct val="15000"/>
            </a:spcAft>
            <a:buChar char="•"/>
          </a:pPr>
          <a:r>
            <a:rPr lang="en-US" sz="1800" kern="1200" dirty="0"/>
            <a:t>Data source: Internal Revenue services (IRS)</a:t>
          </a:r>
        </a:p>
      </dsp:txBody>
      <dsp:txXfrm>
        <a:off x="0" y="1922619"/>
        <a:ext cx="9601200" cy="1332450"/>
      </dsp:txXfrm>
    </dsp:sp>
    <dsp:sp modelId="{541B2788-B1FC-450B-B648-4CF7C60DAF67}">
      <dsp:nvSpPr>
        <dsp:cNvPr id="0" name=""/>
        <dsp:cNvSpPr/>
      </dsp:nvSpPr>
      <dsp:spPr>
        <a:xfrm>
          <a:off x="480060" y="1656939"/>
          <a:ext cx="6720840" cy="53136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a:lnSpc>
              <a:spcPct val="90000"/>
            </a:lnSpc>
            <a:spcBef>
              <a:spcPct val="0"/>
            </a:spcBef>
            <a:spcAft>
              <a:spcPct val="35000"/>
            </a:spcAft>
            <a:buNone/>
          </a:pPr>
          <a:r>
            <a:rPr lang="en-US" sz="1800" kern="1200" dirty="0"/>
            <a:t>- SOI TAX STATS - Individual Income Tax Statistics dataset</a:t>
          </a:r>
        </a:p>
      </dsp:txBody>
      <dsp:txXfrm>
        <a:off x="505999" y="1682878"/>
        <a:ext cx="666896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B780E-31E5-44C0-B137-25BC744A4D45}">
      <dsp:nvSpPr>
        <dsp:cNvPr id="0" name=""/>
        <dsp:cNvSpPr/>
      </dsp:nvSpPr>
      <dsp:spPr>
        <a:xfrm>
          <a:off x="0" y="3729472"/>
          <a:ext cx="9271000" cy="611851"/>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K-fold cross validation</a:t>
          </a:r>
        </a:p>
      </dsp:txBody>
      <dsp:txXfrm>
        <a:off x="0" y="3729472"/>
        <a:ext cx="9271000" cy="611851"/>
      </dsp:txXfrm>
    </dsp:sp>
    <dsp:sp modelId="{102463E9-FB38-43C0-9B6C-F9CE058C8CAF}">
      <dsp:nvSpPr>
        <dsp:cNvPr id="0" name=""/>
        <dsp:cNvSpPr/>
      </dsp:nvSpPr>
      <dsp:spPr>
        <a:xfrm rot="10800000">
          <a:off x="0" y="2797623"/>
          <a:ext cx="9271000" cy="94102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Data partitioning</a:t>
          </a:r>
        </a:p>
      </dsp:txBody>
      <dsp:txXfrm rot="10800000">
        <a:off x="0" y="2797623"/>
        <a:ext cx="9271000" cy="611450"/>
      </dsp:txXfrm>
    </dsp:sp>
    <dsp:sp modelId="{70FCD1A2-8459-4748-BD84-39194C93184F}">
      <dsp:nvSpPr>
        <dsp:cNvPr id="0" name=""/>
        <dsp:cNvSpPr/>
      </dsp:nvSpPr>
      <dsp:spPr>
        <a:xfrm rot="10800000">
          <a:off x="0" y="1865774"/>
          <a:ext cx="9271000" cy="94102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Data Normalization</a:t>
          </a:r>
        </a:p>
      </dsp:txBody>
      <dsp:txXfrm rot="10800000">
        <a:off x="0" y="1865774"/>
        <a:ext cx="9271000" cy="611450"/>
      </dsp:txXfrm>
    </dsp:sp>
    <dsp:sp modelId="{84A3717D-E5A8-473C-9B9F-14D36C647192}">
      <dsp:nvSpPr>
        <dsp:cNvPr id="0" name=""/>
        <dsp:cNvSpPr/>
      </dsp:nvSpPr>
      <dsp:spPr>
        <a:xfrm rot="10800000">
          <a:off x="0" y="933925"/>
          <a:ext cx="9271000" cy="94102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Merging multiple data sources</a:t>
          </a:r>
        </a:p>
      </dsp:txBody>
      <dsp:txXfrm rot="10800000">
        <a:off x="0" y="933925"/>
        <a:ext cx="9271000" cy="611450"/>
      </dsp:txXfrm>
    </dsp:sp>
    <dsp:sp modelId="{7342077A-BA6E-4525-81D7-8CA57D26B51B}">
      <dsp:nvSpPr>
        <dsp:cNvPr id="0" name=""/>
        <dsp:cNvSpPr/>
      </dsp:nvSpPr>
      <dsp:spPr>
        <a:xfrm rot="10800000">
          <a:off x="0" y="2076"/>
          <a:ext cx="9271000" cy="94102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Data Cleaning</a:t>
          </a:r>
        </a:p>
      </dsp:txBody>
      <dsp:txXfrm rot="10800000">
        <a:off x="0" y="2076"/>
        <a:ext cx="9271000" cy="611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549F7-36E4-46D9-B70E-3AAC3A93A044}">
      <dsp:nvSpPr>
        <dsp:cNvPr id="0" name=""/>
        <dsp:cNvSpPr/>
      </dsp:nvSpPr>
      <dsp:spPr>
        <a:xfrm>
          <a:off x="0" y="266220"/>
          <a:ext cx="6451600" cy="957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0716" tIns="333248" rIns="5007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Two response categories</a:t>
          </a:r>
        </a:p>
        <a:p>
          <a:pPr marL="342900" lvl="2" indent="-171450" algn="l" defTabSz="711200">
            <a:lnSpc>
              <a:spcPct val="90000"/>
            </a:lnSpc>
            <a:spcBef>
              <a:spcPct val="0"/>
            </a:spcBef>
            <a:spcAft>
              <a:spcPct val="15000"/>
            </a:spcAft>
            <a:buChar char="•"/>
          </a:pPr>
          <a:r>
            <a:rPr lang="en-US" sz="1600" kern="1200"/>
            <a:t>Consumer fault and Company fault</a:t>
          </a:r>
        </a:p>
      </dsp:txBody>
      <dsp:txXfrm>
        <a:off x="0" y="266220"/>
        <a:ext cx="6451600" cy="957600"/>
      </dsp:txXfrm>
    </dsp:sp>
    <dsp:sp modelId="{CD619A06-4F91-4F35-A4BC-76E480F6B744}">
      <dsp:nvSpPr>
        <dsp:cNvPr id="0" name=""/>
        <dsp:cNvSpPr/>
      </dsp:nvSpPr>
      <dsp:spPr>
        <a:xfrm>
          <a:off x="322580" y="30060"/>
          <a:ext cx="4516120" cy="4723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99" tIns="0" rIns="170699" bIns="0" numCol="1" spcCol="1270" anchor="ctr" anchorCtr="0">
          <a:noAutofit/>
        </a:bodyPr>
        <a:lstStyle/>
        <a:p>
          <a:pPr marL="0" lvl="0" indent="0" algn="l" defTabSz="711200">
            <a:lnSpc>
              <a:spcPct val="90000"/>
            </a:lnSpc>
            <a:spcBef>
              <a:spcPct val="0"/>
            </a:spcBef>
            <a:spcAft>
              <a:spcPct val="35000"/>
            </a:spcAft>
            <a:buNone/>
          </a:pPr>
          <a:r>
            <a:rPr lang="en-US" sz="1600" kern="1200"/>
            <a:t>Data Transformation</a:t>
          </a:r>
        </a:p>
      </dsp:txBody>
      <dsp:txXfrm>
        <a:off x="345637" y="53117"/>
        <a:ext cx="4470006" cy="426206"/>
      </dsp:txXfrm>
    </dsp:sp>
    <dsp:sp modelId="{B03BA17E-EF7C-4A87-9B17-3867B10ACADE}">
      <dsp:nvSpPr>
        <dsp:cNvPr id="0" name=""/>
        <dsp:cNvSpPr/>
      </dsp:nvSpPr>
      <dsp:spPr>
        <a:xfrm>
          <a:off x="0" y="1546380"/>
          <a:ext cx="6451600" cy="14868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0716" tIns="333248" rIns="5007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3 clusters identified using demographics</a:t>
          </a:r>
        </a:p>
        <a:p>
          <a:pPr marL="342900" lvl="2" indent="-171450" algn="l" defTabSz="711200">
            <a:lnSpc>
              <a:spcPct val="90000"/>
            </a:lnSpc>
            <a:spcBef>
              <a:spcPct val="0"/>
            </a:spcBef>
            <a:spcAft>
              <a:spcPct val="15000"/>
            </a:spcAft>
            <a:buChar char="•"/>
          </a:pPr>
          <a:r>
            <a:rPr lang="en-US" sz="1600" kern="1200" dirty="0"/>
            <a:t>Cluster 1: Unsettled Community</a:t>
          </a:r>
        </a:p>
        <a:p>
          <a:pPr marL="342900" lvl="2" indent="-171450" algn="l" defTabSz="711200">
            <a:lnSpc>
              <a:spcPct val="90000"/>
            </a:lnSpc>
            <a:spcBef>
              <a:spcPct val="0"/>
            </a:spcBef>
            <a:spcAft>
              <a:spcPct val="15000"/>
            </a:spcAft>
            <a:buChar char="•"/>
          </a:pPr>
          <a:r>
            <a:rPr lang="en-US" sz="1600" kern="1200"/>
            <a:t>Cluster 2: Working Class Community</a:t>
          </a:r>
        </a:p>
        <a:p>
          <a:pPr marL="342900" lvl="2" indent="-171450" algn="l" defTabSz="711200">
            <a:lnSpc>
              <a:spcPct val="90000"/>
            </a:lnSpc>
            <a:spcBef>
              <a:spcPct val="0"/>
            </a:spcBef>
            <a:spcAft>
              <a:spcPct val="15000"/>
            </a:spcAft>
            <a:buChar char="•"/>
          </a:pPr>
          <a:r>
            <a:rPr lang="en-US" sz="1600" kern="1200"/>
            <a:t>Cluster 3: Settled/Retired Community</a:t>
          </a:r>
        </a:p>
      </dsp:txBody>
      <dsp:txXfrm>
        <a:off x="0" y="1546380"/>
        <a:ext cx="6451600" cy="1486800"/>
      </dsp:txXfrm>
    </dsp:sp>
    <dsp:sp modelId="{3B132C60-11DE-4DA0-B2F4-9F8ACCB848FD}">
      <dsp:nvSpPr>
        <dsp:cNvPr id="0" name=""/>
        <dsp:cNvSpPr/>
      </dsp:nvSpPr>
      <dsp:spPr>
        <a:xfrm>
          <a:off x="322580" y="1310220"/>
          <a:ext cx="4516120" cy="4723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99" tIns="0" rIns="170699" bIns="0" numCol="1" spcCol="1270" anchor="ctr" anchorCtr="0">
          <a:noAutofit/>
        </a:bodyPr>
        <a:lstStyle/>
        <a:p>
          <a:pPr marL="0" lvl="0" indent="0" algn="l" defTabSz="711200">
            <a:lnSpc>
              <a:spcPct val="90000"/>
            </a:lnSpc>
            <a:spcBef>
              <a:spcPct val="0"/>
            </a:spcBef>
            <a:spcAft>
              <a:spcPct val="35000"/>
            </a:spcAft>
            <a:buNone/>
          </a:pPr>
          <a:r>
            <a:rPr lang="en-US" sz="1600" kern="1200"/>
            <a:t>Cluster Analysis</a:t>
          </a:r>
        </a:p>
      </dsp:txBody>
      <dsp:txXfrm>
        <a:off x="345637" y="1333277"/>
        <a:ext cx="4470006" cy="426206"/>
      </dsp:txXfrm>
    </dsp:sp>
    <dsp:sp modelId="{E94777B2-4DC2-4419-B950-B48D30E14D0A}">
      <dsp:nvSpPr>
        <dsp:cNvPr id="0" name=""/>
        <dsp:cNvSpPr/>
      </dsp:nvSpPr>
      <dsp:spPr>
        <a:xfrm>
          <a:off x="0" y="3355740"/>
          <a:ext cx="6451600" cy="957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0716" tIns="333248" rIns="5007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Multicollinear variables excluded</a:t>
          </a:r>
        </a:p>
        <a:p>
          <a:pPr marL="342900" lvl="2" indent="-171450" algn="l" defTabSz="711200">
            <a:lnSpc>
              <a:spcPct val="90000"/>
            </a:lnSpc>
            <a:spcBef>
              <a:spcPct val="0"/>
            </a:spcBef>
            <a:spcAft>
              <a:spcPct val="15000"/>
            </a:spcAft>
            <a:buChar char="•"/>
          </a:pPr>
          <a:r>
            <a:rPr lang="en-US" sz="1600" kern="1200" dirty="0"/>
            <a:t>Number of houses, property tax and few others</a:t>
          </a:r>
        </a:p>
      </dsp:txBody>
      <dsp:txXfrm>
        <a:off x="0" y="3355740"/>
        <a:ext cx="6451600" cy="957600"/>
      </dsp:txXfrm>
    </dsp:sp>
    <dsp:sp modelId="{AAB60D8E-B12A-4870-90B2-FB8AF83BB8A0}">
      <dsp:nvSpPr>
        <dsp:cNvPr id="0" name=""/>
        <dsp:cNvSpPr/>
      </dsp:nvSpPr>
      <dsp:spPr>
        <a:xfrm>
          <a:off x="322580" y="3119580"/>
          <a:ext cx="4516120" cy="4723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99" tIns="0" rIns="170699" bIns="0" numCol="1" spcCol="1270" anchor="ctr" anchorCtr="0">
          <a:noAutofit/>
        </a:bodyPr>
        <a:lstStyle/>
        <a:p>
          <a:pPr marL="0" lvl="0" indent="0" algn="l" defTabSz="711200">
            <a:lnSpc>
              <a:spcPct val="90000"/>
            </a:lnSpc>
            <a:spcBef>
              <a:spcPct val="0"/>
            </a:spcBef>
            <a:spcAft>
              <a:spcPct val="35000"/>
            </a:spcAft>
            <a:buNone/>
          </a:pPr>
          <a:r>
            <a:rPr lang="en-US" sz="1600" kern="1200"/>
            <a:t>Multicollinearity</a:t>
          </a:r>
        </a:p>
      </dsp:txBody>
      <dsp:txXfrm>
        <a:off x="345637" y="3142637"/>
        <a:ext cx="4470006" cy="4262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8/4/2018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8/4/2018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8/4/2018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8/4/2018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8/4/2018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8/4/2018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8/4/2018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8/4/2018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8/4/2018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8/4/2018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8/4/2018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sumerfinance.gov/"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877" y="988097"/>
            <a:ext cx="5900813" cy="1600200"/>
          </a:xfrm>
        </p:spPr>
        <p:txBody>
          <a:bodyPr/>
          <a:lstStyle/>
          <a:p>
            <a:r>
              <a:rPr lang="en-US" dirty="0"/>
              <a:t>Consumer’s Complaint Analysis</a:t>
            </a:r>
          </a:p>
        </p:txBody>
      </p:sp>
      <p:sp>
        <p:nvSpPr>
          <p:cNvPr id="3" name="Subtitle 2"/>
          <p:cNvSpPr>
            <a:spLocks noGrp="1"/>
          </p:cNvSpPr>
          <p:nvPr>
            <p:ph type="subTitle" idx="1"/>
          </p:nvPr>
        </p:nvSpPr>
        <p:spPr>
          <a:xfrm>
            <a:off x="3389518" y="3177769"/>
            <a:ext cx="3426071" cy="1899138"/>
          </a:xfrm>
        </p:spPr>
        <p:txBody>
          <a:bodyPr vert="horz" lIns="91440" tIns="45720" rIns="91440" bIns="45720" rtlCol="0" anchor="t">
            <a:normAutofit/>
          </a:bodyPr>
          <a:lstStyle/>
          <a:p>
            <a:r>
              <a:rPr lang="en-US" dirty="0"/>
              <a:t>Presented by: </a:t>
            </a:r>
          </a:p>
          <a:p>
            <a:pPr lvl="2" algn="l"/>
            <a:r>
              <a:rPr lang="en-US" dirty="0"/>
              <a:t>Krishna Charan B C</a:t>
            </a:r>
          </a:p>
          <a:p>
            <a:pPr lvl="2" algn="l"/>
            <a:r>
              <a:rPr lang="en-US" dirty="0" err="1"/>
              <a:t>Rushan</a:t>
            </a:r>
            <a:r>
              <a:rPr lang="en-US" dirty="0"/>
              <a:t> Shakya</a:t>
            </a:r>
          </a:p>
          <a:p>
            <a:pPr lvl="2" algn="l"/>
            <a:r>
              <a:rPr lang="en-US" dirty="0"/>
              <a:t>Rupam Das</a:t>
            </a:r>
          </a:p>
          <a:p>
            <a:pPr lvl="2" algn="l"/>
            <a:r>
              <a:rPr lang="en-US" dirty="0"/>
              <a:t>Vivek </a:t>
            </a:r>
            <a:r>
              <a:rPr lang="en-US" dirty="0" err="1"/>
              <a:t>Samantray</a:t>
            </a:r>
            <a:endParaRPr lang="en-US" dirty="0"/>
          </a:p>
        </p:txBody>
      </p:sp>
      <p:pic>
        <p:nvPicPr>
          <p:cNvPr id="14" name="Picture Placeholder 13" descr="A sign on a brick building&#10;&#10;Description generated with very high confidence">
            <a:extLst>
              <a:ext uri="{FF2B5EF4-FFF2-40B4-BE49-F238E27FC236}">
                <a16:creationId xmlns:a16="http://schemas.microsoft.com/office/drawing/2014/main" id="{52E0CB44-F062-43AD-8639-83B18BAC81AF}"/>
              </a:ext>
            </a:extLst>
          </p:cNvPr>
          <p:cNvPicPr>
            <a:picLocks noGrp="1" noChangeAspect="1"/>
          </p:cNvPicPr>
          <p:nvPr>
            <p:ph type="pic" sz="quarter" idx="10"/>
          </p:nvPr>
        </p:nvPicPr>
        <p:blipFill>
          <a:blip r:embed="rId3"/>
          <a:srcRect l="23519" r="23519"/>
          <a:stretch>
            <a:fillRect/>
          </a:stretch>
        </p:blipFill>
        <p:spPr>
          <a:xfrm>
            <a:off x="6743703" y="0"/>
            <a:ext cx="5448297" cy="6858000"/>
          </a:xfrm>
        </p:spPr>
      </p:pic>
      <p:pic>
        <p:nvPicPr>
          <p:cNvPr id="16" name="Picture 2" descr="Image result for ttu rawls logo">
            <a:extLst>
              <a:ext uri="{FF2B5EF4-FFF2-40B4-BE49-F238E27FC236}">
                <a16:creationId xmlns:a16="http://schemas.microsoft.com/office/drawing/2014/main" id="{E02215C6-E4E6-410B-A4F3-CE7D4F7AB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17" y="5664321"/>
            <a:ext cx="4395704" cy="81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Data sources</a:t>
            </a:r>
          </a:p>
        </p:txBody>
      </p:sp>
      <p:sp>
        <p:nvSpPr>
          <p:cNvPr id="10" name="Content Placeholder 2">
            <a:extLst>
              <a:ext uri="{FF2B5EF4-FFF2-40B4-BE49-F238E27FC236}">
                <a16:creationId xmlns:a16="http://schemas.microsoft.com/office/drawing/2014/main" id="{F64DDB85-6411-470D-B9E9-300199A9AB9C}"/>
              </a:ext>
            </a:extLst>
          </p:cNvPr>
          <p:cNvSpPr txBox="1">
            <a:spLocks/>
          </p:cNvSpPr>
          <p:nvPr/>
        </p:nvSpPr>
        <p:spPr>
          <a:xfrm>
            <a:off x="1295400" y="2159000"/>
            <a:ext cx="9601200" cy="10368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800"/>
              </a:spcBef>
              <a:buFont typeface="Arial" panose="020B0604020202020204" pitchFamily="34" charset="0"/>
              <a:buNone/>
              <a:defRPr sz="2600" b="0" kern="1200">
                <a:solidFill>
                  <a:schemeClr val="tx1"/>
                </a:solidFill>
                <a:latin typeface="+mn-lt"/>
                <a:ea typeface="+mn-ea"/>
                <a:cs typeface="+mn-cs"/>
              </a:defRPr>
            </a:lvl1pPr>
            <a:lvl2pPr marL="45720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anose="020B0604020202020204" pitchFamily="34" charset="0"/>
              <a:buNone/>
              <a:defRPr sz="1600" b="1" kern="1200">
                <a:solidFill>
                  <a:schemeClr val="tx1"/>
                </a:solidFill>
                <a:latin typeface="+mn-lt"/>
                <a:ea typeface="+mn-ea"/>
                <a:cs typeface="+mn-cs"/>
              </a:defRPr>
            </a:lvl9pPr>
          </a:lstStyle>
          <a:p>
            <a:r>
              <a:rPr lang="en-US" sz="2400" b="1" dirty="0"/>
              <a:t>Two additional datasets integrated with CFPB dataset</a:t>
            </a:r>
          </a:p>
          <a:p>
            <a:endParaRPr lang="en-US" b="1" dirty="0"/>
          </a:p>
        </p:txBody>
      </p:sp>
      <p:graphicFrame>
        <p:nvGraphicFramePr>
          <p:cNvPr id="4" name="Diagram 3">
            <a:extLst>
              <a:ext uri="{FF2B5EF4-FFF2-40B4-BE49-F238E27FC236}">
                <a16:creationId xmlns:a16="http://schemas.microsoft.com/office/drawing/2014/main" id="{AF494310-CB6D-47F5-9C07-3166708648DC}"/>
              </a:ext>
            </a:extLst>
          </p:cNvPr>
          <p:cNvGraphicFramePr/>
          <p:nvPr>
            <p:extLst>
              <p:ext uri="{D42A27DB-BD31-4B8C-83A1-F6EECF244321}">
                <p14:modId xmlns:p14="http://schemas.microsoft.com/office/powerpoint/2010/main" val="2789379996"/>
              </p:ext>
            </p:extLst>
          </p:nvPr>
        </p:nvGraphicFramePr>
        <p:xfrm>
          <a:off x="1295400" y="2865650"/>
          <a:ext cx="9601200" cy="33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3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graphicFrame>
        <p:nvGraphicFramePr>
          <p:cNvPr id="3" name="Diagram 2">
            <a:extLst>
              <a:ext uri="{FF2B5EF4-FFF2-40B4-BE49-F238E27FC236}">
                <a16:creationId xmlns:a16="http://schemas.microsoft.com/office/drawing/2014/main" id="{E979D3DE-D7D3-4D9E-8D56-69E34273F935}"/>
              </a:ext>
            </a:extLst>
          </p:cNvPr>
          <p:cNvGraphicFramePr/>
          <p:nvPr>
            <p:extLst>
              <p:ext uri="{D42A27DB-BD31-4B8C-83A1-F6EECF244321}">
                <p14:modId xmlns:p14="http://schemas.microsoft.com/office/powerpoint/2010/main" val="656829750"/>
              </p:ext>
            </p:extLst>
          </p:nvPr>
        </p:nvGraphicFramePr>
        <p:xfrm>
          <a:off x="1295400" y="1828800"/>
          <a:ext cx="9271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17358"/>
            <a:ext cx="6400800" cy="2560320"/>
          </a:xfrm>
        </p:spPr>
        <p:txBody>
          <a:bodyPr/>
          <a:lstStyle/>
          <a:p>
            <a:r>
              <a:rPr lang="en-US" dirty="0"/>
              <a:t>Objective 1</a:t>
            </a:r>
          </a:p>
        </p:txBody>
      </p:sp>
      <p:sp>
        <p:nvSpPr>
          <p:cNvPr id="4" name="Subtitle 3"/>
          <p:cNvSpPr>
            <a:spLocks noGrp="1"/>
          </p:cNvSpPr>
          <p:nvPr>
            <p:ph type="subTitle" idx="1"/>
          </p:nvPr>
        </p:nvSpPr>
        <p:spPr>
          <a:xfrm>
            <a:off x="1295399" y="4572000"/>
            <a:ext cx="7797801" cy="1600200"/>
          </a:xfrm>
        </p:spPr>
        <p:txBody>
          <a:bodyPr>
            <a:normAutofit/>
          </a:bodyPr>
          <a:lstStyle/>
          <a:p>
            <a:r>
              <a:rPr lang="en-US" b="1" dirty="0"/>
              <a:t>Predict Company Response to a Consumer Complaint </a:t>
            </a:r>
          </a:p>
          <a:p>
            <a:r>
              <a:rPr lang="en-US" sz="2000" i="1" dirty="0"/>
              <a:t>Part I - CFPB dataset</a:t>
            </a:r>
          </a:p>
          <a:p>
            <a:r>
              <a:rPr lang="en-US" sz="2000" i="1" dirty="0"/>
              <a:t>Part II - CFPB dataset integrated with IRS dataset</a:t>
            </a:r>
          </a:p>
          <a:p>
            <a:endParaRPr lang="en-US" dirty="0"/>
          </a:p>
        </p:txBody>
      </p:sp>
      <p:pic>
        <p:nvPicPr>
          <p:cNvPr id="3" name="Picture 4">
            <a:extLst>
              <a:ext uri="{FF2B5EF4-FFF2-40B4-BE49-F238E27FC236}">
                <a16:creationId xmlns:a16="http://schemas.microsoft.com/office/drawing/2014/main" id="{428632E5-DD72-4027-B6E0-3842AF7EF4C7}"/>
              </a:ext>
            </a:extLst>
          </p:cNvPr>
          <p:cNvPicPr>
            <a:picLocks noChangeAspect="1"/>
          </p:cNvPicPr>
          <p:nvPr/>
        </p:nvPicPr>
        <p:blipFill>
          <a:blip r:embed="rId2"/>
          <a:stretch>
            <a:fillRect/>
          </a:stretch>
        </p:blipFill>
        <p:spPr>
          <a:xfrm>
            <a:off x="1295399" y="868680"/>
            <a:ext cx="4540113" cy="2560320"/>
          </a:xfrm>
          <a:prstGeom prst="rect">
            <a:avLst/>
          </a:prstGeom>
        </p:spPr>
      </p:pic>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graphicFrame>
        <p:nvGraphicFramePr>
          <p:cNvPr id="7" name="Table 6">
            <a:extLst>
              <a:ext uri="{FF2B5EF4-FFF2-40B4-BE49-F238E27FC236}">
                <a16:creationId xmlns:a16="http://schemas.microsoft.com/office/drawing/2014/main" id="{727576DF-BBEC-420B-A4CA-7A9C33897C7A}"/>
              </a:ext>
            </a:extLst>
          </p:cNvPr>
          <p:cNvGraphicFramePr>
            <a:graphicFrameLocks noGrp="1"/>
          </p:cNvGraphicFramePr>
          <p:nvPr>
            <p:extLst>
              <p:ext uri="{D42A27DB-BD31-4B8C-83A1-F6EECF244321}">
                <p14:modId xmlns:p14="http://schemas.microsoft.com/office/powerpoint/2010/main" val="2574455877"/>
              </p:ext>
            </p:extLst>
          </p:nvPr>
        </p:nvGraphicFramePr>
        <p:xfrm>
          <a:off x="2411487" y="1900947"/>
          <a:ext cx="7369025" cy="2394932"/>
        </p:xfrm>
        <a:graphic>
          <a:graphicData uri="http://schemas.openxmlformats.org/drawingml/2006/table">
            <a:tbl>
              <a:tblPr firstRow="1" bandRow="1">
                <a:tableStyleId>{9D7B26C5-4107-4FEC-AEDC-1716B250A1EF}</a:tableStyleId>
              </a:tblPr>
              <a:tblGrid>
                <a:gridCol w="1473805">
                  <a:extLst>
                    <a:ext uri="{9D8B030D-6E8A-4147-A177-3AD203B41FA5}">
                      <a16:colId xmlns:a16="http://schemas.microsoft.com/office/drawing/2014/main" val="443187892"/>
                    </a:ext>
                  </a:extLst>
                </a:gridCol>
                <a:gridCol w="1473805">
                  <a:extLst>
                    <a:ext uri="{9D8B030D-6E8A-4147-A177-3AD203B41FA5}">
                      <a16:colId xmlns:a16="http://schemas.microsoft.com/office/drawing/2014/main" val="2107298827"/>
                    </a:ext>
                  </a:extLst>
                </a:gridCol>
                <a:gridCol w="1473805">
                  <a:extLst>
                    <a:ext uri="{9D8B030D-6E8A-4147-A177-3AD203B41FA5}">
                      <a16:colId xmlns:a16="http://schemas.microsoft.com/office/drawing/2014/main" val="1269141471"/>
                    </a:ext>
                  </a:extLst>
                </a:gridCol>
                <a:gridCol w="1473805">
                  <a:extLst>
                    <a:ext uri="{9D8B030D-6E8A-4147-A177-3AD203B41FA5}">
                      <a16:colId xmlns:a16="http://schemas.microsoft.com/office/drawing/2014/main" val="2086731015"/>
                    </a:ext>
                  </a:extLst>
                </a:gridCol>
                <a:gridCol w="1473805">
                  <a:extLst>
                    <a:ext uri="{9D8B030D-6E8A-4147-A177-3AD203B41FA5}">
                      <a16:colId xmlns:a16="http://schemas.microsoft.com/office/drawing/2014/main" val="3223163857"/>
                    </a:ext>
                  </a:extLst>
                </a:gridCol>
              </a:tblGrid>
              <a:tr h="598733">
                <a:tc>
                  <a:txBody>
                    <a:bodyPr/>
                    <a:lstStyle/>
                    <a:p>
                      <a:pPr rtl="0" fontAlgn="t">
                        <a:spcBef>
                          <a:spcPts val="0"/>
                        </a:spcBef>
                        <a:spcAft>
                          <a:spcPts val="0"/>
                        </a:spcAft>
                      </a:pPr>
                      <a:r>
                        <a:rPr lang="en-US" sz="1050" u="none" strike="noStrike" dirty="0">
                          <a:effectLst/>
                        </a:rPr>
                        <a:t>Dataset</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Model</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Precision</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Recall</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F1-Score</a:t>
                      </a:r>
                      <a:endParaRPr lang="en-US" sz="2000" dirty="0">
                        <a:effectLst/>
                      </a:endParaRPr>
                    </a:p>
                  </a:txBody>
                  <a:tcPr marL="63500" marR="63500" marT="63500" marB="63500"/>
                </a:tc>
                <a:extLst>
                  <a:ext uri="{0D108BD9-81ED-4DB2-BD59-A6C34878D82A}">
                    <a16:rowId xmlns:a16="http://schemas.microsoft.com/office/drawing/2014/main" val="2325989448"/>
                  </a:ext>
                </a:extLst>
              </a:tr>
              <a:tr h="598733">
                <a:tc>
                  <a:txBody>
                    <a:bodyPr/>
                    <a:lstStyle/>
                    <a:p>
                      <a:pPr rtl="0" fontAlgn="t">
                        <a:spcBef>
                          <a:spcPts val="0"/>
                        </a:spcBef>
                        <a:spcAft>
                          <a:spcPts val="0"/>
                        </a:spcAft>
                      </a:pPr>
                      <a:r>
                        <a:rPr lang="en-US" sz="1400" u="none" strike="noStrike" dirty="0">
                          <a:effectLst/>
                        </a:rPr>
                        <a:t>CFPB</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Decision Tree</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69</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71</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70</a:t>
                      </a:r>
                      <a:endParaRPr lang="en-US" sz="1400" dirty="0">
                        <a:effectLst/>
                      </a:endParaRPr>
                    </a:p>
                  </a:txBody>
                  <a:tcPr marL="63500" marR="63500" marT="63500" marB="63500"/>
                </a:tc>
                <a:extLst>
                  <a:ext uri="{0D108BD9-81ED-4DB2-BD59-A6C34878D82A}">
                    <a16:rowId xmlns:a16="http://schemas.microsoft.com/office/drawing/2014/main" val="3724352302"/>
                  </a:ext>
                </a:extLst>
              </a:tr>
              <a:tr h="598733">
                <a:tc>
                  <a:txBody>
                    <a:bodyPr/>
                    <a:lstStyle/>
                    <a:p>
                      <a:pPr rtl="0" fontAlgn="t">
                        <a:spcBef>
                          <a:spcPts val="0"/>
                        </a:spcBef>
                        <a:spcAft>
                          <a:spcPts val="0"/>
                        </a:spcAft>
                      </a:pPr>
                      <a:r>
                        <a:rPr lang="en-US" sz="1400" u="none" strike="noStrike" dirty="0">
                          <a:effectLst/>
                        </a:rPr>
                        <a:t>CFPB + IRS</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Decision Tree</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78</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78</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78</a:t>
                      </a:r>
                      <a:endParaRPr lang="en-US" sz="1400" dirty="0">
                        <a:effectLst/>
                      </a:endParaRPr>
                    </a:p>
                  </a:txBody>
                  <a:tcPr marL="63500" marR="63500" marT="63500" marB="63500"/>
                </a:tc>
                <a:extLst>
                  <a:ext uri="{0D108BD9-81ED-4DB2-BD59-A6C34878D82A}">
                    <a16:rowId xmlns:a16="http://schemas.microsoft.com/office/drawing/2014/main" val="4231659080"/>
                  </a:ext>
                </a:extLst>
              </a:tr>
              <a:tr h="598733">
                <a:tc>
                  <a:txBody>
                    <a:bodyPr/>
                    <a:lstStyle/>
                    <a:p>
                      <a:pPr fontAlgn="t"/>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Random Forest</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79</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86</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81</a:t>
                      </a:r>
                      <a:endParaRPr lang="en-US" sz="1400" dirty="0">
                        <a:effectLst/>
                      </a:endParaRPr>
                    </a:p>
                  </a:txBody>
                  <a:tcPr marL="63500" marR="63500" marT="63500" marB="63500"/>
                </a:tc>
                <a:extLst>
                  <a:ext uri="{0D108BD9-81ED-4DB2-BD59-A6C34878D82A}">
                    <a16:rowId xmlns:a16="http://schemas.microsoft.com/office/drawing/2014/main" val="3724014816"/>
                  </a:ext>
                </a:extLst>
              </a:tr>
            </a:tbl>
          </a:graphicData>
        </a:graphic>
      </p:graphicFrame>
      <p:sp>
        <p:nvSpPr>
          <p:cNvPr id="8" name="Star: 5 Points 7">
            <a:extLst>
              <a:ext uri="{FF2B5EF4-FFF2-40B4-BE49-F238E27FC236}">
                <a16:creationId xmlns:a16="http://schemas.microsoft.com/office/drawing/2014/main" id="{9CEB3146-631D-4753-A0C2-66E2E12844C1}"/>
              </a:ext>
            </a:extLst>
          </p:cNvPr>
          <p:cNvSpPr/>
          <p:nvPr/>
        </p:nvSpPr>
        <p:spPr>
          <a:xfrm>
            <a:off x="3956567" y="4670349"/>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233842-825D-4A81-9311-3A75F3C7229A}"/>
              </a:ext>
            </a:extLst>
          </p:cNvPr>
          <p:cNvSpPr txBox="1"/>
          <p:nvPr/>
        </p:nvSpPr>
        <p:spPr>
          <a:xfrm>
            <a:off x="4181854" y="4555537"/>
            <a:ext cx="3828292" cy="584775"/>
          </a:xfrm>
          <a:prstGeom prst="rect">
            <a:avLst/>
          </a:prstGeom>
          <a:noFill/>
        </p:spPr>
        <p:txBody>
          <a:bodyPr wrap="none" rtlCol="0">
            <a:spAutoFit/>
          </a:bodyPr>
          <a:lstStyle/>
          <a:p>
            <a:pPr algn="ctr"/>
            <a:r>
              <a:rPr lang="en-US" dirty="0"/>
              <a:t>Integrated dataset – Random Forest</a:t>
            </a:r>
          </a:p>
          <a:p>
            <a:pPr algn="ctr"/>
            <a:r>
              <a:rPr lang="en-US" sz="1400" i="1" dirty="0"/>
              <a:t>Positive Class: Company fault</a:t>
            </a:r>
          </a:p>
        </p:txBody>
      </p:sp>
    </p:spTree>
    <p:extLst>
      <p:ext uri="{BB962C8B-B14F-4D97-AF65-F5344CB8AC3E}">
        <p14:creationId xmlns:p14="http://schemas.microsoft.com/office/powerpoint/2010/main" val="207986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6" name="Text Placeholder 5"/>
          <p:cNvSpPr>
            <a:spLocks noGrp="1"/>
          </p:cNvSpPr>
          <p:nvPr>
            <p:ph type="body" sz="half" idx="2"/>
          </p:nvPr>
        </p:nvSpPr>
        <p:spPr/>
        <p:txBody>
          <a:bodyPr anchor="t"/>
          <a:lstStyle/>
          <a:p>
            <a:r>
              <a:rPr lang="en-US" u="sng" dirty="0"/>
              <a:t>Feature Importance</a:t>
            </a:r>
          </a:p>
          <a:p>
            <a:pPr marL="342900" indent="-342900">
              <a:buFont typeface="Arial" panose="020B0604020202020204" pitchFamily="34" charset="0"/>
              <a:buChar char="•"/>
            </a:pPr>
            <a:r>
              <a:rPr lang="en-US" dirty="0"/>
              <a:t>Company</a:t>
            </a:r>
          </a:p>
          <a:p>
            <a:pPr marL="342900" indent="-342900">
              <a:buFont typeface="Arial" panose="020B0604020202020204" pitchFamily="34" charset="0"/>
              <a:buChar char="•"/>
            </a:pPr>
            <a:r>
              <a:rPr lang="en-US" dirty="0"/>
              <a:t>Year</a:t>
            </a:r>
          </a:p>
          <a:p>
            <a:pPr marL="342900" indent="-342900">
              <a:buFont typeface="Arial" panose="020B0604020202020204" pitchFamily="34" charset="0"/>
              <a:buChar char="•"/>
            </a:pPr>
            <a:r>
              <a:rPr lang="en-US" dirty="0"/>
              <a:t>ZIP code</a:t>
            </a:r>
          </a:p>
          <a:p>
            <a:pPr marL="342900" indent="-342900">
              <a:buFont typeface="Arial" panose="020B0604020202020204" pitchFamily="34" charset="0"/>
              <a:buChar char="•"/>
            </a:pPr>
            <a:r>
              <a:rPr lang="en-US" dirty="0"/>
              <a:t>Gross Income</a:t>
            </a:r>
          </a:p>
        </p:txBody>
      </p:sp>
      <p:pic>
        <p:nvPicPr>
          <p:cNvPr id="9" name="Picture 8" descr="A close up of a map&#10;&#10;Description generated with high confidence">
            <a:extLst>
              <a:ext uri="{FF2B5EF4-FFF2-40B4-BE49-F238E27FC236}">
                <a16:creationId xmlns:a16="http://schemas.microsoft.com/office/drawing/2014/main" id="{DC29EDE4-C81A-4674-9953-C3D5C2EEF040}"/>
              </a:ext>
            </a:extLst>
          </p:cNvPr>
          <p:cNvPicPr>
            <a:picLocks noChangeAspect="1"/>
          </p:cNvPicPr>
          <p:nvPr/>
        </p:nvPicPr>
        <p:blipFill>
          <a:blip r:embed="rId2"/>
          <a:stretch>
            <a:fillRect/>
          </a:stretch>
        </p:blipFill>
        <p:spPr>
          <a:xfrm>
            <a:off x="4809287" y="1828799"/>
            <a:ext cx="6733961" cy="4214191"/>
          </a:xfrm>
          <a:prstGeom prst="rect">
            <a:avLst/>
          </a:prstGeom>
        </p:spPr>
      </p:pic>
    </p:spTree>
    <p:extLst>
      <p:ext uri="{BB962C8B-B14F-4D97-AF65-F5344CB8AC3E}">
        <p14:creationId xmlns:p14="http://schemas.microsoft.com/office/powerpoint/2010/main" val="112015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6" name="Text Placeholder 5"/>
          <p:cNvSpPr>
            <a:spLocks noGrp="1"/>
          </p:cNvSpPr>
          <p:nvPr>
            <p:ph type="body" sz="half" idx="2"/>
          </p:nvPr>
        </p:nvSpPr>
        <p:spPr>
          <a:xfrm>
            <a:off x="1295400" y="1988457"/>
            <a:ext cx="7891444" cy="3211286"/>
          </a:xfrm>
        </p:spPr>
        <p:txBody>
          <a:bodyPr>
            <a:normAutofit/>
          </a:bodyPr>
          <a:lstStyle/>
          <a:p>
            <a:pPr marL="342900" indent="-342900">
              <a:buChar char="•"/>
            </a:pPr>
            <a:r>
              <a:rPr lang="en-US" sz="2400" dirty="0"/>
              <a:t>Sensitivity (Recall) : 86%</a:t>
            </a:r>
          </a:p>
          <a:p>
            <a:pPr marL="342900" indent="-342900">
              <a:buChar char="•"/>
            </a:pPr>
            <a:r>
              <a:rPr lang="en-US" sz="2400" dirty="0"/>
              <a:t>Focus on complaints lead to financial payoffs</a:t>
            </a:r>
          </a:p>
        </p:txBody>
      </p:sp>
    </p:spTree>
    <p:extLst>
      <p:ext uri="{BB962C8B-B14F-4D97-AF65-F5344CB8AC3E}">
        <p14:creationId xmlns:p14="http://schemas.microsoft.com/office/powerpoint/2010/main" val="406326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73584"/>
            <a:ext cx="6400800" cy="2560320"/>
          </a:xfrm>
        </p:spPr>
        <p:txBody>
          <a:bodyPr/>
          <a:lstStyle/>
          <a:p>
            <a:r>
              <a:rPr lang="en-US" dirty="0"/>
              <a:t>Objective 2</a:t>
            </a:r>
          </a:p>
        </p:txBody>
      </p:sp>
      <p:sp>
        <p:nvSpPr>
          <p:cNvPr id="4" name="Subtitle 3"/>
          <p:cNvSpPr>
            <a:spLocks noGrp="1"/>
          </p:cNvSpPr>
          <p:nvPr>
            <p:ph type="subTitle" idx="1"/>
          </p:nvPr>
        </p:nvSpPr>
        <p:spPr>
          <a:xfrm>
            <a:off x="1295400" y="4524618"/>
            <a:ext cx="7672755" cy="1600200"/>
          </a:xfrm>
        </p:spPr>
        <p:txBody>
          <a:bodyPr>
            <a:normAutofit/>
          </a:bodyPr>
          <a:lstStyle/>
          <a:p>
            <a:r>
              <a:rPr lang="en-US" b="1" dirty="0"/>
              <a:t>Classify the seriousness of a complaint </a:t>
            </a:r>
          </a:p>
          <a:p>
            <a:r>
              <a:rPr lang="en-US" sz="2000" i="1" dirty="0"/>
              <a:t>CFPB dataset integrated with demographic data</a:t>
            </a:r>
          </a:p>
        </p:txBody>
      </p:sp>
      <p:pic>
        <p:nvPicPr>
          <p:cNvPr id="5" name="Picture 8" descr="Image result for consumer complaints">
            <a:extLst>
              <a:ext uri="{FF2B5EF4-FFF2-40B4-BE49-F238E27FC236}">
                <a16:creationId xmlns:a16="http://schemas.microsoft.com/office/drawing/2014/main" id="{5C288DA5-C9C8-485B-B8CA-DFD59D567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019" y="493800"/>
            <a:ext cx="4923561" cy="29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1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graphicFrame>
        <p:nvGraphicFramePr>
          <p:cNvPr id="3" name="Diagram 2">
            <a:extLst>
              <a:ext uri="{FF2B5EF4-FFF2-40B4-BE49-F238E27FC236}">
                <a16:creationId xmlns:a16="http://schemas.microsoft.com/office/drawing/2014/main" id="{194DE72B-5C19-4802-B2C7-C084D83EEDE5}"/>
              </a:ext>
            </a:extLst>
          </p:cNvPr>
          <p:cNvGraphicFramePr/>
          <p:nvPr>
            <p:extLst>
              <p:ext uri="{D42A27DB-BD31-4B8C-83A1-F6EECF244321}">
                <p14:modId xmlns:p14="http://schemas.microsoft.com/office/powerpoint/2010/main" val="491166271"/>
              </p:ext>
            </p:extLst>
          </p:nvPr>
        </p:nvGraphicFramePr>
        <p:xfrm>
          <a:off x="1295400" y="1828800"/>
          <a:ext cx="6451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22.png">
            <a:extLst>
              <a:ext uri="{FF2B5EF4-FFF2-40B4-BE49-F238E27FC236}">
                <a16:creationId xmlns:a16="http://schemas.microsoft.com/office/drawing/2014/main" id="{AF9C9CE1-347D-443A-8274-59673B68282A}"/>
              </a:ext>
            </a:extLst>
          </p:cNvPr>
          <p:cNvPicPr/>
          <p:nvPr/>
        </p:nvPicPr>
        <p:blipFill>
          <a:blip r:embed="rId7"/>
          <a:srcRect/>
          <a:stretch>
            <a:fillRect/>
          </a:stretch>
        </p:blipFill>
        <p:spPr>
          <a:xfrm>
            <a:off x="8070850" y="1612900"/>
            <a:ext cx="3810000" cy="2540000"/>
          </a:xfrm>
          <a:prstGeom prst="rect">
            <a:avLst/>
          </a:prstGeom>
          <a:ln/>
        </p:spPr>
      </p:pic>
      <p:pic>
        <p:nvPicPr>
          <p:cNvPr id="10" name="Picture 9">
            <a:extLst>
              <a:ext uri="{FF2B5EF4-FFF2-40B4-BE49-F238E27FC236}">
                <a16:creationId xmlns:a16="http://schemas.microsoft.com/office/drawing/2014/main" id="{3D8BE0D9-882C-4042-9B68-3F3B694CF87E}"/>
              </a:ext>
            </a:extLst>
          </p:cNvPr>
          <p:cNvPicPr/>
          <p:nvPr/>
        </p:nvPicPr>
        <p:blipFill rotWithShape="1">
          <a:blip r:embed="rId8">
            <a:extLst>
              <a:ext uri="{28A0092B-C50C-407E-A947-70E740481C1C}">
                <a14:useLocalDpi xmlns:a14="http://schemas.microsoft.com/office/drawing/2010/main" val="0"/>
              </a:ext>
            </a:extLst>
          </a:blip>
          <a:srcRect t="5409"/>
          <a:stretch/>
        </p:blipFill>
        <p:spPr bwMode="auto">
          <a:xfrm>
            <a:off x="8324850" y="4152900"/>
            <a:ext cx="2940050" cy="2540000"/>
          </a:xfrm>
          <a:prstGeom prst="rect">
            <a:avLst/>
          </a:prstGeom>
          <a:noFill/>
          <a:ln>
            <a:noFill/>
          </a:ln>
        </p:spPr>
      </p:pic>
    </p:spTree>
    <p:extLst>
      <p:ext uri="{BB962C8B-B14F-4D97-AF65-F5344CB8AC3E}">
        <p14:creationId xmlns:p14="http://schemas.microsoft.com/office/powerpoint/2010/main" val="135709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graphicFrame>
        <p:nvGraphicFramePr>
          <p:cNvPr id="8" name="Table 7">
            <a:extLst>
              <a:ext uri="{FF2B5EF4-FFF2-40B4-BE49-F238E27FC236}">
                <a16:creationId xmlns:a16="http://schemas.microsoft.com/office/drawing/2014/main" id="{133DBE75-89A2-4F80-800F-B34100D9D591}"/>
              </a:ext>
            </a:extLst>
          </p:cNvPr>
          <p:cNvGraphicFramePr>
            <a:graphicFrameLocks noGrp="1"/>
          </p:cNvGraphicFramePr>
          <p:nvPr>
            <p:extLst>
              <p:ext uri="{D42A27DB-BD31-4B8C-83A1-F6EECF244321}">
                <p14:modId xmlns:p14="http://schemas.microsoft.com/office/powerpoint/2010/main" val="3006871837"/>
              </p:ext>
            </p:extLst>
          </p:nvPr>
        </p:nvGraphicFramePr>
        <p:xfrm>
          <a:off x="1651000" y="1976120"/>
          <a:ext cx="9105900" cy="2951482"/>
        </p:xfrm>
        <a:graphic>
          <a:graphicData uri="http://schemas.openxmlformats.org/drawingml/2006/table">
            <a:tbl>
              <a:tblPr firstRow="1" bandRow="1">
                <a:tableStyleId>{9D7B26C5-4107-4FEC-AEDC-1716B250A1EF}</a:tableStyleId>
              </a:tblPr>
              <a:tblGrid>
                <a:gridCol w="1517650">
                  <a:extLst>
                    <a:ext uri="{9D8B030D-6E8A-4147-A177-3AD203B41FA5}">
                      <a16:colId xmlns:a16="http://schemas.microsoft.com/office/drawing/2014/main" val="443187892"/>
                    </a:ext>
                  </a:extLst>
                </a:gridCol>
                <a:gridCol w="1517650">
                  <a:extLst>
                    <a:ext uri="{9D8B030D-6E8A-4147-A177-3AD203B41FA5}">
                      <a16:colId xmlns:a16="http://schemas.microsoft.com/office/drawing/2014/main" val="2107298827"/>
                    </a:ext>
                  </a:extLst>
                </a:gridCol>
                <a:gridCol w="1517650">
                  <a:extLst>
                    <a:ext uri="{9D8B030D-6E8A-4147-A177-3AD203B41FA5}">
                      <a16:colId xmlns:a16="http://schemas.microsoft.com/office/drawing/2014/main" val="2775020117"/>
                    </a:ext>
                  </a:extLst>
                </a:gridCol>
                <a:gridCol w="1517650">
                  <a:extLst>
                    <a:ext uri="{9D8B030D-6E8A-4147-A177-3AD203B41FA5}">
                      <a16:colId xmlns:a16="http://schemas.microsoft.com/office/drawing/2014/main" val="1269141471"/>
                    </a:ext>
                  </a:extLst>
                </a:gridCol>
                <a:gridCol w="1517650">
                  <a:extLst>
                    <a:ext uri="{9D8B030D-6E8A-4147-A177-3AD203B41FA5}">
                      <a16:colId xmlns:a16="http://schemas.microsoft.com/office/drawing/2014/main" val="2086731015"/>
                    </a:ext>
                  </a:extLst>
                </a:gridCol>
                <a:gridCol w="1517650">
                  <a:extLst>
                    <a:ext uri="{9D8B030D-6E8A-4147-A177-3AD203B41FA5}">
                      <a16:colId xmlns:a16="http://schemas.microsoft.com/office/drawing/2014/main" val="44309839"/>
                    </a:ext>
                  </a:extLst>
                </a:gridCol>
              </a:tblGrid>
              <a:tr h="372765">
                <a:tc>
                  <a:txBody>
                    <a:bodyPr/>
                    <a:lstStyle/>
                    <a:p>
                      <a:pPr rtl="0" fontAlgn="t">
                        <a:spcBef>
                          <a:spcPts val="0"/>
                        </a:spcBef>
                        <a:spcAft>
                          <a:spcPts val="0"/>
                        </a:spcAft>
                      </a:pPr>
                      <a:r>
                        <a:rPr lang="en-US" sz="1050" u="none" strike="noStrike">
                          <a:effectLst/>
                        </a:rPr>
                        <a:t>Model</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a:effectLst/>
                        </a:rPr>
                        <a:t>Balancing</a:t>
                      </a:r>
                      <a:endParaRPr lang="en-US" sz="2000">
                        <a:effectLst/>
                      </a:endParaRPr>
                    </a:p>
                  </a:txBody>
                  <a:tcPr marL="63500" marR="63500" marT="63500" marB="63500"/>
                </a:tc>
                <a:tc>
                  <a:txBody>
                    <a:bodyPr/>
                    <a:lstStyle/>
                    <a:p>
                      <a:pPr rtl="0" fontAlgn="t">
                        <a:spcBef>
                          <a:spcPts val="0"/>
                        </a:spcBef>
                        <a:spcAft>
                          <a:spcPts val="0"/>
                        </a:spcAft>
                      </a:pPr>
                      <a:r>
                        <a:rPr lang="en-US" sz="1050" u="none" strike="noStrike">
                          <a:effectLst/>
                        </a:rPr>
                        <a:t>Accuracy</a:t>
                      </a:r>
                      <a:endParaRPr lang="en-US" sz="2000">
                        <a:effectLst/>
                      </a:endParaRPr>
                    </a:p>
                  </a:txBody>
                  <a:tcPr marL="63500" marR="63500" marT="63500" marB="63500"/>
                </a:tc>
                <a:tc>
                  <a:txBody>
                    <a:bodyPr/>
                    <a:lstStyle/>
                    <a:p>
                      <a:pPr rtl="0" fontAlgn="t">
                        <a:spcBef>
                          <a:spcPts val="0"/>
                        </a:spcBef>
                        <a:spcAft>
                          <a:spcPts val="0"/>
                        </a:spcAft>
                      </a:pPr>
                      <a:r>
                        <a:rPr lang="en-US" sz="1050" u="none" strike="noStrike">
                          <a:effectLst/>
                        </a:rPr>
                        <a:t>Sensitivity</a:t>
                      </a:r>
                      <a:endParaRPr lang="en-US" sz="2000">
                        <a:effectLst/>
                      </a:endParaRPr>
                    </a:p>
                  </a:txBody>
                  <a:tcPr marL="63500" marR="63500" marT="63500" marB="63500"/>
                </a:tc>
                <a:tc>
                  <a:txBody>
                    <a:bodyPr/>
                    <a:lstStyle/>
                    <a:p>
                      <a:pPr rtl="0" fontAlgn="t">
                        <a:spcBef>
                          <a:spcPts val="0"/>
                        </a:spcBef>
                        <a:spcAft>
                          <a:spcPts val="0"/>
                        </a:spcAft>
                      </a:pPr>
                      <a:r>
                        <a:rPr lang="en-US" sz="1050" u="none" strike="noStrike">
                          <a:effectLst/>
                        </a:rPr>
                        <a:t>Specificity</a:t>
                      </a:r>
                      <a:endParaRPr lang="en-US" sz="2000">
                        <a:effectLst/>
                      </a:endParaRPr>
                    </a:p>
                  </a:txBody>
                  <a:tcPr marL="63500" marR="63500" marT="63500" marB="63500"/>
                </a:tc>
                <a:tc>
                  <a:txBody>
                    <a:bodyPr/>
                    <a:lstStyle/>
                    <a:p>
                      <a:pPr rtl="0" fontAlgn="t">
                        <a:spcBef>
                          <a:spcPts val="0"/>
                        </a:spcBef>
                        <a:spcAft>
                          <a:spcPts val="0"/>
                        </a:spcAft>
                      </a:pPr>
                      <a:r>
                        <a:rPr lang="en-US" sz="1050" u="none" strike="noStrike">
                          <a:effectLst/>
                        </a:rPr>
                        <a:t>AUC</a:t>
                      </a:r>
                      <a:endParaRPr lang="en-US" sz="2000">
                        <a:effectLst/>
                      </a:endParaRPr>
                    </a:p>
                  </a:txBody>
                  <a:tcPr marL="63500" marR="63500" marT="63500" marB="63500"/>
                </a:tc>
                <a:extLst>
                  <a:ext uri="{0D108BD9-81ED-4DB2-BD59-A6C34878D82A}">
                    <a16:rowId xmlns:a16="http://schemas.microsoft.com/office/drawing/2014/main" val="2325989448"/>
                  </a:ext>
                </a:extLst>
              </a:tr>
              <a:tr h="372765">
                <a:tc>
                  <a:txBody>
                    <a:bodyPr/>
                    <a:lstStyle/>
                    <a:p>
                      <a:pPr rtl="0" fontAlgn="t">
                        <a:spcBef>
                          <a:spcPts val="0"/>
                        </a:spcBef>
                        <a:spcAft>
                          <a:spcPts val="0"/>
                        </a:spcAft>
                      </a:pPr>
                      <a:r>
                        <a:rPr lang="en-US" sz="1400" u="none" strike="noStrike">
                          <a:effectLst/>
                        </a:rPr>
                        <a:t>Decision Tree</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Unbalanced</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90.2</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1.44</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99.84</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50.6</a:t>
                      </a:r>
                      <a:endParaRPr lang="en-US" sz="1400">
                        <a:effectLst/>
                      </a:endParaRPr>
                    </a:p>
                  </a:txBody>
                  <a:tcPr marL="63500" marR="63500" marT="63500" marB="63500"/>
                </a:tc>
                <a:extLst>
                  <a:ext uri="{0D108BD9-81ED-4DB2-BD59-A6C34878D82A}">
                    <a16:rowId xmlns:a16="http://schemas.microsoft.com/office/drawing/2014/main" val="3724352302"/>
                  </a:ext>
                </a:extLst>
              </a:tr>
              <a:tr h="342127">
                <a:tc>
                  <a:txBody>
                    <a:bodyPr/>
                    <a:lstStyle/>
                    <a:p>
                      <a:pPr fontAlgn="t"/>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Over Sampling</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66</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64</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66</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65</a:t>
                      </a:r>
                      <a:endParaRPr lang="en-US" sz="1400" dirty="0">
                        <a:effectLst/>
                      </a:endParaRPr>
                    </a:p>
                  </a:txBody>
                  <a:tcPr marL="63500" marR="63500" marT="63500" marB="63500"/>
                </a:tc>
                <a:extLst>
                  <a:ext uri="{0D108BD9-81ED-4DB2-BD59-A6C34878D82A}">
                    <a16:rowId xmlns:a16="http://schemas.microsoft.com/office/drawing/2014/main" val="1656003960"/>
                  </a:ext>
                </a:extLst>
              </a:tr>
              <a:tr h="372765">
                <a:tc>
                  <a:txBody>
                    <a:bodyPr/>
                    <a:lstStyle/>
                    <a:p>
                      <a:pPr fontAlgn="t"/>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Under Sampling</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46</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77.53</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42.7</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60</a:t>
                      </a:r>
                      <a:endParaRPr lang="en-US" sz="1400">
                        <a:effectLst/>
                      </a:endParaRPr>
                    </a:p>
                  </a:txBody>
                  <a:tcPr marL="63500" marR="63500" marT="63500" marB="63500"/>
                </a:tc>
                <a:extLst>
                  <a:ext uri="{0D108BD9-81ED-4DB2-BD59-A6C34878D82A}">
                    <a16:rowId xmlns:a16="http://schemas.microsoft.com/office/drawing/2014/main" val="252734997"/>
                  </a:ext>
                </a:extLst>
              </a:tr>
              <a:tr h="372765">
                <a:tc>
                  <a:txBody>
                    <a:bodyPr/>
                    <a:lstStyle/>
                    <a:p>
                      <a:pPr fontAlgn="t"/>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ROSE</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61</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67</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60</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64</a:t>
                      </a:r>
                      <a:endParaRPr lang="en-US" sz="1400">
                        <a:effectLst/>
                      </a:endParaRPr>
                    </a:p>
                  </a:txBody>
                  <a:tcPr marL="63500" marR="63500" marT="63500" marB="63500"/>
                </a:tc>
                <a:extLst>
                  <a:ext uri="{0D108BD9-81ED-4DB2-BD59-A6C34878D82A}">
                    <a16:rowId xmlns:a16="http://schemas.microsoft.com/office/drawing/2014/main" val="1029839305"/>
                  </a:ext>
                </a:extLst>
              </a:tr>
              <a:tr h="372765">
                <a:tc>
                  <a:txBody>
                    <a:bodyPr/>
                    <a:lstStyle/>
                    <a:p>
                      <a:pPr rtl="0" fontAlgn="t">
                        <a:spcBef>
                          <a:spcPts val="0"/>
                        </a:spcBef>
                        <a:spcAft>
                          <a:spcPts val="0"/>
                        </a:spcAft>
                      </a:pPr>
                      <a:r>
                        <a:rPr lang="en-US" sz="1400" u="none" strike="noStrike">
                          <a:effectLst/>
                        </a:rPr>
                        <a:t>SVM</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Unbalanced</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90</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0</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100</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50</a:t>
                      </a:r>
                      <a:endParaRPr lang="en-US" sz="1400">
                        <a:effectLst/>
                      </a:endParaRPr>
                    </a:p>
                  </a:txBody>
                  <a:tcPr marL="63500" marR="63500" marT="63500" marB="63500"/>
                </a:tc>
                <a:extLst>
                  <a:ext uri="{0D108BD9-81ED-4DB2-BD59-A6C34878D82A}">
                    <a16:rowId xmlns:a16="http://schemas.microsoft.com/office/drawing/2014/main" val="4231659080"/>
                  </a:ext>
                </a:extLst>
              </a:tr>
              <a:tr h="372765">
                <a:tc>
                  <a:txBody>
                    <a:bodyPr/>
                    <a:lstStyle/>
                    <a:p>
                      <a:pPr fontAlgn="t"/>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Over Sampling</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77</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35</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82</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a:effectLst/>
                        </a:rPr>
                        <a:t>59</a:t>
                      </a:r>
                      <a:endParaRPr lang="en-US" sz="1400">
                        <a:effectLst/>
                      </a:endParaRPr>
                    </a:p>
                  </a:txBody>
                  <a:tcPr marL="63500" marR="63500" marT="63500" marB="63500"/>
                </a:tc>
                <a:extLst>
                  <a:ext uri="{0D108BD9-81ED-4DB2-BD59-A6C34878D82A}">
                    <a16:rowId xmlns:a16="http://schemas.microsoft.com/office/drawing/2014/main" val="3724014816"/>
                  </a:ext>
                </a:extLst>
              </a:tr>
              <a:tr h="372765">
                <a:tc>
                  <a:txBody>
                    <a:bodyPr/>
                    <a:lstStyle/>
                    <a:p>
                      <a:pPr rtl="0" fontAlgn="t">
                        <a:spcBef>
                          <a:spcPts val="0"/>
                        </a:spcBef>
                        <a:spcAft>
                          <a:spcPts val="0"/>
                        </a:spcAft>
                      </a:pPr>
                      <a:r>
                        <a:rPr lang="en-US" sz="1400" u="none" strike="noStrike">
                          <a:effectLst/>
                        </a:rPr>
                        <a:t>Nnet</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Over Sampling</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62</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47</a:t>
                      </a:r>
                      <a:endParaRPr lang="en-US" sz="1400">
                        <a:effectLst/>
                      </a:endParaRPr>
                    </a:p>
                  </a:txBody>
                  <a:tcPr marL="63500" marR="63500" marT="63500" marB="63500"/>
                </a:tc>
                <a:tc>
                  <a:txBody>
                    <a:bodyPr/>
                    <a:lstStyle/>
                    <a:p>
                      <a:pPr rtl="0" fontAlgn="t">
                        <a:spcBef>
                          <a:spcPts val="0"/>
                        </a:spcBef>
                        <a:spcAft>
                          <a:spcPts val="0"/>
                        </a:spcAft>
                      </a:pPr>
                      <a:r>
                        <a:rPr lang="en-US" sz="1400" u="none" strike="noStrike">
                          <a:effectLst/>
                        </a:rPr>
                        <a:t>64</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55.6</a:t>
                      </a:r>
                      <a:endParaRPr lang="en-US" sz="1400" dirty="0">
                        <a:effectLst/>
                      </a:endParaRPr>
                    </a:p>
                  </a:txBody>
                  <a:tcPr marL="63500" marR="63500" marT="63500" marB="63500"/>
                </a:tc>
                <a:extLst>
                  <a:ext uri="{0D108BD9-81ED-4DB2-BD59-A6C34878D82A}">
                    <a16:rowId xmlns:a16="http://schemas.microsoft.com/office/drawing/2014/main" val="1269383784"/>
                  </a:ext>
                </a:extLst>
              </a:tr>
            </a:tbl>
          </a:graphicData>
        </a:graphic>
      </p:graphicFrame>
      <p:sp>
        <p:nvSpPr>
          <p:cNvPr id="9" name="Star: 5 Points 8">
            <a:extLst>
              <a:ext uri="{FF2B5EF4-FFF2-40B4-BE49-F238E27FC236}">
                <a16:creationId xmlns:a16="http://schemas.microsoft.com/office/drawing/2014/main" id="{DC979259-521A-4C79-B193-D1AD099EE5FF}"/>
              </a:ext>
            </a:extLst>
          </p:cNvPr>
          <p:cNvSpPr/>
          <p:nvPr/>
        </p:nvSpPr>
        <p:spPr>
          <a:xfrm>
            <a:off x="4180222" y="5475807"/>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17A667-FD96-4CC1-A74F-15602F3A5FB7}"/>
              </a:ext>
            </a:extLst>
          </p:cNvPr>
          <p:cNvSpPr txBox="1"/>
          <p:nvPr/>
        </p:nvSpPr>
        <p:spPr>
          <a:xfrm>
            <a:off x="4415892" y="5150073"/>
            <a:ext cx="3360215" cy="861774"/>
          </a:xfrm>
          <a:prstGeom prst="rect">
            <a:avLst/>
          </a:prstGeom>
          <a:noFill/>
        </p:spPr>
        <p:txBody>
          <a:bodyPr wrap="none" rtlCol="0">
            <a:spAutoFit/>
          </a:bodyPr>
          <a:lstStyle/>
          <a:p>
            <a:pPr algn="ctr"/>
            <a:r>
              <a:rPr lang="en-US" dirty="0"/>
              <a:t>90.2% !!! - Accuracy Paradox</a:t>
            </a:r>
          </a:p>
          <a:p>
            <a:pPr algn="ctr"/>
            <a:r>
              <a:rPr lang="en-US" dirty="0"/>
              <a:t>Decision Tree – Over Sampling</a:t>
            </a:r>
          </a:p>
          <a:p>
            <a:pPr algn="ctr"/>
            <a:r>
              <a:rPr lang="en-US" sz="1400" i="1" dirty="0"/>
              <a:t>Positive Class: Company fault</a:t>
            </a:r>
          </a:p>
        </p:txBody>
      </p:sp>
    </p:spTree>
    <p:extLst>
      <p:ext uri="{BB962C8B-B14F-4D97-AF65-F5344CB8AC3E}">
        <p14:creationId xmlns:p14="http://schemas.microsoft.com/office/powerpoint/2010/main" val="177542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6" name="Text Placeholder 5"/>
          <p:cNvSpPr>
            <a:spLocks noGrp="1"/>
          </p:cNvSpPr>
          <p:nvPr>
            <p:ph type="body" sz="half" idx="2"/>
          </p:nvPr>
        </p:nvSpPr>
        <p:spPr>
          <a:xfrm>
            <a:off x="6965952" y="1989136"/>
            <a:ext cx="3017520" cy="4343400"/>
          </a:xfrm>
        </p:spPr>
        <p:txBody>
          <a:bodyPr anchor="t"/>
          <a:lstStyle/>
          <a:p>
            <a:r>
              <a:rPr lang="en-US" u="sng" dirty="0"/>
              <a:t>Feature Importance</a:t>
            </a:r>
          </a:p>
          <a:p>
            <a:pPr marL="342900" indent="-342900">
              <a:buFont typeface="Arial" panose="020B0604020202020204" pitchFamily="34" charset="0"/>
              <a:buChar char="•"/>
            </a:pPr>
            <a:r>
              <a:rPr lang="en-US" dirty="0"/>
              <a:t>Company</a:t>
            </a:r>
          </a:p>
          <a:p>
            <a:pPr marL="342900" indent="-342900">
              <a:buFont typeface="Arial" panose="020B0604020202020204" pitchFamily="34" charset="0"/>
              <a:buChar char="•"/>
            </a:pPr>
            <a:r>
              <a:rPr lang="en-US" dirty="0"/>
              <a:t>Resident Age</a:t>
            </a:r>
          </a:p>
          <a:p>
            <a:pPr marL="342900" indent="-342900">
              <a:buFont typeface="Arial" panose="020B0604020202020204" pitchFamily="34" charset="0"/>
              <a:buChar char="•"/>
            </a:pPr>
            <a:r>
              <a:rPr lang="en-US" dirty="0"/>
              <a:t>Percent of Renters</a:t>
            </a:r>
          </a:p>
          <a:p>
            <a:pPr marL="342900" indent="-342900">
              <a:buFont typeface="Arial" panose="020B0604020202020204" pitchFamily="34" charset="0"/>
              <a:buChar char="•"/>
            </a:pPr>
            <a:r>
              <a:rPr lang="en-US" dirty="0"/>
              <a:t>Month</a:t>
            </a:r>
          </a:p>
          <a:p>
            <a:pPr marL="342900" indent="-342900">
              <a:buFont typeface="Arial" panose="020B0604020202020204" pitchFamily="34" charset="0"/>
              <a:buChar char="•"/>
            </a:pPr>
            <a:r>
              <a:rPr lang="en-US" dirty="0"/>
              <a:t>Issue</a:t>
            </a:r>
          </a:p>
          <a:p>
            <a:pPr marL="342900" indent="-342900">
              <a:buFont typeface="Arial" panose="020B0604020202020204" pitchFamily="34" charset="0"/>
              <a:buChar char="•"/>
            </a:pPr>
            <a:r>
              <a:rPr lang="en-US" dirty="0"/>
              <a:t>Commute Time</a:t>
            </a:r>
          </a:p>
        </p:txBody>
      </p:sp>
      <p:pic>
        <p:nvPicPr>
          <p:cNvPr id="11" name="Picture 10" descr="https://lh4.googleusercontent.com/MgxkwEZ7lFHyTVOY7EjRfa42PdCuP1V3CbwLw-sWuH_s5L4AIqyeD6gMcEoXg8Dg0i2wS1ta_cX3Gm0zLQdnr234zMbYU3imYw3dH-_OqiK3EJKefCeadYB-Zfpiq0EErStuY-W8">
            <a:extLst>
              <a:ext uri="{FF2B5EF4-FFF2-40B4-BE49-F238E27FC236}">
                <a16:creationId xmlns:a16="http://schemas.microsoft.com/office/drawing/2014/main" id="{921D1A49-6773-4500-B5E5-ADF22C00741F}"/>
              </a:ext>
            </a:extLst>
          </p:cNvPr>
          <p:cNvPicPr/>
          <p:nvPr/>
        </p:nvPicPr>
        <p:blipFill rotWithShape="1">
          <a:blip r:embed="rId2">
            <a:extLst>
              <a:ext uri="{28A0092B-C50C-407E-A947-70E740481C1C}">
                <a14:useLocalDpi xmlns:a14="http://schemas.microsoft.com/office/drawing/2010/main" val="0"/>
              </a:ext>
            </a:extLst>
          </a:blip>
          <a:srcRect b="10169"/>
          <a:stretch/>
        </p:blipFill>
        <p:spPr bwMode="auto">
          <a:xfrm>
            <a:off x="1295400" y="1668461"/>
            <a:ext cx="5295900" cy="46640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930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graphicFrame>
        <p:nvGraphicFramePr>
          <p:cNvPr id="5" name="Content Placeholder 4">
            <a:extLst>
              <a:ext uri="{FF2B5EF4-FFF2-40B4-BE49-F238E27FC236}">
                <a16:creationId xmlns:a16="http://schemas.microsoft.com/office/drawing/2014/main" id="{AACDC9DF-ECDB-4950-ADE1-0D9D1A963024}"/>
              </a:ext>
            </a:extLst>
          </p:cNvPr>
          <p:cNvGraphicFramePr>
            <a:graphicFrameLocks noGrp="1"/>
          </p:cNvGraphicFramePr>
          <p:nvPr>
            <p:ph idx="1"/>
            <p:extLst>
              <p:ext uri="{D42A27DB-BD31-4B8C-83A1-F6EECF244321}">
                <p14:modId xmlns:p14="http://schemas.microsoft.com/office/powerpoint/2010/main" val="3887126778"/>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9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6" name="Text Placeholder 5"/>
          <p:cNvSpPr>
            <a:spLocks noGrp="1"/>
          </p:cNvSpPr>
          <p:nvPr>
            <p:ph type="body" sz="half" idx="2"/>
          </p:nvPr>
        </p:nvSpPr>
        <p:spPr>
          <a:xfrm>
            <a:off x="1295400" y="1828800"/>
            <a:ext cx="8429171" cy="4343400"/>
          </a:xfrm>
        </p:spPr>
        <p:txBody>
          <a:bodyPr/>
          <a:lstStyle/>
          <a:p>
            <a:pPr marL="342900" indent="-342900">
              <a:buChar char="•"/>
            </a:pPr>
            <a:r>
              <a:rPr lang="en-US" dirty="0"/>
              <a:t>Seriousness of complaint identified with 66 percent accuracy</a:t>
            </a:r>
          </a:p>
          <a:p>
            <a:pPr marL="342900" indent="-342900">
              <a:buChar char="•"/>
            </a:pPr>
            <a:r>
              <a:rPr lang="en-US" dirty="0"/>
              <a:t>Identification of complaint reduces scrutiny of a complaint</a:t>
            </a:r>
          </a:p>
          <a:p>
            <a:pPr marL="342900" indent="-342900">
              <a:buFont typeface="Arial" panose="020B0604020202020204" pitchFamily="34" charset="0"/>
              <a:buChar char="•"/>
            </a:pPr>
            <a:r>
              <a:rPr lang="en-US" dirty="0"/>
              <a:t>Improved resource optimization and response time (customer service)</a:t>
            </a:r>
          </a:p>
          <a:p>
            <a:pPr marL="342900" indent="-342900">
              <a:buFont typeface="Arial" panose="020B0604020202020204" pitchFamily="34" charset="0"/>
              <a:buChar char="•"/>
            </a:pPr>
            <a:r>
              <a:rPr lang="en-US" dirty="0"/>
              <a:t>Cost of inaccuracy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4268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73584"/>
            <a:ext cx="6400800" cy="2560320"/>
          </a:xfrm>
        </p:spPr>
        <p:txBody>
          <a:bodyPr/>
          <a:lstStyle/>
          <a:p>
            <a:r>
              <a:rPr lang="en-US" dirty="0"/>
              <a:t>Objective 3</a:t>
            </a:r>
          </a:p>
        </p:txBody>
      </p:sp>
      <p:sp>
        <p:nvSpPr>
          <p:cNvPr id="4" name="Subtitle 3"/>
          <p:cNvSpPr>
            <a:spLocks noGrp="1"/>
          </p:cNvSpPr>
          <p:nvPr>
            <p:ph type="subTitle" idx="1"/>
          </p:nvPr>
        </p:nvSpPr>
        <p:spPr>
          <a:xfrm>
            <a:off x="1295399" y="4572000"/>
            <a:ext cx="7268309" cy="1600200"/>
          </a:xfrm>
        </p:spPr>
        <p:txBody>
          <a:bodyPr>
            <a:normAutofit/>
          </a:bodyPr>
          <a:lstStyle/>
          <a:p>
            <a:r>
              <a:rPr lang="en-US" b="1" dirty="0"/>
              <a:t>Predict mortgage issues</a:t>
            </a:r>
          </a:p>
          <a:p>
            <a:r>
              <a:rPr lang="en-US" sz="2000" i="1" dirty="0"/>
              <a:t>CFPB dataset integrated with Personal Income Tax data</a:t>
            </a:r>
          </a:p>
          <a:p>
            <a:endParaRPr lang="en-US" dirty="0"/>
          </a:p>
        </p:txBody>
      </p:sp>
      <p:pic>
        <p:nvPicPr>
          <p:cNvPr id="3" name="Picture 4" descr="A person wearing a suit and tie&#10;&#10;Description generated with very high confidence">
            <a:extLst>
              <a:ext uri="{FF2B5EF4-FFF2-40B4-BE49-F238E27FC236}">
                <a16:creationId xmlns:a16="http://schemas.microsoft.com/office/drawing/2014/main" id="{9D241579-AEAA-425D-9D82-B1919CA75EEA}"/>
              </a:ext>
            </a:extLst>
          </p:cNvPr>
          <p:cNvPicPr>
            <a:picLocks noChangeAspect="1"/>
          </p:cNvPicPr>
          <p:nvPr/>
        </p:nvPicPr>
        <p:blipFill>
          <a:blip r:embed="rId2"/>
          <a:stretch>
            <a:fillRect/>
          </a:stretch>
        </p:blipFill>
        <p:spPr>
          <a:xfrm>
            <a:off x="1295399" y="502785"/>
            <a:ext cx="4729867" cy="3053215"/>
          </a:xfrm>
          <a:prstGeom prst="rect">
            <a:avLst/>
          </a:prstGeom>
        </p:spPr>
      </p:pic>
    </p:spTree>
    <p:extLst>
      <p:ext uri="{BB962C8B-B14F-4D97-AF65-F5344CB8AC3E}">
        <p14:creationId xmlns:p14="http://schemas.microsoft.com/office/powerpoint/2010/main" val="291719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6" name="Text Placeholder 5"/>
          <p:cNvSpPr>
            <a:spLocks noGrp="1"/>
          </p:cNvSpPr>
          <p:nvPr>
            <p:ph type="body" sz="half" idx="2"/>
          </p:nvPr>
        </p:nvSpPr>
        <p:spPr>
          <a:xfrm>
            <a:off x="1295400" y="1828800"/>
            <a:ext cx="9601200" cy="2554514"/>
          </a:xfrm>
        </p:spPr>
        <p:txBody>
          <a:bodyPr/>
          <a:lstStyle/>
          <a:p>
            <a:pPr marL="342900" indent="-342900">
              <a:buFont typeface="Arial" panose="020B0604020202020204" pitchFamily="34" charset="0"/>
              <a:buChar char="•"/>
            </a:pPr>
            <a:r>
              <a:rPr lang="en-US" dirty="0"/>
              <a:t>Decision Tree and Random Forest Classifiers used</a:t>
            </a:r>
          </a:p>
          <a:p>
            <a:pPr marL="800100" lvl="1" indent="-342900">
              <a:buFont typeface="Arial" panose="020B0604020202020204" pitchFamily="34" charset="0"/>
              <a:buChar char="•"/>
            </a:pPr>
            <a:r>
              <a:rPr lang="en-US" sz="1800" dirty="0"/>
              <a:t>2 analysis: Complaints dataset alone, Complaints with IRS data</a:t>
            </a:r>
          </a:p>
          <a:p>
            <a:pPr marL="342900" indent="-342900">
              <a:buFont typeface="Arial" panose="020B0604020202020204" pitchFamily="34" charset="0"/>
              <a:buChar char="•"/>
            </a:pPr>
            <a:r>
              <a:rPr lang="en-US" dirty="0"/>
              <a:t>Parameter Tuning</a:t>
            </a:r>
          </a:p>
          <a:p>
            <a:pPr marL="800100" lvl="1" indent="-342900">
              <a:buFont typeface="Arial" panose="020B0604020202020204" pitchFamily="34" charset="0"/>
              <a:buChar char="•"/>
            </a:pPr>
            <a:r>
              <a:rPr lang="en-US" sz="1800" dirty="0"/>
              <a:t>Grid Search CV function</a:t>
            </a:r>
          </a:p>
          <a:p>
            <a:pPr marL="800100" lvl="1" indent="-342900">
              <a:buFont typeface="Arial" panose="020B0604020202020204" pitchFamily="34" charset="0"/>
              <a:buChar char="•"/>
            </a:pPr>
            <a:r>
              <a:rPr lang="en-US" sz="1800" dirty="0"/>
              <a:t>K-Fold Cross Validation</a:t>
            </a:r>
          </a:p>
          <a:p>
            <a:endParaRPr lang="en-US" dirty="0"/>
          </a:p>
        </p:txBody>
      </p:sp>
      <p:graphicFrame>
        <p:nvGraphicFramePr>
          <p:cNvPr id="8" name="Table 7">
            <a:extLst>
              <a:ext uri="{FF2B5EF4-FFF2-40B4-BE49-F238E27FC236}">
                <a16:creationId xmlns:a16="http://schemas.microsoft.com/office/drawing/2014/main" id="{AE57EB5E-0DF5-427C-B96B-1BA9F28C1DC5}"/>
              </a:ext>
            </a:extLst>
          </p:cNvPr>
          <p:cNvGraphicFramePr>
            <a:graphicFrameLocks noGrp="1"/>
          </p:cNvGraphicFramePr>
          <p:nvPr>
            <p:extLst>
              <p:ext uri="{D42A27DB-BD31-4B8C-83A1-F6EECF244321}">
                <p14:modId xmlns:p14="http://schemas.microsoft.com/office/powerpoint/2010/main" val="3215211880"/>
              </p:ext>
            </p:extLst>
          </p:nvPr>
        </p:nvGraphicFramePr>
        <p:xfrm>
          <a:off x="5415944" y="3722664"/>
          <a:ext cx="5895220" cy="1796199"/>
        </p:xfrm>
        <a:graphic>
          <a:graphicData uri="http://schemas.openxmlformats.org/drawingml/2006/table">
            <a:tbl>
              <a:tblPr firstRow="1" bandRow="1">
                <a:tableStyleId>{9D7B26C5-4107-4FEC-AEDC-1716B250A1EF}</a:tableStyleId>
              </a:tblPr>
              <a:tblGrid>
                <a:gridCol w="1473805">
                  <a:extLst>
                    <a:ext uri="{9D8B030D-6E8A-4147-A177-3AD203B41FA5}">
                      <a16:colId xmlns:a16="http://schemas.microsoft.com/office/drawing/2014/main" val="2107298827"/>
                    </a:ext>
                  </a:extLst>
                </a:gridCol>
                <a:gridCol w="1473805">
                  <a:extLst>
                    <a:ext uri="{9D8B030D-6E8A-4147-A177-3AD203B41FA5}">
                      <a16:colId xmlns:a16="http://schemas.microsoft.com/office/drawing/2014/main" val="1269141471"/>
                    </a:ext>
                  </a:extLst>
                </a:gridCol>
                <a:gridCol w="1473805">
                  <a:extLst>
                    <a:ext uri="{9D8B030D-6E8A-4147-A177-3AD203B41FA5}">
                      <a16:colId xmlns:a16="http://schemas.microsoft.com/office/drawing/2014/main" val="2086731015"/>
                    </a:ext>
                  </a:extLst>
                </a:gridCol>
                <a:gridCol w="1473805">
                  <a:extLst>
                    <a:ext uri="{9D8B030D-6E8A-4147-A177-3AD203B41FA5}">
                      <a16:colId xmlns:a16="http://schemas.microsoft.com/office/drawing/2014/main" val="3223163857"/>
                    </a:ext>
                  </a:extLst>
                </a:gridCol>
              </a:tblGrid>
              <a:tr h="598733">
                <a:tc>
                  <a:txBody>
                    <a:bodyPr/>
                    <a:lstStyle/>
                    <a:p>
                      <a:pPr rtl="0" fontAlgn="t">
                        <a:spcBef>
                          <a:spcPts val="0"/>
                        </a:spcBef>
                        <a:spcAft>
                          <a:spcPts val="0"/>
                        </a:spcAft>
                      </a:pPr>
                      <a:r>
                        <a:rPr lang="en-US" sz="1050" u="none" strike="noStrike" dirty="0">
                          <a:effectLst/>
                        </a:rPr>
                        <a:t>Model</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Accuracy</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Recall</a:t>
                      </a:r>
                      <a:endParaRPr lang="en-US" sz="2000" dirty="0">
                        <a:effectLst/>
                      </a:endParaRPr>
                    </a:p>
                  </a:txBody>
                  <a:tcPr marL="63500" marR="63500" marT="63500" marB="63500"/>
                </a:tc>
                <a:tc>
                  <a:txBody>
                    <a:bodyPr/>
                    <a:lstStyle/>
                    <a:p>
                      <a:pPr rtl="0" fontAlgn="t">
                        <a:spcBef>
                          <a:spcPts val="0"/>
                        </a:spcBef>
                        <a:spcAft>
                          <a:spcPts val="0"/>
                        </a:spcAft>
                      </a:pPr>
                      <a:r>
                        <a:rPr lang="en-US" sz="1050" u="none" strike="noStrike" dirty="0">
                          <a:effectLst/>
                        </a:rPr>
                        <a:t>F1-Score</a:t>
                      </a:r>
                      <a:endParaRPr lang="en-US" sz="2000" dirty="0">
                        <a:effectLst/>
                      </a:endParaRPr>
                    </a:p>
                  </a:txBody>
                  <a:tcPr marL="63500" marR="63500" marT="63500" marB="63500"/>
                </a:tc>
                <a:extLst>
                  <a:ext uri="{0D108BD9-81ED-4DB2-BD59-A6C34878D82A}">
                    <a16:rowId xmlns:a16="http://schemas.microsoft.com/office/drawing/2014/main" val="2325989448"/>
                  </a:ext>
                </a:extLst>
              </a:tr>
              <a:tr h="598733">
                <a:tc>
                  <a:txBody>
                    <a:bodyPr/>
                    <a:lstStyle/>
                    <a:p>
                      <a:pPr rtl="0" fontAlgn="t">
                        <a:spcBef>
                          <a:spcPts val="0"/>
                        </a:spcBef>
                        <a:spcAft>
                          <a:spcPts val="0"/>
                        </a:spcAft>
                      </a:pPr>
                      <a:r>
                        <a:rPr lang="en-US" sz="1400" u="none" strike="noStrike" dirty="0">
                          <a:effectLst/>
                        </a:rPr>
                        <a:t>Decision Tree</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48.46</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48</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49</a:t>
                      </a:r>
                      <a:endParaRPr lang="en-US" sz="1400" dirty="0">
                        <a:effectLst/>
                      </a:endParaRPr>
                    </a:p>
                  </a:txBody>
                  <a:tcPr marL="63500" marR="63500" marT="63500" marB="63500"/>
                </a:tc>
                <a:extLst>
                  <a:ext uri="{0D108BD9-81ED-4DB2-BD59-A6C34878D82A}">
                    <a16:rowId xmlns:a16="http://schemas.microsoft.com/office/drawing/2014/main" val="3724352302"/>
                  </a:ext>
                </a:extLst>
              </a:tr>
              <a:tr h="598733">
                <a:tc>
                  <a:txBody>
                    <a:bodyPr/>
                    <a:lstStyle/>
                    <a:p>
                      <a:pPr rtl="0" fontAlgn="t">
                        <a:spcBef>
                          <a:spcPts val="0"/>
                        </a:spcBef>
                        <a:spcAft>
                          <a:spcPts val="0"/>
                        </a:spcAft>
                      </a:pPr>
                      <a:r>
                        <a:rPr lang="en-US" sz="1400" u="none" strike="noStrike" dirty="0">
                          <a:effectLst/>
                        </a:rPr>
                        <a:t>Random Forest</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59.83</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60</a:t>
                      </a:r>
                      <a:endParaRPr lang="en-US" sz="1400" dirty="0">
                        <a:effectLst/>
                      </a:endParaRPr>
                    </a:p>
                  </a:txBody>
                  <a:tcPr marL="63500" marR="63500" marT="63500" marB="63500"/>
                </a:tc>
                <a:tc>
                  <a:txBody>
                    <a:bodyPr/>
                    <a:lstStyle/>
                    <a:p>
                      <a:pPr rtl="0" fontAlgn="t">
                        <a:spcBef>
                          <a:spcPts val="0"/>
                        </a:spcBef>
                        <a:spcAft>
                          <a:spcPts val="0"/>
                        </a:spcAft>
                      </a:pPr>
                      <a:r>
                        <a:rPr lang="en-US" sz="1400" u="none" strike="noStrike" dirty="0">
                          <a:effectLst/>
                        </a:rPr>
                        <a:t>55</a:t>
                      </a:r>
                      <a:endParaRPr lang="en-US" sz="1400" dirty="0">
                        <a:effectLst/>
                      </a:endParaRPr>
                    </a:p>
                  </a:txBody>
                  <a:tcPr marL="63500" marR="63500" marT="63500" marB="63500"/>
                </a:tc>
                <a:extLst>
                  <a:ext uri="{0D108BD9-81ED-4DB2-BD59-A6C34878D82A}">
                    <a16:rowId xmlns:a16="http://schemas.microsoft.com/office/drawing/2014/main" val="3724014816"/>
                  </a:ext>
                </a:extLst>
              </a:tr>
            </a:tbl>
          </a:graphicData>
        </a:graphic>
      </p:graphicFrame>
      <p:sp>
        <p:nvSpPr>
          <p:cNvPr id="9" name="Star: 5 Points 8">
            <a:extLst>
              <a:ext uri="{FF2B5EF4-FFF2-40B4-BE49-F238E27FC236}">
                <a16:creationId xmlns:a16="http://schemas.microsoft.com/office/drawing/2014/main" id="{1261D143-8AEC-421D-A01C-ADD9D140DD4E}"/>
              </a:ext>
            </a:extLst>
          </p:cNvPr>
          <p:cNvSpPr/>
          <p:nvPr/>
        </p:nvSpPr>
        <p:spPr>
          <a:xfrm>
            <a:off x="7420801" y="5702108"/>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D57753-93D8-4518-8401-445839AEEC3F}"/>
              </a:ext>
            </a:extLst>
          </p:cNvPr>
          <p:cNvSpPr txBox="1"/>
          <p:nvPr/>
        </p:nvSpPr>
        <p:spPr>
          <a:xfrm>
            <a:off x="7646088" y="5622595"/>
            <a:ext cx="1747593" cy="369332"/>
          </a:xfrm>
          <a:prstGeom prst="rect">
            <a:avLst/>
          </a:prstGeom>
          <a:noFill/>
        </p:spPr>
        <p:txBody>
          <a:bodyPr wrap="none" rtlCol="0">
            <a:spAutoFit/>
          </a:bodyPr>
          <a:lstStyle/>
          <a:p>
            <a:pPr algn="ctr"/>
            <a:r>
              <a:rPr lang="en-US" dirty="0"/>
              <a:t>Random Forest</a:t>
            </a:r>
          </a:p>
        </p:txBody>
      </p:sp>
    </p:spTree>
    <p:extLst>
      <p:ext uri="{BB962C8B-B14F-4D97-AF65-F5344CB8AC3E}">
        <p14:creationId xmlns:p14="http://schemas.microsoft.com/office/powerpoint/2010/main" val="392702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6" name="Text Placeholder 5"/>
          <p:cNvSpPr>
            <a:spLocks noGrp="1"/>
          </p:cNvSpPr>
          <p:nvPr>
            <p:ph type="body" sz="half" idx="2"/>
          </p:nvPr>
        </p:nvSpPr>
        <p:spPr>
          <a:xfrm>
            <a:off x="7546524" y="2090735"/>
            <a:ext cx="3017520" cy="3546475"/>
          </a:xfrm>
        </p:spPr>
        <p:txBody>
          <a:bodyPr anchor="t"/>
          <a:lstStyle/>
          <a:p>
            <a:r>
              <a:rPr lang="en-US" u="sng" dirty="0"/>
              <a:t>Feature Importance</a:t>
            </a:r>
          </a:p>
          <a:p>
            <a:pPr marL="342900" indent="-342900">
              <a:buFont typeface="Arial" panose="020B0604020202020204" pitchFamily="34" charset="0"/>
              <a:buChar char="•"/>
            </a:pPr>
            <a:r>
              <a:rPr lang="en-US" dirty="0"/>
              <a:t>Month</a:t>
            </a:r>
          </a:p>
          <a:p>
            <a:pPr marL="342900" indent="-342900">
              <a:buFont typeface="Arial" panose="020B0604020202020204" pitchFamily="34" charset="0"/>
              <a:buChar char="•"/>
            </a:pPr>
            <a:r>
              <a:rPr lang="en-US" dirty="0"/>
              <a:t>ZIP code</a:t>
            </a:r>
          </a:p>
          <a:p>
            <a:pPr marL="342900" indent="-342900">
              <a:buFont typeface="Arial" panose="020B0604020202020204" pitchFamily="34" charset="0"/>
              <a:buChar char="•"/>
            </a:pPr>
            <a:r>
              <a:rPr lang="en-US" dirty="0"/>
              <a:t>Gross Income</a:t>
            </a:r>
          </a:p>
          <a:p>
            <a:pPr marL="342900" indent="-342900">
              <a:buFont typeface="Arial" panose="020B0604020202020204" pitchFamily="34" charset="0"/>
              <a:buChar char="•"/>
            </a:pPr>
            <a:r>
              <a:rPr lang="en-US" dirty="0"/>
              <a:t>Dependents</a:t>
            </a:r>
          </a:p>
        </p:txBody>
      </p:sp>
      <p:pic>
        <p:nvPicPr>
          <p:cNvPr id="5" name="Picture 2" descr="https://lh6.googleusercontent.com/CRrBMUW6VH8Jq45gzfYsfOAyAU_1PqT0bPanYgNX_sEsnF5h9XJONyhub65QlnsuW9CEDuH4wMSfqE-gfqeurH2OtSHXrB-TUDhtXAALvwbz5Z7LweYVtO0MVvDxYCGv-Hbi9jlpxBFPptkMew">
            <a:extLst>
              <a:ext uri="{FF2B5EF4-FFF2-40B4-BE49-F238E27FC236}">
                <a16:creationId xmlns:a16="http://schemas.microsoft.com/office/drawing/2014/main" id="{1808285B-C492-4F5B-A36A-E430251F9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31" y="2192336"/>
            <a:ext cx="56864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6" name="Text Placeholder 5"/>
          <p:cNvSpPr>
            <a:spLocks noGrp="1"/>
          </p:cNvSpPr>
          <p:nvPr>
            <p:ph type="body" sz="half" idx="2"/>
          </p:nvPr>
        </p:nvSpPr>
        <p:spPr>
          <a:xfrm>
            <a:off x="1295400" y="1656336"/>
            <a:ext cx="9401067" cy="3545327"/>
          </a:xfrm>
        </p:spPr>
        <p:txBody>
          <a:bodyPr>
            <a:normAutofit/>
          </a:bodyPr>
          <a:lstStyle/>
          <a:p>
            <a:pPr marL="342900" indent="-342900">
              <a:buChar char="•"/>
            </a:pPr>
            <a:r>
              <a:rPr lang="en-US" sz="2400" dirty="0"/>
              <a:t>Sensitivity (Recall): 60%</a:t>
            </a:r>
          </a:p>
          <a:p>
            <a:pPr marL="342900" indent="-342900">
              <a:buChar char="•"/>
            </a:pPr>
            <a:r>
              <a:rPr lang="en-US" sz="2400" dirty="0"/>
              <a:t>Financial institutions mitigate issues related to product</a:t>
            </a:r>
          </a:p>
          <a:p>
            <a:pPr marL="342900" indent="-342900">
              <a:buChar char="•"/>
            </a:pPr>
            <a:r>
              <a:rPr lang="en-US" sz="2400" dirty="0"/>
              <a:t>Consumers better decision making for opting products</a:t>
            </a:r>
          </a:p>
          <a:p>
            <a:pPr marL="342900" indent="-342900">
              <a:buChar char="•"/>
            </a:pPr>
            <a:r>
              <a:rPr lang="en-US" sz="2400" dirty="0"/>
              <a:t>CFPB improve awareness of product details</a:t>
            </a:r>
          </a:p>
        </p:txBody>
      </p:sp>
    </p:spTree>
    <p:extLst>
      <p:ext uri="{BB962C8B-B14F-4D97-AF65-F5344CB8AC3E}">
        <p14:creationId xmlns:p14="http://schemas.microsoft.com/office/powerpoint/2010/main" val="14381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3BCDD8B4-E6AA-4128-B8F8-70091C59969C}"/>
              </a:ext>
            </a:extLst>
          </p:cNvPr>
          <p:cNvSpPr>
            <a:spLocks noGrp="1"/>
          </p:cNvSpPr>
          <p:nvPr>
            <p:ph idx="1"/>
          </p:nvPr>
        </p:nvSpPr>
        <p:spPr>
          <a:xfrm>
            <a:off x="1295401" y="1828800"/>
            <a:ext cx="5308600" cy="4343400"/>
          </a:xfrm>
        </p:spPr>
        <p:txBody>
          <a:bodyPr/>
          <a:lstStyle/>
          <a:p>
            <a:pPr marL="342900" indent="-342900"/>
            <a:r>
              <a:rPr lang="en-US" dirty="0"/>
              <a:t>Data Repository</a:t>
            </a:r>
          </a:p>
          <a:p>
            <a:pPr marL="342900" indent="-342900"/>
            <a:r>
              <a:rPr lang="en-US" dirty="0"/>
              <a:t>Tableau Dashboards</a:t>
            </a:r>
          </a:p>
          <a:p>
            <a:pPr marL="342900" indent="-342900"/>
            <a:r>
              <a:rPr lang="en-US" dirty="0"/>
              <a:t>Decision Support System</a:t>
            </a:r>
          </a:p>
          <a:p>
            <a:pPr marL="800100" lvl="1" indent="-342900"/>
            <a:r>
              <a:rPr lang="en-US" dirty="0"/>
              <a:t>3 models built for 3 objectives</a:t>
            </a:r>
          </a:p>
          <a:p>
            <a:pPr marL="800100" lvl="1" indent="-342900"/>
            <a:r>
              <a:rPr lang="en-US" dirty="0"/>
              <a:t>Graphical User Interface</a:t>
            </a:r>
          </a:p>
          <a:p>
            <a:pPr marL="342900" indent="-342900"/>
            <a:r>
              <a:rPr lang="en-US" dirty="0"/>
              <a:t>Monitoring and Updating Models</a:t>
            </a:r>
          </a:p>
          <a:p>
            <a:pPr marL="342900" indent="-342900"/>
            <a:r>
              <a:rPr lang="en-US" dirty="0"/>
              <a:t>Feedback loop</a:t>
            </a:r>
          </a:p>
          <a:p>
            <a:pPr marL="342900" indent="-342900"/>
            <a:r>
              <a:rPr lang="en-US" dirty="0"/>
              <a:t>User acceptance challenge</a:t>
            </a:r>
          </a:p>
          <a:p>
            <a:pPr marL="342900" indent="-342900"/>
            <a:endParaRPr lang="en-US" dirty="0"/>
          </a:p>
        </p:txBody>
      </p:sp>
      <p:pic>
        <p:nvPicPr>
          <p:cNvPr id="4" name="Picture 3">
            <a:extLst>
              <a:ext uri="{FF2B5EF4-FFF2-40B4-BE49-F238E27FC236}">
                <a16:creationId xmlns:a16="http://schemas.microsoft.com/office/drawing/2014/main" id="{F3709E2B-21C9-48A4-A725-491FAFE7370F}"/>
              </a:ext>
            </a:extLst>
          </p:cNvPr>
          <p:cNvPicPr/>
          <p:nvPr/>
        </p:nvPicPr>
        <p:blipFill>
          <a:blip r:embed="rId2"/>
          <a:stretch>
            <a:fillRect/>
          </a:stretch>
        </p:blipFill>
        <p:spPr>
          <a:xfrm>
            <a:off x="6400909" y="2383472"/>
            <a:ext cx="5537200" cy="3234055"/>
          </a:xfrm>
          <a:prstGeom prst="rect">
            <a:avLst/>
          </a:prstGeom>
        </p:spPr>
      </p:pic>
    </p:spTree>
    <p:extLst>
      <p:ext uri="{BB962C8B-B14F-4D97-AF65-F5344CB8AC3E}">
        <p14:creationId xmlns:p14="http://schemas.microsoft.com/office/powerpoint/2010/main" val="290287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dirty="0"/>
          </a:p>
        </p:txBody>
      </p:sp>
      <p:sp>
        <p:nvSpPr>
          <p:cNvPr id="8" name="Content Placeholder 7">
            <a:extLst>
              <a:ext uri="{FF2B5EF4-FFF2-40B4-BE49-F238E27FC236}">
                <a16:creationId xmlns:a16="http://schemas.microsoft.com/office/drawing/2014/main" id="{5268157D-8359-4681-ABED-FD5F133E3C45}"/>
              </a:ext>
            </a:extLst>
          </p:cNvPr>
          <p:cNvSpPr>
            <a:spLocks noGrp="1"/>
          </p:cNvSpPr>
          <p:nvPr>
            <p:ph sz="half" idx="2"/>
          </p:nvPr>
        </p:nvSpPr>
        <p:spPr>
          <a:xfrm>
            <a:off x="381001" y="1831538"/>
            <a:ext cx="11429998" cy="4525719"/>
          </a:xfrm>
        </p:spPr>
        <p:txBody>
          <a:bodyPr vert="horz" lIns="91440" tIns="45720" rIns="91440" bIns="45720" rtlCol="0" anchor="t">
            <a:noAutofit/>
          </a:bodyPr>
          <a:lstStyle/>
          <a:p>
            <a:pPr>
              <a:lnSpc>
                <a:spcPct val="150000"/>
              </a:lnSpc>
              <a:spcBef>
                <a:spcPts val="600"/>
              </a:spcBef>
            </a:pPr>
            <a:r>
              <a:rPr lang="en" sz="1800" dirty="0"/>
              <a:t>Prediction of company responses and issues to be raised, will assist CFPB  to maintain integrity</a:t>
            </a:r>
            <a:endParaRPr lang="en-US" sz="1800" dirty="0"/>
          </a:p>
          <a:p>
            <a:pPr>
              <a:lnSpc>
                <a:spcPct val="150000"/>
              </a:lnSpc>
              <a:spcBef>
                <a:spcPts val="600"/>
              </a:spcBef>
            </a:pPr>
            <a:r>
              <a:rPr lang="en-US" sz="1800" dirty="0"/>
              <a:t>Improve complaint resolution rate</a:t>
            </a:r>
          </a:p>
          <a:p>
            <a:pPr>
              <a:lnSpc>
                <a:spcPct val="150000"/>
              </a:lnSpc>
              <a:spcBef>
                <a:spcPts val="600"/>
              </a:spcBef>
            </a:pPr>
            <a:r>
              <a:rPr lang="en-US" sz="1800" dirty="0"/>
              <a:t>Identify the serious complaints for timely resolution</a:t>
            </a:r>
          </a:p>
          <a:p>
            <a:pPr>
              <a:lnSpc>
                <a:spcPct val="150000"/>
              </a:lnSpc>
              <a:spcBef>
                <a:spcPts val="600"/>
              </a:spcBef>
            </a:pPr>
            <a:r>
              <a:rPr lang="en-US" sz="1800" dirty="0"/>
              <a:t>Optimize the usage of various resources of financial institutions</a:t>
            </a:r>
          </a:p>
          <a:p>
            <a:pPr>
              <a:lnSpc>
                <a:spcPct val="150000"/>
              </a:lnSpc>
              <a:spcBef>
                <a:spcPts val="600"/>
              </a:spcBef>
            </a:pPr>
            <a:r>
              <a:rPr lang="en-US" sz="1800" dirty="0"/>
              <a:t>Assist the financial institutions to fine tune the business processes</a:t>
            </a:r>
          </a:p>
          <a:p>
            <a:pPr>
              <a:lnSpc>
                <a:spcPct val="150000"/>
              </a:lnSpc>
              <a:spcBef>
                <a:spcPts val="600"/>
              </a:spcBef>
            </a:pPr>
            <a:r>
              <a:rPr lang="en-US" sz="1800" dirty="0"/>
              <a:t>Assist the consumers in decision making while opting for products or services</a:t>
            </a:r>
            <a:endParaRPr lang="en" sz="1800" dirty="0"/>
          </a:p>
          <a:p>
            <a:pPr>
              <a:lnSpc>
                <a:spcPct val="150000"/>
              </a:lnSpc>
              <a:spcBef>
                <a:spcPts val="600"/>
              </a:spcBef>
            </a:pPr>
            <a:r>
              <a:rPr lang="en" sz="1800" dirty="0"/>
              <a:t>Deployment of models in real business operations, while considering the business constraints, will allow the stakeholders to function efficiently, however, continuous monitoring, improvement, and viability check of outcomes are necessary to make it a success.</a:t>
            </a:r>
            <a:endParaRPr lang="en-US" sz="1800"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CDD8B4-E6AA-4128-B8F8-70091C59969C}"/>
              </a:ext>
            </a:extLst>
          </p:cNvPr>
          <p:cNvSpPr>
            <a:spLocks noGrp="1"/>
          </p:cNvSpPr>
          <p:nvPr>
            <p:ph idx="1"/>
          </p:nvPr>
        </p:nvSpPr>
        <p:spPr/>
        <p:txBody>
          <a:bodyPr vert="horz" lIns="91440" tIns="45720" rIns="91440" bIns="45720" rtlCol="0" anchor="t">
            <a:normAutofit/>
          </a:bodyPr>
          <a:lstStyle/>
          <a:p>
            <a:endParaRPr lang="en-US" dirty="0"/>
          </a:p>
          <a:p>
            <a:endParaRPr lang="en-US" dirty="0"/>
          </a:p>
        </p:txBody>
      </p:sp>
      <p:sp>
        <p:nvSpPr>
          <p:cNvPr id="22" name="Text Placeholder 5">
            <a:extLst>
              <a:ext uri="{FF2B5EF4-FFF2-40B4-BE49-F238E27FC236}">
                <a16:creationId xmlns:a16="http://schemas.microsoft.com/office/drawing/2014/main" id="{2DBA1F42-01F9-4C46-B5CF-68F3FCCAD9D8}"/>
              </a:ext>
            </a:extLst>
          </p:cNvPr>
          <p:cNvSpPr txBox="1">
            <a:spLocks/>
          </p:cNvSpPr>
          <p:nvPr/>
        </p:nvSpPr>
        <p:spPr>
          <a:xfrm>
            <a:off x="1295400" y="1828800"/>
            <a:ext cx="9401067" cy="354532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spcBef>
                <a:spcPts val="0"/>
              </a:spcBef>
              <a:buNone/>
            </a:pPr>
            <a:r>
              <a:rPr lang="en-US" sz="1400" b="1" dirty="0"/>
              <a:t>CFPB Data Analysis</a:t>
            </a:r>
            <a:endParaRPr lang="en-US" sz="1400" dirty="0"/>
          </a:p>
          <a:p>
            <a:pPr>
              <a:lnSpc>
                <a:spcPct val="100000"/>
              </a:lnSpc>
              <a:spcBef>
                <a:spcPts val="0"/>
              </a:spcBef>
            </a:pPr>
            <a:r>
              <a:rPr lang="en-US" sz="1400" dirty="0"/>
              <a:t>Fonseka, W. R., </a:t>
            </a:r>
            <a:r>
              <a:rPr lang="en-US" sz="1400" dirty="0" err="1"/>
              <a:t>Nadeesha</a:t>
            </a:r>
            <a:r>
              <a:rPr lang="en-US" sz="1400" dirty="0"/>
              <a:t>, D. G., </a:t>
            </a:r>
            <a:r>
              <a:rPr lang="en-US" sz="1400" dirty="0" err="1"/>
              <a:t>Thakshila</a:t>
            </a:r>
            <a:r>
              <a:rPr lang="en-US" sz="1400" dirty="0"/>
              <a:t>, P. M., </a:t>
            </a:r>
            <a:r>
              <a:rPr lang="en-US" sz="1400" dirty="0" err="1"/>
              <a:t>Jeewandara</a:t>
            </a:r>
            <a:r>
              <a:rPr lang="en-US" sz="1400" dirty="0"/>
              <a:t>, N. A., </a:t>
            </a:r>
            <a:r>
              <a:rPr lang="en-US" sz="1400" dirty="0" err="1"/>
              <a:t>Wijesinghe</a:t>
            </a:r>
            <a:r>
              <a:rPr lang="en-US" sz="1400" dirty="0"/>
              <a:t>, D. M., </a:t>
            </a:r>
            <a:r>
              <a:rPr lang="en-US" sz="1400" dirty="0" err="1"/>
              <a:t>Sahabandu</a:t>
            </a:r>
            <a:r>
              <a:rPr lang="en-US" sz="1400" dirty="0"/>
              <a:t>, R. V., &amp; </a:t>
            </a:r>
            <a:r>
              <a:rPr lang="en-US" sz="1400" dirty="0" err="1"/>
              <a:t>Asanka</a:t>
            </a:r>
            <a:r>
              <a:rPr lang="en-US" sz="1400" dirty="0"/>
              <a:t>, P. P. (2016). Use of data warehousing to analyze customer complaint data of Consumer Financial Protection Bureau of United States of America. 2016 IEEE International Conference on Information and Automation for Sustainability (</a:t>
            </a:r>
            <a:r>
              <a:rPr lang="en-US" sz="1400" dirty="0" err="1"/>
              <a:t>ICIAfS</a:t>
            </a:r>
            <a:r>
              <a:rPr lang="en-US" sz="1400" dirty="0"/>
              <a:t>). doi:10.1109/iciafs.2016.7946520 </a:t>
            </a:r>
          </a:p>
          <a:p>
            <a:pPr marL="0" indent="0">
              <a:lnSpc>
                <a:spcPct val="150000"/>
              </a:lnSpc>
              <a:spcBef>
                <a:spcPts val="0"/>
              </a:spcBef>
              <a:buNone/>
            </a:pPr>
            <a:r>
              <a:rPr lang="en-US" sz="1400" b="1" dirty="0"/>
              <a:t>Mortgage Issues</a:t>
            </a:r>
            <a:endParaRPr lang="en-US" sz="1400" dirty="0"/>
          </a:p>
          <a:p>
            <a:pPr lvl="0">
              <a:lnSpc>
                <a:spcPct val="100000"/>
              </a:lnSpc>
              <a:spcBef>
                <a:spcPts val="0"/>
              </a:spcBef>
            </a:pPr>
            <a:r>
              <a:rPr lang="en-US" sz="1400" dirty="0"/>
              <a:t>Kang, K. (2018). Mortgage Loan Prediction: Bayesian Machine Learning Approach. Financial Stability Studies, 19(1), 99-129. doi:10.26588/kdic.2018.19.1.004</a:t>
            </a:r>
          </a:p>
          <a:p>
            <a:pPr marL="0" indent="0">
              <a:lnSpc>
                <a:spcPct val="150000"/>
              </a:lnSpc>
              <a:spcBef>
                <a:spcPts val="0"/>
              </a:spcBef>
              <a:buNone/>
            </a:pPr>
            <a:r>
              <a:rPr lang="en-US" sz="1400" b="1" dirty="0"/>
              <a:t>Complaint Analysis</a:t>
            </a:r>
            <a:endParaRPr lang="en-US" sz="1400" dirty="0"/>
          </a:p>
          <a:p>
            <a:pPr lvl="0">
              <a:lnSpc>
                <a:spcPct val="100000"/>
              </a:lnSpc>
              <a:spcBef>
                <a:spcPts val="0"/>
              </a:spcBef>
            </a:pPr>
            <a:r>
              <a:rPr lang="en-US" sz="1400" dirty="0" err="1"/>
              <a:t>Garding</a:t>
            </a:r>
            <a:r>
              <a:rPr lang="en-US" sz="1400" dirty="0"/>
              <a:t>, S., &amp; Bruns, A. (2015). Analysis of Customers’ Complaint Channel Choice and Complaint </a:t>
            </a:r>
            <a:r>
              <a:rPr lang="en-US" sz="1400" dirty="0" err="1"/>
              <a:t>Behaviour</a:t>
            </a:r>
            <a:r>
              <a:rPr lang="en-US" sz="1400" dirty="0"/>
              <a:t>. </a:t>
            </a:r>
            <a:r>
              <a:rPr lang="en-US" sz="1400" dirty="0" err="1"/>
              <a:t>SpringerBriefs</a:t>
            </a:r>
            <a:r>
              <a:rPr lang="en-US" sz="1400" dirty="0"/>
              <a:t> in Business Complaint Management and Channel Choice, 35-74. doi:10.1007/978-3-319-18179-0_4</a:t>
            </a:r>
          </a:p>
          <a:p>
            <a:pPr marL="0" indent="0">
              <a:lnSpc>
                <a:spcPct val="150000"/>
              </a:lnSpc>
              <a:spcBef>
                <a:spcPts val="0"/>
              </a:spcBef>
              <a:buNone/>
            </a:pPr>
            <a:r>
              <a:rPr lang="en-US" sz="1400" b="1" dirty="0"/>
              <a:t>Heuristics and Biases</a:t>
            </a:r>
            <a:endParaRPr lang="en-US" sz="1400" dirty="0"/>
          </a:p>
          <a:p>
            <a:pPr lvl="0">
              <a:lnSpc>
                <a:spcPct val="100000"/>
              </a:lnSpc>
              <a:spcBef>
                <a:spcPts val="0"/>
              </a:spcBef>
            </a:pPr>
            <a:r>
              <a:rPr lang="en-US" sz="1400" dirty="0"/>
              <a:t>Nicholls, N. (1999). Cognitive Illusions, Heuristics, and Climate Prediction. Bulletin of the American Meteorological Society, 80(7), 1385-1397. doi:10.1175/1520-0477(1999)0802.0.co;2</a:t>
            </a:r>
          </a:p>
          <a:p>
            <a:pPr lvl="0" fontAlgn="base">
              <a:lnSpc>
                <a:spcPct val="100000"/>
              </a:lnSpc>
              <a:spcBef>
                <a:spcPts val="0"/>
              </a:spcBef>
            </a:pPr>
            <a:r>
              <a:rPr lang="en-US" sz="1400" dirty="0"/>
              <a:t>Heuristics and Biases in the Intuitive Projection of Retail Sales Author(s): Anthony D. Cox and John O. Summers Source: Journal of Marketing Research, Vol. 24, No. 3 (Aug., 1987), pp. 290-297</a:t>
            </a:r>
          </a:p>
          <a:p>
            <a:pPr lvl="0">
              <a:lnSpc>
                <a:spcPct val="100000"/>
              </a:lnSpc>
              <a:spcBef>
                <a:spcPts val="0"/>
              </a:spcBef>
            </a:pPr>
            <a:r>
              <a:rPr lang="en-US" sz="1400" dirty="0"/>
              <a:t>Doswell, C. A. (2004). Weather Forecasting by Humans—Heuristics and Decision Making. Weather and Forecasting,19(6), 1115-1126. doi:10.1175/waf-821.1</a:t>
            </a:r>
          </a:p>
          <a:p>
            <a:pPr lvl="0">
              <a:lnSpc>
                <a:spcPct val="100000"/>
              </a:lnSpc>
              <a:spcBef>
                <a:spcPts val="0"/>
              </a:spcBef>
            </a:pPr>
            <a:r>
              <a:rPr lang="en-US" sz="1400" dirty="0"/>
              <a:t>Goodwin, P., &amp; Wright, G. (1994). Heuristics, biases and improvement strategies in judgmental time series forecasting. Omega, 22(6), 553-568. doi:10.1016/0305-0483(94)90047-7</a:t>
            </a:r>
          </a:p>
        </p:txBody>
      </p:sp>
    </p:spTree>
    <p:extLst>
      <p:ext uri="{BB962C8B-B14F-4D97-AF65-F5344CB8AC3E}">
        <p14:creationId xmlns:p14="http://schemas.microsoft.com/office/powerpoint/2010/main" val="328312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085" y="322943"/>
            <a:ext cx="5482772" cy="960120"/>
          </a:xfrm>
        </p:spPr>
        <p:txBody>
          <a:bodyPr/>
          <a:lstStyle/>
          <a:p>
            <a:r>
              <a:rPr lang="en-US" dirty="0"/>
              <a:t>Thank you!!</a:t>
            </a:r>
          </a:p>
        </p:txBody>
      </p:sp>
      <p:pic>
        <p:nvPicPr>
          <p:cNvPr id="7178" name="Picture 10" descr="http://images.mid-day.com/images/2014/mar/Consumer-3.jpg">
            <a:extLst>
              <a:ext uri="{FF2B5EF4-FFF2-40B4-BE49-F238E27FC236}">
                <a16:creationId xmlns:a16="http://schemas.microsoft.com/office/drawing/2014/main" id="{28E56E84-025C-4164-9526-9C4E2D207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346" y="1867353"/>
            <a:ext cx="61912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Map</a:t>
            </a:r>
            <a:r>
              <a:rPr lang="en-US"/>
              <a:t> of Project</a:t>
            </a:r>
            <a:endParaRPr lang="en-US" dirty="0"/>
          </a:p>
        </p:txBody>
      </p:sp>
      <p:pic>
        <p:nvPicPr>
          <p:cNvPr id="6" name="Content Placeholder 3">
            <a:extLst>
              <a:ext uri="{FF2B5EF4-FFF2-40B4-BE49-F238E27FC236}">
                <a16:creationId xmlns:a16="http://schemas.microsoft.com/office/drawing/2014/main" id="{7CB45CB4-7F33-4629-988D-221A2CE0AC5F}"/>
              </a:ext>
            </a:extLst>
          </p:cNvPr>
          <p:cNvPicPr>
            <a:picLocks noGrp="1" noChangeAspect="1"/>
          </p:cNvPicPr>
          <p:nvPr>
            <p:ph idx="1"/>
          </p:nvPr>
        </p:nvPicPr>
        <p:blipFill>
          <a:blip r:embed="rId2"/>
          <a:stretch>
            <a:fillRect/>
          </a:stretch>
        </p:blipFill>
        <p:spPr>
          <a:xfrm>
            <a:off x="1447371" y="2016370"/>
            <a:ext cx="9297258" cy="3419061"/>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3BCDD8B4-E6AA-4128-B8F8-70091C59969C}"/>
              </a:ext>
            </a:extLst>
          </p:cNvPr>
          <p:cNvSpPr>
            <a:spLocks noGrp="1"/>
          </p:cNvSpPr>
          <p:nvPr>
            <p:ph idx="1"/>
          </p:nvPr>
        </p:nvSpPr>
        <p:spPr/>
        <p:txBody>
          <a:bodyPr/>
          <a:lstStyle/>
          <a:p>
            <a:pPr marL="0" indent="0">
              <a:buNone/>
            </a:pPr>
            <a:r>
              <a:rPr lang="en-US" b="1" dirty="0"/>
              <a:t>Consumer Financial Protection Bureau (CFPB) </a:t>
            </a:r>
          </a:p>
          <a:p>
            <a:pPr lvl="1">
              <a:lnSpc>
                <a:spcPct val="150000"/>
              </a:lnSpc>
            </a:pPr>
            <a:r>
              <a:rPr lang="en-US" dirty="0"/>
              <a:t>Single point of regulatory board to enforce federal consumer financial laws</a:t>
            </a:r>
          </a:p>
          <a:p>
            <a:pPr lvl="1">
              <a:lnSpc>
                <a:spcPct val="150000"/>
              </a:lnSpc>
            </a:pPr>
            <a:r>
              <a:rPr lang="en-US" dirty="0"/>
              <a:t>Focuses on imposing laws that outlaw discrimination in consumer finance</a:t>
            </a:r>
          </a:p>
          <a:p>
            <a:pPr lvl="1">
              <a:lnSpc>
                <a:spcPct val="150000"/>
              </a:lnSpc>
            </a:pPr>
            <a:r>
              <a:rPr lang="en-US" dirty="0"/>
              <a:t>Researching the consumer experience with financial products</a:t>
            </a:r>
          </a:p>
          <a:p>
            <a:endParaRPr lang="en-US" dirty="0"/>
          </a:p>
        </p:txBody>
      </p:sp>
      <p:pic>
        <p:nvPicPr>
          <p:cNvPr id="4098" name="Picture 2" descr="https://gm1.ggpht.com/t8PLHEIplFm9ZiNOsKiETXfmZf84DP4UVeMZKI4D8638-0iC1dswsX427svXIxl7_zWVwEjk-KgxEj38-7iHzCFguXiQ0Q1sUumqqn6cTbxIVERnves1DRRKsDt33PaPbGCR4q51AzfEJvokqxP7RXKs_9XuNnDDCRTLkqAzmoKOBgi7Vh0qq0KBgcMlrLjvhtxafbZ-Bi458fjeAda_TEN-PRBk47GDZh6MIwVRtJhEfEq9Ufg7DdYWMvNcbqKuqV1eGYOQrVB9u_I5B9QVBmB8x0qQUxp1E1yfYiV6qu_MrOdttaI330j6alCdoKIEgnl34-O7tzyMDSBES0znhDsUlZtEDYQriPWqygup20y8rNjMY69l1obMeXUu30fb4WsoDQyAtS0PveXfIsQMCJIw5fUfNjH8ppTxcqCCBI7wBrfbHRvJep6zpGh2A-mPdPzRSISpqjS-OAEfc_DEaUG4xdtjjJVYWJVwt9Ftn_uxf-j_WrtJdsU3Evqg0tpIwHGEG1oqwKkBSzW-sGzZ_-rcXmBK1-AfmNhZhy2TykbqinZMnEpSx-zhef7pBiabMoK6MSET8ppdVToHdSWX5qmJhnyjLr3N80V6qTskgNCjGzcAMHTpIjM_NhlZmNxXBfu3oCGIim8MnCKT-TdlWw6-YICnF0gqLOZqccO3p41cmBN4_XU48OmB2GvB=w824-h144-l75-ft">
            <a:extLst>
              <a:ext uri="{FF2B5EF4-FFF2-40B4-BE49-F238E27FC236}">
                <a16:creationId xmlns:a16="http://schemas.microsoft.com/office/drawing/2014/main" id="{48621B31-FC39-4DAD-83B6-18A7E648B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4267200"/>
            <a:ext cx="7848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
            <a:extLst>
              <a:ext uri="{FF2B5EF4-FFF2-40B4-BE49-F238E27FC236}">
                <a16:creationId xmlns:a16="http://schemas.microsoft.com/office/drawing/2014/main" id="{32ECD7C7-EA1B-4BEB-BBE2-19ABA1C0E1A1}"/>
              </a:ext>
            </a:extLst>
          </p:cNvPr>
          <p:cNvSpPr>
            <a:spLocks noChangeArrowheads="1"/>
          </p:cNvSpPr>
          <p:nvPr/>
        </p:nvSpPr>
        <p:spPr bwMode="auto">
          <a:xfrm>
            <a:off x="7673009" y="5740928"/>
            <a:ext cx="26918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2">
                    <a:lumMod val="65000"/>
                    <a:lumOff val="35000"/>
                  </a:schemeClr>
                </a:solidFill>
                <a:effectLst/>
                <a:latin typeface="Arial" panose="020B0604020202020204" pitchFamily="34" charset="0"/>
                <a:cs typeface="Arial" panose="020B0604020202020204" pitchFamily="34" charset="0"/>
              </a:rPr>
              <a:t>Source: </a:t>
            </a:r>
            <a:r>
              <a:rPr kumimoji="0" lang="en-US" altLang="en-US" sz="900" b="0" i="0" u="none" strike="noStrike" cap="none" normalizeH="0" baseline="0" dirty="0">
                <a:ln>
                  <a:noFill/>
                </a:ln>
                <a:solidFill>
                  <a:schemeClr val="tx2">
                    <a:lumMod val="65000"/>
                    <a:lumOff val="35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https://www.consumerfinance.gov/</a:t>
            </a:r>
            <a:r>
              <a:rPr kumimoji="0" lang="en-US" altLang="en-US" sz="800" b="0" i="0" u="none" strike="noStrike" cap="none" normalizeH="0" baseline="0" dirty="0">
                <a:ln>
                  <a:noFill/>
                </a:ln>
                <a:solidFill>
                  <a:schemeClr val="tx2">
                    <a:lumMod val="65000"/>
                    <a:lumOff val="35000"/>
                  </a:schemeClr>
                </a:solidFill>
                <a:effectLst/>
              </a:rPr>
              <a:t> </a:t>
            </a:r>
            <a:endParaRPr kumimoji="0" lang="en-US" altLang="en-US" sz="1800" b="0" i="0" u="none" strike="noStrike" cap="none" normalizeH="0" baseline="0" dirty="0">
              <a:ln>
                <a:noFill/>
              </a:ln>
              <a:solidFill>
                <a:schemeClr val="tx2">
                  <a:lumMod val="65000"/>
                  <a:lumOff val="35000"/>
                </a:schemeClr>
              </a:solidFill>
              <a:effectLst/>
              <a:latin typeface="Arial" panose="020B0604020202020204" pitchFamily="34"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Stakeholders and Challenges</a:t>
            </a:r>
          </a:p>
        </p:txBody>
      </p:sp>
      <p:graphicFrame>
        <p:nvGraphicFramePr>
          <p:cNvPr id="5" name="Content Placeholder 4">
            <a:extLst>
              <a:ext uri="{FF2B5EF4-FFF2-40B4-BE49-F238E27FC236}">
                <a16:creationId xmlns:a16="http://schemas.microsoft.com/office/drawing/2014/main" id="{1A445623-78EF-476D-836C-DE7D502A2FB1}"/>
              </a:ext>
            </a:extLst>
          </p:cNvPr>
          <p:cNvGraphicFramePr>
            <a:graphicFrameLocks noGrp="1"/>
          </p:cNvGraphicFramePr>
          <p:nvPr>
            <p:ph idx="1"/>
            <p:extLst>
              <p:ext uri="{D42A27DB-BD31-4B8C-83A1-F6EECF244321}">
                <p14:modId xmlns:p14="http://schemas.microsoft.com/office/powerpoint/2010/main" val="1677337955"/>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24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Objectives</a:t>
            </a:r>
          </a:p>
        </p:txBody>
      </p:sp>
      <p:graphicFrame>
        <p:nvGraphicFramePr>
          <p:cNvPr id="11" name="Diagram 10">
            <a:extLst>
              <a:ext uri="{FF2B5EF4-FFF2-40B4-BE49-F238E27FC236}">
                <a16:creationId xmlns:a16="http://schemas.microsoft.com/office/drawing/2014/main" id="{0C048CE1-1ABB-46A3-B68A-498D43FDB9B9}"/>
              </a:ext>
            </a:extLst>
          </p:cNvPr>
          <p:cNvGraphicFramePr/>
          <p:nvPr>
            <p:extLst>
              <p:ext uri="{D42A27DB-BD31-4B8C-83A1-F6EECF244321}">
                <p14:modId xmlns:p14="http://schemas.microsoft.com/office/powerpoint/2010/main" val="3328864349"/>
              </p:ext>
            </p:extLst>
          </p:nvPr>
        </p:nvGraphicFramePr>
        <p:xfrm>
          <a:off x="2183053" y="2005821"/>
          <a:ext cx="9412599" cy="3862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E98CA0A4-3A85-472E-A67A-B529DB1D9F13}"/>
              </a:ext>
            </a:extLst>
          </p:cNvPr>
          <p:cNvSpPr/>
          <p:nvPr/>
        </p:nvSpPr>
        <p:spPr>
          <a:xfrm>
            <a:off x="140050" y="3671596"/>
            <a:ext cx="2183053"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Objectives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63F83C6-18E2-4BC3-A3B5-E85DBC966ECB}"/>
              </a:ext>
            </a:extLst>
          </p:cNvPr>
          <p:cNvSpPr/>
          <p:nvPr/>
        </p:nvSpPr>
        <p:spPr>
          <a:xfrm>
            <a:off x="2367866" y="2473611"/>
            <a:ext cx="649236"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1</a:t>
            </a:r>
          </a:p>
        </p:txBody>
      </p:sp>
      <p:sp>
        <p:nvSpPr>
          <p:cNvPr id="14" name="Rectangle 13">
            <a:extLst>
              <a:ext uri="{FF2B5EF4-FFF2-40B4-BE49-F238E27FC236}">
                <a16:creationId xmlns:a16="http://schemas.microsoft.com/office/drawing/2014/main" id="{CAD5B545-B988-4C63-BA4F-B5121A7AF5A2}"/>
              </a:ext>
            </a:extLst>
          </p:cNvPr>
          <p:cNvSpPr/>
          <p:nvPr/>
        </p:nvSpPr>
        <p:spPr>
          <a:xfrm>
            <a:off x="2693429" y="3671596"/>
            <a:ext cx="649236"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2</a:t>
            </a:r>
          </a:p>
        </p:txBody>
      </p:sp>
      <p:sp>
        <p:nvSpPr>
          <p:cNvPr id="15" name="Rectangle 14">
            <a:extLst>
              <a:ext uri="{FF2B5EF4-FFF2-40B4-BE49-F238E27FC236}">
                <a16:creationId xmlns:a16="http://schemas.microsoft.com/office/drawing/2014/main" id="{7B106ECA-4D91-4F7C-8A7D-4B2C86F88F84}"/>
              </a:ext>
            </a:extLst>
          </p:cNvPr>
          <p:cNvSpPr/>
          <p:nvPr/>
        </p:nvSpPr>
        <p:spPr>
          <a:xfrm>
            <a:off x="2367866" y="4827305"/>
            <a:ext cx="649236"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78729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6" name="Text Placeholder 5"/>
          <p:cNvSpPr>
            <a:spLocks noGrp="1"/>
          </p:cNvSpPr>
          <p:nvPr>
            <p:ph type="body" sz="half" idx="2"/>
          </p:nvPr>
        </p:nvSpPr>
        <p:spPr>
          <a:xfrm>
            <a:off x="616340" y="1874005"/>
            <a:ext cx="4615962" cy="4343400"/>
          </a:xfrm>
        </p:spPr>
        <p:txBody>
          <a:bodyPr/>
          <a:lstStyle/>
          <a:p>
            <a:r>
              <a:rPr lang="en-US" sz="2400" b="1" dirty="0"/>
              <a:t>CFPB Dataset</a:t>
            </a:r>
          </a:p>
          <a:p>
            <a:pPr marL="342900" indent="-342900">
              <a:buFont typeface="Arial" panose="020B0604020202020204" pitchFamily="34" charset="0"/>
              <a:buChar char="•"/>
            </a:pPr>
            <a:r>
              <a:rPr lang="en-US" dirty="0"/>
              <a:t>Complaints received about financial services and products</a:t>
            </a:r>
          </a:p>
          <a:p>
            <a:pPr marL="342900" indent="-342900">
              <a:buFont typeface="Arial" panose="020B0604020202020204" pitchFamily="34" charset="0"/>
              <a:buChar char="•"/>
            </a:pPr>
            <a:r>
              <a:rPr lang="en-US" dirty="0"/>
              <a:t>Includes attributes like data, product, issue, company, response</a:t>
            </a:r>
          </a:p>
          <a:p>
            <a:r>
              <a:rPr lang="en-US" sz="1600" i="1" dirty="0"/>
              <a:t>Source: CFPB Consumer Complaint Database</a:t>
            </a:r>
            <a:endParaRPr lang="en-US" i="1" dirty="0"/>
          </a:p>
        </p:txBody>
      </p:sp>
      <p:pic>
        <p:nvPicPr>
          <p:cNvPr id="2052" name="Picture 4" descr="https://lh3.googleusercontent.com/ZWevK3mCEKK-6wIMzTnO-f70xbDnfUof7VTXPZWn6MLsHFa5kj18rubxmyvA4FXdNzPlggp8FjzXSGih1WoU5XdJHM3Ev5aCBUoZqVSEhdm3UrcGLCjSbuOB9HJcKJRnB0ZkAh3SZCIOLcwgPA">
            <a:extLst>
              <a:ext uri="{FF2B5EF4-FFF2-40B4-BE49-F238E27FC236}">
                <a16:creationId xmlns:a16="http://schemas.microsoft.com/office/drawing/2014/main" id="{FB362665-71E1-40C2-968E-A890B7EB9B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 t="5166" r="23976" b="7844"/>
          <a:stretch/>
        </p:blipFill>
        <p:spPr bwMode="auto">
          <a:xfrm>
            <a:off x="5303520" y="1957776"/>
            <a:ext cx="634335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pic>
        <p:nvPicPr>
          <p:cNvPr id="3074" name="Picture 2" descr="https://lh5.googleusercontent.com/pkx3b2rKjmp5RB2kZ9IUa_0SxshkmcKYpKEZmMPJ6YwKn8_TNQw9uToPwIQSdLlGyXT3KsVtu-yaHFhqIZKXD_7UBJGZnHjlziwBqrMV9BV0JUO7zU3HNViQgQvpqx_2VEGZf6A6j3whrrdWKg">
            <a:extLst>
              <a:ext uri="{FF2B5EF4-FFF2-40B4-BE49-F238E27FC236}">
                <a16:creationId xmlns:a16="http://schemas.microsoft.com/office/drawing/2014/main" id="{EDF7C5D2-2A07-4824-B97F-787271158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596902"/>
            <a:ext cx="5877419" cy="35714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3.googleusercontent.com/xlkCrimUHwZjUpS1y22dRrFiTQBvYYOt4GJL107UcPqAMvBpujR6q87CdbQaH-2VZB5G4f6Bb5xWncuMOWorZmhS7POhVkUsqlVf5wdXzIR24zKJNFok1-783x_h8fen4XfTMiWkkhNFkyc_0Q">
            <a:extLst>
              <a:ext uri="{FF2B5EF4-FFF2-40B4-BE49-F238E27FC236}">
                <a16:creationId xmlns:a16="http://schemas.microsoft.com/office/drawing/2014/main" id="{949C41EF-FA53-4A77-88A6-44BCFE04E5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6" b="16012"/>
          <a:stretch/>
        </p:blipFill>
        <p:spPr bwMode="auto">
          <a:xfrm>
            <a:off x="6096000" y="3977114"/>
            <a:ext cx="6041781" cy="2567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A6712A-6BE1-4012-A06A-CF81F27D4815}"/>
              </a:ext>
            </a:extLst>
          </p:cNvPr>
          <p:cNvSpPr txBox="1"/>
          <p:nvPr/>
        </p:nvSpPr>
        <p:spPr>
          <a:xfrm>
            <a:off x="7129669" y="2602342"/>
            <a:ext cx="4810540" cy="369332"/>
          </a:xfrm>
          <a:prstGeom prst="rect">
            <a:avLst/>
          </a:prstGeom>
          <a:noFill/>
        </p:spPr>
        <p:txBody>
          <a:bodyPr wrap="square" rtlCol="0">
            <a:spAutoFit/>
          </a:bodyPr>
          <a:lstStyle/>
          <a:p>
            <a:r>
              <a:rPr lang="en-US" dirty="0"/>
              <a:t>24% complaints are related to Mortgage</a:t>
            </a:r>
          </a:p>
        </p:txBody>
      </p:sp>
      <p:sp>
        <p:nvSpPr>
          <p:cNvPr id="4" name="Star: 5 Points 3">
            <a:extLst>
              <a:ext uri="{FF2B5EF4-FFF2-40B4-BE49-F238E27FC236}">
                <a16:creationId xmlns:a16="http://schemas.microsoft.com/office/drawing/2014/main" id="{5D123E87-978F-4F7B-BE4D-EF5CD8CF65D9}"/>
              </a:ext>
            </a:extLst>
          </p:cNvPr>
          <p:cNvSpPr/>
          <p:nvPr/>
        </p:nvSpPr>
        <p:spPr>
          <a:xfrm>
            <a:off x="6904382" y="2670581"/>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27D07C6D-A827-4740-AC9E-78995A6386BB}"/>
              </a:ext>
            </a:extLst>
          </p:cNvPr>
          <p:cNvSpPr/>
          <p:nvPr/>
        </p:nvSpPr>
        <p:spPr>
          <a:xfrm>
            <a:off x="270674" y="5691278"/>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8C0FF9-F004-4213-B5B8-BA91F4BEF8BD}"/>
              </a:ext>
            </a:extLst>
          </p:cNvPr>
          <p:cNvSpPr txBox="1"/>
          <p:nvPr/>
        </p:nvSpPr>
        <p:spPr>
          <a:xfrm>
            <a:off x="659682" y="5473264"/>
            <a:ext cx="5272597" cy="646331"/>
          </a:xfrm>
          <a:prstGeom prst="rect">
            <a:avLst/>
          </a:prstGeom>
          <a:noFill/>
        </p:spPr>
        <p:txBody>
          <a:bodyPr wrap="none" rtlCol="0">
            <a:spAutoFit/>
          </a:bodyPr>
          <a:lstStyle/>
          <a:p>
            <a:r>
              <a:rPr lang="en-US" dirty="0"/>
              <a:t>44.86% Loan modification, Collection, foreclosure</a:t>
            </a:r>
          </a:p>
          <a:p>
            <a:r>
              <a:rPr lang="en-US" dirty="0"/>
              <a:t>30.89% Loan servicing, payments, escrow account</a:t>
            </a:r>
          </a:p>
        </p:txBody>
      </p:sp>
    </p:spTree>
    <p:extLst>
      <p:ext uri="{BB962C8B-B14F-4D97-AF65-F5344CB8AC3E}">
        <p14:creationId xmlns:p14="http://schemas.microsoft.com/office/powerpoint/2010/main" val="48087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pic>
        <p:nvPicPr>
          <p:cNvPr id="5" name="Picture 4" descr="https://lh4.googleusercontent.com/KdNEx7l1kZInY66dhq0iVhiNpLLK6zl0koyvyyujPXhX4CbMwwZnNu81JSnG4LO2iUEgs6_6y2kyBPj1uEp9V_hlLl3v-_e6ClsIUA0AooQm7enNJ7u2c_U8dvCGIeD0dxS2hNL9bD-X2wKqaA">
            <a:extLst>
              <a:ext uri="{FF2B5EF4-FFF2-40B4-BE49-F238E27FC236}">
                <a16:creationId xmlns:a16="http://schemas.microsoft.com/office/drawing/2014/main" id="{AC44FD45-1309-43DC-9C82-7D1BA9084B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631"/>
          <a:stretch/>
        </p:blipFill>
        <p:spPr bwMode="auto">
          <a:xfrm>
            <a:off x="627679" y="1857961"/>
            <a:ext cx="5057504" cy="37848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4.googleusercontent.com/i5ZrVA2duhsh_zl0h_ybjoKxBhgbfNEZMaWSeeD9ZSKCxz9QQ4p1zVgRT1JcmD7w8aLbHwKntsHu3UPbnYNjtm-G3Kk8bL0uOmHFk0Tf01_USPTXicopqk8yXSeAcP3wv05-PvGqDp5oCN3UVA">
            <a:extLst>
              <a:ext uri="{FF2B5EF4-FFF2-40B4-BE49-F238E27FC236}">
                <a16:creationId xmlns:a16="http://schemas.microsoft.com/office/drawing/2014/main" id="{94D5538A-0899-4F8C-A7B7-C4CC2B67AA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2" r="34158" b="19703"/>
          <a:stretch/>
        </p:blipFill>
        <p:spPr bwMode="auto">
          <a:xfrm>
            <a:off x="5936974" y="1857961"/>
            <a:ext cx="5627347" cy="3784849"/>
          </a:xfrm>
          <a:prstGeom prst="rect">
            <a:avLst/>
          </a:prstGeom>
          <a:noFill/>
          <a:extLst>
            <a:ext uri="{909E8E84-426E-40DD-AFC4-6F175D3DCCD1}">
              <a14:hiddenFill xmlns:a14="http://schemas.microsoft.com/office/drawing/2010/main">
                <a:solidFill>
                  <a:srgbClr val="FFFFFF"/>
                </a:solidFill>
              </a14:hiddenFill>
            </a:ext>
          </a:extLst>
        </p:spPr>
      </p:pic>
      <p:sp>
        <p:nvSpPr>
          <p:cNvPr id="7" name="Star: 5 Points 6">
            <a:extLst>
              <a:ext uri="{FF2B5EF4-FFF2-40B4-BE49-F238E27FC236}">
                <a16:creationId xmlns:a16="http://schemas.microsoft.com/office/drawing/2014/main" id="{732A4B06-18B4-466A-B626-576D10B10BD7}"/>
              </a:ext>
            </a:extLst>
          </p:cNvPr>
          <p:cNvSpPr/>
          <p:nvPr/>
        </p:nvSpPr>
        <p:spPr>
          <a:xfrm>
            <a:off x="515035" y="6103634"/>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033DF2-BEA8-4430-8F10-1DDB5151BC27}"/>
              </a:ext>
            </a:extLst>
          </p:cNvPr>
          <p:cNvSpPr txBox="1"/>
          <p:nvPr/>
        </p:nvSpPr>
        <p:spPr>
          <a:xfrm>
            <a:off x="838200" y="5913134"/>
            <a:ext cx="4289957" cy="646331"/>
          </a:xfrm>
          <a:prstGeom prst="rect">
            <a:avLst/>
          </a:prstGeom>
          <a:noFill/>
        </p:spPr>
        <p:txBody>
          <a:bodyPr wrap="none" rtlCol="0">
            <a:spAutoFit/>
          </a:bodyPr>
          <a:lstStyle/>
          <a:p>
            <a:r>
              <a:rPr lang="en-US" dirty="0"/>
              <a:t>Bank of America has highest number of </a:t>
            </a:r>
          </a:p>
          <a:p>
            <a:r>
              <a:rPr lang="en-US" dirty="0"/>
              <a:t>Mortgage related complaints</a:t>
            </a:r>
          </a:p>
        </p:txBody>
      </p:sp>
      <p:sp>
        <p:nvSpPr>
          <p:cNvPr id="9" name="Star: 5 Points 8">
            <a:extLst>
              <a:ext uri="{FF2B5EF4-FFF2-40B4-BE49-F238E27FC236}">
                <a16:creationId xmlns:a16="http://schemas.microsoft.com/office/drawing/2014/main" id="{B4299FB5-797A-46AF-9070-8AE5AF1E53B7}"/>
              </a:ext>
            </a:extLst>
          </p:cNvPr>
          <p:cNvSpPr/>
          <p:nvPr/>
        </p:nvSpPr>
        <p:spPr>
          <a:xfrm>
            <a:off x="6598335" y="6103634"/>
            <a:ext cx="225287" cy="2103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E9C589B-6F73-4032-9017-C044A8A8A307}"/>
              </a:ext>
            </a:extLst>
          </p:cNvPr>
          <p:cNvSpPr txBox="1"/>
          <p:nvPr/>
        </p:nvSpPr>
        <p:spPr>
          <a:xfrm>
            <a:off x="6955313" y="5885620"/>
            <a:ext cx="4289957" cy="646331"/>
          </a:xfrm>
          <a:prstGeom prst="rect">
            <a:avLst/>
          </a:prstGeom>
          <a:noFill/>
        </p:spPr>
        <p:txBody>
          <a:bodyPr wrap="square" rtlCol="0">
            <a:spAutoFit/>
          </a:bodyPr>
          <a:lstStyle/>
          <a:p>
            <a:r>
              <a:rPr lang="en-US" dirty="0"/>
              <a:t>California has highest number of </a:t>
            </a:r>
          </a:p>
          <a:p>
            <a:r>
              <a:rPr lang="en-US" dirty="0"/>
              <a:t>Mortgage related complaints</a:t>
            </a:r>
          </a:p>
        </p:txBody>
      </p:sp>
    </p:spTree>
    <p:extLst>
      <p:ext uri="{BB962C8B-B14F-4D97-AF65-F5344CB8AC3E}">
        <p14:creationId xmlns:p14="http://schemas.microsoft.com/office/powerpoint/2010/main" val="19715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Custom 9">
      <a:dk1>
        <a:srgbClr val="002060"/>
      </a:dk1>
      <a:lt1>
        <a:sysClr val="window" lastClr="FFFFFF"/>
      </a:lt1>
      <a:dk2>
        <a:srgbClr val="000000"/>
      </a:dk2>
      <a:lt2>
        <a:srgbClr val="FFFFFF"/>
      </a:lt2>
      <a:accent1>
        <a:srgbClr val="000000"/>
      </a:accent1>
      <a:accent2>
        <a:srgbClr val="C0000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816</Words>
  <Application>Microsoft Office PowerPoint</Application>
  <PresentationFormat>Widescreen</PresentationFormat>
  <Paragraphs>238</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Book Antiqua</vt:lpstr>
      <vt:lpstr>Sales Direction 16X9</vt:lpstr>
      <vt:lpstr>Consumer’s Complaint Analysis</vt:lpstr>
      <vt:lpstr>Today’s Agenda</vt:lpstr>
      <vt:lpstr>Road Map of Project</vt:lpstr>
      <vt:lpstr>Business Understanding</vt:lpstr>
      <vt:lpstr>Key Stakeholders and Challenges</vt:lpstr>
      <vt:lpstr>Business Objectives</vt:lpstr>
      <vt:lpstr>Data Understanding</vt:lpstr>
      <vt:lpstr>Data Understanding</vt:lpstr>
      <vt:lpstr>Data Understanding</vt:lpstr>
      <vt:lpstr>Additional Data sources</vt:lpstr>
      <vt:lpstr>Data Preparation</vt:lpstr>
      <vt:lpstr>Objective 1</vt:lpstr>
      <vt:lpstr>Modeling</vt:lpstr>
      <vt:lpstr>Modeling</vt:lpstr>
      <vt:lpstr>Evaluation</vt:lpstr>
      <vt:lpstr>Objective 2</vt:lpstr>
      <vt:lpstr>Data Preparation</vt:lpstr>
      <vt:lpstr>Modeling</vt:lpstr>
      <vt:lpstr>Modeling</vt:lpstr>
      <vt:lpstr>Evaluation</vt:lpstr>
      <vt:lpstr>Objective 3</vt:lpstr>
      <vt:lpstr>Modeling</vt:lpstr>
      <vt:lpstr>Modeling</vt:lpstr>
      <vt:lpstr>Evaluation</vt:lpstr>
      <vt:lpstr>Deployment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Krishna Charan B C</dc:creator>
  <cp:lastModifiedBy>Krishna Charan B C</cp:lastModifiedBy>
  <cp:revision>17</cp:revision>
  <dcterms:created xsi:type="dcterms:W3CDTF">1601-01-01T00:00:00Z</dcterms:created>
  <dcterms:modified xsi:type="dcterms:W3CDTF">2018-08-05T07:35:21Z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