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2"/>
    <p:sldId id="258" r:id="rId3"/>
    <p:sldId id="283" r:id="rId4"/>
    <p:sldId id="284" r:id="rId5"/>
    <p:sldId id="286" r:id="rId6"/>
    <p:sldId id="285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9" r:id="rId18"/>
    <p:sldId id="303" r:id="rId19"/>
    <p:sldId id="304" r:id="rId20"/>
    <p:sldId id="300" r:id="rId21"/>
    <p:sldId id="301" r:id="rId22"/>
    <p:sldId id="302" r:id="rId23"/>
    <p:sldId id="275" r:id="rId24"/>
    <p:sldId id="298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4C2B22-F3A9-494F-B556-E4AEA4CE8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8A0AE-9C7E-4CBC-8720-BBB010366E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675E-9F5F-4A07-9750-FEBD2E9882E4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2A3A-13BE-4276-B2B9-CA21D3ED0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5A377-BD80-4D7D-BB47-8A06D7C2E7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F661B-7CEA-4322-8F5D-B1C5D117D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2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719A7-64BB-4EF3-B717-BCF2FC700C83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7AEA8-9661-4734-9EB0-0FA88CB0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7957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585"/>
            <a:ext cx="9144000" cy="1054368"/>
          </a:xfrm>
        </p:spPr>
        <p:txBody>
          <a:bodyPr/>
          <a:lstStyle>
            <a:lvl1pPr marL="0" indent="0" algn="ctr">
              <a:buNone/>
              <a:defRPr sz="2400">
                <a:latin typeface="Century Schoolbook" panose="020406040505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82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378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044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015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77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 t="-1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7957"/>
            <a:ext cx="9144000" cy="2387600"/>
          </a:xfrm>
        </p:spPr>
        <p:txBody>
          <a:bodyPr anchor="b"/>
          <a:lstStyle>
            <a:lvl1pPr algn="ctr">
              <a:defRPr sz="6000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6585"/>
            <a:ext cx="9144000" cy="1054368"/>
          </a:xfrm>
        </p:spPr>
        <p:txBody>
          <a:bodyPr/>
          <a:lstStyle>
            <a:lvl1pPr marL="0" indent="0" algn="ctr">
              <a:buNone/>
              <a:defRPr sz="2400">
                <a:latin typeface="Century Schoolbook" panose="020406040505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821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1412084"/>
            <a:ext cx="10515600" cy="2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493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468AA8-3684-4052-8D7F-872D42013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474"/>
            <a:ext cx="1891504" cy="945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47F1FE-F50D-41D4-85DA-FA242A5D3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412084"/>
            <a:ext cx="10515600" cy="2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2669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1ADC9-B411-441A-9509-2556D6794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474"/>
            <a:ext cx="1891504" cy="9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49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7818" cy="915035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9547"/>
            <a:ext cx="5334000" cy="4717416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6945" y="1459547"/>
            <a:ext cx="5518052" cy="4717416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B787FE-45A6-44F6-8C25-755C768C34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474"/>
            <a:ext cx="1891504" cy="9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9185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BAE207-DF36-44E8-91BE-A44381E739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3474"/>
            <a:ext cx="1891504" cy="9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7603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37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2699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CB249-D61F-415F-8EE4-4A171AA102D0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3C8A-297F-43CE-8ED5-27C8F6F33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31769"/>
            <a:ext cx="12284765" cy="1537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22381-60E9-41C4-AD48-7BEE1E88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51" y="5551492"/>
            <a:ext cx="2930855" cy="146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A55A7-CF81-4F9D-ABEB-F2FDAE33E243}"/>
              </a:ext>
            </a:extLst>
          </p:cNvPr>
          <p:cNvSpPr txBox="1"/>
          <p:nvPr/>
        </p:nvSpPr>
        <p:spPr>
          <a:xfrm>
            <a:off x="2383147" y="2756044"/>
            <a:ext cx="71031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Century Schoolbook" panose="02040604050505020304" pitchFamily="18" charset="0"/>
              </a:rPr>
              <a:t>Blue Bell Ice-Cream Recall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5C675-0DB3-47E2-9406-CA7F23DEC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9" y="4867421"/>
            <a:ext cx="2023004" cy="17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85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938F-5C85-4EC4-B06A-B0916FDC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B670-241B-45C1-8833-C829711D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</a:t>
            </a:r>
            <a:r>
              <a:rPr lang="en-US" dirty="0" err="1"/>
              <a:t>aggicecream</a:t>
            </a:r>
            <a:endParaRPr lang="en-US" dirty="0"/>
          </a:p>
          <a:p>
            <a:pPr lvl="1"/>
            <a:r>
              <a:rPr lang="en-US" dirty="0"/>
              <a:t>Grouped icecream1 according to Month and </a:t>
            </a:r>
            <a:r>
              <a:rPr lang="en-US" dirty="0" err="1"/>
              <a:t>LongDes</a:t>
            </a:r>
            <a:r>
              <a:rPr lang="en-US" dirty="0"/>
              <a:t>, and summed up the Item sold quantity as </a:t>
            </a:r>
            <a:r>
              <a:rPr lang="en-US" dirty="0" err="1"/>
              <a:t>TotItemQty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9A72D-B19E-445E-BEF1-8BFED746E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76" y="3324664"/>
            <a:ext cx="87534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5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8C3D4-6EE1-4AAD-A7CE-8E0692264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8" r="47912" b="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29CD1-4B4F-410B-9404-1CED6DCC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2" y="773112"/>
            <a:ext cx="32004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052F-DFD3-442E-A316-4138CC8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26" y="2871787"/>
            <a:ext cx="32004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Data: </a:t>
            </a:r>
            <a:r>
              <a:rPr lang="en-US" dirty="0" err="1"/>
              <a:t>aggBrand</a:t>
            </a:r>
            <a:endParaRPr lang="en-US" dirty="0"/>
          </a:p>
          <a:p>
            <a:pPr lvl="1"/>
            <a:r>
              <a:rPr lang="en-US" sz="2800" dirty="0"/>
              <a:t>Added a column to differentiate Blue Bell and other ice cream brands</a:t>
            </a:r>
          </a:p>
          <a:p>
            <a:pPr lvl="1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2774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662-F374-4F2D-815F-74F3683D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C500-A038-4E32-ADED-767ED67E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Data: </a:t>
            </a:r>
            <a:r>
              <a:rPr lang="en-US" dirty="0" err="1"/>
              <a:t>totBrand</a:t>
            </a:r>
            <a:endParaRPr lang="en-US" dirty="0"/>
          </a:p>
          <a:p>
            <a:pPr lvl="1"/>
            <a:r>
              <a:rPr lang="en-US" dirty="0"/>
              <a:t>Aggregated the </a:t>
            </a:r>
            <a:r>
              <a:rPr lang="en-US" dirty="0" err="1"/>
              <a:t>aggBrand</a:t>
            </a:r>
            <a:r>
              <a:rPr lang="en-US" dirty="0"/>
              <a:t> data by grouping it by Month and Brand while summing up the Item Quantity sold.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Divided the 24 months’ data into 3 periods:</a:t>
            </a:r>
          </a:p>
          <a:p>
            <a:pPr lvl="2"/>
            <a:r>
              <a:rPr lang="en-US" dirty="0"/>
              <a:t>Pre-recall Period: first 7 months</a:t>
            </a:r>
          </a:p>
          <a:p>
            <a:pPr lvl="2"/>
            <a:r>
              <a:rPr lang="en-US" dirty="0"/>
              <a:t>Recall Period: 8</a:t>
            </a:r>
            <a:r>
              <a:rPr lang="en-US" baseline="30000" dirty="0"/>
              <a:t>th</a:t>
            </a:r>
            <a:r>
              <a:rPr lang="en-US" dirty="0"/>
              <a:t> to 15</a:t>
            </a:r>
            <a:r>
              <a:rPr lang="en-US" baseline="30000" dirty="0"/>
              <a:t>th</a:t>
            </a:r>
            <a:r>
              <a:rPr lang="en-US" dirty="0"/>
              <a:t> month</a:t>
            </a:r>
          </a:p>
          <a:p>
            <a:pPr lvl="2"/>
            <a:r>
              <a:rPr lang="en-US" dirty="0"/>
              <a:t>Post-recall Period: 16</a:t>
            </a:r>
            <a:r>
              <a:rPr lang="en-US" baseline="30000" dirty="0"/>
              <a:t>th</a:t>
            </a:r>
            <a:r>
              <a:rPr lang="en-US" dirty="0"/>
              <a:t> to 24</a:t>
            </a:r>
            <a:r>
              <a:rPr lang="en-US" baseline="30000" dirty="0"/>
              <a:t>th</a:t>
            </a:r>
            <a:r>
              <a:rPr lang="en-US" dirty="0"/>
              <a:t> month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3FC53-BE13-4C1B-8D59-3D4692BF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894816"/>
            <a:ext cx="76390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35FDCE3-FDF5-422A-8103-37C46FDB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" r="-2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A4DEC-0681-4B7D-A19F-4A47C896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31" y="133966"/>
            <a:ext cx="443741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Graphical Analysis for the Recall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20331" y="1810570"/>
            <a:ext cx="3880066" cy="441325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Scattered plot</a:t>
            </a:r>
          </a:p>
          <a:p>
            <a:r>
              <a:rPr lang="en-US" dirty="0"/>
              <a:t>Shows the sales of each ice cream products.</a:t>
            </a:r>
          </a:p>
          <a:p>
            <a:r>
              <a:rPr lang="en-US" dirty="0"/>
              <a:t>Blue Bell products not seen in the middle months</a:t>
            </a:r>
          </a:p>
          <a:p>
            <a:r>
              <a:rPr lang="en-US" dirty="0"/>
              <a:t>Prior and post recall, some blue bell ice creams sold really well.</a:t>
            </a:r>
          </a:p>
        </p:txBody>
      </p:sp>
    </p:spTree>
    <p:extLst>
      <p:ext uri="{BB962C8B-B14F-4D97-AF65-F5344CB8AC3E}">
        <p14:creationId xmlns:p14="http://schemas.microsoft.com/office/powerpoint/2010/main" val="368279623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E5DE-6F76-40DA-BCC1-81FB3CAA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9" y="470950"/>
            <a:ext cx="4783013" cy="985373"/>
          </a:xfrm>
        </p:spPr>
        <p:txBody>
          <a:bodyPr>
            <a:normAutofit fontScale="90000"/>
          </a:bodyPr>
          <a:lstStyle/>
          <a:p>
            <a:r>
              <a:rPr lang="en-US" dirty="0"/>
              <a:t>Graphical Analysis for the Recall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4FC47E-0971-4E1B-BB25-6A0E28608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0"/>
            <a:ext cx="7138988" cy="71389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F2D2D-624B-4B49-86A2-65ADDD6DD0AD}"/>
              </a:ext>
            </a:extLst>
          </p:cNvPr>
          <p:cNvSpPr txBox="1"/>
          <p:nvPr/>
        </p:nvSpPr>
        <p:spPr>
          <a:xfrm>
            <a:off x="422031" y="1716257"/>
            <a:ext cx="5303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Mosaic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Shows the total number of products in 3 study stores over the 2 year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Most Blue Bell products were removed from the stores in middle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Number of Blue Bell Products gradually increased after the recall.</a:t>
            </a:r>
          </a:p>
        </p:txBody>
      </p:sp>
    </p:spTree>
    <p:extLst>
      <p:ext uri="{BB962C8B-B14F-4D97-AF65-F5344CB8AC3E}">
        <p14:creationId xmlns:p14="http://schemas.microsoft.com/office/powerpoint/2010/main" val="17554813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EFB1-4F80-447D-B385-2A8BFA6C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294787"/>
            <a:ext cx="5239043" cy="1325563"/>
          </a:xfrm>
        </p:spPr>
        <p:txBody>
          <a:bodyPr/>
          <a:lstStyle/>
          <a:p>
            <a:r>
              <a:rPr lang="en-US" dirty="0"/>
              <a:t>Graphical Analysis for the Recall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4E809-5FB1-4FD9-B538-629E0469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18" y="576775"/>
            <a:ext cx="6147582" cy="6147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EE427-81A9-426E-B771-D5AA05411579}"/>
              </a:ext>
            </a:extLst>
          </p:cNvPr>
          <p:cNvSpPr txBox="1"/>
          <p:nvPr/>
        </p:nvSpPr>
        <p:spPr>
          <a:xfrm>
            <a:off x="407963" y="1814732"/>
            <a:ext cx="5401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Box Plot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Show if the Data has any outliers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Shows the skewness of our data</a:t>
            </a:r>
          </a:p>
        </p:txBody>
      </p:sp>
    </p:spTree>
    <p:extLst>
      <p:ext uri="{BB962C8B-B14F-4D97-AF65-F5344CB8AC3E}">
        <p14:creationId xmlns:p14="http://schemas.microsoft.com/office/powerpoint/2010/main" val="127193637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6252-58EC-4E81-AEE7-60689734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Analysis for the Recall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F076-B7D1-4655-85CC-36D328FA6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Bell Market-Share Pre-Recall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5C74F-05B0-4539-A307-D03E1D2D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Blue Bell Market Share Post-Recall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BD3A4837-A59A-4990-93A2-A500A4C6DB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1601421"/>
            <a:ext cx="5256579" cy="5256579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66BA8E2-56F8-4940-B1D9-F81F940F6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9" y="1453174"/>
            <a:ext cx="5404826" cy="5404826"/>
          </a:xfrm>
        </p:spPr>
      </p:pic>
    </p:spTree>
    <p:extLst>
      <p:ext uri="{BB962C8B-B14F-4D97-AF65-F5344CB8AC3E}">
        <p14:creationId xmlns:p14="http://schemas.microsoft.com/office/powerpoint/2010/main" val="302090874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460692-E570-4D6A-819A-2BEEAC9C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 for the Recall</a:t>
            </a:r>
            <a:endParaRPr lang="en-GB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B1D727-9694-422D-87A7-698D340F8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39" y="1682163"/>
            <a:ext cx="6374921" cy="424994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53555-4CD3-45FF-985B-55B691EE97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Pre-recall period: Sept ‘14 till April ’15</a:t>
            </a:r>
          </a:p>
          <a:p>
            <a:r>
              <a:rPr lang="en-US" dirty="0"/>
              <a:t>Sales volume is decreasing towards the end</a:t>
            </a:r>
          </a:p>
        </p:txBody>
      </p:sp>
    </p:spTree>
    <p:extLst>
      <p:ext uri="{BB962C8B-B14F-4D97-AF65-F5344CB8AC3E}">
        <p14:creationId xmlns:p14="http://schemas.microsoft.com/office/powerpoint/2010/main" val="413842059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8538-3C80-4965-8736-6B29A3CF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 for the Recall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B8DC-0920-4A2C-9F9B-60C8EE1B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8" y="1690688"/>
            <a:ext cx="5141844" cy="4486275"/>
          </a:xfrm>
        </p:spPr>
        <p:txBody>
          <a:bodyPr/>
          <a:lstStyle/>
          <a:p>
            <a:r>
              <a:rPr lang="en-US" dirty="0"/>
              <a:t>Recall Started: April 20, ‘15</a:t>
            </a:r>
          </a:p>
          <a:p>
            <a:r>
              <a:rPr lang="en-US" dirty="0"/>
              <a:t>Total Shutdown: August ‘15 till December ’15</a:t>
            </a:r>
          </a:p>
          <a:p>
            <a:r>
              <a:rPr lang="en-US" dirty="0"/>
              <a:t>Partial recall was made at the beginning of the period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F0E39-D192-44D5-9145-B4C3EAF72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6" y="1946344"/>
            <a:ext cx="6438692" cy="42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9169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8E19-1F6E-4876-9B3B-3EB819BA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 for the Recall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23F91-8CD8-4F21-8ED8-9237C6857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70" y="1999799"/>
            <a:ext cx="5806372" cy="387091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2ABE1-F82E-4390-9D43-E064D5ECE1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62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Post-recall period: January ‘16 till August ‘16 </a:t>
            </a:r>
          </a:p>
          <a:p>
            <a:r>
              <a:rPr lang="en-US" dirty="0"/>
              <a:t>The sales of Blue Bell spiked up a little bit towards the end</a:t>
            </a:r>
          </a:p>
        </p:txBody>
      </p:sp>
    </p:spTree>
    <p:extLst>
      <p:ext uri="{BB962C8B-B14F-4D97-AF65-F5344CB8AC3E}">
        <p14:creationId xmlns:p14="http://schemas.microsoft.com/office/powerpoint/2010/main" val="80296072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025" y="182245"/>
            <a:ext cx="676322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Group 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70E4E-AD58-4142-89E5-78CD839F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0" y="2256541"/>
            <a:ext cx="4217130" cy="28023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7DFAC-8A0E-455E-99BF-C638FDFF962A}"/>
              </a:ext>
            </a:extLst>
          </p:cNvPr>
          <p:cNvSpPr txBox="1"/>
          <p:nvPr/>
        </p:nvSpPr>
        <p:spPr>
          <a:xfrm>
            <a:off x="5444197" y="2256541"/>
            <a:ext cx="4149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Rushan Shakya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Tahrima Mustafa</a:t>
            </a:r>
          </a:p>
        </p:txBody>
      </p:sp>
    </p:spTree>
    <p:extLst>
      <p:ext uri="{BB962C8B-B14F-4D97-AF65-F5344CB8AC3E}">
        <p14:creationId xmlns:p14="http://schemas.microsoft.com/office/powerpoint/2010/main" val="218558014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89BD-C30B-49B9-9249-58E2753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Graphical Analysis for the Recall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C6D5FD-A332-428E-BE2B-742DC6B23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3" y="1825624"/>
            <a:ext cx="8997165" cy="4705581"/>
          </a:xfrm>
        </p:spPr>
      </p:pic>
    </p:spTree>
    <p:extLst>
      <p:ext uri="{BB962C8B-B14F-4D97-AF65-F5344CB8AC3E}">
        <p14:creationId xmlns:p14="http://schemas.microsoft.com/office/powerpoint/2010/main" val="288308207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7C06-8065-404D-8C85-265933A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 for the Recall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8EF9A-C7B5-41AF-BC58-776DE143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28" y="1547446"/>
            <a:ext cx="9741926" cy="4967448"/>
          </a:xfrm>
        </p:spPr>
      </p:pic>
    </p:spTree>
    <p:extLst>
      <p:ext uri="{BB962C8B-B14F-4D97-AF65-F5344CB8AC3E}">
        <p14:creationId xmlns:p14="http://schemas.microsoft.com/office/powerpoint/2010/main" val="227097187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CB1C-5C83-4A2F-A400-C4C5F35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 for the Recall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094D0-10EC-4071-B4BB-F81DCB04D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22" y="1591408"/>
            <a:ext cx="8945523" cy="4941277"/>
          </a:xfrm>
        </p:spPr>
      </p:pic>
    </p:spTree>
    <p:extLst>
      <p:ext uri="{BB962C8B-B14F-4D97-AF65-F5344CB8AC3E}">
        <p14:creationId xmlns:p14="http://schemas.microsoft.com/office/powerpoint/2010/main" val="150225675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8EE58-FE12-4860-BF2E-F1D07F60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 Bell had a massive recall due to Listeria concerns</a:t>
            </a:r>
          </a:p>
          <a:p>
            <a:r>
              <a:rPr lang="en-US" dirty="0"/>
              <a:t>The effect the recall had in the Blue Bell brand</a:t>
            </a:r>
          </a:p>
          <a:p>
            <a:r>
              <a:rPr lang="en-US" dirty="0"/>
              <a:t>Sale of other ice cream brands during recall</a:t>
            </a:r>
          </a:p>
          <a:p>
            <a:r>
              <a:rPr lang="en-US" dirty="0"/>
              <a:t>Sale of Blue bell ice cream brands after recall</a:t>
            </a:r>
          </a:p>
          <a:p>
            <a:r>
              <a:rPr lang="en-US" dirty="0"/>
              <a:t>What happened to Blue bell’s market share?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024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DE60-BC72-4564-93D4-AFE7E57D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7493-2480-46B3-A257-0E96A63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on Blue Bell products decreased after the Listeria incident</a:t>
            </a:r>
          </a:p>
          <a:p>
            <a:r>
              <a:rPr lang="en-US" dirty="0"/>
              <a:t>Sales of other brands in recall period became high</a:t>
            </a:r>
          </a:p>
          <a:p>
            <a:r>
              <a:rPr lang="en-US" dirty="0"/>
              <a:t>In post-recall period the sales of Blue Bell is slightly low than before</a:t>
            </a:r>
          </a:p>
          <a:p>
            <a:r>
              <a:rPr lang="en-US" dirty="0"/>
              <a:t>The Listeria incident has an effect on Blue Bell brand market share which decreased by approximately 12% post-recall period</a:t>
            </a:r>
          </a:p>
        </p:txBody>
      </p:sp>
    </p:spTree>
    <p:extLst>
      <p:ext uri="{BB962C8B-B14F-4D97-AF65-F5344CB8AC3E}">
        <p14:creationId xmlns:p14="http://schemas.microsoft.com/office/powerpoint/2010/main" val="26489746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331769"/>
            <a:ext cx="12284765" cy="1537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622381-60E9-41C4-AD48-7BEE1E88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51" y="5551492"/>
            <a:ext cx="2930855" cy="1465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A55A7-CF81-4F9D-ABEB-F2FDAE33E243}"/>
              </a:ext>
            </a:extLst>
          </p:cNvPr>
          <p:cNvSpPr txBox="1"/>
          <p:nvPr/>
        </p:nvSpPr>
        <p:spPr>
          <a:xfrm>
            <a:off x="2383147" y="2967059"/>
            <a:ext cx="71031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latin typeface="Century Schoolbook" panose="02040604050505020304" pitchFamily="18" charset="0"/>
              </a:rPr>
              <a:t>Any Questions???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5C675-0DB3-47E2-9406-CA7F23DEC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09" y="4867421"/>
            <a:ext cx="2023004" cy="178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7140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4B21-B79A-4BD0-8166-D0B4EBBF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522287"/>
            <a:ext cx="11854375" cy="1325563"/>
          </a:xfrm>
        </p:spPr>
        <p:txBody>
          <a:bodyPr/>
          <a:lstStyle/>
          <a:p>
            <a:r>
              <a:rPr lang="en-US" b="1" dirty="0"/>
              <a:t>Brief History about the Blue Bell Brand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5839-5C4E-4228-A75B-90448C22F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343" y="1947642"/>
            <a:ext cx="4211434" cy="29901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522FE-DD02-475B-A3FC-AA631D30DABE}"/>
              </a:ext>
            </a:extLst>
          </p:cNvPr>
          <p:cNvSpPr txBox="1"/>
          <p:nvPr/>
        </p:nvSpPr>
        <p:spPr>
          <a:xfrm>
            <a:off x="838199" y="1847850"/>
            <a:ext cx="59424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Based in Brenham, 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First opened in 1907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Forbes (2015), worth $1.66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Most popular ice cream brand in the US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entury Schoolbook" panose="02040604050505020304" pitchFamily="18" charset="0"/>
              </a:rPr>
              <a:t>3</a:t>
            </a:r>
            <a:r>
              <a:rPr lang="en-US" sz="2800" baseline="30000" dirty="0">
                <a:latin typeface="Century Schoolbook" panose="02040604050505020304" pitchFamily="18" charset="0"/>
              </a:rPr>
              <a:t>rd</a:t>
            </a:r>
            <a:r>
              <a:rPr lang="en-US" sz="2800" dirty="0">
                <a:latin typeface="Century Schoolbook" panose="02040604050505020304" pitchFamily="18" charset="0"/>
              </a:rPr>
              <a:t> largest ice cream maker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582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159CFE21-1E42-41DA-B309-7CF16735A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6" r="9091" b="143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24CD679-7405-4CD3-A92A-9469F279A5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5735590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219D7-4801-4BA7-9DC8-FD81338F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594110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Cleansing Process</a:t>
            </a:r>
          </a:p>
          <a:p>
            <a:r>
              <a:rPr lang="en-US" dirty="0"/>
              <a:t>Graphical Analysis for the Recall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351216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BF25-0CE0-42D7-BF7D-5DD1E4AA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684EAE-1464-44F7-8FB5-C2461987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3178182" y="1596025"/>
            <a:ext cx="5081898" cy="51899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45131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8214-A5EB-4B29-A223-F4691919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365125"/>
            <a:ext cx="108630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0BB8-FA73-47E6-8D6C-56CAE75F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68" y="1526434"/>
            <a:ext cx="9734844" cy="435386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3600" dirty="0">
                <a:latin typeface="Century Schoolbook" panose="02040604050505020304" pitchFamily="18" charset="0"/>
              </a:rPr>
              <a:t>So what happened??</a:t>
            </a:r>
          </a:p>
          <a:p>
            <a:pPr marL="457200" lvl="1"/>
            <a:r>
              <a:rPr lang="en-US" sz="3600" dirty="0">
                <a:latin typeface="Century Schoolbook" panose="02040604050505020304" pitchFamily="18" charset="0"/>
              </a:rPr>
              <a:t>Listeria caused deaths reported in OK</a:t>
            </a:r>
          </a:p>
          <a:p>
            <a:pPr marL="457200" lvl="1"/>
            <a:r>
              <a:rPr lang="en-US" sz="3600" dirty="0">
                <a:latin typeface="Century Schoolbook" panose="02040604050505020304" pitchFamily="18" charset="0"/>
              </a:rPr>
              <a:t>Multistate listeria investigation</a:t>
            </a:r>
          </a:p>
          <a:p>
            <a:pPr marL="457200" lvl="1"/>
            <a:r>
              <a:rPr lang="en-US" sz="3600" dirty="0">
                <a:latin typeface="Century Schoolbook" panose="02040604050505020304" pitchFamily="18" charset="0"/>
              </a:rPr>
              <a:t>April 20, 2015 – voluntary recall</a:t>
            </a:r>
          </a:p>
          <a:p>
            <a:pPr marL="457200" lvl="1"/>
            <a:r>
              <a:rPr lang="en-US" sz="3600" dirty="0">
                <a:latin typeface="Century Schoolbook" panose="02040604050505020304" pitchFamily="18" charset="0"/>
              </a:rPr>
              <a:t>Closed down for 4 months</a:t>
            </a:r>
          </a:p>
          <a:p>
            <a:pPr marL="457200" lvl="1"/>
            <a:r>
              <a:rPr lang="en-US" sz="3600" dirty="0">
                <a:latin typeface="Century Schoolbook" panose="02040604050505020304" pitchFamily="18" charset="0"/>
              </a:rPr>
              <a:t>Reopened in August, 2015</a:t>
            </a:r>
          </a:p>
          <a:p>
            <a:r>
              <a:rPr lang="en-US" sz="3600" dirty="0">
                <a:latin typeface="Century Schoolbook" panose="02040604050505020304" pitchFamily="18" charset="0"/>
              </a:rPr>
              <a:t>What we want to do?</a:t>
            </a:r>
          </a:p>
          <a:p>
            <a:pPr lvl="1"/>
            <a:r>
              <a:rPr lang="en-US" sz="3600" dirty="0">
                <a:latin typeface="Century Schoolbook" panose="02040604050505020304" pitchFamily="18" charset="0"/>
              </a:rPr>
              <a:t>What happened to Blue Bell sales after recall?</a:t>
            </a:r>
          </a:p>
          <a:p>
            <a:pPr lvl="1"/>
            <a:r>
              <a:rPr lang="en-US" sz="3600" dirty="0">
                <a:latin typeface="Century Schoolbook" panose="02040604050505020304" pitchFamily="18" charset="0"/>
              </a:rPr>
              <a:t>Did other ice cream brands take Blue Bell’s market share?</a:t>
            </a:r>
          </a:p>
          <a:p>
            <a:pPr lvl="1"/>
            <a:r>
              <a:rPr lang="en-US" sz="3600" dirty="0">
                <a:latin typeface="Century Schoolbook" panose="02040604050505020304" pitchFamily="18" charset="0"/>
              </a:rPr>
              <a:t>Did Blue Bell recall affect the sales of other ice creams?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  <a:p>
            <a:pPr marL="457200" lvl="1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2423F3-CC04-47C6-8B36-9F1141E38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8" y="1258969"/>
            <a:ext cx="10515600" cy="2674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1BD378-3B25-4AD1-B4D2-63E74531C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t="1" r="17117" b="11290"/>
          <a:stretch/>
        </p:blipFill>
        <p:spPr>
          <a:xfrm>
            <a:off x="7562703" y="1598413"/>
            <a:ext cx="3667738" cy="23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122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BD74D-C89A-430C-AC68-14177D34D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1" r="9009" b="1"/>
          <a:stretch/>
        </p:blipFill>
        <p:spPr>
          <a:xfrm>
            <a:off x="5199888" y="762065"/>
            <a:ext cx="6344412" cy="563841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56480-E751-4D80-83A9-7D533101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17" y="544512"/>
            <a:ext cx="10387818" cy="915035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A083-F2F3-49E8-B542-19E218BA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503" y="1459547"/>
            <a:ext cx="4960385" cy="4717416"/>
          </a:xfrm>
        </p:spPr>
        <p:txBody>
          <a:bodyPr>
            <a:normAutofit/>
          </a:bodyPr>
          <a:lstStyle/>
          <a:p>
            <a:r>
              <a:rPr lang="en-US" sz="3200" dirty="0"/>
              <a:t>Sources of Data:</a:t>
            </a:r>
          </a:p>
          <a:p>
            <a:pPr lvl="1"/>
            <a:r>
              <a:rPr lang="en-US" sz="2800" dirty="0"/>
              <a:t>3 grocery stores in LBK</a:t>
            </a:r>
          </a:p>
          <a:p>
            <a:pPr lvl="1"/>
            <a:r>
              <a:rPr lang="en-US" sz="2800" dirty="0"/>
              <a:t>5 mile radius from RCOBA</a:t>
            </a:r>
          </a:p>
          <a:p>
            <a:pPr lvl="1"/>
            <a:r>
              <a:rPr lang="en-US" sz="2800" dirty="0"/>
              <a:t>Daily transaction records</a:t>
            </a:r>
          </a:p>
          <a:p>
            <a:pPr lvl="1"/>
            <a:r>
              <a:rPr lang="en-US" sz="2800" dirty="0"/>
              <a:t>Data collected from September 2014 to August 2016</a:t>
            </a:r>
          </a:p>
          <a:p>
            <a:pPr lvl="1"/>
            <a:r>
              <a:rPr lang="en-US" sz="2800" dirty="0"/>
              <a:t>24 months of data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787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B864-1872-46C0-BA13-C4F39F22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9C7F-A2F3-438A-84E6-A1379B92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Raw Data: icecream.csv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247EF-C03E-4AAD-A3DC-BE1B8328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5" y="2162248"/>
            <a:ext cx="8801100" cy="3743325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65615-DBA5-4AC6-B846-083CF7883A80}"/>
              </a:ext>
            </a:extLst>
          </p:cNvPr>
          <p:cNvSpPr txBox="1"/>
          <p:nvPr/>
        </p:nvSpPr>
        <p:spPr>
          <a:xfrm>
            <a:off x="3556781" y="5925587"/>
            <a:ext cx="507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R- output for ice-cream data frame structure</a:t>
            </a:r>
          </a:p>
        </p:txBody>
      </p:sp>
    </p:spTree>
    <p:extLst>
      <p:ext uri="{BB962C8B-B14F-4D97-AF65-F5344CB8AC3E}">
        <p14:creationId xmlns:p14="http://schemas.microsoft.com/office/powerpoint/2010/main" val="10028828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33F6408-E1FB-40EE-933F-488D38CCC7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DC309-7184-4926-A884-A9C4E9B6E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" r="40127" b="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A9C22A-48CA-460A-8651-D604EA5B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747"/>
            <a:ext cx="32004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Data Cleansing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C7EA-E6A3-46DC-9759-CB8945E8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32004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Data: icecream1 (Added the Month column based on Transaction Date)</a:t>
            </a:r>
          </a:p>
          <a:p>
            <a:pPr marL="0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0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616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Group Members</vt:lpstr>
      <vt:lpstr>Brief History about the Blue Bell Brand</vt:lpstr>
      <vt:lpstr>Contents</vt:lpstr>
      <vt:lpstr>Introduction</vt:lpstr>
      <vt:lpstr>Introduction</vt:lpstr>
      <vt:lpstr>Introduction</vt:lpstr>
      <vt:lpstr>Data Cleansing Process</vt:lpstr>
      <vt:lpstr>Data Cleansing Process</vt:lpstr>
      <vt:lpstr>Data Cleansing Process</vt:lpstr>
      <vt:lpstr>Data Cleansing Process</vt:lpstr>
      <vt:lpstr>Data Preprocessing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Graphical Analysis for the Recall</vt:lpstr>
      <vt:lpstr>Review of Main Points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Rushan Shakya</dc:creator>
  <cp:lastModifiedBy>Rusan Shakya</cp:lastModifiedBy>
  <cp:revision>107</cp:revision>
  <dcterms:created xsi:type="dcterms:W3CDTF">2016-12-08T18:10:27Z</dcterms:created>
  <dcterms:modified xsi:type="dcterms:W3CDTF">2017-10-09T16:48:03Z</dcterms:modified>
</cp:coreProperties>
</file>