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Average"/>
      <p:regular r:id="rId31"/>
    </p:embeddedFont>
    <p:embeddedFont>
      <p:font typeface="Oswald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verage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Oswald-bold.fntdata"/><Relationship Id="rId10" Type="http://schemas.openxmlformats.org/officeDocument/2006/relationships/slide" Target="slides/slide5.xml"/><Relationship Id="rId32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very warm welcome to my </a:t>
            </a:r>
            <a:r>
              <a:rPr lang="en"/>
              <a:t>presentation</a:t>
            </a:r>
            <a:r>
              <a:rPr lang="en"/>
              <a:t> today .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542e9ae07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542e9ae07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Finding the most likely hodden state seq via dynamic programming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Product of tp to current state q times Ol that this output was generated by state q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5403d0c7d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5403d0c7d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403d0c7d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5403d0c7d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5449acf694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5449acf694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449acf694_0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449acf694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5449acf694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5449acf694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5449acf694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5449acf694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5449acf694_0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5449acf694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5449acf694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5449acf694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5449acf694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5449acf694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51ef7205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51ef7205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be discussing these topics </a:t>
            </a:r>
            <a:r>
              <a:rPr lang="en"/>
              <a:t>throughout</a:t>
            </a:r>
            <a:r>
              <a:rPr lang="en"/>
              <a:t> the presentation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we encounter along the way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5449acf694_0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5449acf694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51ef72058b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51ef72058b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51ef72058b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51ef72058b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51ef72058b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51ef72058b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51ef72058b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51ef72058b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 that you all understood is 1 , why bcz it is biased  </a:t>
            </a:r>
            <a:r>
              <a:rPr lang="en" sz="1800">
                <a:solidFill>
                  <a:srgbClr val="595959"/>
                </a:solidFill>
              </a:rPr>
              <a:t> </a:t>
            </a:r>
            <a:r>
              <a:rPr b="1" lang="en" sz="700">
                <a:solidFill>
                  <a:srgbClr val="595959"/>
                </a:solidFill>
              </a:rPr>
              <a:t>Structural bioinformatics</a:t>
            </a:r>
            <a:r>
              <a:rPr lang="en" sz="700">
                <a:solidFill>
                  <a:srgbClr val="595959"/>
                </a:solidFill>
              </a:rPr>
              <a:t> (predict protein folding pathways, protein structure-function relationships)  </a:t>
            </a:r>
            <a:r>
              <a:rPr b="1" lang="en" sz="700">
                <a:solidFill>
                  <a:srgbClr val="595959"/>
                </a:solidFill>
              </a:rPr>
              <a:t>Cancer genomics</a:t>
            </a:r>
            <a:r>
              <a:rPr lang="en" sz="700">
                <a:solidFill>
                  <a:srgbClr val="595959"/>
                </a:solidFill>
              </a:rPr>
              <a:t> (analyze genomic alterations and identify driver mutations associated with tumor progression)   </a:t>
            </a:r>
            <a:r>
              <a:rPr b="1" lang="en" sz="700">
                <a:solidFill>
                  <a:srgbClr val="595959"/>
                </a:solidFill>
              </a:rPr>
              <a:t>Epigenomics</a:t>
            </a:r>
            <a:r>
              <a:rPr lang="en" sz="700">
                <a:solidFill>
                  <a:srgbClr val="595959"/>
                </a:solidFill>
              </a:rPr>
              <a:t>(identifying specific epigenetic marks, such as DNA methylation patterns or histone modifications, and their functional roles in gene regulation)</a:t>
            </a:r>
            <a:endParaRPr sz="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595959"/>
                </a:solidFill>
              </a:rPr>
              <a:t> 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51ef72058b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51ef72058b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51ef72058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51ef72058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Stochastic process - when a random variable changes over period of time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Markov chain </a:t>
            </a:r>
            <a:r>
              <a:rPr lang="en"/>
              <a:t>describes</a:t>
            </a:r>
            <a:r>
              <a:rPr lang="en"/>
              <a:t>  seq of events where the prob of transitioning to </a:t>
            </a:r>
            <a:r>
              <a:rPr lang="en"/>
              <a:t>future state depends only on the current state.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542e9ae07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542e9ae07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Mr john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51ef72058b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51ef72058b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542e9ae07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542e9ae07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https://www.stat.auckland.ac.nz/~fewster/325/notes/ch8.pdf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1ef72058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1ef72058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from markus list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54798fe4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54798fe4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5449acf69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5449acf69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595959"/>
                </a:solidFill>
              </a:rPr>
              <a:t>Tom and Tim example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hyperlink" Target="https://www.cl.cam.ac.uk/teaching/1718/MLRD/slides/slides9.pdf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hyperlink" Target="https://www.cl.cam.ac.uk/teaching/1718/MLRD/slides/slides9.pdf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hyperlink" Target="https://www.youtube.com/watch?v=Xh3mf9O5SL0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hyperlink" Target="https://brilliant.org/wiki/markov-chains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hyperlink" Target="https://www.stat.auckland.ac.nz/~fewster/325/notes/ch8.pdf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hyperlink" Target="https://www.stat.auckland.ac.nz/~fewster/325/notes/ch8.pdf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hyperlink" Target="https://www.etsy.com/de/listing/1396994388/susse-eistute-3?gpla=1&amp;gao=1&amp;&amp;utm_source=google&amp;utm_medium=cpc&amp;utm_campaign=shopping_de_de_de_e-paper_and_party_supplies-paper-stickers_labels_and_tags-other&amp;utm_custom1=_k_Cj0KCQjwy9-kBhCHARIsAHpBjHiJzDSstIYR6Ipq8iMmprCu_rjgz-NToLL21Ksu1rs5Uj9P8XGe2nYaAgfHEALw_wcB_k_&amp;utm_content=go_316422289_18240489049_63996083329_pla-316241129264_c__1396994388dede_102852917&amp;utm_custom2=316422289&amp;gclid=Cj0KCQjwy9-kBhCHARIsAHpBjHiJzDSstIYR6Ipq8iMmprCu_rjgz-NToLL21Ksu1rs5Uj9P8XGe2nYaAgfHEALw_wcB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latin typeface="Arial"/>
                <a:ea typeface="Arial"/>
                <a:cs typeface="Arial"/>
                <a:sym typeface="Arial"/>
              </a:rPr>
              <a:t>Hidden Markov M</a:t>
            </a:r>
            <a:r>
              <a:rPr lang="en" sz="5600">
                <a:latin typeface="Arial"/>
                <a:ea typeface="Arial"/>
                <a:cs typeface="Arial"/>
                <a:sym typeface="Arial"/>
              </a:rPr>
              <a:t>odels</a:t>
            </a:r>
            <a:r>
              <a:rPr lang="en" sz="5600">
                <a:latin typeface="Arial"/>
                <a:ea typeface="Arial"/>
                <a:cs typeface="Arial"/>
                <a:sym typeface="Arial"/>
              </a:rPr>
              <a:t> </a:t>
            </a:r>
            <a:endParaRPr sz="5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~ Rushali Chopra</a:t>
            </a:r>
            <a:r>
              <a:rPr lang="en"/>
              <a:t> </a:t>
            </a:r>
            <a:endParaRPr/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246275" y="4636250"/>
            <a:ext cx="2120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26.06.2023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174950"/>
            <a:ext cx="8520600" cy="8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1"/>
              <a:buFont typeface="Arial"/>
              <a:buNone/>
            </a:pPr>
            <a:r>
              <a:rPr lang="en" sz="4378"/>
              <a:t>DECODING :- </a:t>
            </a:r>
            <a:r>
              <a:rPr lang="en" sz="4778"/>
              <a:t>Viterbi  Algorithm </a:t>
            </a:r>
            <a:endParaRPr sz="477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920"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1461075"/>
            <a:ext cx="8520600" cy="31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Font typeface="Arial"/>
              <a:buChar char="●"/>
            </a:pPr>
            <a:r>
              <a:rPr lang="en" sz="3400">
                <a:latin typeface="Arial"/>
                <a:ea typeface="Arial"/>
                <a:cs typeface="Arial"/>
                <a:sym typeface="Arial"/>
              </a:rPr>
              <a:t>Uses Trellis to compute probabilities </a:t>
            </a:r>
            <a:endParaRPr sz="3400">
              <a:latin typeface="Arial"/>
              <a:ea typeface="Arial"/>
              <a:cs typeface="Arial"/>
              <a:sym typeface="Arial"/>
            </a:endParaRPr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Font typeface="Arial"/>
              <a:buChar char="●"/>
            </a:pPr>
            <a:r>
              <a:rPr lang="en" sz="3400">
                <a:latin typeface="Arial"/>
                <a:ea typeface="Arial"/>
                <a:cs typeface="Arial"/>
                <a:sym typeface="Arial"/>
              </a:rPr>
              <a:t>Time Complexity is O(N^2 T)</a:t>
            </a:r>
            <a:endParaRPr sz="3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2" name="Google Shape;142;p22"/>
          <p:cNvSpPr txBox="1"/>
          <p:nvPr/>
        </p:nvSpPr>
        <p:spPr>
          <a:xfrm>
            <a:off x="8089850" y="430680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[6]</a:t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3988" y="3361000"/>
            <a:ext cx="6321475" cy="116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 txBox="1"/>
          <p:nvPr/>
        </p:nvSpPr>
        <p:spPr>
          <a:xfrm>
            <a:off x="180575" y="4867500"/>
            <a:ext cx="5031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[</a:t>
            </a:r>
            <a:r>
              <a:rPr lang="en" sz="1100">
                <a:solidFill>
                  <a:schemeClr val="dk1"/>
                </a:solidFill>
              </a:rPr>
              <a:t>6] </a:t>
            </a:r>
            <a:r>
              <a:rPr lang="en" sz="11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https://www.cl.cam.ac.uk/teaching/1718/MLRD/slides/slides9.pdf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20"/>
              <a:t>Intuition behind Viterbi :</a:t>
            </a:r>
            <a:endParaRPr sz="3820"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Calculating probability of reaching each state once for each time step. 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Then memoise this probability in a Dynamic Programming table.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t/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Effort reduced from               to </a:t>
            </a:r>
            <a:endParaRPr sz="2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151" name="Google Shape;151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1608" y="3710650"/>
            <a:ext cx="1006491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0288" y="3754675"/>
            <a:ext cx="843429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311700" y="2742313"/>
            <a:ext cx="8558100" cy="18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33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aij : the transition probability from si to sj.</a:t>
            </a:r>
            <a:endParaRPr sz="335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35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bj (O_t): the probability of emitting Ot from destination state sj.</a:t>
            </a:r>
            <a:endParaRPr sz="365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300" y="1147975"/>
            <a:ext cx="7399450" cy="136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4"/>
          <p:cNvSpPr txBox="1"/>
          <p:nvPr/>
        </p:nvSpPr>
        <p:spPr>
          <a:xfrm>
            <a:off x="158525" y="4826100"/>
            <a:ext cx="8455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[6]</a:t>
            </a:r>
            <a:r>
              <a:rPr lang="en" sz="1100">
                <a:solidFill>
                  <a:schemeClr val="dk1"/>
                </a:solidFill>
              </a:rPr>
              <a:t>[7] </a:t>
            </a:r>
            <a:r>
              <a:rPr lang="en" sz="11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https://www.cl.cam.ac.uk/teaching/1718/MLRD/slides/slides9.pdf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4"/>
          <p:cNvSpPr txBox="1"/>
          <p:nvPr/>
        </p:nvSpPr>
        <p:spPr>
          <a:xfrm>
            <a:off x="7888125" y="2571750"/>
            <a:ext cx="1789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[7]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311700" y="1193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4925"/>
            <a:ext cx="9143999" cy="465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5"/>
          <p:cNvSpPr txBox="1"/>
          <p:nvPr/>
        </p:nvSpPr>
        <p:spPr>
          <a:xfrm>
            <a:off x="114925" y="4875700"/>
            <a:ext cx="4744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https://www.youtube.com/watch?v=Xh3mf9O5SL0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5410"/>
            <a:ext cx="9144000" cy="4972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8" name="Google Shape;18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60" y="0"/>
            <a:ext cx="904528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6" name="Google Shape;19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239"/>
            <a:ext cx="9143999" cy="5107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4" name="Google Shape;20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75" y="73875"/>
            <a:ext cx="9089123" cy="506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2" name="Google Shape;21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5757"/>
            <a:ext cx="9144002" cy="4991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0" name="Google Shape;22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07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588900" y="182000"/>
            <a:ext cx="6840900" cy="8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720"/>
              <a:t>Contents :</a:t>
            </a:r>
            <a:endParaRPr sz="57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200"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440200" y="599200"/>
            <a:ext cx="8520600" cy="42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Markov Chains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Hidden Markov Models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Viterbi Algorithm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Application of HMMs in bioinformatics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Limitations  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Take home message </a:t>
            </a:r>
            <a:endParaRPr sz="3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 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8" name="Google Shape;22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2"/>
          <p:cNvSpPr/>
          <p:nvPr/>
        </p:nvSpPr>
        <p:spPr>
          <a:xfrm>
            <a:off x="4060200" y="1030450"/>
            <a:ext cx="1294800" cy="18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V_2(c) = .048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>
            <p:ph type="title"/>
          </p:nvPr>
        </p:nvSpPr>
        <p:spPr>
          <a:xfrm>
            <a:off x="311700" y="91675"/>
            <a:ext cx="8520600" cy="7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120">
                <a:latin typeface="Arial"/>
                <a:ea typeface="Arial"/>
                <a:cs typeface="Arial"/>
                <a:sym typeface="Arial"/>
              </a:rPr>
              <a:t>Applications </a:t>
            </a:r>
            <a:endParaRPr sz="382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3"/>
          <p:cNvSpPr txBox="1"/>
          <p:nvPr>
            <p:ph idx="1" type="body"/>
          </p:nvPr>
        </p:nvSpPr>
        <p:spPr>
          <a:xfrm>
            <a:off x="311700" y="1064625"/>
            <a:ext cx="8520600" cy="33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Arial"/>
              <a:buChar char="●"/>
            </a:pPr>
            <a:r>
              <a:rPr lang="en" sz="2700">
                <a:latin typeface="Arial"/>
                <a:ea typeface="Arial"/>
                <a:cs typeface="Arial"/>
                <a:sym typeface="Arial"/>
              </a:rPr>
              <a:t>Gene prediction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Arial"/>
              <a:buChar char="●"/>
            </a:pPr>
            <a:r>
              <a:rPr lang="en" sz="2700">
                <a:latin typeface="Arial"/>
                <a:ea typeface="Arial"/>
                <a:cs typeface="Arial"/>
                <a:sym typeface="Arial"/>
              </a:rPr>
              <a:t>Protein family classification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Arial"/>
              <a:buChar char="●"/>
            </a:pPr>
            <a:r>
              <a:rPr lang="en" sz="2700">
                <a:latin typeface="Arial"/>
                <a:ea typeface="Arial"/>
                <a:cs typeface="Arial"/>
                <a:sym typeface="Arial"/>
              </a:rPr>
              <a:t>Multiple sequence alignment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Arial"/>
              <a:buChar char="●"/>
            </a:pPr>
            <a:r>
              <a:rPr lang="en" sz="2700">
                <a:latin typeface="Arial"/>
                <a:ea typeface="Arial"/>
                <a:cs typeface="Arial"/>
                <a:sym typeface="Arial"/>
              </a:rPr>
              <a:t>Protein structure prediction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Arial"/>
              <a:buChar char="●"/>
            </a:pPr>
            <a:r>
              <a:rPr lang="en" sz="2700">
                <a:latin typeface="Arial"/>
                <a:ea typeface="Arial"/>
                <a:cs typeface="Arial"/>
                <a:sym typeface="Arial"/>
              </a:rPr>
              <a:t>RNA structure prediction 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Arial"/>
              <a:buChar char="●"/>
            </a:pPr>
            <a:r>
              <a:rPr lang="en" sz="2700">
                <a:latin typeface="Arial"/>
                <a:ea typeface="Arial"/>
                <a:cs typeface="Arial"/>
                <a:sym typeface="Arial"/>
              </a:rPr>
              <a:t>Sequence motif discovery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Arial"/>
              <a:buChar char="●"/>
            </a:pPr>
            <a:r>
              <a:rPr lang="en" sz="2700">
                <a:latin typeface="Arial"/>
                <a:ea typeface="Arial"/>
                <a:cs typeface="Arial"/>
                <a:sym typeface="Arial"/>
              </a:rPr>
              <a:t>Protein domain identification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Arial"/>
              <a:buChar char="●"/>
            </a:pPr>
            <a:r>
              <a:rPr lang="en" sz="2700">
                <a:latin typeface="Arial"/>
                <a:ea typeface="Arial"/>
                <a:cs typeface="Arial"/>
                <a:sym typeface="Arial"/>
              </a:rPr>
              <a:t>Molecular</a:t>
            </a:r>
            <a:r>
              <a:rPr lang="en" sz="2700">
                <a:latin typeface="Arial"/>
                <a:ea typeface="Arial"/>
                <a:cs typeface="Arial"/>
                <a:sym typeface="Arial"/>
              </a:rPr>
              <a:t> evolution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236" name="Google Shape;236;p3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/>
          <p:nvPr>
            <p:ph type="title"/>
          </p:nvPr>
        </p:nvSpPr>
        <p:spPr>
          <a:xfrm>
            <a:off x="311700" y="229000"/>
            <a:ext cx="8520600" cy="7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120"/>
              <a:t>What’s new ?</a:t>
            </a:r>
            <a:endParaRPr sz="4120"/>
          </a:p>
        </p:txBody>
      </p:sp>
      <p:sp>
        <p:nvSpPr>
          <p:cNvPr id="242" name="Google Shape;242;p34"/>
          <p:cNvSpPr txBox="1"/>
          <p:nvPr>
            <p:ph idx="1" type="body"/>
          </p:nvPr>
        </p:nvSpPr>
        <p:spPr>
          <a:xfrm>
            <a:off x="311700" y="1152475"/>
            <a:ext cx="8574900" cy="3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Structural bioinformatics</a:t>
            </a:r>
            <a:r>
              <a:rPr lang="en" sz="2400"/>
              <a:t> ( protein folding pathways, protein structure-function relationships)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Cancer genomics</a:t>
            </a:r>
            <a:r>
              <a:rPr lang="en" sz="2400"/>
              <a:t> (</a:t>
            </a:r>
            <a:r>
              <a:rPr lang="en" sz="2400"/>
              <a:t>analyze genomic alterations and identify driver mutations associated with tumor progression)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Epigenomics</a:t>
            </a:r>
            <a:r>
              <a:rPr lang="en" sz="2400"/>
              <a:t>(identifying specific epigenetic marks, such as DNA methylation patterns or histone modifications, and their functional roles in gene regulation)</a:t>
            </a:r>
            <a:endParaRPr sz="2400"/>
          </a:p>
        </p:txBody>
      </p:sp>
      <p:sp>
        <p:nvSpPr>
          <p:cNvPr id="243" name="Google Shape;243;p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/>
          <p:nvPr>
            <p:ph type="title"/>
          </p:nvPr>
        </p:nvSpPr>
        <p:spPr>
          <a:xfrm>
            <a:off x="311700" y="177325"/>
            <a:ext cx="8520600" cy="8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20">
                <a:latin typeface="Arial"/>
                <a:ea typeface="Arial"/>
                <a:cs typeface="Arial"/>
                <a:sym typeface="Arial"/>
              </a:rPr>
              <a:t>Common limitations of HMMs:</a:t>
            </a:r>
            <a:endParaRPr sz="382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20"/>
          </a:p>
        </p:txBody>
      </p:sp>
      <p:sp>
        <p:nvSpPr>
          <p:cNvPr id="249" name="Google Shape;249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training and its complexity</a:t>
            </a:r>
            <a:r>
              <a:rPr lang="en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(EM used is computationally intensive and sensitive to initialization)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n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Complexity in Handling Large State Spaces(</a:t>
            </a:r>
            <a:r>
              <a:rPr lang="en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computational complexity increases with increasing no. of states.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n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Fixed model structure (</a:t>
            </a:r>
            <a:r>
              <a:rPr lang="en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predefined no. of states &amp; transitions , but the real world is </a:t>
            </a:r>
            <a:r>
              <a:rPr lang="en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</a:t>
            </a:r>
            <a:r>
              <a:rPr lang="en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50" name="Google Shape;250;p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420">
                <a:latin typeface="Arial"/>
                <a:ea typeface="Arial"/>
                <a:cs typeface="Arial"/>
                <a:sym typeface="Arial"/>
              </a:rPr>
              <a:t>What did you learn so far ?</a:t>
            </a:r>
            <a:endParaRPr sz="442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6"/>
          <p:cNvSpPr txBox="1"/>
          <p:nvPr>
            <p:ph idx="1" type="body"/>
          </p:nvPr>
        </p:nvSpPr>
        <p:spPr>
          <a:xfrm>
            <a:off x="311700" y="1625225"/>
            <a:ext cx="8520600" cy="34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●"/>
            </a:pPr>
            <a:r>
              <a:rPr lang="en" sz="3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Wide application in Bioinformatics</a:t>
            </a:r>
            <a:endParaRPr sz="3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●"/>
            </a:pPr>
            <a:r>
              <a:rPr lang="en" sz="3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Markov Property </a:t>
            </a:r>
            <a:endParaRPr sz="3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●"/>
            </a:pPr>
            <a:r>
              <a:rPr lang="en" sz="3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Sequential data analysis </a:t>
            </a:r>
            <a:endParaRPr sz="3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●"/>
            </a:pPr>
            <a:r>
              <a:rPr lang="en" sz="3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Viterbi algorithm </a:t>
            </a:r>
            <a:endParaRPr sz="3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100"/>
          </a:p>
        </p:txBody>
      </p:sp>
      <p:sp>
        <p:nvSpPr>
          <p:cNvPr id="257" name="Google Shape;257;p3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7"/>
          <p:cNvSpPr txBox="1"/>
          <p:nvPr>
            <p:ph idx="1" type="body"/>
          </p:nvPr>
        </p:nvSpPr>
        <p:spPr>
          <a:xfrm>
            <a:off x="311700" y="299800"/>
            <a:ext cx="8520600" cy="42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    </a:t>
            </a:r>
            <a:endParaRPr sz="43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300">
                <a:solidFill>
                  <a:schemeClr val="dk1"/>
                </a:solidFill>
              </a:rPr>
              <a:t> </a:t>
            </a:r>
            <a:r>
              <a:rPr lang="en" sz="4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Thanks</a:t>
            </a:r>
            <a:r>
              <a:rPr lang="en" sz="4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your attention !</a:t>
            </a:r>
            <a:endParaRPr sz="4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9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Questions?</a:t>
            </a:r>
            <a:endParaRPr sz="3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107075"/>
            <a:ext cx="8520600" cy="10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833">
                <a:latin typeface="Arial"/>
                <a:ea typeface="Arial"/>
                <a:cs typeface="Arial"/>
                <a:sym typeface="Arial"/>
              </a:rPr>
              <a:t>Markov Chains </a:t>
            </a:r>
            <a:endParaRPr sz="4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76125" y="1611750"/>
            <a:ext cx="5930700" cy="16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●"/>
            </a:pPr>
            <a:r>
              <a:rPr b="1" lang="en" sz="3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Stochastic process but it is memory-less</a:t>
            </a:r>
            <a:endParaRPr b="1" sz="3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●"/>
            </a:pPr>
            <a:r>
              <a:rPr b="1" lang="en" sz="3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Sequence of states </a:t>
            </a:r>
            <a:endParaRPr b="1" sz="3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Char char="●"/>
            </a:pPr>
            <a:r>
              <a:rPr b="1" lang="en" sz="3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Markov Property </a:t>
            </a:r>
            <a:endParaRPr b="1" sz="3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6825" y="1105113"/>
            <a:ext cx="2955575" cy="280477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8472450" y="3804775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</a:t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167350" y="4835250"/>
            <a:ext cx="731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229000" y="4720750"/>
            <a:ext cx="815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[1] </a:t>
            </a:r>
            <a:r>
              <a:rPr lang="en" sz="11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https://brilliant.org/wiki/markov-chains/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158525"/>
            <a:ext cx="8520600" cy="8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Markov Property </a:t>
            </a:r>
            <a:endParaRPr sz="5300"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4077800"/>
            <a:ext cx="8081700" cy="10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37625"/>
            <a:ext cx="9196850" cy="39369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8490250" y="428080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</a:t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4524799" y="1682201"/>
            <a:ext cx="1120767" cy="1452558"/>
          </a:xfrm>
          <a:custGeom>
            <a:rect b="b" l="l" r="r" t="t"/>
            <a:pathLst>
              <a:path extrusionOk="0" h="64465" w="49297">
                <a:moveTo>
                  <a:pt x="26158" y="1781"/>
                </a:moveTo>
                <a:cubicBezTo>
                  <a:pt x="19962" y="-76"/>
                  <a:pt x="11367" y="1891"/>
                  <a:pt x="7486" y="7066"/>
                </a:cubicBezTo>
                <a:cubicBezTo>
                  <a:pt x="936" y="15800"/>
                  <a:pt x="-1346" y="28420"/>
                  <a:pt x="793" y="39125"/>
                </a:cubicBezTo>
                <a:cubicBezTo>
                  <a:pt x="3659" y="53466"/>
                  <a:pt x="22970" y="67633"/>
                  <a:pt x="37079" y="63785"/>
                </a:cubicBezTo>
                <a:cubicBezTo>
                  <a:pt x="40053" y="62974"/>
                  <a:pt x="41482" y="59382"/>
                  <a:pt x="43068" y="56739"/>
                </a:cubicBezTo>
                <a:cubicBezTo>
                  <a:pt x="50336" y="44630"/>
                  <a:pt x="51129" y="27578"/>
                  <a:pt x="45886" y="14464"/>
                </a:cubicBezTo>
                <a:cubicBezTo>
                  <a:pt x="42065" y="4906"/>
                  <a:pt x="28500" y="-1651"/>
                  <a:pt x="18407" y="372"/>
                </a:cubicBezTo>
                <a:cubicBezTo>
                  <a:pt x="15208" y="1013"/>
                  <a:pt x="12668" y="3495"/>
                  <a:pt x="9952" y="5304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1150">
              <a:solidFill>
                <a:srgbClr val="161616"/>
              </a:solidFill>
              <a:highlight>
                <a:srgbClr val="FFFFFF"/>
              </a:highlight>
            </a:endParaRPr>
          </a:p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5525" y="4286821"/>
            <a:ext cx="316524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68150"/>
            <a:ext cx="9143999" cy="3918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/>
        </p:nvSpPr>
        <p:spPr>
          <a:xfrm>
            <a:off x="8283600" y="357580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[3]</a:t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167350" y="4852800"/>
            <a:ext cx="81819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[2],[3],[4]  </a:t>
            </a:r>
            <a:r>
              <a:rPr lang="en" sz="1100" u="sng">
                <a:solidFill>
                  <a:schemeClr val="dk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https://www.stat.auckland.ac.nz/~fewster/325/notes/ch8.pdf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311700" y="598900"/>
            <a:ext cx="8520600" cy="39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40307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545"/>
              <a:t>Square matrix (n * n )</a:t>
            </a:r>
            <a:endParaRPr sz="3545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158"/>
          </a:p>
          <a:p>
            <a:pPr indent="-39733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3428"/>
              <a:t>Rows sums up to 1 which means </a:t>
            </a:r>
            <a:r>
              <a:rPr lang="en" sz="3428"/>
              <a:t>X_t+1 takes values from the states available.</a:t>
            </a:r>
            <a:endParaRPr sz="3428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499" y="3205887"/>
            <a:ext cx="7029601" cy="874087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8283600" y="355820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[5]</a:t>
            </a:r>
            <a:endParaRPr/>
          </a:p>
        </p:txBody>
      </p:sp>
      <p:sp>
        <p:nvSpPr>
          <p:cNvPr id="110" name="Google Shape;110;p18"/>
          <p:cNvSpPr txBox="1"/>
          <p:nvPr/>
        </p:nvSpPr>
        <p:spPr>
          <a:xfrm>
            <a:off x="132100" y="4826425"/>
            <a:ext cx="83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 txBox="1"/>
          <p:nvPr/>
        </p:nvSpPr>
        <p:spPr>
          <a:xfrm>
            <a:off x="167350" y="4852800"/>
            <a:ext cx="81819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</a:rPr>
              <a:t>[2],[3],[4],[5]  </a:t>
            </a:r>
            <a:r>
              <a:rPr lang="en" sz="11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https://www.stat.auckland.ac.nz/~fewster/325/notes/ch8.pdf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82075" y="0"/>
            <a:ext cx="9061800" cy="50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</a:t>
            </a:r>
            <a:r>
              <a:rPr lang="en" sz="4311">
                <a:latin typeface="Arial"/>
                <a:ea typeface="Arial"/>
                <a:cs typeface="Arial"/>
                <a:sym typeface="Arial"/>
              </a:rPr>
              <a:t>Three classic HMM problems</a:t>
            </a:r>
            <a:endParaRPr sz="431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88"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b="1" lang="en" sz="2788">
                <a:latin typeface="Arial"/>
                <a:ea typeface="Arial"/>
                <a:cs typeface="Arial"/>
                <a:sym typeface="Arial"/>
              </a:rPr>
              <a:t>Evaluation</a:t>
            </a:r>
            <a:r>
              <a:rPr lang="en" sz="2788">
                <a:latin typeface="Arial"/>
                <a:ea typeface="Arial"/>
                <a:cs typeface="Arial"/>
                <a:sym typeface="Arial"/>
              </a:rPr>
              <a:t>: given a model and an output sequence, what is the probability that the model generated that output?</a:t>
            </a:r>
            <a:endParaRPr sz="2788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442"/>
              <a:buFont typeface="Arial"/>
              <a:buNone/>
            </a:pPr>
            <a:r>
              <a:t/>
            </a:r>
            <a:endParaRPr sz="2788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88">
                <a:latin typeface="Arial"/>
                <a:ea typeface="Arial"/>
                <a:cs typeface="Arial"/>
                <a:sym typeface="Arial"/>
              </a:rPr>
              <a:t>2.</a:t>
            </a:r>
            <a:r>
              <a:rPr b="1" lang="en" sz="2788">
                <a:latin typeface="Arial"/>
                <a:ea typeface="Arial"/>
                <a:cs typeface="Arial"/>
                <a:sym typeface="Arial"/>
              </a:rPr>
              <a:t> Learning</a:t>
            </a:r>
            <a:r>
              <a:rPr lang="en" sz="2788">
                <a:latin typeface="Arial"/>
                <a:ea typeface="Arial"/>
                <a:cs typeface="Arial"/>
                <a:sym typeface="Arial"/>
              </a:rPr>
              <a:t>: given a model and a set of observed sequences, how do we set the model’s parameters so that it has a high probability of generating those sequences?</a:t>
            </a:r>
            <a:endParaRPr sz="2788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442"/>
              <a:buFont typeface="Arial"/>
              <a:buNone/>
            </a:pPr>
            <a:r>
              <a:t/>
            </a:r>
            <a:endParaRPr sz="2788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88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b="1" lang="en" sz="2788">
                <a:latin typeface="Arial"/>
                <a:ea typeface="Arial"/>
                <a:cs typeface="Arial"/>
                <a:sym typeface="Arial"/>
              </a:rPr>
              <a:t>Decoding</a:t>
            </a:r>
            <a:r>
              <a:rPr lang="en" sz="2788">
                <a:latin typeface="Arial"/>
                <a:ea typeface="Arial"/>
                <a:cs typeface="Arial"/>
                <a:sym typeface="Arial"/>
              </a:rPr>
              <a:t>: given a model and an output sequence, what is the most likely State sequence through the model that generated the output?</a:t>
            </a:r>
            <a:endParaRPr sz="2788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77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6476300" y="4818250"/>
            <a:ext cx="229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Slide from Markus List 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920">
                <a:latin typeface="Arial"/>
                <a:ea typeface="Arial"/>
                <a:cs typeface="Arial"/>
                <a:sym typeface="Arial"/>
              </a:rPr>
              <a:t>Algorithms in use :</a:t>
            </a:r>
            <a:endParaRPr sz="492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218725" y="1781600"/>
            <a:ext cx="8520600" cy="29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Evaluation</a:t>
            </a:r>
            <a:r>
              <a:rPr lang="en" sz="3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Forward Backward</a:t>
            </a:r>
            <a:endParaRPr sz="3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Learning</a:t>
            </a:r>
            <a:r>
              <a:rPr lang="en" sz="3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Baum-Welch </a:t>
            </a:r>
            <a:endParaRPr sz="3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3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Decoding</a:t>
            </a:r>
            <a:r>
              <a:rPr lang="en" sz="3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Viterbi Algorithm</a:t>
            </a:r>
            <a:r>
              <a:rPr lang="en" sz="3400"/>
              <a:t> </a:t>
            </a:r>
            <a:endParaRPr sz="3400"/>
          </a:p>
        </p:txBody>
      </p:sp>
      <p:sp>
        <p:nvSpPr>
          <p:cNvPr id="125" name="Google Shape;125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172375"/>
            <a:ext cx="8520600" cy="9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482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11700" y="328325"/>
            <a:ext cx="5910300" cy="45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Hidden States</a:t>
            </a:r>
            <a:r>
              <a:rPr lang="en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Cold or hot day 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Observable States</a:t>
            </a:r>
            <a:r>
              <a:rPr lang="en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Ice Cream cones eaten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Transition probability</a:t>
            </a:r>
            <a:r>
              <a:rPr lang="en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Hot to cold or vice versa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Emission probability</a:t>
            </a:r>
            <a:r>
              <a:rPr lang="en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Observing specific outputs</a:t>
            </a: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1876" y="1750925"/>
            <a:ext cx="2516198" cy="257174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 txBox="1"/>
          <p:nvPr/>
        </p:nvSpPr>
        <p:spPr>
          <a:xfrm>
            <a:off x="41050" y="4743300"/>
            <a:ext cx="8449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etsy.com/de/listing/1396994388/susse-eistute-3?gpla=1&amp;gao=1&amp;&amp;utm_source=google&amp;utm_medium=cpc&amp;utm_campaign=shopping_de_de_de_e-paper_and_party_supplies-paper-stickers_labels_and_tags-other&amp;utm_custom1=_k_Cj0KCQjwy9-kBhCHARIsAHpBjHiJzDSstIYR6Ipq8iMmprCu_rjgz-NToLL21Ksu1rs5Uj9P8XGe2nYaAgfHEALw_wcB_k_&amp;utm_content=go_316422289_18240489049_63996083329_pla-316241129264_c__1396994388dede_102852917&amp;utm_custom2=316422289&amp;gclid=Cj0KCQjwy9-kBhCHARIsAHpBjHiJzDSstIYR6Ipq8iMmprCu_rjgz-NToLL21Ksu1rs5Uj9P8XGe2nYaAgfHEALw_wcB</a:t>
            </a:r>
            <a:endParaRPr sz="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