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5143500" type="screen16x9"/>
  <p:notesSz cx="6858000" cy="9144000"/>
  <p:embeddedFontLst>
    <p:embeddedFont>
      <p:font typeface="Georgia" panose="02040502050405020303" pitchFamily="18" charset="0"/>
      <p:regular r:id="rId43"/>
      <p:bold r:id="rId44"/>
      <p:italic r:id="rId45"/>
      <p:boldItalic r:id="rId46"/>
    </p:embeddedFont>
    <p:embeddedFont>
      <p:font typeface="Roboto" panose="02000000000000000000"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78" y="3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62400b99f3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62400b99f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Classify only a small percentage of genes though,characterize the distribution of organisms present in a given sample, rather than labelling every single read.</a:t>
            </a:r>
            <a:endParaRPr/>
          </a:p>
          <a:p>
            <a:pPr marL="0" lvl="0" indent="0" algn="l" rtl="0">
              <a:spcBef>
                <a:spcPts val="0"/>
              </a:spcBef>
              <a:spcAft>
                <a:spcPts val="0"/>
              </a:spcAft>
              <a:buNone/>
            </a:pPr>
            <a:r>
              <a:rPr lang="en"/>
              <a:t>to limit the processing burden,they cannot help with analyses that require more details about the sample.</a:t>
            </a:r>
            <a:endParaRPr/>
          </a:p>
          <a:p>
            <a:pPr marL="0" lvl="0" indent="0" algn="l" rtl="0">
              <a:lnSpc>
                <a:spcPct val="115000"/>
              </a:lnSpc>
              <a:spcBef>
                <a:spcPts val="0"/>
              </a:spcBef>
              <a:spcAft>
                <a:spcPts val="0"/>
              </a:spcAft>
              <a:buClr>
                <a:schemeClr val="dk1"/>
              </a:buClr>
              <a:buSzPts val="1100"/>
              <a:buFont typeface="Arial"/>
              <a:buNone/>
            </a:pPr>
            <a:endParaRPr sz="900">
              <a:solidFill>
                <a:srgbClr val="595959"/>
              </a:solidFill>
            </a:endParaRPr>
          </a:p>
          <a:p>
            <a:pPr marL="0" lvl="0" indent="0" algn="l" rtl="0">
              <a:spcBef>
                <a:spcPts val="120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a5522b320c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a5522b320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9e899e1dd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9e899e1dd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298450" algn="l" rtl="0">
              <a:spcBef>
                <a:spcPts val="0"/>
              </a:spcBef>
              <a:spcAft>
                <a:spcPts val="0"/>
              </a:spcAft>
              <a:buSzPts val="1100"/>
              <a:buChar char="●"/>
            </a:pPr>
            <a:r>
              <a:rPr lang="en"/>
              <a:t>Jellyfish(k-mer counting algorithm that uses suffix arrays as data structure) multithreaded k-mer counter  is used to create a database containing every distinct 31-mer in the library.</a:t>
            </a:r>
            <a:endParaRPr/>
          </a:p>
          <a:p>
            <a:pPr marL="914400" lvl="1" indent="-298450" algn="l" rtl="0">
              <a:spcBef>
                <a:spcPts val="0"/>
              </a:spcBef>
              <a:spcAft>
                <a:spcPts val="0"/>
              </a:spcAft>
              <a:buSzPts val="1100"/>
              <a:buChar char="●"/>
            </a:pPr>
            <a:r>
              <a:rPr lang="en"/>
              <a:t>Both for reference and input samples</a:t>
            </a: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a392466463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a39246646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Relevance of adjacent k-mer in minimizer to get rid of redundant seqs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a392466463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a39246646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298450" algn="l" rtl="0">
              <a:spcBef>
                <a:spcPts val="0"/>
              </a:spcBef>
              <a:spcAft>
                <a:spcPts val="0"/>
              </a:spcAft>
              <a:buSzPts val="1100"/>
              <a:buChar char="●"/>
            </a:pPr>
            <a:r>
              <a:rPr lang="en"/>
              <a:t>Once the database is complete, the 4-byte spaces Jellyfish used to store the k-mer counts in the database file are instead used by Kraken to store the taxonomic ID numbers of the k-mers’ LCA values</a:t>
            </a:r>
            <a:endParaRPr/>
          </a:p>
          <a:p>
            <a:pPr marL="914400" lvl="1" indent="-298450" algn="l" rtl="0">
              <a:spcBef>
                <a:spcPts val="0"/>
              </a:spcBef>
              <a:spcAft>
                <a:spcPts val="0"/>
              </a:spcAft>
              <a:buSzPts val="1100"/>
              <a:buChar char="●"/>
            </a:pPr>
            <a:r>
              <a:rPr lang="en"/>
              <a:t>The taxonomic labels obtained from the database lookup are subjected to algorithms, such as the Lowest Common Ancestor (LCA) algorithm, to determine the taxonomic ID assigned to the entire query sequence.</a:t>
            </a:r>
            <a:endParaRPr/>
          </a:p>
          <a:p>
            <a:pPr marL="0" lvl="0" indent="0" algn="l" rtl="0">
              <a:spcBef>
                <a:spcPts val="0"/>
              </a:spcBef>
              <a:spcAft>
                <a:spcPts val="0"/>
              </a:spcAft>
              <a:buNone/>
            </a:pPr>
            <a:r>
              <a:rPr lang="en"/>
              <a:t>Taxonomic ids of kmers lca </a:t>
            </a:r>
            <a:endParaRPr/>
          </a:p>
          <a:p>
            <a:pPr marL="914400" lvl="0" indent="0" algn="l" rtl="0">
              <a:lnSpc>
                <a:spcPct val="115000"/>
              </a:lnSpc>
              <a:spcBef>
                <a:spcPts val="1500"/>
              </a:spcBef>
              <a:spcAft>
                <a:spcPts val="0"/>
              </a:spcAft>
              <a:buNone/>
            </a:pPr>
            <a:endParaRPr>
              <a:solidFill>
                <a:schemeClr val="dk1"/>
              </a:solidFill>
              <a:latin typeface="Roboto"/>
              <a:ea typeface="Roboto"/>
              <a:cs typeface="Roboto"/>
              <a:sym typeface="Roboto"/>
            </a:endParaRPr>
          </a:p>
          <a:p>
            <a:pPr marL="0" lvl="0" indent="0" algn="l" rtl="0">
              <a:spcBef>
                <a:spcPts val="1500"/>
              </a:spcBef>
              <a:spcAft>
                <a:spcPts val="0"/>
              </a:spcAft>
              <a:buNone/>
            </a:pPr>
            <a:endParaRPr sz="1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a5522b320c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a5522b320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Minimizer – reference</a:t>
            </a:r>
            <a:endParaRPr/>
          </a:p>
          <a:p>
            <a:pPr marL="0" lvl="0" indent="0" algn="l" rtl="0">
              <a:spcBef>
                <a:spcPts val="0"/>
              </a:spcBef>
              <a:spcAft>
                <a:spcPts val="0"/>
              </a:spcAft>
              <a:buNone/>
            </a:pPr>
            <a:r>
              <a:rPr lang="en"/>
              <a:t>94 pairs - 188 words arranged alphabetically- AAAGCGC</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a5522b320c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a5522b320c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Lexicographically smaller of S and its reverse complement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a5522b320c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a5522b320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a:solidFill>
                  <a:srgbClr val="ADADAD"/>
                </a:solidFill>
              </a:rPr>
              <a:t>Link from k-mer with redundant searches</a:t>
            </a:r>
            <a:endParaRPr sz="1300">
              <a:solidFill>
                <a:srgbClr val="ADADAD"/>
              </a:solidFill>
            </a:endParaRPr>
          </a:p>
          <a:p>
            <a:pPr marL="0" lvl="0" indent="0" algn="l" rtl="0">
              <a:lnSpc>
                <a:spcPct val="115000"/>
              </a:lnSpc>
              <a:spcBef>
                <a:spcPts val="1200"/>
              </a:spcBef>
              <a:spcAft>
                <a:spcPts val="0"/>
              </a:spcAft>
              <a:buNone/>
            </a:pPr>
            <a:r>
              <a:rPr lang="en" sz="1300">
                <a:solidFill>
                  <a:srgbClr val="ADADAD"/>
                </a:solidFill>
              </a:rPr>
              <a:t>accurate assignment of taxonomic labels</a:t>
            </a:r>
            <a:endParaRPr sz="1300">
              <a:solidFill>
                <a:srgbClr val="ADADAD"/>
              </a:solidFill>
            </a:endParaRPr>
          </a:p>
          <a:p>
            <a:pPr marL="457200" lvl="0" indent="-311150" algn="l" rtl="0">
              <a:lnSpc>
                <a:spcPct val="115000"/>
              </a:lnSpc>
              <a:spcBef>
                <a:spcPts val="1200"/>
              </a:spcBef>
              <a:spcAft>
                <a:spcPts val="0"/>
              </a:spcAft>
              <a:buClr>
                <a:srgbClr val="ADADAD"/>
              </a:buClr>
              <a:buSzPts val="1300"/>
              <a:buChar char="●"/>
            </a:pPr>
            <a:r>
              <a:rPr lang="en" sz="1200">
                <a:solidFill>
                  <a:srgbClr val="374151"/>
                </a:solidFill>
                <a:latin typeface="Roboto"/>
                <a:ea typeface="Roboto"/>
                <a:cs typeface="Roboto"/>
                <a:sym typeface="Roboto"/>
              </a:rPr>
              <a:t>Kraken optimizes its performance by loading a significant portion of the reference database into RAM=fast access</a:t>
            </a:r>
            <a:endParaRPr sz="1200">
              <a:solidFill>
                <a:srgbClr val="374151"/>
              </a:solidFill>
              <a:latin typeface="Roboto"/>
              <a:ea typeface="Roboto"/>
              <a:cs typeface="Roboto"/>
              <a:sym typeface="Roboto"/>
            </a:endParaRPr>
          </a:p>
          <a:p>
            <a:pPr marL="457200" lvl="0" indent="-304800" algn="l" rtl="0">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CPU cache to store frequently accessed or recently used data. By utilizing the cache, Kraken minimizes memory access</a:t>
            </a:r>
            <a:endParaRPr sz="1200">
              <a:solidFill>
                <a:srgbClr val="374151"/>
              </a:solidFill>
              <a:latin typeface="Roboto"/>
              <a:ea typeface="Roboto"/>
              <a:cs typeface="Roboto"/>
              <a:sym typeface="Roboto"/>
            </a:endParaRPr>
          </a:p>
          <a:p>
            <a:pPr marL="457200" lvl="0" indent="-304800" algn="l" rtl="0">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enabling efficient handling of large datasets  </a:t>
            </a:r>
            <a:endParaRPr sz="1200">
              <a:solidFill>
                <a:srgbClr val="374151"/>
              </a:solidFill>
              <a:latin typeface="Roboto"/>
              <a:ea typeface="Roboto"/>
              <a:cs typeface="Roboto"/>
              <a:sym typeface="Roboto"/>
            </a:endParaRPr>
          </a:p>
          <a:p>
            <a:pPr marL="457200" lvl="0" indent="-304800" algn="l" rtl="0">
              <a:lnSpc>
                <a:spcPct val="115000"/>
              </a:lnSpc>
              <a:spcBef>
                <a:spcPts val="0"/>
              </a:spcBef>
              <a:spcAft>
                <a:spcPts val="0"/>
              </a:spcAft>
              <a:buClr>
                <a:srgbClr val="374151"/>
              </a:buClr>
              <a:buSzPts val="1200"/>
              <a:buFont typeface="Roboto"/>
              <a:buChar char="●"/>
            </a:pPr>
            <a:endParaRPr sz="1200">
              <a:solidFill>
                <a:srgbClr val="374151"/>
              </a:solidFill>
              <a:latin typeface="Roboto"/>
              <a:ea typeface="Roboto"/>
              <a:cs typeface="Roboto"/>
              <a:sym typeface="Roboto"/>
            </a:endParaRPr>
          </a:p>
          <a:p>
            <a:pPr marL="0" lvl="0" indent="0" algn="l" rtl="0">
              <a:spcBef>
                <a:spcPts val="120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a7021fcb12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a7021fcb1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74151"/>
                </a:solidFill>
                <a:latin typeface="Roboto"/>
                <a:ea typeface="Roboto"/>
                <a:cs typeface="Roboto"/>
                <a:sym typeface="Roboto"/>
              </a:rPr>
              <a:t>The LCA taxonomic ID represents the highest taxonomic level shared by all taxonomic labels associated with the minimizers in the query sequence. This ID is assigned to the sequence as its taxonomic classification.Once the matching k-mers have been identified and their abundance and specificity assessed, Kraken employs the LCA algorithm to assign a taxonomic label to the sequence. The LCA is essentially the taxonomic level at which the identified k-mers share a common ancestor.</a:t>
            </a:r>
            <a:endParaRPr sz="1200">
              <a:solidFill>
                <a:srgbClr val="374151"/>
              </a:solidFill>
              <a:latin typeface="Roboto"/>
              <a:ea typeface="Roboto"/>
              <a:cs typeface="Roboto"/>
              <a:sym typeface="Roboto"/>
            </a:endParaRPr>
          </a:p>
          <a:p>
            <a:pPr marL="0" lvl="0" indent="0" algn="l" rtl="0">
              <a:spcBef>
                <a:spcPts val="0"/>
              </a:spcBef>
              <a:spcAft>
                <a:spcPts val="0"/>
              </a:spcAft>
              <a:buNone/>
            </a:pPr>
            <a:r>
              <a:rPr lang="en" sz="1200" b="1">
                <a:solidFill>
                  <a:srgbClr val="374151"/>
                </a:solidFill>
                <a:latin typeface="Roboto"/>
                <a:ea typeface="Roboto"/>
                <a:cs typeface="Roboto"/>
                <a:sym typeface="Roboto"/>
              </a:rPr>
              <a:t>So now lets discuss how minimizers are actually used in classification.</a:t>
            </a:r>
            <a:endParaRPr sz="1200" b="1">
              <a:solidFill>
                <a:srgbClr val="374151"/>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a5522b320c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a5522b320c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a5522b320c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a5522b320c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62400b99f3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62400b99f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the previous slide how we mapped one kmer , here we create taxonomic tree using multiple kmers of quey seq.</a:t>
            </a:r>
            <a:endParaRPr/>
          </a:p>
          <a:p>
            <a:pPr marL="0" lvl="0" indent="0" algn="l" rtl="0">
              <a:spcBef>
                <a:spcPts val="0"/>
              </a:spcBef>
              <a:spcAft>
                <a:spcPts val="0"/>
              </a:spcAft>
              <a:buNone/>
            </a:pPr>
            <a:r>
              <a:rPr lang="en"/>
              <a:t>Using this  seq kmers’ taxon and their ancestors -&gt; classification tree formed </a:t>
            </a:r>
            <a:endParaRPr/>
          </a:p>
          <a:p>
            <a:pPr marL="0" lvl="0" indent="0" algn="l" rtl="0">
              <a:spcBef>
                <a:spcPts val="0"/>
              </a:spcBef>
              <a:spcAft>
                <a:spcPts val="0"/>
              </a:spcAft>
              <a:buNone/>
            </a:pPr>
            <a:r>
              <a:rPr lang="en"/>
              <a:t>To classify a sequence, each k-mer in the sequence is mapped to the lowest common ancestor (LCA) of the genomes that contain that k-mer in a database. The taxa associated with the sequence’s k-mers, as well as the taxa’s ancestors, form a pruned subtree of the general taxonomy tree, which is used for classification. In the classification tree, each node has a weight equal to the number of k-mers in the sequence associated with the node’s taxon. Each root-to-leaf (RTL) path in the classification tree is scored by adding all weights in the path, and the maximal RTL path in the classification tree is the classification path (nodes highlighted in yellow). The leaf of this classification path (the orange, leftmost leaf in the classification tree) is the classification used for the query sequence.</a:t>
            </a:r>
            <a:endParaRPr/>
          </a:p>
          <a:p>
            <a:pPr marL="1371600" lvl="0" indent="-298450" algn="l" rtl="0">
              <a:spcBef>
                <a:spcPts val="0"/>
              </a:spcBef>
              <a:spcAft>
                <a:spcPts val="0"/>
              </a:spcAft>
              <a:buSzPts val="1100"/>
              <a:buChar char="●"/>
            </a:pPr>
            <a:r>
              <a:rPr lang="en"/>
              <a:t>Kraken breaks down the input sequences into k-mers of the same length used during the database construction phase (e.g., 31-mers).</a:t>
            </a:r>
            <a:endParaRPr/>
          </a:p>
          <a:p>
            <a:pPr marL="1371600" lvl="0" indent="-298450" algn="l" rtl="0">
              <a:spcBef>
                <a:spcPts val="0"/>
              </a:spcBef>
              <a:spcAft>
                <a:spcPts val="0"/>
              </a:spcAft>
              <a:buSzPts val="1100"/>
              <a:buChar char="●"/>
            </a:pPr>
            <a:r>
              <a:rPr lang="en"/>
              <a:t>The k-mers from the input sequences are then queried against the pre-built database of reference k-mers. This process allows Kraken to quickly identify matches between the input sequences and the reference genomes.</a:t>
            </a:r>
            <a:endParaRPr/>
          </a:p>
          <a:p>
            <a:pPr marL="914400" lvl="0" indent="0" algn="l" rtl="0">
              <a:lnSpc>
                <a:spcPct val="115000"/>
              </a:lnSpc>
              <a:spcBef>
                <a:spcPts val="1500"/>
              </a:spcBef>
              <a:spcAft>
                <a:spcPts val="0"/>
              </a:spcAft>
              <a:buNone/>
            </a:pPr>
            <a:endParaRPr sz="1600">
              <a:solidFill>
                <a:schemeClr val="dk1"/>
              </a:solidFill>
              <a:latin typeface="Roboto"/>
              <a:ea typeface="Roboto"/>
              <a:cs typeface="Roboto"/>
              <a:sym typeface="Roboto"/>
            </a:endParaRPr>
          </a:p>
          <a:p>
            <a:pPr marL="0" lvl="0" indent="0" algn="l" rtl="0">
              <a:spcBef>
                <a:spcPts val="150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a5522b320c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a5522b320c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62400b99f3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62400b99f3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a:solidFill>
                  <a:srgbClr val="595959"/>
                </a:solidFill>
              </a:rPr>
              <a:t>Simulated metagenome data - </a:t>
            </a:r>
            <a:r>
              <a:rPr lang="en" sz="900">
                <a:solidFill>
                  <a:srgbClr val="0F0F0F"/>
                </a:solidFill>
                <a:latin typeface="Roboto"/>
                <a:ea typeface="Roboto"/>
                <a:cs typeface="Roboto"/>
                <a:sym typeface="Roboto"/>
              </a:rPr>
              <a:t>artificially generated genetic sequences that mimic the complexity and characteristics of real metagenomic data. </a:t>
            </a:r>
            <a:endParaRPr sz="900">
              <a:solidFill>
                <a:srgbClr val="0F0F0F"/>
              </a:solidFill>
              <a:latin typeface="Roboto"/>
              <a:ea typeface="Roboto"/>
              <a:cs typeface="Roboto"/>
              <a:sym typeface="Roboto"/>
            </a:endParaRPr>
          </a:p>
          <a:p>
            <a:pPr marL="0" lvl="0" indent="0" algn="l" rtl="0">
              <a:lnSpc>
                <a:spcPct val="115000"/>
              </a:lnSpc>
              <a:spcBef>
                <a:spcPts val="1200"/>
              </a:spcBef>
              <a:spcAft>
                <a:spcPts val="0"/>
              </a:spcAft>
              <a:buNone/>
            </a:pPr>
            <a:r>
              <a:rPr lang="en" sz="1000">
                <a:solidFill>
                  <a:srgbClr val="595959"/>
                </a:solidFill>
              </a:rPr>
              <a:t>error rate five times higher than would be expected, to evaluate Kraken’s performance on data that contain many errors or have strong differences from Kraken’s genomic library.</a:t>
            </a:r>
            <a:endParaRPr sz="1000">
              <a:solidFill>
                <a:srgbClr val="595959"/>
              </a:solidFill>
            </a:endParaRPr>
          </a:p>
          <a:p>
            <a:pPr marL="0" lvl="0" indent="0" algn="l" rtl="0">
              <a:lnSpc>
                <a:spcPct val="115000"/>
              </a:lnSpc>
              <a:spcBef>
                <a:spcPts val="1200"/>
              </a:spcBef>
              <a:spcAft>
                <a:spcPts val="0"/>
              </a:spcAft>
              <a:buClr>
                <a:schemeClr val="dk1"/>
              </a:buClr>
              <a:buSzPts val="1100"/>
              <a:buFont typeface="Arial"/>
              <a:buNone/>
            </a:pPr>
            <a:endParaRPr sz="900">
              <a:solidFill>
                <a:srgbClr val="0F0F0F"/>
              </a:solidFill>
              <a:latin typeface="Roboto"/>
              <a:ea typeface="Roboto"/>
              <a:cs typeface="Roboto"/>
              <a:sym typeface="Roboto"/>
            </a:endParaRPr>
          </a:p>
          <a:p>
            <a:pPr marL="0" lvl="0" indent="0" algn="l" rtl="0">
              <a:spcBef>
                <a:spcPts val="120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62400b99f3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62400b99f3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sensitivity refers to the proportion of sequences assigned to the correct genus. Precision, also known as positive predictive value, refers to the proportion of correct classifications, out of the total number of classifications attempted. Kraken’s sensitivity and precision are very close to that of Megablast.</a:t>
            </a:r>
            <a:endParaRPr/>
          </a:p>
          <a:p>
            <a:pPr marL="457200" lvl="0" indent="-298450" algn="l" rtl="0">
              <a:spcBef>
                <a:spcPts val="0"/>
              </a:spcBef>
              <a:spcAft>
                <a:spcPts val="0"/>
              </a:spcAft>
              <a:buSzPts val="1100"/>
              <a:buChar char="●"/>
            </a:pPr>
            <a:r>
              <a:rPr lang="en"/>
              <a:t>10.000 sequences classified.</a:t>
            </a:r>
            <a:endParaRPr/>
          </a:p>
          <a:p>
            <a:pPr marL="457200" lvl="0" indent="-298450" algn="l" rtl="0">
              <a:spcBef>
                <a:spcPts val="0"/>
              </a:spcBef>
              <a:spcAft>
                <a:spcPts val="0"/>
              </a:spcAft>
              <a:buSzPts val="1100"/>
              <a:buChar char="●"/>
            </a:pPr>
            <a:r>
              <a:rPr lang="en"/>
              <a:t>A is the number of reads with an assigned genus that were correctly classified at that rank, and B is the total number of reads with any assigned genus.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9e899e1ddc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9e899e1dd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MetaPhlAn only classifies a subset of reads that map to one of its marker genes, as it is an abundance estimation program) phmmbl65 - confidence filtered version</a:t>
            </a:r>
            <a:endParaRPr/>
          </a:p>
          <a:p>
            <a:pPr marL="0" lvl="0" indent="0" algn="l" rtl="0">
              <a:spcBef>
                <a:spcPts val="0"/>
              </a:spcBef>
              <a:spcAft>
                <a:spcPts val="0"/>
              </a:spcAft>
              <a:buNone/>
            </a:pPr>
            <a:r>
              <a:rPr lang="en"/>
              <a:t>Kraken 150-240x fast than Megablast</a:t>
            </a:r>
            <a:endParaRPr/>
          </a:p>
          <a:p>
            <a:pPr marL="0" lvl="0" indent="0" algn="l" rtl="0">
              <a:spcBef>
                <a:spcPts val="0"/>
              </a:spcBef>
              <a:spcAft>
                <a:spcPts val="0"/>
              </a:spcAft>
              <a:buNone/>
            </a:pPr>
            <a:r>
              <a:rPr lang="en"/>
              <a:t>PhmmBL &lt;100 rpm</a:t>
            </a:r>
            <a:endParaRPr/>
          </a:p>
          <a:p>
            <a:pPr marL="0" lvl="0" indent="0" algn="l" rtl="0">
              <a:spcBef>
                <a:spcPts val="0"/>
              </a:spcBef>
              <a:spcAft>
                <a:spcPts val="0"/>
              </a:spcAft>
              <a:buNone/>
            </a:pPr>
            <a:r>
              <a:rPr lang="en"/>
              <a:t>Nbc &lt;10rpm</a:t>
            </a:r>
            <a:endParaRPr/>
          </a:p>
          <a:p>
            <a:pPr marL="0" lvl="0" indent="0" algn="l" rtl="0">
              <a:spcBef>
                <a:spcPts val="0"/>
              </a:spcBef>
              <a:spcAft>
                <a:spcPts val="0"/>
              </a:spcAft>
              <a:buNone/>
            </a:pPr>
            <a:endParaRPr/>
          </a:p>
          <a:p>
            <a:pPr marL="0" lvl="0" indent="0" algn="l" rtl="0">
              <a:spcBef>
                <a:spcPts val="0"/>
              </a:spcBef>
              <a:spcAft>
                <a:spcPts val="0"/>
              </a:spcAft>
              <a:buNone/>
            </a:pPr>
            <a:r>
              <a:rPr lang="en"/>
              <a:t>Fast </a:t>
            </a:r>
            <a:endParaRPr/>
          </a:p>
          <a:p>
            <a:pPr marL="0" lvl="0" indent="0" algn="l" rtl="0">
              <a:spcBef>
                <a:spcPts val="0"/>
              </a:spcBef>
              <a:spcAft>
                <a:spcPts val="0"/>
              </a:spcAft>
              <a:buNone/>
            </a:pPr>
            <a:r>
              <a:rPr lang="en"/>
              <a:t>Sensitivity comparable to other classifiers as well </a:t>
            </a:r>
            <a:endParaRPr/>
          </a:p>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a66fc5d134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a66fc5d13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Reads length increase -&gt;low precision , sensitivity not comparable anymore , low - however kraken still the fastest, bcause of increase in read counts &gt; increase in kmers, hence more processing required . Compare dto metaphlan , decrease in speed in kraken was significant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a66fc5d134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a66fc5d134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Worst performer compared to other classifiers , sensitivity increased , speed increased because of  similar read length in hiseq</a:t>
            </a:r>
            <a:endParaRPr/>
          </a:p>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62400b99f3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62400b99f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120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a5522b320c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2a5522b320c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 the high-error simBA-5 metagenome, MiniKraken’s sensitivity was more than 25 percentage points lower than Kraken’s, indicating that for short reads, high error rates can cause substantial loss in sensitivity. However, for all three metagenomes, MiniKraken was more precise than Kraken.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a66fc5d134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2a66fc5d134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hypothesis was that Kraken-GB would have a higher sensitivity than standard Kraken for our metagenomes, by virtue of its larger database. Kraken-GB has a much higher sensitivity for the HiSeq and MiSeq metagenomes compared to Kraken (Figure 3 and Table 1), primarily due to the presence of two genomes in these simulated metagenomic samples that have close relatives only in Kraken-GB’s database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a66fc5d134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a66fc5d13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a66fc5d134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a66fc5d134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a66fc5d134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a66fc5d134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MiniKraken’s high precision demonstrates that in many cases we do not need to examine all k-mers in a sequence to get the correct classification.</a:t>
            </a:r>
            <a:endParaRPr/>
          </a:p>
          <a:p>
            <a:pPr marL="457200" lvl="0" indent="-298450" algn="l" rtl="0">
              <a:spcBef>
                <a:spcPts val="0"/>
              </a:spcBef>
              <a:spcAft>
                <a:spcPts val="0"/>
              </a:spcAft>
              <a:buSzPts val="1100"/>
              <a:buChar char="●"/>
            </a:pPr>
            <a:r>
              <a:rPr lang="en"/>
              <a:t>Instead of querying all k-mers in a sequence against our database, we instead stop at the first k-mer that exists in the database, and use the LCA associated with that k-mer to classify the sequence. (denoted by appending -Q) –MiniKraken-Q is slower than Kraken-Q, even when MiniKraken is faster than Kraken.</a:t>
            </a:r>
            <a:endParaRPr/>
          </a:p>
          <a:p>
            <a:pPr marL="457200" lvl="0" indent="-298450" algn="l" rtl="0">
              <a:spcBef>
                <a:spcPts val="0"/>
              </a:spcBef>
              <a:spcAft>
                <a:spcPts val="0"/>
              </a:spcAft>
              <a:buSzPts val="1100"/>
              <a:buChar char="●"/>
            </a:pPr>
            <a:r>
              <a:rPr lang="en"/>
              <a:t> the classifier allows Kraken to skip tens or hundreds of k-mer queries per sequence, significantly increasing its classification speed with only a small fall in accuracy</a:t>
            </a:r>
            <a:endParaRPr/>
          </a:p>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a66fc5d134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a66fc5d134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to skip tens or hundreds of k-mer queries per sequence, significantly increasing its classification speed with only a small fall in accuracy</a:t>
            </a:r>
            <a:endParaRPr/>
          </a:p>
          <a:p>
            <a:pPr marL="0" lvl="0" indent="0" algn="l" rtl="0">
              <a:spcBef>
                <a:spcPts val="0"/>
              </a:spcBef>
              <a:spcAft>
                <a:spcPts val="0"/>
              </a:spcAft>
              <a:buNone/>
            </a:pPr>
            <a:r>
              <a:rPr lang="en"/>
              <a:t> Because a database containing fewer k-mers requires more queries from a sequence to find a hit, MiniKraken-Q is slower than Kraken-Q, even when MiniKraken is faster than Kraken</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2a7021fcb12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2a7021fcb1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Kraken gb performed very bad</a:t>
            </a:r>
            <a:endParaRPr/>
          </a:p>
          <a:p>
            <a:pPr marL="0" lvl="0" indent="0" algn="l" rtl="0">
              <a:spcBef>
                <a:spcPts val="0"/>
              </a:spcBef>
              <a:spcAft>
                <a:spcPts val="0"/>
              </a:spcAft>
              <a:buNone/>
            </a:pPr>
            <a:r>
              <a:rPr lang="en"/>
              <a:t>kraken-Q better as kraken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62400b99f3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62400b99f3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lower sensitivity is attributed to Kraken's reliance on exact matches of relatively long k-mers.</a:t>
            </a:r>
            <a:endParaRPr/>
          </a:p>
          <a:p>
            <a:pPr marL="914400" lvl="1" indent="-298450" algn="l" rtl="0">
              <a:spcBef>
                <a:spcPts val="0"/>
              </a:spcBef>
              <a:spcAft>
                <a:spcPts val="0"/>
              </a:spcAft>
              <a:buSzPts val="1100"/>
              <a:buChar char="●"/>
            </a:pPr>
            <a:r>
              <a:rPr lang="en"/>
              <a:t>Sequences from different genera rarely share long exact matches, which makes it challenging for Kraken to confidently classify reads with novel species.</a:t>
            </a:r>
            <a:endParaRPr/>
          </a:p>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a3c1920e2c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a3c1920e2c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9e899e1ddc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9e899e1dd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05000"/>
              </a:lnSpc>
              <a:spcBef>
                <a:spcPts val="0"/>
              </a:spcBef>
              <a:spcAft>
                <a:spcPts val="0"/>
              </a:spcAft>
              <a:buClr>
                <a:srgbClr val="ADADAD"/>
              </a:buClr>
              <a:buSzPts val="1100"/>
              <a:buChar char="●"/>
            </a:pPr>
            <a:r>
              <a:rPr lang="en">
                <a:solidFill>
                  <a:srgbClr val="ADADAD"/>
                </a:solidFill>
              </a:rPr>
              <a:t>High Accuracy via short exact alignments</a:t>
            </a:r>
            <a:endParaRPr sz="1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2a66fc5d134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2a66fc5d134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2a5522b320c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2a5522b320c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74151"/>
                </a:solidFill>
                <a:latin typeface="Roboto"/>
                <a:ea typeface="Roboto"/>
                <a:cs typeface="Roboto"/>
                <a:sym typeface="Roboto"/>
              </a:rPr>
              <a:t>1.ref database (NCBI) user modified-&gt; k-mer generation and counting using jellyfish -&gt; LCA algorithms used for kmers-&gt;kraken assigns taxonomic iD-&gt; usre of minimisers for increasing speed i.e 2 step look up tree lexikographic-&gt; mapping of k-mer of query sequence/ sample reads to LC-&gt; generation of taxonomy tree-&gt; scoring based maximum hits and RTL path-&gt; best score classifies the genome</a:t>
            </a:r>
            <a:endParaRPr sz="1200">
              <a:solidFill>
                <a:srgbClr val="374151"/>
              </a:solidFill>
              <a:latin typeface="Roboto"/>
              <a:ea typeface="Roboto"/>
              <a:cs typeface="Roboto"/>
              <a:sym typeface="Roboto"/>
            </a:endParaRPr>
          </a:p>
          <a:p>
            <a:pPr marL="0" lvl="0" indent="0" algn="l" rtl="0">
              <a:spcBef>
                <a:spcPts val="0"/>
              </a:spcBef>
              <a:spcAft>
                <a:spcPts val="0"/>
              </a:spcAft>
              <a:buNone/>
            </a:pPr>
            <a:endParaRPr sz="1200">
              <a:solidFill>
                <a:srgbClr val="374151"/>
              </a:solidFill>
              <a:latin typeface="Roboto"/>
              <a:ea typeface="Roboto"/>
              <a:cs typeface="Roboto"/>
              <a:sym typeface="Roboto"/>
            </a:endParaRPr>
          </a:p>
          <a:p>
            <a:pPr marL="0" lvl="0" indent="0" algn="l" rtl="0">
              <a:spcBef>
                <a:spcPts val="0"/>
              </a:spcBef>
              <a:spcAft>
                <a:spcPts val="0"/>
              </a:spcAft>
              <a:buNone/>
            </a:pPr>
            <a:r>
              <a:rPr lang="en" sz="1200">
                <a:solidFill>
                  <a:srgbClr val="374151"/>
                </a:solidFill>
                <a:latin typeface="Roboto"/>
                <a:ea typeface="Roboto"/>
                <a:cs typeface="Roboto"/>
                <a:sym typeface="Roboto"/>
              </a:rPr>
              <a:t>Speed because of minimizer,  binary decision</a:t>
            </a:r>
            <a:endParaRPr sz="1200">
              <a:solidFill>
                <a:srgbClr val="374151"/>
              </a:solidFill>
              <a:latin typeface="Roboto"/>
              <a:ea typeface="Roboto"/>
              <a:cs typeface="Roboto"/>
              <a:sym typeface="Roboto"/>
            </a:endParaRPr>
          </a:p>
          <a:p>
            <a:pPr marL="0" lvl="0" indent="0" algn="l" rtl="0">
              <a:spcBef>
                <a:spcPts val="0"/>
              </a:spcBef>
              <a:spcAft>
                <a:spcPts val="0"/>
              </a:spcAft>
              <a:buNone/>
            </a:pPr>
            <a:r>
              <a:rPr lang="en" sz="1200">
                <a:solidFill>
                  <a:srgbClr val="374151"/>
                </a:solidFill>
                <a:latin typeface="Roboto"/>
                <a:ea typeface="Roboto"/>
                <a:cs typeface="Roboto"/>
                <a:sym typeface="Roboto"/>
              </a:rPr>
              <a:t>Precision as it relies on exact k-mer match</a:t>
            </a:r>
            <a:endParaRPr sz="1200">
              <a:solidFill>
                <a:srgbClr val="374151"/>
              </a:solidFill>
              <a:latin typeface="Roboto"/>
              <a:ea typeface="Roboto"/>
              <a:cs typeface="Roboto"/>
              <a:sym typeface="Roboto"/>
            </a:endParaRPr>
          </a:p>
          <a:p>
            <a:pPr marL="0" lvl="0" indent="0" algn="l" rtl="0">
              <a:spcBef>
                <a:spcPts val="0"/>
              </a:spcBef>
              <a:spcAft>
                <a:spcPts val="0"/>
              </a:spcAft>
              <a:buNone/>
            </a:pPr>
            <a:r>
              <a:rPr lang="en" sz="1200">
                <a:solidFill>
                  <a:srgbClr val="374151"/>
                </a:solidFill>
                <a:latin typeface="Roboto"/>
                <a:ea typeface="Roboto"/>
                <a:cs typeface="Roboto"/>
                <a:sym typeface="Roboto"/>
              </a:rPr>
              <a:t>Kraken's storage management contributes to its scalability, enabling efficient handling of large datasets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2a5522b320c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2a5522b320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9f3a3b063c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9f3a3b063c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rgbClr val="ADADAD"/>
              </a:buClr>
              <a:buSzPts val="1500"/>
              <a:buChar char="●"/>
            </a:pPr>
            <a:r>
              <a:rPr lang="en" sz="1500">
                <a:solidFill>
                  <a:srgbClr val="ADADAD"/>
                </a:solidFill>
              </a:rPr>
              <a:t>Genomic analysis of microbial communities by extracting and sequencing their DNA .</a:t>
            </a:r>
            <a:endParaRPr sz="1500">
              <a:solidFill>
                <a:srgbClr val="ADADAD"/>
              </a:solidFill>
            </a:endParaRPr>
          </a:p>
          <a:p>
            <a:pPr marL="457200" lvl="0" indent="-342900" algn="l" rtl="0">
              <a:lnSpc>
                <a:spcPct val="115000"/>
              </a:lnSpc>
              <a:spcBef>
                <a:spcPts val="0"/>
              </a:spcBef>
              <a:spcAft>
                <a:spcPts val="0"/>
              </a:spcAft>
              <a:buClr>
                <a:srgbClr val="595959"/>
              </a:buClr>
              <a:buSzPts val="1800"/>
              <a:buChar char="●"/>
            </a:pPr>
            <a:r>
              <a:rPr lang="en" sz="1800">
                <a:solidFill>
                  <a:srgbClr val="595959"/>
                </a:solidFill>
              </a:rPr>
              <a:t> Metagenome - consisting  genomes of many individual microorganisms.</a:t>
            </a:r>
            <a:endParaRPr sz="1800">
              <a:solidFill>
                <a:srgbClr val="595959"/>
              </a:solidFill>
            </a:endParaRPr>
          </a:p>
          <a:p>
            <a:pPr marL="457200" lvl="0" indent="-374650" algn="l" rtl="0">
              <a:lnSpc>
                <a:spcPct val="115000"/>
              </a:lnSpc>
              <a:spcBef>
                <a:spcPts val="0"/>
              </a:spcBef>
              <a:spcAft>
                <a:spcPts val="0"/>
              </a:spcAft>
              <a:buClr>
                <a:srgbClr val="ADADAD"/>
              </a:buClr>
              <a:buSzPts val="2300"/>
              <a:buChar char="●"/>
            </a:pPr>
            <a:r>
              <a:rPr lang="en" sz="2300">
                <a:solidFill>
                  <a:srgbClr val="ADADAD"/>
                </a:solidFill>
              </a:rPr>
              <a:t>Culture -independent info abot environental microorganisms</a:t>
            </a:r>
            <a:endParaRPr sz="2300">
              <a:solidFill>
                <a:srgbClr val="ADADAD"/>
              </a:solidFill>
            </a:endParaRPr>
          </a:p>
          <a:p>
            <a:pPr marL="457200" lvl="0" indent="-342900" algn="l" rtl="0">
              <a:lnSpc>
                <a:spcPct val="115000"/>
              </a:lnSpc>
              <a:spcBef>
                <a:spcPts val="0"/>
              </a:spcBef>
              <a:spcAft>
                <a:spcPts val="0"/>
              </a:spcAft>
              <a:buClr>
                <a:srgbClr val="595959"/>
              </a:buClr>
              <a:buSzPts val="1800"/>
              <a:buChar char="●"/>
            </a:pPr>
            <a:r>
              <a:rPr lang="en" sz="1350">
                <a:solidFill>
                  <a:srgbClr val="333333"/>
                </a:solidFill>
                <a:highlight>
                  <a:srgbClr val="FFFFFF"/>
                </a:highlight>
                <a:latin typeface="Georgia"/>
                <a:ea typeface="Georgia"/>
                <a:cs typeface="Georgia"/>
                <a:sym typeface="Georgia"/>
              </a:rPr>
              <a:t>Metagenomics classifiers attempt to assign a taxonomic identity to each read in a dataset. Because metagenomics data often contain tens of millions of reads, classification is typically done using exact matching of short words of length </a:t>
            </a:r>
            <a:r>
              <a:rPr lang="en" sz="1350" i="1">
                <a:solidFill>
                  <a:srgbClr val="333333"/>
                </a:solidFill>
                <a:highlight>
                  <a:srgbClr val="FFFFFF"/>
                </a:highlight>
                <a:latin typeface="Georgia"/>
                <a:ea typeface="Georgia"/>
                <a:cs typeface="Georgia"/>
                <a:sym typeface="Georgia"/>
              </a:rPr>
              <a:t>k</a:t>
            </a:r>
            <a:r>
              <a:rPr lang="en" sz="1350">
                <a:solidFill>
                  <a:srgbClr val="333333"/>
                </a:solidFill>
                <a:highlight>
                  <a:srgbClr val="FFFFFF"/>
                </a:highlight>
                <a:latin typeface="Georgia"/>
                <a:ea typeface="Georgia"/>
                <a:cs typeface="Georgia"/>
                <a:sym typeface="Georgia"/>
              </a:rPr>
              <a:t> (</a:t>
            </a:r>
            <a:r>
              <a:rPr lang="en" sz="1350" i="1">
                <a:solidFill>
                  <a:srgbClr val="333333"/>
                </a:solidFill>
                <a:highlight>
                  <a:srgbClr val="FFFFFF"/>
                </a:highlight>
                <a:latin typeface="Georgia"/>
                <a:ea typeface="Georgia"/>
                <a:cs typeface="Georgia"/>
                <a:sym typeface="Georgia"/>
              </a:rPr>
              <a:t>k</a:t>
            </a:r>
            <a:r>
              <a:rPr lang="en" sz="1350">
                <a:solidFill>
                  <a:srgbClr val="333333"/>
                </a:solidFill>
                <a:highlight>
                  <a:srgbClr val="FFFFFF"/>
                </a:highlight>
                <a:latin typeface="Georgia"/>
                <a:ea typeface="Georgia"/>
                <a:cs typeface="Georgia"/>
                <a:sym typeface="Georgia"/>
              </a:rPr>
              <a:t>-mers) rather than alignment, which would be unacceptably slow.</a:t>
            </a:r>
            <a:endParaRPr sz="1800">
              <a:solidFill>
                <a:srgbClr val="595959"/>
              </a:solidFill>
            </a:endParaRPr>
          </a:p>
          <a:p>
            <a:pPr marL="0" lvl="0" indent="0" algn="l" rtl="0">
              <a:spcBef>
                <a:spcPts val="120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2a5522b320c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2a5522b320c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a66fc5d134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a66fc5d13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 sz="1350">
                <a:solidFill>
                  <a:srgbClr val="333333"/>
                </a:solidFill>
                <a:highlight>
                  <a:schemeClr val="lt1"/>
                </a:highlight>
              </a:rPr>
              <a:t>Workflow for metagenomics -</a:t>
            </a:r>
            <a:endParaRPr sz="1350">
              <a:solidFill>
                <a:srgbClr val="333333"/>
              </a:solidFill>
              <a:highlight>
                <a:schemeClr val="lt1"/>
              </a:highlight>
            </a:endParaRPr>
          </a:p>
          <a:p>
            <a:pPr marL="457200" lvl="0" indent="0" algn="l" rtl="0">
              <a:lnSpc>
                <a:spcPct val="115000"/>
              </a:lnSpc>
              <a:spcBef>
                <a:spcPts val="1200"/>
              </a:spcBef>
              <a:spcAft>
                <a:spcPts val="1200"/>
              </a:spcAft>
              <a:buNone/>
            </a:pPr>
            <a:r>
              <a:rPr lang="en" sz="1350">
                <a:solidFill>
                  <a:srgbClr val="333333"/>
                </a:solidFill>
                <a:highlight>
                  <a:schemeClr val="lt1"/>
                </a:highlight>
              </a:rPr>
              <a:t>Microbes obtained from human gut , DNA extracted , sequenced and then used in metagenomics projects </a:t>
            </a:r>
            <a:endParaRPr sz="1350">
              <a:solidFill>
                <a:srgbClr val="333333"/>
              </a:solidFill>
              <a:highlight>
                <a:schemeClr val="lt1"/>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a66fc5d134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a66fc5d134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9f3a3b063c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9f3a3b063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ADADAD"/>
              </a:buClr>
              <a:buSzPts val="1100"/>
              <a:buChar char="●"/>
            </a:pPr>
            <a:r>
              <a:rPr lang="en">
                <a:solidFill>
                  <a:srgbClr val="ADADAD"/>
                </a:solidFill>
              </a:rPr>
              <a:t>Sample complexity: thousands of diff. Species leading to FP and FN </a:t>
            </a:r>
            <a:endParaRPr>
              <a:solidFill>
                <a:srgbClr val="ADADAD"/>
              </a:solidFill>
            </a:endParaRPr>
          </a:p>
          <a:p>
            <a:pPr marL="457200" lvl="0" indent="-298450" algn="l" rtl="0">
              <a:lnSpc>
                <a:spcPct val="115000"/>
              </a:lnSpc>
              <a:spcBef>
                <a:spcPts val="0"/>
              </a:spcBef>
              <a:spcAft>
                <a:spcPts val="0"/>
              </a:spcAft>
              <a:buClr>
                <a:srgbClr val="ADADAD"/>
              </a:buClr>
              <a:buSzPts val="1100"/>
              <a:buChar char="●"/>
            </a:pPr>
            <a:r>
              <a:rPr lang="en">
                <a:solidFill>
                  <a:srgbClr val="ADADAD"/>
                </a:solidFill>
              </a:rPr>
              <a:t>Database limitations:limited databases leads to misclassification  or failure to identify</a:t>
            </a:r>
            <a:endParaRPr>
              <a:solidFill>
                <a:srgbClr val="ADADAD"/>
              </a:solidFill>
            </a:endParaRPr>
          </a:p>
          <a:p>
            <a:pPr marL="457200" lvl="0" indent="-298450" algn="l" rtl="0">
              <a:lnSpc>
                <a:spcPct val="115000"/>
              </a:lnSpc>
              <a:spcBef>
                <a:spcPts val="0"/>
              </a:spcBef>
              <a:spcAft>
                <a:spcPts val="0"/>
              </a:spcAft>
              <a:buClr>
                <a:srgbClr val="ADADAD"/>
              </a:buClr>
              <a:buSzPts val="1100"/>
              <a:buChar char="●"/>
            </a:pPr>
            <a:r>
              <a:rPr lang="en">
                <a:solidFill>
                  <a:srgbClr val="ADADAD"/>
                </a:solidFill>
              </a:rPr>
              <a:t>Sequencing errors: introduces noise further leading to incorrect classification. </a:t>
            </a:r>
            <a:endParaRPr>
              <a:solidFill>
                <a:srgbClr val="ADADAD"/>
              </a:solidFill>
            </a:endParaRPr>
          </a:p>
          <a:p>
            <a:pPr marL="0" lvl="0" indent="0" algn="l" rtl="0">
              <a:spcBef>
                <a:spcPts val="1200"/>
              </a:spcBef>
              <a:spcAft>
                <a:spcPts val="0"/>
              </a:spcAft>
              <a:buNone/>
            </a:pPr>
            <a:endParaRPr sz="1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a3c1920e2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a3c1920e2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595959"/>
                </a:solidFill>
              </a:rPr>
              <a:t>Metagenomics projects can generate a huge amount of sequence data.</a:t>
            </a:r>
            <a:endParaRPr sz="900">
              <a:solidFill>
                <a:srgbClr val="595959"/>
              </a:solidFill>
            </a:endParaRPr>
          </a:p>
          <a:p>
            <a:pPr marL="0" lvl="0" indent="0" algn="l" rtl="0">
              <a:spcBef>
                <a:spcPts val="0"/>
              </a:spcBef>
              <a:spcAft>
                <a:spcPts val="0"/>
              </a:spcAft>
              <a:buNone/>
            </a:pPr>
            <a:r>
              <a:rPr lang="en" sz="900">
                <a:solidFill>
                  <a:srgbClr val="595959"/>
                </a:solidFill>
              </a:rPr>
              <a:t>BLAST - assigns score based on local similarity </a:t>
            </a:r>
            <a:endParaRPr sz="900">
              <a:solidFill>
                <a:srgbClr val="595959"/>
              </a:solidFill>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a39246646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a3924664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These methods can be broadly divided into three categories: (1) sequence-similarity-based methods,(megan and megablast) (2) marker-based methods(MetaPhlAn ) where certain specific marker sequences are used to identify the species. (3) sequence-composition-based methods(Kraken , LMAT), which are based on the nucleotide composition (e.g. k-mers usage)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hyperlink" Target="https://www.researchgate.net/figure/The-basic-outline-of-metagenomic-sequencing-and-data-processing-Mixed-microbial-cells_fig1_309080952"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 Id="rId5" Type="http://schemas.openxmlformats.org/officeDocument/2006/relationships/hyperlink" Target="https://genomebiology.biomedcentral.com/articles/10.1186/gb-2014-15-3-r46" TargetMode="External"/><Relationship Id="rId4" Type="http://schemas.openxmlformats.org/officeDocument/2006/relationships/hyperlink" Target="https://medium.com/swlh/bioinformatics-1-k-mer-counting-8c1283a07e29"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550650" y="549800"/>
            <a:ext cx="7438500" cy="2483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Kraken: Metagenomic sequence classification </a:t>
            </a:r>
            <a:endParaRPr/>
          </a:p>
        </p:txBody>
      </p:sp>
      <p:sp>
        <p:nvSpPr>
          <p:cNvPr id="55" name="Google Shape;55;p13"/>
          <p:cNvSpPr txBox="1">
            <a:spLocks noGrp="1"/>
          </p:cNvSpPr>
          <p:nvPr>
            <p:ph type="subTitle" idx="1"/>
          </p:nvPr>
        </p:nvSpPr>
        <p:spPr>
          <a:xfrm>
            <a:off x="1771125" y="3365325"/>
            <a:ext cx="4183200" cy="621900"/>
          </a:xfrm>
          <a:prstGeom prst="rect">
            <a:avLst/>
          </a:prstGeom>
        </p:spPr>
        <p:txBody>
          <a:bodyPr spcFirstLastPara="1" wrap="square" lIns="91425" tIns="91425" rIns="91425" bIns="91425" anchor="t" anchorCtr="0">
            <a:normAutofit fontScale="70000" lnSpcReduction="20000"/>
          </a:bodyPr>
          <a:lstStyle/>
          <a:p>
            <a:pPr marL="457200" lvl="0" indent="0" algn="l" rtl="0">
              <a:spcBef>
                <a:spcPts val="0"/>
              </a:spcBef>
              <a:spcAft>
                <a:spcPts val="0"/>
              </a:spcAft>
              <a:buNone/>
            </a:pPr>
            <a:r>
              <a:rPr lang="en"/>
              <a:t>               Rushali Chopra</a:t>
            </a:r>
            <a:endParaRPr/>
          </a:p>
          <a:p>
            <a:pPr marL="457200" lvl="0" indent="0" algn="ctr" rtl="0">
              <a:spcBef>
                <a:spcPts val="0"/>
              </a:spcBef>
              <a:spcAft>
                <a:spcPts val="0"/>
              </a:spcAft>
              <a:buNone/>
            </a:pPr>
            <a:r>
              <a:rPr lang="en" sz="2211"/>
              <a:t>PBL WiSe 23/24</a:t>
            </a:r>
            <a:endParaRPr sz="221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494650"/>
            <a:ext cx="8520600" cy="996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4055"/>
              <a:t>Abundance estimation:</a:t>
            </a:r>
            <a:r>
              <a:rPr lang="en" sz="4166"/>
              <a:t>-</a:t>
            </a:r>
            <a:endParaRPr sz="4166"/>
          </a:p>
          <a:p>
            <a:pPr marL="0" lvl="0" indent="0" algn="l" rtl="0">
              <a:spcBef>
                <a:spcPts val="0"/>
              </a:spcBef>
              <a:spcAft>
                <a:spcPts val="0"/>
              </a:spcAft>
              <a:buNone/>
            </a:pPr>
            <a:r>
              <a:rPr lang="en" sz="3000"/>
              <a:t>faster approach</a:t>
            </a:r>
            <a:r>
              <a:rPr lang="en" sz="3500"/>
              <a:t> </a:t>
            </a:r>
            <a:endParaRPr sz="3500"/>
          </a:p>
        </p:txBody>
      </p:sp>
      <p:sp>
        <p:nvSpPr>
          <p:cNvPr id="123" name="Google Shape;123;p22"/>
          <p:cNvSpPr txBox="1">
            <a:spLocks noGrp="1"/>
          </p:cNvSpPr>
          <p:nvPr>
            <p:ph type="body" idx="1"/>
          </p:nvPr>
        </p:nvSpPr>
        <p:spPr>
          <a:xfrm>
            <a:off x="311700" y="2019375"/>
            <a:ext cx="8520600" cy="2549400"/>
          </a:xfrm>
          <a:prstGeom prst="rect">
            <a:avLst/>
          </a:prstGeom>
        </p:spPr>
        <p:txBody>
          <a:bodyPr spcFirstLastPara="1" wrap="square" lIns="91425" tIns="91425" rIns="91425" bIns="91425" anchor="t" anchorCtr="0">
            <a:normAutofit/>
          </a:bodyPr>
          <a:lstStyle/>
          <a:p>
            <a:pPr marL="457200" lvl="0" indent="-393700" algn="l" rtl="0">
              <a:spcBef>
                <a:spcPts val="0"/>
              </a:spcBef>
              <a:spcAft>
                <a:spcPts val="0"/>
              </a:spcAft>
              <a:buSzPts val="2600"/>
              <a:buChar char="●"/>
            </a:pPr>
            <a:r>
              <a:rPr lang="en" sz="2600"/>
              <a:t>Small subset classification </a:t>
            </a:r>
            <a:endParaRPr sz="2600"/>
          </a:p>
          <a:p>
            <a:pPr marL="457200" lvl="0" indent="-393700" algn="l" rtl="0">
              <a:spcBef>
                <a:spcPts val="0"/>
              </a:spcBef>
              <a:spcAft>
                <a:spcPts val="0"/>
              </a:spcAft>
              <a:buSzPts val="2600"/>
              <a:buChar char="●"/>
            </a:pPr>
            <a:r>
              <a:rPr lang="en" sz="2600"/>
              <a:t>Marker genes </a:t>
            </a:r>
            <a:endParaRPr sz="2600"/>
          </a:p>
          <a:p>
            <a:pPr marL="457200" lvl="0" indent="-393700" algn="l" rtl="0">
              <a:spcBef>
                <a:spcPts val="0"/>
              </a:spcBef>
              <a:spcAft>
                <a:spcPts val="0"/>
              </a:spcAft>
              <a:buSzPts val="2600"/>
              <a:buChar char="●"/>
            </a:pPr>
            <a:r>
              <a:rPr lang="en" sz="2600"/>
              <a:t>Not detailed enough</a:t>
            </a:r>
            <a:endParaRPr sz="2600"/>
          </a:p>
        </p:txBody>
      </p:sp>
      <p:sp>
        <p:nvSpPr>
          <p:cNvPr id="124" name="Google Shape;124;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3"/>
          <p:cNvSpPr txBox="1">
            <a:spLocks noGrp="1"/>
          </p:cNvSpPr>
          <p:nvPr>
            <p:ph type="title"/>
          </p:nvPr>
        </p:nvSpPr>
        <p:spPr>
          <a:xfrm>
            <a:off x="311700" y="652000"/>
            <a:ext cx="8520600" cy="65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5020"/>
              <a:t>KRAKEN </a:t>
            </a:r>
            <a:endParaRPr sz="5020"/>
          </a:p>
        </p:txBody>
      </p:sp>
      <p:sp>
        <p:nvSpPr>
          <p:cNvPr id="130" name="Google Shape;130;p23"/>
          <p:cNvSpPr txBox="1">
            <a:spLocks noGrp="1"/>
          </p:cNvSpPr>
          <p:nvPr>
            <p:ph type="body" idx="1"/>
          </p:nvPr>
        </p:nvSpPr>
        <p:spPr>
          <a:xfrm>
            <a:off x="311700" y="2309150"/>
            <a:ext cx="8520600" cy="2500500"/>
          </a:xfrm>
          <a:prstGeom prst="rect">
            <a:avLst/>
          </a:prstGeom>
        </p:spPr>
        <p:txBody>
          <a:bodyPr spcFirstLastPara="1" wrap="square" lIns="91425" tIns="91425" rIns="91425" bIns="91425" anchor="t" anchorCtr="0">
            <a:normAutofit/>
          </a:bodyPr>
          <a:lstStyle/>
          <a:p>
            <a:pPr marL="457200" lvl="0" indent="-450850" algn="l" rtl="0">
              <a:spcBef>
                <a:spcPts val="0"/>
              </a:spcBef>
              <a:spcAft>
                <a:spcPts val="0"/>
              </a:spcAft>
              <a:buSzPts val="3500"/>
              <a:buChar char="●"/>
            </a:pPr>
            <a:r>
              <a:rPr lang="en" sz="3500"/>
              <a:t>Highly accurate taxonomic labels </a:t>
            </a:r>
            <a:endParaRPr sz="3500"/>
          </a:p>
          <a:p>
            <a:pPr marL="457200" lvl="0" indent="-450850" algn="l" rtl="0">
              <a:spcBef>
                <a:spcPts val="0"/>
              </a:spcBef>
              <a:spcAft>
                <a:spcPts val="0"/>
              </a:spcAft>
              <a:buSzPts val="3500"/>
              <a:buChar char="●"/>
            </a:pPr>
            <a:r>
              <a:rPr lang="en" sz="3500"/>
              <a:t>Exact k-mer alignment</a:t>
            </a:r>
            <a:endParaRPr sz="3500"/>
          </a:p>
          <a:p>
            <a:pPr marL="457200" lvl="0" indent="-450850" algn="l" rtl="0">
              <a:spcBef>
                <a:spcPts val="0"/>
              </a:spcBef>
              <a:spcAft>
                <a:spcPts val="0"/>
              </a:spcAft>
              <a:buSzPts val="3500"/>
              <a:buChar char="●"/>
            </a:pPr>
            <a:r>
              <a:rPr lang="en" sz="3500"/>
              <a:t>Ultra fast</a:t>
            </a:r>
            <a:endParaRPr sz="3500"/>
          </a:p>
        </p:txBody>
      </p:sp>
      <p:sp>
        <p:nvSpPr>
          <p:cNvPr id="131" name="Google Shape;131;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
        <p:nvSpPr>
          <p:cNvPr id="132" name="Google Shape;132;p23"/>
          <p:cNvSpPr txBox="1"/>
          <p:nvPr/>
        </p:nvSpPr>
        <p:spPr>
          <a:xfrm>
            <a:off x="3316050" y="586475"/>
            <a:ext cx="5705100" cy="1346100"/>
          </a:xfrm>
          <a:prstGeom prst="rect">
            <a:avLst/>
          </a:prstGeom>
          <a:solidFill>
            <a:schemeClr val="dk1"/>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b="1">
                <a:solidFill>
                  <a:srgbClr val="CC0000"/>
                </a:solidFill>
              </a:rPr>
              <a:t>100 bp reads with rate 4.1 million rpm </a:t>
            </a:r>
            <a:endParaRPr sz="2300" b="1">
              <a:solidFill>
                <a:srgbClr val="CC0000"/>
              </a:solidFill>
            </a:endParaRPr>
          </a:p>
          <a:p>
            <a:pPr marL="0" lvl="0" indent="0" algn="l" rtl="0">
              <a:spcBef>
                <a:spcPts val="0"/>
              </a:spcBef>
              <a:spcAft>
                <a:spcPts val="0"/>
              </a:spcAft>
              <a:buNone/>
            </a:pPr>
            <a:r>
              <a:rPr lang="en" sz="2300" b="1">
                <a:solidFill>
                  <a:srgbClr val="CC0000"/>
                </a:solidFill>
              </a:rPr>
              <a:t>909x faster than Megablast </a:t>
            </a:r>
            <a:endParaRPr sz="2300" b="1">
              <a:solidFill>
                <a:srgbClr val="CC0000"/>
              </a:solidFill>
            </a:endParaRPr>
          </a:p>
          <a:p>
            <a:pPr marL="0" lvl="0" indent="0" algn="l" rtl="0">
              <a:spcBef>
                <a:spcPts val="0"/>
              </a:spcBef>
              <a:spcAft>
                <a:spcPts val="0"/>
              </a:spcAft>
              <a:buNone/>
            </a:pPr>
            <a:r>
              <a:rPr lang="en" sz="2300" b="1">
                <a:solidFill>
                  <a:srgbClr val="CC0000"/>
                </a:solidFill>
              </a:rPr>
              <a:t>11x faster than MetaPhlAn.</a:t>
            </a:r>
            <a:endParaRPr sz="2300" b="1">
              <a:solidFill>
                <a:srgbClr val="CC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3879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620"/>
              <a:t>How kraken works?</a:t>
            </a:r>
            <a:endParaRPr sz="3620"/>
          </a:p>
        </p:txBody>
      </p:sp>
      <p:sp>
        <p:nvSpPr>
          <p:cNvPr id="138" name="Google Shape;138;p24"/>
          <p:cNvSpPr txBox="1">
            <a:spLocks noGrp="1"/>
          </p:cNvSpPr>
          <p:nvPr>
            <p:ph type="body" idx="1"/>
          </p:nvPr>
        </p:nvSpPr>
        <p:spPr>
          <a:xfrm>
            <a:off x="311700" y="1829200"/>
            <a:ext cx="8520600" cy="2739900"/>
          </a:xfrm>
          <a:prstGeom prst="rect">
            <a:avLst/>
          </a:prstGeom>
        </p:spPr>
        <p:txBody>
          <a:bodyPr spcFirstLastPara="1" wrap="square" lIns="91425" tIns="91425" rIns="91425" bIns="91425" anchor="t" anchorCtr="0">
            <a:normAutofit/>
          </a:bodyPr>
          <a:lstStyle/>
          <a:p>
            <a:pPr marL="457200" lvl="0" indent="-400050" algn="l" rtl="0">
              <a:spcBef>
                <a:spcPts val="1500"/>
              </a:spcBef>
              <a:spcAft>
                <a:spcPts val="0"/>
              </a:spcAft>
              <a:buClr>
                <a:schemeClr val="dk1"/>
              </a:buClr>
              <a:buSzPts val="2700"/>
              <a:buFont typeface="Roboto"/>
              <a:buAutoNum type="arabicPeriod"/>
            </a:pPr>
            <a:r>
              <a:rPr lang="en" sz="3000">
                <a:solidFill>
                  <a:schemeClr val="dk1"/>
                </a:solidFill>
              </a:rPr>
              <a:t>Collection of Reference Genomes</a:t>
            </a:r>
            <a:endParaRPr sz="3000">
              <a:solidFill>
                <a:schemeClr val="dk1"/>
              </a:solidFill>
            </a:endParaRPr>
          </a:p>
          <a:p>
            <a:pPr marL="457200" lvl="0" indent="-419100" algn="l" rtl="0">
              <a:spcBef>
                <a:spcPts val="0"/>
              </a:spcBef>
              <a:spcAft>
                <a:spcPts val="0"/>
              </a:spcAft>
              <a:buClr>
                <a:schemeClr val="dk1"/>
              </a:buClr>
              <a:buSzPts val="3000"/>
              <a:buFont typeface="Arial"/>
              <a:buAutoNum type="arabicPeriod"/>
            </a:pPr>
            <a:r>
              <a:rPr lang="en" sz="3000">
                <a:solidFill>
                  <a:schemeClr val="dk1"/>
                </a:solidFill>
              </a:rPr>
              <a:t>K-mers generation and counting </a:t>
            </a:r>
            <a:endParaRPr sz="3000">
              <a:solidFill>
                <a:schemeClr val="dk1"/>
              </a:solidFill>
            </a:endParaRPr>
          </a:p>
          <a:p>
            <a:pPr marL="1371600" lvl="2" indent="-387350" algn="l" rtl="0">
              <a:spcBef>
                <a:spcPts val="0"/>
              </a:spcBef>
              <a:spcAft>
                <a:spcPts val="0"/>
              </a:spcAft>
              <a:buClr>
                <a:schemeClr val="dk1"/>
              </a:buClr>
              <a:buSzPts val="2500"/>
              <a:buAutoNum type="romanLcPeriod"/>
            </a:pPr>
            <a:r>
              <a:rPr lang="en" sz="2500">
                <a:solidFill>
                  <a:schemeClr val="dk1"/>
                </a:solidFill>
              </a:rPr>
              <a:t>Jellyfish</a:t>
            </a:r>
            <a:endParaRPr sz="2500">
              <a:solidFill>
                <a:schemeClr val="dk1"/>
              </a:solidFill>
            </a:endParaRPr>
          </a:p>
        </p:txBody>
      </p:sp>
      <p:sp>
        <p:nvSpPr>
          <p:cNvPr id="139" name="Google Shape;139;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420"/>
              <a:t>RECAP :- K-mer approach </a:t>
            </a:r>
            <a:endParaRPr sz="3420"/>
          </a:p>
        </p:txBody>
      </p:sp>
      <p:sp>
        <p:nvSpPr>
          <p:cNvPr id="145" name="Google Shape;145;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6" name="Google Shape;146;p25"/>
          <p:cNvPicPr preferRelativeResize="0"/>
          <p:nvPr/>
        </p:nvPicPr>
        <p:blipFill>
          <a:blip r:embed="rId3">
            <a:alphaModFix/>
          </a:blip>
          <a:stretch>
            <a:fillRect/>
          </a:stretch>
        </p:blipFill>
        <p:spPr>
          <a:xfrm>
            <a:off x="1722283" y="1152475"/>
            <a:ext cx="5628242" cy="3991026"/>
          </a:xfrm>
          <a:prstGeom prst="rect">
            <a:avLst/>
          </a:prstGeom>
          <a:noFill/>
          <a:ln>
            <a:noFill/>
          </a:ln>
        </p:spPr>
      </p:pic>
      <p:sp>
        <p:nvSpPr>
          <p:cNvPr id="147" name="Google Shape;147;p25"/>
          <p:cNvSpPr txBox="1"/>
          <p:nvPr/>
        </p:nvSpPr>
        <p:spPr>
          <a:xfrm>
            <a:off x="6846350" y="4824775"/>
            <a:ext cx="402000" cy="2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rPr>
              <a:t>[2]</a:t>
            </a:r>
            <a:endParaRPr sz="1200">
              <a:solidFill>
                <a:schemeClr val="dk2"/>
              </a:solidFill>
            </a:endParaRPr>
          </a:p>
        </p:txBody>
      </p:sp>
      <p:sp>
        <p:nvSpPr>
          <p:cNvPr id="148" name="Google Shape;148;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xfrm>
            <a:off x="311700" y="445025"/>
            <a:ext cx="8520600" cy="7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670"/>
              <a:t>K-mers’ LCA labels:- </a:t>
            </a:r>
            <a:endParaRPr sz="3670"/>
          </a:p>
        </p:txBody>
      </p:sp>
      <p:sp>
        <p:nvSpPr>
          <p:cNvPr id="154" name="Google Shape;154;p26"/>
          <p:cNvSpPr txBox="1">
            <a:spLocks noGrp="1"/>
          </p:cNvSpPr>
          <p:nvPr>
            <p:ph type="body" idx="1"/>
          </p:nvPr>
        </p:nvSpPr>
        <p:spPr>
          <a:xfrm>
            <a:off x="311700" y="1469575"/>
            <a:ext cx="8750700" cy="3099600"/>
          </a:xfrm>
          <a:prstGeom prst="rect">
            <a:avLst/>
          </a:prstGeom>
        </p:spPr>
        <p:txBody>
          <a:bodyPr spcFirstLastPara="1" wrap="square" lIns="91425" tIns="91425" rIns="91425" bIns="91425" anchor="t" anchorCtr="0">
            <a:noAutofit/>
          </a:bodyPr>
          <a:lstStyle/>
          <a:p>
            <a:pPr marL="457200" lvl="0" indent="-393700" algn="l" rtl="0">
              <a:spcBef>
                <a:spcPts val="1500"/>
              </a:spcBef>
              <a:spcAft>
                <a:spcPts val="0"/>
              </a:spcAft>
              <a:buClr>
                <a:schemeClr val="dk1"/>
              </a:buClr>
              <a:buSzPts val="2600"/>
              <a:buChar char="●"/>
            </a:pPr>
            <a:r>
              <a:rPr lang="en" sz="2600">
                <a:solidFill>
                  <a:schemeClr val="dk1"/>
                </a:solidFill>
              </a:rPr>
              <a:t>4 byte space</a:t>
            </a:r>
            <a:endParaRPr sz="2600">
              <a:solidFill>
                <a:schemeClr val="dk1"/>
              </a:solidFill>
            </a:endParaRPr>
          </a:p>
          <a:p>
            <a:pPr marL="1371600" lvl="1" indent="-393700" algn="l" rtl="0">
              <a:spcBef>
                <a:spcPts val="0"/>
              </a:spcBef>
              <a:spcAft>
                <a:spcPts val="0"/>
              </a:spcAft>
              <a:buClr>
                <a:schemeClr val="dk1"/>
              </a:buClr>
              <a:buSzPts val="2600"/>
              <a:buChar char="○"/>
            </a:pPr>
            <a:r>
              <a:rPr lang="en" sz="2600">
                <a:solidFill>
                  <a:schemeClr val="dk1"/>
                </a:solidFill>
              </a:rPr>
              <a:t>Before: k-mer counts</a:t>
            </a:r>
            <a:endParaRPr sz="2600">
              <a:solidFill>
                <a:schemeClr val="dk1"/>
              </a:solidFill>
            </a:endParaRPr>
          </a:p>
          <a:p>
            <a:pPr marL="1371600" lvl="1" indent="-393700" algn="l" rtl="0">
              <a:spcBef>
                <a:spcPts val="0"/>
              </a:spcBef>
              <a:spcAft>
                <a:spcPts val="0"/>
              </a:spcAft>
              <a:buClr>
                <a:schemeClr val="dk1"/>
              </a:buClr>
              <a:buSzPts val="2600"/>
              <a:buChar char="○"/>
            </a:pPr>
            <a:r>
              <a:rPr lang="en" sz="2600">
                <a:solidFill>
                  <a:schemeClr val="dk1"/>
                </a:solidFill>
              </a:rPr>
              <a:t>After: Taxonomic ID numbers </a:t>
            </a:r>
            <a:endParaRPr sz="2600">
              <a:solidFill>
                <a:schemeClr val="dk1"/>
              </a:solidFill>
            </a:endParaRPr>
          </a:p>
          <a:p>
            <a:pPr marL="1371600" lvl="0" indent="0" algn="l" rtl="0">
              <a:spcBef>
                <a:spcPts val="1500"/>
              </a:spcBef>
              <a:spcAft>
                <a:spcPts val="0"/>
              </a:spcAft>
              <a:buNone/>
            </a:pPr>
            <a:endParaRPr sz="2600">
              <a:solidFill>
                <a:schemeClr val="dk1"/>
              </a:solidFill>
            </a:endParaRPr>
          </a:p>
          <a:p>
            <a:pPr marL="1371600" lvl="0" indent="0" algn="l" rtl="0">
              <a:spcBef>
                <a:spcPts val="1500"/>
              </a:spcBef>
              <a:spcAft>
                <a:spcPts val="1500"/>
              </a:spcAft>
              <a:buNone/>
            </a:pPr>
            <a:r>
              <a:rPr lang="en" sz="2600">
                <a:solidFill>
                  <a:schemeClr val="dk1"/>
                </a:solidFill>
              </a:rPr>
              <a:t> </a:t>
            </a:r>
            <a:endParaRPr sz="2600">
              <a:solidFill>
                <a:schemeClr val="dk1"/>
              </a:solidFill>
            </a:endParaRPr>
          </a:p>
        </p:txBody>
      </p:sp>
      <p:sp>
        <p:nvSpPr>
          <p:cNvPr id="155" name="Google Shape;155;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420"/>
              <a:t>RECAP :-</a:t>
            </a:r>
            <a:r>
              <a:rPr lang="en" sz="3620"/>
              <a:t>Minimizer Concept </a:t>
            </a:r>
            <a:endParaRPr sz="3620"/>
          </a:p>
        </p:txBody>
      </p:sp>
      <p:sp>
        <p:nvSpPr>
          <p:cNvPr id="161" name="Google Shape;161;p27"/>
          <p:cNvSpPr txBox="1">
            <a:spLocks noGrp="1"/>
          </p:cNvSpPr>
          <p:nvPr>
            <p:ph type="body" idx="1"/>
          </p:nvPr>
        </p:nvSpPr>
        <p:spPr>
          <a:xfrm>
            <a:off x="311700" y="1756325"/>
            <a:ext cx="8520600" cy="28128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Clr>
                <a:schemeClr val="dk1"/>
              </a:buClr>
              <a:buSzPts val="3000"/>
              <a:buChar char="●"/>
            </a:pPr>
            <a:r>
              <a:rPr lang="en" sz="3000">
                <a:solidFill>
                  <a:schemeClr val="dk1"/>
                </a:solidFill>
              </a:rPr>
              <a:t>K-mers to minimizers (smaller length)</a:t>
            </a:r>
            <a:endParaRPr sz="3000">
              <a:solidFill>
                <a:schemeClr val="dk1"/>
              </a:solidFill>
            </a:endParaRPr>
          </a:p>
          <a:p>
            <a:pPr marL="457200" lvl="0" indent="-419100" algn="l" rtl="0">
              <a:spcBef>
                <a:spcPts val="0"/>
              </a:spcBef>
              <a:spcAft>
                <a:spcPts val="0"/>
              </a:spcAft>
              <a:buClr>
                <a:schemeClr val="dk1"/>
              </a:buClr>
              <a:buSzPts val="3000"/>
              <a:buChar char="●"/>
            </a:pPr>
            <a:r>
              <a:rPr lang="en" sz="3000">
                <a:solidFill>
                  <a:schemeClr val="dk1"/>
                </a:solidFill>
              </a:rPr>
              <a:t>Lexicographical sorting </a:t>
            </a:r>
            <a:endParaRPr sz="3000">
              <a:solidFill>
                <a:schemeClr val="dk1"/>
              </a:solidFill>
            </a:endParaRPr>
          </a:p>
          <a:p>
            <a:pPr marL="457200" lvl="0" indent="-419100" algn="l" rtl="0">
              <a:spcBef>
                <a:spcPts val="0"/>
              </a:spcBef>
              <a:spcAft>
                <a:spcPts val="0"/>
              </a:spcAft>
              <a:buClr>
                <a:schemeClr val="dk1"/>
              </a:buClr>
              <a:buSzPts val="3000"/>
              <a:buChar char="●"/>
            </a:pPr>
            <a:r>
              <a:rPr lang="en" sz="3000">
                <a:solidFill>
                  <a:schemeClr val="dk1"/>
                </a:solidFill>
              </a:rPr>
              <a:t>Smallest of S and reverse complement(S)</a:t>
            </a:r>
            <a:endParaRPr sz="3000">
              <a:solidFill>
                <a:schemeClr val="dk1"/>
              </a:solidFill>
            </a:endParaRPr>
          </a:p>
          <a:p>
            <a:pPr marL="914400" lvl="0" indent="0" algn="l" rtl="0">
              <a:spcBef>
                <a:spcPts val="1200"/>
              </a:spcBef>
              <a:spcAft>
                <a:spcPts val="1200"/>
              </a:spcAft>
              <a:buNone/>
            </a:pPr>
            <a:endParaRPr sz="3700" b="1">
              <a:solidFill>
                <a:schemeClr val="dk1"/>
              </a:solidFill>
            </a:endParaRPr>
          </a:p>
        </p:txBody>
      </p:sp>
      <p:sp>
        <p:nvSpPr>
          <p:cNvPr id="162" name="Google Shape;162;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166"/>
        <p:cNvGrpSpPr/>
        <p:nvPr/>
      </p:nvGrpSpPr>
      <p:grpSpPr>
        <a:xfrm>
          <a:off x="0" y="0"/>
          <a:ext cx="0" cy="0"/>
          <a:chOff x="0" y="0"/>
          <a:chExt cx="0" cy="0"/>
        </a:xfrm>
      </p:grpSpPr>
      <p:sp>
        <p:nvSpPr>
          <p:cNvPr id="167" name="Google Shape;167;p28"/>
          <p:cNvSpPr txBox="1">
            <a:spLocks noGrp="1"/>
          </p:cNvSpPr>
          <p:nvPr>
            <p:ph type="title"/>
          </p:nvPr>
        </p:nvSpPr>
        <p:spPr>
          <a:xfrm>
            <a:off x="244700" y="453850"/>
            <a:ext cx="8520600" cy="83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990"/>
              <a:buFont typeface="Arial"/>
              <a:buNone/>
            </a:pPr>
            <a:r>
              <a:rPr lang="en" sz="4120"/>
              <a:t>Canonical representation </a:t>
            </a:r>
            <a:endParaRPr sz="4120"/>
          </a:p>
          <a:p>
            <a:pPr marL="0" lvl="0" indent="0" algn="l" rtl="0">
              <a:spcBef>
                <a:spcPts val="1200"/>
              </a:spcBef>
              <a:spcAft>
                <a:spcPts val="0"/>
              </a:spcAft>
              <a:buSzPts val="990"/>
              <a:buNone/>
            </a:pPr>
            <a:endParaRPr sz="1620">
              <a:solidFill>
                <a:schemeClr val="dk2"/>
              </a:solidFill>
            </a:endParaRPr>
          </a:p>
        </p:txBody>
      </p:sp>
      <p:sp>
        <p:nvSpPr>
          <p:cNvPr id="168" name="Google Shape;168;p28"/>
          <p:cNvSpPr txBox="1">
            <a:spLocks noGrp="1"/>
          </p:cNvSpPr>
          <p:nvPr>
            <p:ph type="body" idx="1"/>
          </p:nvPr>
        </p:nvSpPr>
        <p:spPr>
          <a:xfrm>
            <a:off x="445175" y="1619575"/>
            <a:ext cx="8520600" cy="31680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11660"/>
              <a:t>Sequence(S) - ATT</a:t>
            </a:r>
            <a:r>
              <a:rPr lang="en" sz="11660">
                <a:highlight>
                  <a:schemeClr val="accent6"/>
                </a:highlight>
              </a:rPr>
              <a:t>ATGC</a:t>
            </a:r>
            <a:r>
              <a:rPr lang="en" sz="11660"/>
              <a:t>CAA</a:t>
            </a:r>
            <a:endParaRPr sz="11660"/>
          </a:p>
          <a:p>
            <a:pPr marL="0" lvl="0" indent="0" algn="l" rtl="0">
              <a:spcBef>
                <a:spcPts val="1200"/>
              </a:spcBef>
              <a:spcAft>
                <a:spcPts val="0"/>
              </a:spcAft>
              <a:buNone/>
            </a:pPr>
            <a:r>
              <a:rPr lang="en" sz="11660"/>
              <a:t>Reverse(S) - AAC</a:t>
            </a:r>
            <a:r>
              <a:rPr lang="en" sz="11660">
                <a:highlight>
                  <a:schemeClr val="accent6"/>
                </a:highlight>
              </a:rPr>
              <a:t>CGTA</a:t>
            </a:r>
            <a:r>
              <a:rPr lang="en" sz="11660"/>
              <a:t>TTA</a:t>
            </a:r>
            <a:endParaRPr sz="11660"/>
          </a:p>
          <a:p>
            <a:pPr marL="0" lvl="0" indent="0" algn="l" rtl="0">
              <a:spcBef>
                <a:spcPts val="1200"/>
              </a:spcBef>
              <a:spcAft>
                <a:spcPts val="0"/>
              </a:spcAft>
              <a:buNone/>
            </a:pPr>
            <a:r>
              <a:rPr lang="en" sz="11860"/>
              <a:t>Reverse Complement - </a:t>
            </a:r>
            <a:r>
              <a:rPr lang="en" sz="11860">
                <a:highlight>
                  <a:schemeClr val="accent6"/>
                </a:highlight>
              </a:rPr>
              <a:t>GCAT</a:t>
            </a:r>
            <a:endParaRPr sz="11860">
              <a:highlight>
                <a:schemeClr val="accent6"/>
              </a:highlight>
            </a:endParaRPr>
          </a:p>
          <a:p>
            <a:pPr marL="0" lvl="0" indent="0" algn="l" rtl="0">
              <a:spcBef>
                <a:spcPts val="1200"/>
              </a:spcBef>
              <a:spcAft>
                <a:spcPts val="0"/>
              </a:spcAft>
              <a:buNone/>
            </a:pPr>
            <a:r>
              <a:rPr lang="en" sz="11860"/>
              <a:t>From </a:t>
            </a:r>
            <a:r>
              <a:rPr lang="en" sz="11860">
                <a:highlight>
                  <a:schemeClr val="accent6"/>
                </a:highlight>
              </a:rPr>
              <a:t>ATGC </a:t>
            </a:r>
            <a:r>
              <a:rPr lang="en" sz="11860"/>
              <a:t> and </a:t>
            </a:r>
            <a:r>
              <a:rPr lang="en" sz="11860">
                <a:highlight>
                  <a:schemeClr val="accent6"/>
                </a:highlight>
              </a:rPr>
              <a:t>GCAT</a:t>
            </a:r>
            <a:r>
              <a:rPr lang="en" sz="11860"/>
              <a:t>  -&gt; ATGC chosen</a:t>
            </a:r>
            <a:endParaRPr sz="11460"/>
          </a:p>
          <a:p>
            <a:pPr marL="0" lvl="0" indent="0" algn="l" rtl="0">
              <a:spcBef>
                <a:spcPts val="1200"/>
              </a:spcBef>
              <a:spcAft>
                <a:spcPts val="0"/>
              </a:spcAft>
              <a:buNone/>
            </a:pPr>
            <a:endParaRPr sz="2500"/>
          </a:p>
          <a:p>
            <a:pPr marL="0" lvl="0" indent="0" algn="l" rtl="0">
              <a:spcBef>
                <a:spcPts val="1200"/>
              </a:spcBef>
              <a:spcAft>
                <a:spcPts val="0"/>
              </a:spcAft>
              <a:buNone/>
            </a:pPr>
            <a:endParaRPr sz="2500"/>
          </a:p>
          <a:p>
            <a:pPr marL="0" lvl="0" indent="0" algn="l" rtl="0">
              <a:spcBef>
                <a:spcPts val="1200"/>
              </a:spcBef>
              <a:spcAft>
                <a:spcPts val="1200"/>
              </a:spcAft>
              <a:buNone/>
            </a:pPr>
            <a:endParaRPr sz="2500"/>
          </a:p>
        </p:txBody>
      </p:sp>
      <p:sp>
        <p:nvSpPr>
          <p:cNvPr id="169" name="Google Shape;169;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920"/>
              <a:t>Why Minimizer ?</a:t>
            </a:r>
            <a:endParaRPr sz="3920"/>
          </a:p>
        </p:txBody>
      </p:sp>
      <p:sp>
        <p:nvSpPr>
          <p:cNvPr id="175" name="Google Shape;175;p29"/>
          <p:cNvSpPr txBox="1">
            <a:spLocks noGrp="1"/>
          </p:cNvSpPr>
          <p:nvPr>
            <p:ph type="body" idx="1"/>
          </p:nvPr>
        </p:nvSpPr>
        <p:spPr>
          <a:xfrm>
            <a:off x="311700" y="1678650"/>
            <a:ext cx="8520600" cy="3191700"/>
          </a:xfrm>
          <a:prstGeom prst="rect">
            <a:avLst/>
          </a:prstGeom>
        </p:spPr>
        <p:txBody>
          <a:bodyPr spcFirstLastPara="1" wrap="square" lIns="91425" tIns="91425" rIns="91425" bIns="91425" anchor="t" anchorCtr="0">
            <a:normAutofit/>
          </a:bodyPr>
          <a:lstStyle/>
          <a:p>
            <a:pPr marL="457200" lvl="0" indent="-431800" algn="l" rtl="0">
              <a:spcBef>
                <a:spcPts val="0"/>
              </a:spcBef>
              <a:spcAft>
                <a:spcPts val="0"/>
              </a:spcAft>
              <a:buSzPts val="3200"/>
              <a:buChar char="●"/>
            </a:pPr>
            <a:r>
              <a:rPr lang="en" sz="3200"/>
              <a:t>Reduced search space </a:t>
            </a:r>
            <a:endParaRPr sz="3200"/>
          </a:p>
          <a:p>
            <a:pPr marL="457200" lvl="0" indent="-431800" algn="l" rtl="0">
              <a:spcBef>
                <a:spcPts val="0"/>
              </a:spcBef>
              <a:spcAft>
                <a:spcPts val="0"/>
              </a:spcAft>
              <a:buSzPts val="3200"/>
              <a:buChar char="●"/>
            </a:pPr>
            <a:r>
              <a:rPr lang="en" sz="3200"/>
              <a:t>Avoid Redundant searches </a:t>
            </a:r>
            <a:endParaRPr sz="3200"/>
          </a:p>
          <a:p>
            <a:pPr marL="1371600" lvl="2" indent="-419100" algn="l" rtl="0">
              <a:spcBef>
                <a:spcPts val="0"/>
              </a:spcBef>
              <a:spcAft>
                <a:spcPts val="0"/>
              </a:spcAft>
              <a:buSzPts val="3000"/>
              <a:buChar char="■"/>
            </a:pPr>
            <a:r>
              <a:rPr lang="en" sz="3000"/>
              <a:t>computationally efficient </a:t>
            </a:r>
            <a:endParaRPr sz="3000"/>
          </a:p>
          <a:p>
            <a:pPr marL="457200" lvl="0" indent="-431800" algn="l" rtl="0">
              <a:spcBef>
                <a:spcPts val="0"/>
              </a:spcBef>
              <a:spcAft>
                <a:spcPts val="0"/>
              </a:spcAft>
              <a:buSzPts val="3200"/>
              <a:buChar char="●"/>
            </a:pPr>
            <a:r>
              <a:rPr lang="en" sz="3200"/>
              <a:t>Data from Cache instead of RAM </a:t>
            </a:r>
            <a:endParaRPr sz="3200"/>
          </a:p>
          <a:p>
            <a:pPr marL="914400" lvl="0" indent="0" algn="l" rtl="0">
              <a:spcBef>
                <a:spcPts val="1200"/>
              </a:spcBef>
              <a:spcAft>
                <a:spcPts val="0"/>
              </a:spcAft>
              <a:buNone/>
            </a:pPr>
            <a:endParaRPr sz="2600"/>
          </a:p>
          <a:p>
            <a:pPr marL="457200" lvl="0" indent="0" algn="l" rtl="0">
              <a:spcBef>
                <a:spcPts val="1200"/>
              </a:spcBef>
              <a:spcAft>
                <a:spcPts val="1200"/>
              </a:spcAft>
              <a:buNone/>
            </a:pPr>
            <a:endParaRPr sz="2800"/>
          </a:p>
        </p:txBody>
      </p:sp>
      <p:sp>
        <p:nvSpPr>
          <p:cNvPr id="176" name="Google Shape;176;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pic>
        <p:nvPicPr>
          <p:cNvPr id="182" name="Google Shape;182;p30"/>
          <p:cNvPicPr preferRelativeResize="0"/>
          <p:nvPr/>
        </p:nvPicPr>
        <p:blipFill>
          <a:blip r:embed="rId3">
            <a:alphaModFix/>
          </a:blip>
          <a:stretch>
            <a:fillRect/>
          </a:stretch>
        </p:blipFill>
        <p:spPr>
          <a:xfrm>
            <a:off x="621600" y="96375"/>
            <a:ext cx="7900774" cy="4931451"/>
          </a:xfrm>
          <a:prstGeom prst="rect">
            <a:avLst/>
          </a:prstGeom>
          <a:noFill/>
          <a:ln>
            <a:noFill/>
          </a:ln>
        </p:spPr>
      </p:pic>
      <p:sp>
        <p:nvSpPr>
          <p:cNvPr id="183" name="Google Shape;183;p30"/>
          <p:cNvSpPr txBox="1"/>
          <p:nvPr/>
        </p:nvSpPr>
        <p:spPr>
          <a:xfrm>
            <a:off x="7905800" y="4663225"/>
            <a:ext cx="495900" cy="2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rPr>
              <a:t>[3]</a:t>
            </a:r>
            <a:endParaRPr sz="12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187"/>
        <p:cNvGrpSpPr/>
        <p:nvPr/>
      </p:nvGrpSpPr>
      <p:grpSpPr>
        <a:xfrm>
          <a:off x="0" y="0"/>
          <a:ext cx="0" cy="0"/>
          <a:chOff x="0" y="0"/>
          <a:chExt cx="0" cy="0"/>
        </a:xfrm>
      </p:grpSpPr>
      <p:pic>
        <p:nvPicPr>
          <p:cNvPr id="188" name="Google Shape;188;p31"/>
          <p:cNvPicPr preferRelativeResize="0"/>
          <p:nvPr/>
        </p:nvPicPr>
        <p:blipFill>
          <a:blip r:embed="rId3">
            <a:alphaModFix/>
          </a:blip>
          <a:stretch>
            <a:fillRect/>
          </a:stretch>
        </p:blipFill>
        <p:spPr>
          <a:xfrm>
            <a:off x="932200" y="152400"/>
            <a:ext cx="6724268" cy="4838700"/>
          </a:xfrm>
          <a:prstGeom prst="rect">
            <a:avLst/>
          </a:prstGeom>
          <a:noFill/>
          <a:ln>
            <a:noFill/>
          </a:ln>
        </p:spPr>
      </p:pic>
      <p:sp>
        <p:nvSpPr>
          <p:cNvPr id="189" name="Google Shape;189;p31"/>
          <p:cNvSpPr txBox="1">
            <a:spLocks noGrp="1"/>
          </p:cNvSpPr>
          <p:nvPr>
            <p:ph type="sldNum" idx="12"/>
          </p:nvPr>
        </p:nvSpPr>
        <p:spPr>
          <a:xfrm>
            <a:off x="8595308" y="477244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
        <p:nvSpPr>
          <p:cNvPr id="190" name="Google Shape;190;p31"/>
          <p:cNvSpPr txBox="1"/>
          <p:nvPr/>
        </p:nvSpPr>
        <p:spPr>
          <a:xfrm>
            <a:off x="7190450" y="4643675"/>
            <a:ext cx="402000" cy="2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rPr>
              <a:t>[3]</a:t>
            </a:r>
            <a:endParaRPr sz="12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190150" y="4169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4420"/>
              <a:t>Outline :</a:t>
            </a:r>
            <a:endParaRPr sz="4420"/>
          </a:p>
        </p:txBody>
      </p:sp>
      <p:sp>
        <p:nvSpPr>
          <p:cNvPr id="61" name="Google Shape;61;p14"/>
          <p:cNvSpPr txBox="1">
            <a:spLocks noGrp="1"/>
          </p:cNvSpPr>
          <p:nvPr>
            <p:ph type="body" idx="1"/>
          </p:nvPr>
        </p:nvSpPr>
        <p:spPr>
          <a:xfrm>
            <a:off x="311700" y="1346650"/>
            <a:ext cx="8520600" cy="3222300"/>
          </a:xfrm>
          <a:prstGeom prst="rect">
            <a:avLst/>
          </a:prstGeom>
        </p:spPr>
        <p:txBody>
          <a:bodyPr spcFirstLastPara="1" wrap="square" lIns="91425" tIns="91425" rIns="91425" bIns="91425" anchor="t" anchorCtr="0">
            <a:normAutofit fontScale="32500" lnSpcReduction="20000"/>
          </a:bodyPr>
          <a:lstStyle/>
          <a:p>
            <a:pPr marL="457200" lvl="0" indent="-395307" algn="l" rtl="0">
              <a:spcBef>
                <a:spcPts val="0"/>
              </a:spcBef>
              <a:spcAft>
                <a:spcPts val="0"/>
              </a:spcAft>
              <a:buSzPct val="100000"/>
              <a:buChar char="●"/>
            </a:pPr>
            <a:r>
              <a:rPr lang="en" sz="10501"/>
              <a:t>Introduction</a:t>
            </a:r>
            <a:endParaRPr sz="10501"/>
          </a:p>
          <a:p>
            <a:pPr marL="457200" lvl="0" indent="-395307" algn="l" rtl="0">
              <a:spcBef>
                <a:spcPts val="0"/>
              </a:spcBef>
              <a:spcAft>
                <a:spcPts val="0"/>
              </a:spcAft>
              <a:buSzPct val="100000"/>
              <a:buChar char="●"/>
            </a:pPr>
            <a:r>
              <a:rPr lang="en" sz="10501"/>
              <a:t>Approaches before Kraken </a:t>
            </a:r>
            <a:endParaRPr sz="10501"/>
          </a:p>
          <a:p>
            <a:pPr marL="457200" lvl="0" indent="-395307" algn="l" rtl="0">
              <a:spcBef>
                <a:spcPts val="0"/>
              </a:spcBef>
              <a:spcAft>
                <a:spcPts val="0"/>
              </a:spcAft>
              <a:buSzPct val="100000"/>
              <a:buChar char="●"/>
            </a:pPr>
            <a:r>
              <a:rPr lang="en" sz="10501"/>
              <a:t>Kraken </a:t>
            </a:r>
            <a:endParaRPr sz="10501"/>
          </a:p>
          <a:p>
            <a:pPr marL="914400" lvl="1" indent="-363557" algn="l" rtl="0">
              <a:spcBef>
                <a:spcPts val="0"/>
              </a:spcBef>
              <a:spcAft>
                <a:spcPts val="0"/>
              </a:spcAft>
              <a:buSzPct val="100000"/>
              <a:buChar char="○"/>
            </a:pPr>
            <a:r>
              <a:rPr lang="en" sz="8501"/>
              <a:t>K-mer approach</a:t>
            </a:r>
            <a:endParaRPr sz="8501"/>
          </a:p>
          <a:p>
            <a:pPr marL="914400" lvl="1" indent="-363557" algn="l" rtl="0">
              <a:spcBef>
                <a:spcPts val="0"/>
              </a:spcBef>
              <a:spcAft>
                <a:spcPts val="0"/>
              </a:spcAft>
              <a:buSzPct val="100000"/>
              <a:buChar char="○"/>
            </a:pPr>
            <a:r>
              <a:rPr lang="en" sz="8501"/>
              <a:t>Minimizer </a:t>
            </a:r>
            <a:endParaRPr sz="8501"/>
          </a:p>
          <a:p>
            <a:pPr marL="914400" lvl="1" indent="-363557" algn="l" rtl="0">
              <a:spcBef>
                <a:spcPts val="0"/>
              </a:spcBef>
              <a:spcAft>
                <a:spcPts val="0"/>
              </a:spcAft>
              <a:buSzPct val="100000"/>
              <a:buChar char="○"/>
            </a:pPr>
            <a:r>
              <a:rPr lang="en" sz="8501"/>
              <a:t>Lowest common Ancestor (LCA)</a:t>
            </a:r>
            <a:endParaRPr sz="8501"/>
          </a:p>
          <a:p>
            <a:pPr marL="457200" lvl="0" indent="0" algn="l" rtl="0">
              <a:spcBef>
                <a:spcPts val="1200"/>
              </a:spcBef>
              <a:spcAft>
                <a:spcPts val="0"/>
              </a:spcAft>
              <a:buNone/>
            </a:pPr>
            <a:endParaRPr sz="10501"/>
          </a:p>
          <a:p>
            <a:pPr marL="0" lvl="0" indent="0" algn="l" rtl="0">
              <a:spcBef>
                <a:spcPts val="1200"/>
              </a:spcBef>
              <a:spcAft>
                <a:spcPts val="0"/>
              </a:spcAft>
              <a:buNone/>
            </a:pPr>
            <a:endParaRPr sz="10501"/>
          </a:p>
          <a:p>
            <a:pPr marL="457200" lvl="0" indent="0" algn="l" rtl="0">
              <a:spcBef>
                <a:spcPts val="1200"/>
              </a:spcBef>
              <a:spcAft>
                <a:spcPts val="0"/>
              </a:spcAft>
              <a:buNone/>
            </a:pPr>
            <a:endParaRPr/>
          </a:p>
          <a:p>
            <a:pPr marL="457200" lvl="0" indent="0" algn="l" rtl="0">
              <a:spcBef>
                <a:spcPts val="1200"/>
              </a:spcBef>
              <a:spcAft>
                <a:spcPts val="1200"/>
              </a:spcAft>
              <a:buNone/>
            </a:pPr>
            <a:endParaRPr/>
          </a:p>
        </p:txBody>
      </p:sp>
      <p:sp>
        <p:nvSpPr>
          <p:cNvPr id="62" name="Google Shape;62;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32"/>
          <p:cNvPicPr preferRelativeResize="0"/>
          <p:nvPr/>
        </p:nvPicPr>
        <p:blipFill>
          <a:blip r:embed="rId3">
            <a:alphaModFix/>
          </a:blip>
          <a:stretch>
            <a:fillRect/>
          </a:stretch>
        </p:blipFill>
        <p:spPr>
          <a:xfrm>
            <a:off x="152400" y="196338"/>
            <a:ext cx="8839199" cy="4750824"/>
          </a:xfrm>
          <a:prstGeom prst="rect">
            <a:avLst/>
          </a:prstGeom>
          <a:noFill/>
          <a:ln>
            <a:noFill/>
          </a:ln>
        </p:spPr>
      </p:pic>
      <p:sp>
        <p:nvSpPr>
          <p:cNvPr id="196" name="Google Shape;196;p32"/>
          <p:cNvSpPr txBox="1"/>
          <p:nvPr/>
        </p:nvSpPr>
        <p:spPr>
          <a:xfrm>
            <a:off x="8616525" y="4519350"/>
            <a:ext cx="402000" cy="2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rPr>
              <a:t>[4]</a:t>
            </a:r>
            <a:endParaRPr sz="1200">
              <a:solidFill>
                <a:schemeClr val="dk2"/>
              </a:solidFill>
            </a:endParaRPr>
          </a:p>
        </p:txBody>
      </p:sp>
      <p:sp>
        <p:nvSpPr>
          <p:cNvPr id="197" name="Google Shape;197;p32"/>
          <p:cNvSpPr txBox="1">
            <a:spLocks noGrp="1"/>
          </p:cNvSpPr>
          <p:nvPr>
            <p:ph type="sldNum" idx="12"/>
          </p:nvPr>
        </p:nvSpPr>
        <p:spPr>
          <a:xfrm>
            <a:off x="8506958" y="479054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20"/>
              <a:t>How higher speed ?</a:t>
            </a:r>
            <a:endParaRPr sz="3920"/>
          </a:p>
        </p:txBody>
      </p:sp>
      <p:sp>
        <p:nvSpPr>
          <p:cNvPr id="203" name="Google Shape;203;p33"/>
          <p:cNvSpPr txBox="1">
            <a:spLocks noGrp="1"/>
          </p:cNvSpPr>
          <p:nvPr>
            <p:ph type="body" idx="1"/>
          </p:nvPr>
        </p:nvSpPr>
        <p:spPr>
          <a:xfrm>
            <a:off x="311700" y="1524350"/>
            <a:ext cx="8520600" cy="3044400"/>
          </a:xfrm>
          <a:prstGeom prst="rect">
            <a:avLst/>
          </a:prstGeom>
        </p:spPr>
        <p:txBody>
          <a:bodyPr spcFirstLastPara="1" wrap="square" lIns="91425" tIns="91425" rIns="91425" bIns="91425" anchor="t" anchorCtr="0">
            <a:normAutofit/>
          </a:bodyPr>
          <a:lstStyle/>
          <a:p>
            <a:pPr marL="457200" lvl="0" indent="-400050" algn="l" rtl="0">
              <a:spcBef>
                <a:spcPts val="0"/>
              </a:spcBef>
              <a:spcAft>
                <a:spcPts val="0"/>
              </a:spcAft>
              <a:buSzPts val="2700"/>
              <a:buChar char="●"/>
            </a:pPr>
            <a:r>
              <a:rPr lang="en" sz="2700"/>
              <a:t>Binary decision method </a:t>
            </a:r>
            <a:endParaRPr sz="2700"/>
          </a:p>
          <a:p>
            <a:pPr marL="457200" lvl="0" indent="-400050" algn="l" rtl="0">
              <a:spcBef>
                <a:spcPts val="0"/>
              </a:spcBef>
              <a:spcAft>
                <a:spcPts val="0"/>
              </a:spcAft>
              <a:buSzPts val="2700"/>
              <a:buChar char="●"/>
            </a:pPr>
            <a:r>
              <a:rPr lang="en" sz="2700"/>
              <a:t>Minimizers </a:t>
            </a:r>
            <a:endParaRPr sz="2700"/>
          </a:p>
          <a:p>
            <a:pPr marL="457200" lvl="0" indent="-400050" algn="l" rtl="0">
              <a:spcBef>
                <a:spcPts val="0"/>
              </a:spcBef>
              <a:spcAft>
                <a:spcPts val="0"/>
              </a:spcAft>
              <a:buSzPts val="2700"/>
              <a:buChar char="●"/>
            </a:pPr>
            <a:r>
              <a:rPr lang="en" sz="2700"/>
              <a:t>Cache optimization</a:t>
            </a:r>
            <a:endParaRPr sz="2700"/>
          </a:p>
        </p:txBody>
      </p:sp>
      <p:sp>
        <p:nvSpPr>
          <p:cNvPr id="204" name="Google Shape;204;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4"/>
          <p:cNvSpPr txBox="1">
            <a:spLocks noGrp="1"/>
          </p:cNvSpPr>
          <p:nvPr>
            <p:ph type="title"/>
          </p:nvPr>
        </p:nvSpPr>
        <p:spPr>
          <a:xfrm>
            <a:off x="248975" y="489825"/>
            <a:ext cx="8520600" cy="1956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577"/>
              <a:t>Data used:- </a:t>
            </a:r>
            <a:endParaRPr sz="2288"/>
          </a:p>
          <a:p>
            <a:pPr marL="0" lvl="0" indent="0" algn="l" rtl="0">
              <a:spcBef>
                <a:spcPts val="0"/>
              </a:spcBef>
              <a:spcAft>
                <a:spcPts val="0"/>
              </a:spcAft>
              <a:buNone/>
            </a:pPr>
            <a:endParaRPr sz="2377"/>
          </a:p>
          <a:p>
            <a:pPr marL="0" lvl="0" indent="0" algn="l" rtl="0">
              <a:spcBef>
                <a:spcPts val="0"/>
              </a:spcBef>
              <a:spcAft>
                <a:spcPts val="0"/>
              </a:spcAft>
              <a:buNone/>
            </a:pPr>
            <a:endParaRPr/>
          </a:p>
        </p:txBody>
      </p:sp>
      <p:sp>
        <p:nvSpPr>
          <p:cNvPr id="210" name="Google Shape;210;p34"/>
          <p:cNvSpPr txBox="1">
            <a:spLocks noGrp="1"/>
          </p:cNvSpPr>
          <p:nvPr>
            <p:ph type="body" idx="1"/>
          </p:nvPr>
        </p:nvSpPr>
        <p:spPr>
          <a:xfrm>
            <a:off x="311700" y="1881775"/>
            <a:ext cx="8520600" cy="3075600"/>
          </a:xfrm>
          <a:prstGeom prst="rect">
            <a:avLst/>
          </a:prstGeom>
        </p:spPr>
        <p:txBody>
          <a:bodyPr spcFirstLastPara="1" wrap="square" lIns="91425" tIns="91425" rIns="91425" bIns="91425" anchor="t" anchorCtr="0">
            <a:normAutofit/>
          </a:bodyPr>
          <a:lstStyle/>
          <a:p>
            <a:pPr marL="457200" lvl="0" indent="-387350" algn="l" rtl="0">
              <a:spcBef>
                <a:spcPts val="0"/>
              </a:spcBef>
              <a:spcAft>
                <a:spcPts val="0"/>
              </a:spcAft>
              <a:buSzPts val="2500"/>
              <a:buChar char="●"/>
            </a:pPr>
            <a:r>
              <a:rPr lang="en" sz="2500"/>
              <a:t>HiSeq (mean length μ = 92 bp)</a:t>
            </a:r>
            <a:endParaRPr sz="2500"/>
          </a:p>
          <a:p>
            <a:pPr marL="457200" lvl="0" indent="-387350" algn="l" rtl="0">
              <a:spcBef>
                <a:spcPts val="0"/>
              </a:spcBef>
              <a:spcAft>
                <a:spcPts val="0"/>
              </a:spcAft>
              <a:buSzPts val="2500"/>
              <a:buChar char="●"/>
            </a:pPr>
            <a:r>
              <a:rPr lang="en" sz="2500"/>
              <a:t>MiSeq (mean length μ = 156 bp)</a:t>
            </a:r>
            <a:endParaRPr sz="2500"/>
          </a:p>
          <a:p>
            <a:pPr marL="457200" lvl="0" indent="-387350" algn="l" rtl="0">
              <a:spcBef>
                <a:spcPts val="0"/>
              </a:spcBef>
              <a:spcAft>
                <a:spcPts val="0"/>
              </a:spcAft>
              <a:buSzPts val="2500"/>
              <a:buChar char="●"/>
            </a:pPr>
            <a:r>
              <a:rPr lang="en" sz="2500"/>
              <a:t>Sim-BA (100 bp reads with error rate from 1,967 bacterial and archaeal taxa)</a:t>
            </a:r>
            <a:endParaRPr sz="2500"/>
          </a:p>
        </p:txBody>
      </p:sp>
      <p:sp>
        <p:nvSpPr>
          <p:cNvPr id="211" name="Google Shape;211;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820"/>
              <a:t>Evaluation Metrics </a:t>
            </a:r>
            <a:r>
              <a:rPr lang="en" sz="3320"/>
              <a:t> </a:t>
            </a:r>
            <a:endParaRPr sz="3320"/>
          </a:p>
        </p:txBody>
      </p:sp>
      <p:sp>
        <p:nvSpPr>
          <p:cNvPr id="217" name="Google Shape;217;p35"/>
          <p:cNvSpPr txBox="1">
            <a:spLocks noGrp="1"/>
          </p:cNvSpPr>
          <p:nvPr>
            <p:ph type="body" idx="1"/>
          </p:nvPr>
        </p:nvSpPr>
        <p:spPr>
          <a:xfrm>
            <a:off x="91675" y="1397875"/>
            <a:ext cx="8949000" cy="35751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sz="1215"/>
          </a:p>
          <a:p>
            <a:pPr marL="457200" lvl="0" indent="-426420" algn="l" rtl="0">
              <a:spcBef>
                <a:spcPts val="1200"/>
              </a:spcBef>
              <a:spcAft>
                <a:spcPts val="0"/>
              </a:spcAft>
              <a:buSzPts val="3115"/>
              <a:buChar char="●"/>
            </a:pPr>
            <a:r>
              <a:rPr lang="en" sz="3115"/>
              <a:t>Genus level sensitivity </a:t>
            </a:r>
            <a:endParaRPr sz="3115"/>
          </a:p>
          <a:p>
            <a:pPr marL="457200" lvl="0" indent="-426420" algn="l" rtl="0">
              <a:spcBef>
                <a:spcPts val="0"/>
              </a:spcBef>
              <a:spcAft>
                <a:spcPts val="0"/>
              </a:spcAft>
              <a:buSzPts val="3115"/>
              <a:buChar char="●"/>
            </a:pPr>
            <a:r>
              <a:rPr lang="en" sz="3115"/>
              <a:t>Rank-level precision</a:t>
            </a:r>
            <a:endParaRPr sz="3115"/>
          </a:p>
          <a:p>
            <a:pPr marL="457200" lvl="0" indent="-426420" algn="l" rtl="0">
              <a:spcBef>
                <a:spcPts val="0"/>
              </a:spcBef>
              <a:spcAft>
                <a:spcPts val="0"/>
              </a:spcAft>
              <a:buSzPts val="3115"/>
              <a:buChar char="●"/>
            </a:pPr>
            <a:r>
              <a:rPr lang="en" sz="3115"/>
              <a:t>Results close to Megablast</a:t>
            </a:r>
            <a:r>
              <a:rPr lang="en" sz="3115" b="1"/>
              <a:t> </a:t>
            </a:r>
            <a:endParaRPr sz="2360" b="1"/>
          </a:p>
          <a:p>
            <a:pPr marL="457200" lvl="0" indent="0" algn="l" rtl="0">
              <a:spcBef>
                <a:spcPts val="1200"/>
              </a:spcBef>
              <a:spcAft>
                <a:spcPts val="1200"/>
              </a:spcAft>
              <a:buNone/>
            </a:pPr>
            <a:endParaRPr sz="1460"/>
          </a:p>
        </p:txBody>
      </p:sp>
      <p:sp>
        <p:nvSpPr>
          <p:cNvPr id="218" name="Google Shape;218;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6"/>
          <p:cNvSpPr txBox="1">
            <a:spLocks noGrp="1"/>
          </p:cNvSpPr>
          <p:nvPr>
            <p:ph type="title"/>
          </p:nvPr>
        </p:nvSpPr>
        <p:spPr>
          <a:xfrm>
            <a:off x="311700" y="1052900"/>
            <a:ext cx="2596800" cy="2538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24" name="Google Shape;224;p36"/>
          <p:cNvSpPr txBox="1">
            <a:spLocks noGrp="1"/>
          </p:cNvSpPr>
          <p:nvPr>
            <p:ph type="body" idx="1"/>
          </p:nvPr>
        </p:nvSpPr>
        <p:spPr>
          <a:xfrm>
            <a:off x="3060900" y="4567675"/>
            <a:ext cx="3825000" cy="7371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770"/>
              <a:buNone/>
            </a:pPr>
            <a:r>
              <a:rPr lang="en" sz="2560"/>
              <a:t>HiSeq Dataset </a:t>
            </a:r>
            <a:endParaRPr sz="2560"/>
          </a:p>
          <a:p>
            <a:pPr marL="0" lvl="0" indent="0" algn="l" rtl="0">
              <a:lnSpc>
                <a:spcPct val="105000"/>
              </a:lnSpc>
              <a:spcBef>
                <a:spcPts val="1200"/>
              </a:spcBef>
              <a:spcAft>
                <a:spcPts val="1200"/>
              </a:spcAft>
              <a:buSzPts val="770"/>
              <a:buNone/>
            </a:pPr>
            <a:endParaRPr sz="1260"/>
          </a:p>
        </p:txBody>
      </p:sp>
      <p:sp>
        <p:nvSpPr>
          <p:cNvPr id="225" name="Google Shape;225;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grpSp>
        <p:nvGrpSpPr>
          <p:cNvPr id="226" name="Google Shape;226;p36"/>
          <p:cNvGrpSpPr/>
          <p:nvPr/>
        </p:nvGrpSpPr>
        <p:grpSpPr>
          <a:xfrm>
            <a:off x="652750" y="489354"/>
            <a:ext cx="8124549" cy="4069258"/>
            <a:chOff x="801994" y="139150"/>
            <a:chExt cx="7670458" cy="4201175"/>
          </a:xfrm>
        </p:grpSpPr>
        <p:pic>
          <p:nvPicPr>
            <p:cNvPr id="227" name="Google Shape;227;p36"/>
            <p:cNvPicPr preferRelativeResize="0"/>
            <p:nvPr/>
          </p:nvPicPr>
          <p:blipFill>
            <a:blip r:embed="rId3">
              <a:alphaModFix/>
            </a:blip>
            <a:stretch>
              <a:fillRect/>
            </a:stretch>
          </p:blipFill>
          <p:spPr>
            <a:xfrm>
              <a:off x="801994" y="139150"/>
              <a:ext cx="7670458" cy="3575300"/>
            </a:xfrm>
            <a:prstGeom prst="rect">
              <a:avLst/>
            </a:prstGeom>
            <a:noFill/>
            <a:ln>
              <a:noFill/>
            </a:ln>
          </p:spPr>
        </p:pic>
        <p:pic>
          <p:nvPicPr>
            <p:cNvPr id="228" name="Google Shape;228;p36"/>
            <p:cNvPicPr preferRelativeResize="0"/>
            <p:nvPr/>
          </p:nvPicPr>
          <p:blipFill>
            <a:blip r:embed="rId4">
              <a:alphaModFix/>
            </a:blip>
            <a:stretch>
              <a:fillRect/>
            </a:stretch>
          </p:blipFill>
          <p:spPr>
            <a:xfrm>
              <a:off x="802000" y="3652650"/>
              <a:ext cx="7670449" cy="687675"/>
            </a:xfrm>
            <a:prstGeom prst="rect">
              <a:avLst/>
            </a:prstGeom>
            <a:noFill/>
            <a:ln>
              <a:noFill/>
            </a:ln>
          </p:spPr>
        </p:pic>
      </p:grpSp>
      <p:sp>
        <p:nvSpPr>
          <p:cNvPr id="229" name="Google Shape;229;p36"/>
          <p:cNvSpPr txBox="1"/>
          <p:nvPr/>
        </p:nvSpPr>
        <p:spPr>
          <a:xfrm>
            <a:off x="8375300" y="608675"/>
            <a:ext cx="402000" cy="2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rPr>
              <a:t>[</a:t>
            </a:r>
            <a:r>
              <a:rPr lang="en" sz="1200">
                <a:solidFill>
                  <a:schemeClr val="lt1"/>
                </a:solidFill>
              </a:rPr>
              <a:t>5]</a:t>
            </a:r>
            <a:endParaRPr sz="12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35" name="Google Shape;235;p37"/>
          <p:cNvSpPr txBox="1">
            <a:spLocks noGrp="1"/>
          </p:cNvSpPr>
          <p:nvPr>
            <p:ph type="body" idx="1"/>
          </p:nvPr>
        </p:nvSpPr>
        <p:spPr>
          <a:xfrm>
            <a:off x="311700" y="4529875"/>
            <a:ext cx="8520600" cy="653100"/>
          </a:xfrm>
          <a:prstGeom prst="rect">
            <a:avLst/>
          </a:prstGeom>
        </p:spPr>
        <p:txBody>
          <a:bodyPr spcFirstLastPara="1" wrap="square" lIns="91425" tIns="91425" rIns="91425" bIns="91425" anchor="t" anchorCtr="0">
            <a:normAutofit fontScale="77500" lnSpcReduction="20000"/>
          </a:bodyPr>
          <a:lstStyle/>
          <a:p>
            <a:pPr marL="2743200" lvl="0" indent="0" algn="l" rtl="0">
              <a:spcBef>
                <a:spcPts val="0"/>
              </a:spcBef>
              <a:spcAft>
                <a:spcPts val="1200"/>
              </a:spcAft>
              <a:buNone/>
            </a:pPr>
            <a:r>
              <a:rPr lang="en" sz="2600"/>
              <a:t>MiSeq Dataset</a:t>
            </a:r>
            <a:endParaRPr sz="2600"/>
          </a:p>
        </p:txBody>
      </p:sp>
      <p:sp>
        <p:nvSpPr>
          <p:cNvPr id="236" name="Google Shape;236;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grpSp>
        <p:nvGrpSpPr>
          <p:cNvPr id="237" name="Google Shape;237;p37"/>
          <p:cNvGrpSpPr/>
          <p:nvPr/>
        </p:nvGrpSpPr>
        <p:grpSpPr>
          <a:xfrm>
            <a:off x="532909" y="348350"/>
            <a:ext cx="8100820" cy="3974775"/>
            <a:chOff x="242175" y="173825"/>
            <a:chExt cx="8078201" cy="3974775"/>
          </a:xfrm>
        </p:grpSpPr>
        <p:grpSp>
          <p:nvGrpSpPr>
            <p:cNvPr id="238" name="Google Shape;238;p37"/>
            <p:cNvGrpSpPr/>
            <p:nvPr/>
          </p:nvGrpSpPr>
          <p:grpSpPr>
            <a:xfrm>
              <a:off x="242175" y="173825"/>
              <a:ext cx="8078201" cy="3974775"/>
              <a:chOff x="732425" y="96125"/>
              <a:chExt cx="8078201" cy="3974775"/>
            </a:xfrm>
          </p:grpSpPr>
          <p:pic>
            <p:nvPicPr>
              <p:cNvPr id="239" name="Google Shape;239;p37"/>
              <p:cNvPicPr preferRelativeResize="0"/>
              <p:nvPr/>
            </p:nvPicPr>
            <p:blipFill rotWithShape="1">
              <a:blip r:embed="rId3">
                <a:alphaModFix/>
              </a:blip>
              <a:srcRect r="408"/>
              <a:stretch/>
            </p:blipFill>
            <p:spPr>
              <a:xfrm>
                <a:off x="732425" y="96125"/>
                <a:ext cx="8044999" cy="3315500"/>
              </a:xfrm>
              <a:prstGeom prst="rect">
                <a:avLst/>
              </a:prstGeom>
              <a:noFill/>
              <a:ln>
                <a:noFill/>
              </a:ln>
            </p:spPr>
          </p:pic>
          <p:pic>
            <p:nvPicPr>
              <p:cNvPr id="240" name="Google Shape;240;p37"/>
              <p:cNvPicPr preferRelativeResize="0"/>
              <p:nvPr/>
            </p:nvPicPr>
            <p:blipFill>
              <a:blip r:embed="rId4">
                <a:alphaModFix/>
              </a:blip>
              <a:stretch>
                <a:fillRect/>
              </a:stretch>
            </p:blipFill>
            <p:spPr>
              <a:xfrm>
                <a:off x="732425" y="3326616"/>
                <a:ext cx="8078201" cy="744284"/>
              </a:xfrm>
              <a:prstGeom prst="rect">
                <a:avLst/>
              </a:prstGeom>
              <a:noFill/>
              <a:ln>
                <a:noFill/>
              </a:ln>
            </p:spPr>
          </p:pic>
        </p:grpSp>
        <p:sp>
          <p:nvSpPr>
            <p:cNvPr id="241" name="Google Shape;241;p37"/>
            <p:cNvSpPr txBox="1"/>
            <p:nvPr/>
          </p:nvSpPr>
          <p:spPr>
            <a:xfrm>
              <a:off x="7847000" y="231975"/>
              <a:ext cx="402000" cy="2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rPr>
                <a:t>[6]</a:t>
              </a:r>
              <a:endParaRPr sz="1200">
                <a:solidFill>
                  <a:schemeClr val="dk2"/>
                </a:solidFil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47" name="Google Shape;247;p38"/>
          <p:cNvSpPr txBox="1">
            <a:spLocks noGrp="1"/>
          </p:cNvSpPr>
          <p:nvPr>
            <p:ph type="body" idx="1"/>
          </p:nvPr>
        </p:nvSpPr>
        <p:spPr>
          <a:xfrm>
            <a:off x="311700" y="4297725"/>
            <a:ext cx="8520600" cy="572700"/>
          </a:xfrm>
          <a:prstGeom prst="rect">
            <a:avLst/>
          </a:prstGeom>
        </p:spPr>
        <p:txBody>
          <a:bodyPr spcFirstLastPara="1" wrap="square" lIns="91425" tIns="91425" rIns="91425" bIns="91425" anchor="t" anchorCtr="0">
            <a:normAutofit fontScale="62500" lnSpcReduction="20000"/>
          </a:bodyPr>
          <a:lstStyle/>
          <a:p>
            <a:pPr marL="2743200" lvl="0" indent="0" algn="l" rtl="0">
              <a:spcBef>
                <a:spcPts val="0"/>
              </a:spcBef>
              <a:spcAft>
                <a:spcPts val="1200"/>
              </a:spcAft>
              <a:buNone/>
            </a:pPr>
            <a:r>
              <a:rPr lang="en" sz="2500"/>
              <a:t>Sim-BA Dataset</a:t>
            </a:r>
            <a:endParaRPr sz="2500"/>
          </a:p>
        </p:txBody>
      </p:sp>
      <p:sp>
        <p:nvSpPr>
          <p:cNvPr id="248" name="Google Shape;248;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
        <p:nvSpPr>
          <p:cNvPr id="249" name="Google Shape;249;p38"/>
          <p:cNvSpPr txBox="1"/>
          <p:nvPr/>
        </p:nvSpPr>
        <p:spPr>
          <a:xfrm>
            <a:off x="8220100" y="445025"/>
            <a:ext cx="402000" cy="2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rPr>
              <a:t>[8]</a:t>
            </a:r>
            <a:endParaRPr sz="1200">
              <a:solidFill>
                <a:schemeClr val="dk2"/>
              </a:solidFill>
            </a:endParaRPr>
          </a:p>
        </p:txBody>
      </p:sp>
      <p:grpSp>
        <p:nvGrpSpPr>
          <p:cNvPr id="250" name="Google Shape;250;p38"/>
          <p:cNvGrpSpPr/>
          <p:nvPr/>
        </p:nvGrpSpPr>
        <p:grpSpPr>
          <a:xfrm>
            <a:off x="727165" y="352325"/>
            <a:ext cx="7894936" cy="3782950"/>
            <a:chOff x="727165" y="352325"/>
            <a:chExt cx="7894936" cy="3782950"/>
          </a:xfrm>
        </p:grpSpPr>
        <p:pic>
          <p:nvPicPr>
            <p:cNvPr id="251" name="Google Shape;251;p38"/>
            <p:cNvPicPr preferRelativeResize="0"/>
            <p:nvPr/>
          </p:nvPicPr>
          <p:blipFill>
            <a:blip r:embed="rId3">
              <a:alphaModFix/>
            </a:blip>
            <a:stretch>
              <a:fillRect/>
            </a:stretch>
          </p:blipFill>
          <p:spPr>
            <a:xfrm>
              <a:off x="727165" y="352325"/>
              <a:ext cx="7894924" cy="3055551"/>
            </a:xfrm>
            <a:prstGeom prst="rect">
              <a:avLst/>
            </a:prstGeom>
            <a:noFill/>
            <a:ln>
              <a:noFill/>
            </a:ln>
          </p:spPr>
        </p:pic>
        <p:pic>
          <p:nvPicPr>
            <p:cNvPr id="252" name="Google Shape;252;p38"/>
            <p:cNvPicPr preferRelativeResize="0"/>
            <p:nvPr/>
          </p:nvPicPr>
          <p:blipFill>
            <a:blip r:embed="rId4">
              <a:alphaModFix/>
            </a:blip>
            <a:stretch>
              <a:fillRect/>
            </a:stretch>
          </p:blipFill>
          <p:spPr>
            <a:xfrm>
              <a:off x="727175" y="3407877"/>
              <a:ext cx="7894925" cy="727398"/>
            </a:xfrm>
            <a:prstGeom prst="rect">
              <a:avLst/>
            </a:prstGeom>
            <a:noFill/>
            <a:ln>
              <a:noFill/>
            </a:ln>
          </p:spPr>
        </p:pic>
      </p:grpSp>
      <p:sp>
        <p:nvSpPr>
          <p:cNvPr id="253" name="Google Shape;253;p38"/>
          <p:cNvSpPr txBox="1"/>
          <p:nvPr/>
        </p:nvSpPr>
        <p:spPr>
          <a:xfrm>
            <a:off x="8139825" y="445025"/>
            <a:ext cx="402000" cy="2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rPr>
              <a:t>[7]</a:t>
            </a:r>
            <a:endParaRPr sz="1200">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9"/>
          <p:cNvSpPr txBox="1">
            <a:spLocks noGrp="1"/>
          </p:cNvSpPr>
          <p:nvPr>
            <p:ph type="title"/>
          </p:nvPr>
        </p:nvSpPr>
        <p:spPr>
          <a:xfrm>
            <a:off x="311700" y="445025"/>
            <a:ext cx="8520600" cy="1006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577"/>
              <a:t>Other variants of kraken:</a:t>
            </a:r>
            <a:r>
              <a:rPr lang="en"/>
              <a:t> </a:t>
            </a:r>
            <a:endParaRPr/>
          </a:p>
        </p:txBody>
      </p:sp>
      <p:sp>
        <p:nvSpPr>
          <p:cNvPr id="259" name="Google Shape;259;p39"/>
          <p:cNvSpPr txBox="1">
            <a:spLocks noGrp="1"/>
          </p:cNvSpPr>
          <p:nvPr>
            <p:ph type="body" idx="1"/>
          </p:nvPr>
        </p:nvSpPr>
        <p:spPr>
          <a:xfrm>
            <a:off x="311700" y="1689400"/>
            <a:ext cx="8520600" cy="3310500"/>
          </a:xfrm>
          <a:prstGeom prst="rect">
            <a:avLst/>
          </a:prstGeom>
        </p:spPr>
        <p:txBody>
          <a:bodyPr spcFirstLastPara="1" wrap="square" lIns="91425" tIns="91425" rIns="91425" bIns="91425" anchor="t" anchorCtr="0">
            <a:noAutofit/>
          </a:bodyPr>
          <a:lstStyle/>
          <a:p>
            <a:pPr marL="457200" lvl="0" indent="-393700" algn="l" rtl="0">
              <a:spcBef>
                <a:spcPts val="0"/>
              </a:spcBef>
              <a:spcAft>
                <a:spcPts val="0"/>
              </a:spcAft>
              <a:buSzPts val="2600"/>
              <a:buChar char="●"/>
            </a:pPr>
            <a:r>
              <a:rPr lang="en" sz="2600"/>
              <a:t>Smaller database (4 gb)- </a:t>
            </a:r>
            <a:r>
              <a:rPr lang="en" sz="2600" b="1"/>
              <a:t>MiniKraken</a:t>
            </a:r>
            <a:endParaRPr sz="2600" b="1"/>
          </a:p>
          <a:p>
            <a:pPr marL="914400" lvl="1" indent="-368300" algn="l" rtl="0">
              <a:spcBef>
                <a:spcPts val="0"/>
              </a:spcBef>
              <a:spcAft>
                <a:spcPts val="0"/>
              </a:spcAft>
              <a:buSzPts val="2200"/>
              <a:buChar char="○"/>
            </a:pPr>
            <a:r>
              <a:rPr lang="en" sz="2200"/>
              <a:t>Reduces memory requirements</a:t>
            </a:r>
            <a:endParaRPr sz="2200"/>
          </a:p>
          <a:p>
            <a:pPr marL="914400" lvl="1" indent="-368300" algn="l" rtl="0">
              <a:spcBef>
                <a:spcPts val="0"/>
              </a:spcBef>
              <a:spcAft>
                <a:spcPts val="0"/>
              </a:spcAft>
              <a:buSzPts val="2200"/>
              <a:buChar char="○"/>
            </a:pPr>
            <a:r>
              <a:rPr lang="en" sz="2200"/>
              <a:t>Sensitivity drops by 11%</a:t>
            </a:r>
            <a:endParaRPr sz="2200"/>
          </a:p>
          <a:p>
            <a:pPr marL="914400" lvl="0" indent="0" algn="l" rtl="0">
              <a:spcBef>
                <a:spcPts val="1200"/>
              </a:spcBef>
              <a:spcAft>
                <a:spcPts val="0"/>
              </a:spcAft>
              <a:buNone/>
            </a:pPr>
            <a:endParaRPr sz="2200"/>
          </a:p>
          <a:p>
            <a:pPr marL="457200" lvl="0" indent="0" algn="l" rtl="0">
              <a:spcBef>
                <a:spcPts val="1200"/>
              </a:spcBef>
              <a:spcAft>
                <a:spcPts val="0"/>
              </a:spcAft>
              <a:buNone/>
            </a:pPr>
            <a:endParaRPr sz="2600"/>
          </a:p>
          <a:p>
            <a:pPr marL="457200" lvl="0" indent="0" algn="l" rtl="0">
              <a:spcBef>
                <a:spcPts val="1200"/>
              </a:spcBef>
              <a:spcAft>
                <a:spcPts val="0"/>
              </a:spcAft>
              <a:buNone/>
            </a:pPr>
            <a:endParaRPr sz="2600" b="1"/>
          </a:p>
          <a:p>
            <a:pPr marL="457200" lvl="0" indent="0" algn="l" rtl="0">
              <a:spcBef>
                <a:spcPts val="1200"/>
              </a:spcBef>
              <a:spcAft>
                <a:spcPts val="1200"/>
              </a:spcAft>
              <a:buNone/>
            </a:pPr>
            <a:endParaRPr sz="2600"/>
          </a:p>
        </p:txBody>
      </p:sp>
      <p:sp>
        <p:nvSpPr>
          <p:cNvPr id="260" name="Google Shape;260;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66" name="Google Shape;266;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67" name="Google Shape;267;p40"/>
          <p:cNvPicPr preferRelativeResize="0"/>
          <p:nvPr/>
        </p:nvPicPr>
        <p:blipFill>
          <a:blip r:embed="rId3">
            <a:alphaModFix/>
          </a:blip>
          <a:stretch>
            <a:fillRect/>
          </a:stretch>
        </p:blipFill>
        <p:spPr>
          <a:xfrm>
            <a:off x="0" y="654625"/>
            <a:ext cx="9143998" cy="3983875"/>
          </a:xfrm>
          <a:prstGeom prst="rect">
            <a:avLst/>
          </a:prstGeom>
          <a:noFill/>
          <a:ln w="19050" cap="flat" cmpd="sng">
            <a:solidFill>
              <a:schemeClr val="dk2"/>
            </a:solidFill>
            <a:prstDash val="solid"/>
            <a:round/>
            <a:headEnd type="none" w="sm" len="sm"/>
            <a:tailEnd type="none" w="sm" len="sm"/>
          </a:ln>
        </p:spPr>
      </p:pic>
      <p:sp>
        <p:nvSpPr>
          <p:cNvPr id="268" name="Google Shape;268;p40"/>
          <p:cNvSpPr txBox="1"/>
          <p:nvPr/>
        </p:nvSpPr>
        <p:spPr>
          <a:xfrm>
            <a:off x="8673825" y="4297675"/>
            <a:ext cx="402000" cy="2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rPr>
              <a:t>[8]</a:t>
            </a:r>
            <a:endParaRPr sz="1200">
              <a:solidFill>
                <a:schemeClr val="dk2"/>
              </a:solidFill>
            </a:endParaRPr>
          </a:p>
        </p:txBody>
      </p:sp>
      <p:sp>
        <p:nvSpPr>
          <p:cNvPr id="269" name="Google Shape;269;p40"/>
          <p:cNvSpPr/>
          <p:nvPr/>
        </p:nvSpPr>
        <p:spPr>
          <a:xfrm>
            <a:off x="8081925" y="2786950"/>
            <a:ext cx="591900" cy="430500"/>
          </a:xfrm>
          <a:prstGeom prst="ellipse">
            <a:avLst/>
          </a:prstGeom>
          <a:no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0" name="Google Shape;270;p40"/>
          <p:cNvSpPr/>
          <p:nvPr/>
        </p:nvSpPr>
        <p:spPr>
          <a:xfrm>
            <a:off x="8081925" y="3412825"/>
            <a:ext cx="591900" cy="430500"/>
          </a:xfrm>
          <a:prstGeom prst="ellipse">
            <a:avLst/>
          </a:prstGeom>
          <a:no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1" name="Google Shape;271;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577"/>
              <a:t>Other variants of kraken:</a:t>
            </a:r>
            <a:r>
              <a:rPr lang="en"/>
              <a:t> </a:t>
            </a:r>
            <a:endParaRPr/>
          </a:p>
          <a:p>
            <a:pPr marL="0" lvl="0" indent="0" algn="l" rtl="0">
              <a:spcBef>
                <a:spcPts val="0"/>
              </a:spcBef>
              <a:spcAft>
                <a:spcPts val="0"/>
              </a:spcAft>
              <a:buNone/>
            </a:pPr>
            <a:endParaRPr/>
          </a:p>
        </p:txBody>
      </p:sp>
      <p:sp>
        <p:nvSpPr>
          <p:cNvPr id="277" name="Google Shape;277;p41"/>
          <p:cNvSpPr txBox="1">
            <a:spLocks noGrp="1"/>
          </p:cNvSpPr>
          <p:nvPr>
            <p:ph type="body" idx="1"/>
          </p:nvPr>
        </p:nvSpPr>
        <p:spPr>
          <a:xfrm>
            <a:off x="311700" y="1506475"/>
            <a:ext cx="8520600" cy="3062400"/>
          </a:xfrm>
          <a:prstGeom prst="rect">
            <a:avLst/>
          </a:prstGeom>
        </p:spPr>
        <p:txBody>
          <a:bodyPr spcFirstLastPara="1" wrap="square" lIns="91425" tIns="91425" rIns="91425" bIns="91425" anchor="t" anchorCtr="0">
            <a:normAutofit/>
          </a:bodyPr>
          <a:lstStyle/>
          <a:p>
            <a:pPr marL="457200" lvl="0" indent="-393700" algn="l" rtl="0">
              <a:spcBef>
                <a:spcPts val="0"/>
              </a:spcBef>
              <a:spcAft>
                <a:spcPts val="0"/>
              </a:spcAft>
              <a:buSzPts val="2600"/>
              <a:buChar char="●"/>
            </a:pPr>
            <a:r>
              <a:rPr lang="en" sz="2600"/>
              <a:t>Database with GenBank’s draft  and Bacterial + archaeal genomes - </a:t>
            </a:r>
            <a:r>
              <a:rPr lang="en" sz="2600" b="1"/>
              <a:t>Kraken-GB.</a:t>
            </a:r>
            <a:endParaRPr sz="2600" b="1"/>
          </a:p>
          <a:p>
            <a:pPr marL="914400" lvl="1" indent="-393700" algn="l" rtl="0">
              <a:spcBef>
                <a:spcPts val="0"/>
              </a:spcBef>
              <a:spcAft>
                <a:spcPts val="0"/>
              </a:spcAft>
              <a:buSzPts val="2600"/>
              <a:buChar char="○"/>
            </a:pPr>
            <a:r>
              <a:rPr lang="en" sz="2600"/>
              <a:t>Larger database than Kraken</a:t>
            </a:r>
            <a:endParaRPr sz="2600"/>
          </a:p>
          <a:p>
            <a:pPr marL="0" lvl="0" indent="0" algn="l" rtl="0">
              <a:spcBef>
                <a:spcPts val="1200"/>
              </a:spcBef>
              <a:spcAft>
                <a:spcPts val="1200"/>
              </a:spcAft>
              <a:buNone/>
            </a:pPr>
            <a:endParaRPr/>
          </a:p>
        </p:txBody>
      </p:sp>
      <p:sp>
        <p:nvSpPr>
          <p:cNvPr id="278" name="Google Shape;278;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8" name="Google Shape;68;p15"/>
          <p:cNvSpPr txBox="1">
            <a:spLocks noGrp="1"/>
          </p:cNvSpPr>
          <p:nvPr>
            <p:ph type="body" idx="1"/>
          </p:nvPr>
        </p:nvSpPr>
        <p:spPr>
          <a:xfrm>
            <a:off x="311700" y="1558125"/>
            <a:ext cx="8520600" cy="3010800"/>
          </a:xfrm>
          <a:prstGeom prst="rect">
            <a:avLst/>
          </a:prstGeom>
        </p:spPr>
        <p:txBody>
          <a:bodyPr spcFirstLastPara="1" wrap="square" lIns="91425" tIns="91425" rIns="91425" bIns="91425" anchor="t" anchorCtr="0">
            <a:normAutofit/>
          </a:bodyPr>
          <a:lstStyle/>
          <a:p>
            <a:pPr marL="457200" lvl="0" indent="-399294" algn="l" rtl="0">
              <a:lnSpc>
                <a:spcPct val="95000"/>
              </a:lnSpc>
              <a:spcBef>
                <a:spcPts val="0"/>
              </a:spcBef>
              <a:spcAft>
                <a:spcPts val="0"/>
              </a:spcAft>
              <a:buSzPts val="2688"/>
              <a:buChar char="●"/>
            </a:pPr>
            <a:r>
              <a:rPr lang="en" sz="2688"/>
              <a:t>Datasets </a:t>
            </a:r>
            <a:endParaRPr sz="2688"/>
          </a:p>
          <a:p>
            <a:pPr marL="457200" lvl="0" indent="-399294" algn="l" rtl="0">
              <a:lnSpc>
                <a:spcPct val="95000"/>
              </a:lnSpc>
              <a:spcBef>
                <a:spcPts val="0"/>
              </a:spcBef>
              <a:spcAft>
                <a:spcPts val="0"/>
              </a:spcAft>
              <a:buSzPts val="2688"/>
              <a:buChar char="●"/>
            </a:pPr>
            <a:r>
              <a:rPr lang="en" sz="2688"/>
              <a:t>Other variants of Kraken</a:t>
            </a:r>
            <a:endParaRPr sz="2688"/>
          </a:p>
          <a:p>
            <a:pPr marL="457200" lvl="0" indent="-399294" algn="l" rtl="0">
              <a:lnSpc>
                <a:spcPct val="95000"/>
              </a:lnSpc>
              <a:spcBef>
                <a:spcPts val="0"/>
              </a:spcBef>
              <a:spcAft>
                <a:spcPts val="0"/>
              </a:spcAft>
              <a:buSzPts val="2688"/>
              <a:buChar char="●"/>
            </a:pPr>
            <a:r>
              <a:rPr lang="en" sz="2688"/>
              <a:t>Clade Exclusion Experiments</a:t>
            </a:r>
            <a:endParaRPr sz="2688"/>
          </a:p>
          <a:p>
            <a:pPr marL="457200" lvl="0" indent="-399294" algn="l" rtl="0">
              <a:lnSpc>
                <a:spcPct val="95000"/>
              </a:lnSpc>
              <a:spcBef>
                <a:spcPts val="0"/>
              </a:spcBef>
              <a:spcAft>
                <a:spcPts val="0"/>
              </a:spcAft>
              <a:buSzPts val="2688"/>
              <a:buChar char="●"/>
            </a:pPr>
            <a:r>
              <a:rPr lang="en" sz="2688"/>
              <a:t>Take home message</a:t>
            </a:r>
            <a:endParaRPr sz="2688"/>
          </a:p>
          <a:p>
            <a:pPr marL="0" lvl="0" indent="0" algn="l" rtl="0">
              <a:lnSpc>
                <a:spcPct val="95000"/>
              </a:lnSpc>
              <a:spcBef>
                <a:spcPts val="1200"/>
              </a:spcBef>
              <a:spcAft>
                <a:spcPts val="1200"/>
              </a:spcAft>
              <a:buSzPts val="523"/>
              <a:buNone/>
            </a:pPr>
            <a:endParaRPr sz="855"/>
          </a:p>
        </p:txBody>
      </p:sp>
      <p:sp>
        <p:nvSpPr>
          <p:cNvPr id="69" name="Google Shape;69;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84" name="Google Shape;284;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85" name="Google Shape;285;p42"/>
          <p:cNvPicPr preferRelativeResize="0"/>
          <p:nvPr/>
        </p:nvPicPr>
        <p:blipFill>
          <a:blip r:embed="rId3">
            <a:alphaModFix/>
          </a:blip>
          <a:stretch>
            <a:fillRect/>
          </a:stretch>
        </p:blipFill>
        <p:spPr>
          <a:xfrm>
            <a:off x="0" y="688675"/>
            <a:ext cx="9144000" cy="3880201"/>
          </a:xfrm>
          <a:prstGeom prst="rect">
            <a:avLst/>
          </a:prstGeom>
          <a:noFill/>
          <a:ln>
            <a:noFill/>
          </a:ln>
        </p:spPr>
      </p:pic>
      <p:sp>
        <p:nvSpPr>
          <p:cNvPr id="286" name="Google Shape;286;p42"/>
          <p:cNvSpPr/>
          <p:nvPr/>
        </p:nvSpPr>
        <p:spPr>
          <a:xfrm>
            <a:off x="5693925" y="4027900"/>
            <a:ext cx="591900" cy="430500"/>
          </a:xfrm>
          <a:prstGeom prst="ellipse">
            <a:avLst/>
          </a:prstGeom>
          <a:no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7" name="Google Shape;287;p42"/>
          <p:cNvSpPr/>
          <p:nvPr/>
        </p:nvSpPr>
        <p:spPr>
          <a:xfrm>
            <a:off x="2975950" y="4027900"/>
            <a:ext cx="591900" cy="430500"/>
          </a:xfrm>
          <a:prstGeom prst="ellipse">
            <a:avLst/>
          </a:prstGeom>
          <a:no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8" name="Google Shape;288;p42"/>
          <p:cNvSpPr/>
          <p:nvPr/>
        </p:nvSpPr>
        <p:spPr>
          <a:xfrm>
            <a:off x="5693925" y="2786950"/>
            <a:ext cx="591900" cy="430500"/>
          </a:xfrm>
          <a:prstGeom prst="ellipse">
            <a:avLst/>
          </a:prstGeom>
          <a:no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9" name="Google Shape;289;p42"/>
          <p:cNvSpPr/>
          <p:nvPr/>
        </p:nvSpPr>
        <p:spPr>
          <a:xfrm>
            <a:off x="2975950" y="2786950"/>
            <a:ext cx="591900" cy="430500"/>
          </a:xfrm>
          <a:prstGeom prst="ellipse">
            <a:avLst/>
          </a:prstGeom>
          <a:no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0" name="Google Shape;290;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
        <p:nvSpPr>
          <p:cNvPr id="291" name="Google Shape;291;p42"/>
          <p:cNvSpPr txBox="1"/>
          <p:nvPr/>
        </p:nvSpPr>
        <p:spPr>
          <a:xfrm>
            <a:off x="8647950" y="688675"/>
            <a:ext cx="495900" cy="2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rPr>
              <a:t>[9]</a:t>
            </a:r>
            <a:endParaRPr sz="1200">
              <a:solidFill>
                <a:schemeClr val="dk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4022"/>
              <a:t>Other variants of kraken:</a:t>
            </a:r>
            <a:r>
              <a:rPr lang="en"/>
              <a:t> </a:t>
            </a:r>
            <a:endParaRPr/>
          </a:p>
        </p:txBody>
      </p:sp>
      <p:sp>
        <p:nvSpPr>
          <p:cNvPr id="297" name="Google Shape;297;p43"/>
          <p:cNvSpPr txBox="1">
            <a:spLocks noGrp="1"/>
          </p:cNvSpPr>
          <p:nvPr>
            <p:ph type="body" idx="1"/>
          </p:nvPr>
        </p:nvSpPr>
        <p:spPr>
          <a:xfrm>
            <a:off x="311700" y="1560275"/>
            <a:ext cx="8520600" cy="3008700"/>
          </a:xfrm>
          <a:prstGeom prst="rect">
            <a:avLst/>
          </a:prstGeom>
        </p:spPr>
        <p:txBody>
          <a:bodyPr spcFirstLastPara="1" wrap="square" lIns="91425" tIns="91425" rIns="91425" bIns="91425" anchor="t" anchorCtr="0">
            <a:normAutofit/>
          </a:bodyPr>
          <a:lstStyle/>
          <a:p>
            <a:pPr marL="457200" lvl="0" indent="-431800" algn="l" rtl="0">
              <a:spcBef>
                <a:spcPts val="0"/>
              </a:spcBef>
              <a:spcAft>
                <a:spcPts val="0"/>
              </a:spcAft>
              <a:buSzPts val="3200"/>
              <a:buChar char="●"/>
            </a:pPr>
            <a:r>
              <a:rPr lang="en" sz="3200"/>
              <a:t>Kraken -Q</a:t>
            </a:r>
            <a:endParaRPr sz="3200"/>
          </a:p>
          <a:p>
            <a:pPr marL="457200" lvl="0" indent="-431800" algn="l" rtl="0">
              <a:spcBef>
                <a:spcPts val="0"/>
              </a:spcBef>
              <a:spcAft>
                <a:spcPts val="0"/>
              </a:spcAft>
              <a:buSzPts val="3200"/>
              <a:buChar char="●"/>
            </a:pPr>
            <a:r>
              <a:rPr lang="en" sz="3200"/>
              <a:t>MiniKraken-Q</a:t>
            </a:r>
            <a:endParaRPr sz="3200"/>
          </a:p>
        </p:txBody>
      </p:sp>
      <p:sp>
        <p:nvSpPr>
          <p:cNvPr id="298" name="Google Shape;298;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04" name="Google Shape;304;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05" name="Google Shape;305;p44"/>
          <p:cNvPicPr preferRelativeResize="0"/>
          <p:nvPr/>
        </p:nvPicPr>
        <p:blipFill>
          <a:blip r:embed="rId3">
            <a:alphaModFix/>
          </a:blip>
          <a:stretch>
            <a:fillRect/>
          </a:stretch>
        </p:blipFill>
        <p:spPr>
          <a:xfrm>
            <a:off x="0" y="538025"/>
            <a:ext cx="9143998" cy="3895275"/>
          </a:xfrm>
          <a:prstGeom prst="rect">
            <a:avLst/>
          </a:prstGeom>
          <a:noFill/>
          <a:ln>
            <a:noFill/>
          </a:ln>
        </p:spPr>
      </p:pic>
      <p:sp>
        <p:nvSpPr>
          <p:cNvPr id="306" name="Google Shape;306;p44"/>
          <p:cNvSpPr/>
          <p:nvPr/>
        </p:nvSpPr>
        <p:spPr>
          <a:xfrm>
            <a:off x="1738500" y="2761525"/>
            <a:ext cx="495900" cy="330300"/>
          </a:xfrm>
          <a:prstGeom prst="ellipse">
            <a:avLst/>
          </a:prstGeom>
          <a:no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7" name="Google Shape;307;p44"/>
          <p:cNvSpPr/>
          <p:nvPr/>
        </p:nvSpPr>
        <p:spPr>
          <a:xfrm>
            <a:off x="4372050" y="3685175"/>
            <a:ext cx="495900" cy="330300"/>
          </a:xfrm>
          <a:prstGeom prst="ellipse">
            <a:avLst/>
          </a:prstGeom>
          <a:no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8" name="Google Shape;308;p44"/>
          <p:cNvSpPr/>
          <p:nvPr/>
        </p:nvSpPr>
        <p:spPr>
          <a:xfrm>
            <a:off x="4372050" y="3354875"/>
            <a:ext cx="495900" cy="330300"/>
          </a:xfrm>
          <a:prstGeom prst="ellipse">
            <a:avLst/>
          </a:prstGeom>
          <a:no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9" name="Google Shape;309;p44"/>
          <p:cNvSpPr/>
          <p:nvPr/>
        </p:nvSpPr>
        <p:spPr>
          <a:xfrm>
            <a:off x="1738500" y="3096850"/>
            <a:ext cx="495900" cy="330300"/>
          </a:xfrm>
          <a:prstGeom prst="ellipse">
            <a:avLst/>
          </a:prstGeom>
          <a:no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0" name="Google Shape;310;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
        <p:nvSpPr>
          <p:cNvPr id="311" name="Google Shape;311;p44"/>
          <p:cNvSpPr txBox="1"/>
          <p:nvPr/>
        </p:nvSpPr>
        <p:spPr>
          <a:xfrm>
            <a:off x="8666475" y="4118450"/>
            <a:ext cx="495900" cy="2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rPr>
              <a:t>[10]</a:t>
            </a:r>
            <a:endParaRPr sz="1200">
              <a:solidFill>
                <a:schemeClr val="dk2"/>
              </a:solidFill>
            </a:endParaRPr>
          </a:p>
        </p:txBody>
      </p:sp>
      <p:sp>
        <p:nvSpPr>
          <p:cNvPr id="312" name="Google Shape;312;p44"/>
          <p:cNvSpPr/>
          <p:nvPr/>
        </p:nvSpPr>
        <p:spPr>
          <a:xfrm>
            <a:off x="1753275" y="4030050"/>
            <a:ext cx="3174300" cy="2577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18" name="Google Shape;318;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319" name="Google Shape;319;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pic>
        <p:nvPicPr>
          <p:cNvPr id="320" name="Google Shape;320;p45"/>
          <p:cNvPicPr preferRelativeResize="0"/>
          <p:nvPr/>
        </p:nvPicPr>
        <p:blipFill>
          <a:blip r:embed="rId3">
            <a:alphaModFix/>
          </a:blip>
          <a:stretch>
            <a:fillRect/>
          </a:stretch>
        </p:blipFill>
        <p:spPr>
          <a:xfrm>
            <a:off x="1109425" y="71100"/>
            <a:ext cx="6576419" cy="4985726"/>
          </a:xfrm>
          <a:prstGeom prst="rect">
            <a:avLst/>
          </a:prstGeom>
          <a:noFill/>
          <a:ln>
            <a:noFill/>
          </a:ln>
        </p:spPr>
      </p:pic>
      <p:sp>
        <p:nvSpPr>
          <p:cNvPr id="321" name="Google Shape;321;p45"/>
          <p:cNvSpPr txBox="1"/>
          <p:nvPr/>
        </p:nvSpPr>
        <p:spPr>
          <a:xfrm>
            <a:off x="6968900" y="506875"/>
            <a:ext cx="631800" cy="34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rPr>
              <a:t>HiSeq</a:t>
            </a:r>
            <a:endParaRPr sz="400">
              <a:solidFill>
                <a:schemeClr val="lt1"/>
              </a:solidFill>
            </a:endParaRPr>
          </a:p>
        </p:txBody>
      </p:sp>
      <p:sp>
        <p:nvSpPr>
          <p:cNvPr id="322" name="Google Shape;322;p45"/>
          <p:cNvSpPr txBox="1"/>
          <p:nvPr/>
        </p:nvSpPr>
        <p:spPr>
          <a:xfrm>
            <a:off x="6896775" y="3442900"/>
            <a:ext cx="703800" cy="34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rPr>
              <a:t>Sim-BA</a:t>
            </a:r>
            <a:endParaRPr sz="400">
              <a:solidFill>
                <a:schemeClr val="lt1"/>
              </a:solidFill>
            </a:endParaRPr>
          </a:p>
        </p:txBody>
      </p:sp>
      <p:sp>
        <p:nvSpPr>
          <p:cNvPr id="323" name="Google Shape;323;p45"/>
          <p:cNvSpPr txBox="1"/>
          <p:nvPr/>
        </p:nvSpPr>
        <p:spPr>
          <a:xfrm>
            <a:off x="6968900" y="1800475"/>
            <a:ext cx="631800" cy="34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rPr>
              <a:t>MiSeq</a:t>
            </a:r>
            <a:endParaRPr sz="400">
              <a:solidFill>
                <a:schemeClr val="lt1"/>
              </a:solidFill>
            </a:endParaRPr>
          </a:p>
        </p:txBody>
      </p:sp>
      <p:sp>
        <p:nvSpPr>
          <p:cNvPr id="324" name="Google Shape;324;p45"/>
          <p:cNvSpPr txBox="1"/>
          <p:nvPr/>
        </p:nvSpPr>
        <p:spPr>
          <a:xfrm>
            <a:off x="7189950" y="4703625"/>
            <a:ext cx="495900" cy="2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rPr>
              <a:t>[11]</a:t>
            </a:r>
            <a:endParaRPr sz="1200">
              <a:solidFill>
                <a:schemeClr val="dk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520"/>
              <a:t>Clade exclusion experiments </a:t>
            </a:r>
            <a:endParaRPr sz="3520"/>
          </a:p>
        </p:txBody>
      </p:sp>
      <p:sp>
        <p:nvSpPr>
          <p:cNvPr id="330" name="Google Shape;330;p46"/>
          <p:cNvSpPr txBox="1">
            <a:spLocks noGrp="1"/>
          </p:cNvSpPr>
          <p:nvPr>
            <p:ph type="body" idx="1"/>
          </p:nvPr>
        </p:nvSpPr>
        <p:spPr>
          <a:xfrm>
            <a:off x="311700" y="1603975"/>
            <a:ext cx="8520600" cy="2964900"/>
          </a:xfrm>
          <a:prstGeom prst="rect">
            <a:avLst/>
          </a:prstGeom>
        </p:spPr>
        <p:txBody>
          <a:bodyPr spcFirstLastPara="1" wrap="square" lIns="91425" tIns="91425" rIns="91425" bIns="91425" anchor="t" anchorCtr="0">
            <a:normAutofit/>
          </a:bodyPr>
          <a:lstStyle/>
          <a:p>
            <a:pPr marL="457200" lvl="0" indent="-400050" algn="l" rtl="0">
              <a:spcBef>
                <a:spcPts val="0"/>
              </a:spcBef>
              <a:spcAft>
                <a:spcPts val="0"/>
              </a:spcAft>
              <a:buSzPts val="2700"/>
              <a:buChar char="●"/>
            </a:pPr>
            <a:r>
              <a:rPr lang="en" sz="2700"/>
              <a:t>Novel organisms</a:t>
            </a:r>
            <a:endParaRPr sz="2700"/>
          </a:p>
          <a:p>
            <a:pPr marL="457200" lvl="0" indent="-400050" algn="l" rtl="0">
              <a:spcBef>
                <a:spcPts val="0"/>
              </a:spcBef>
              <a:spcAft>
                <a:spcPts val="0"/>
              </a:spcAft>
              <a:buSzPts val="2700"/>
              <a:buChar char="●"/>
            </a:pPr>
            <a:r>
              <a:rPr lang="en" sz="2700"/>
              <a:t>High rank level precision </a:t>
            </a:r>
            <a:endParaRPr sz="2700"/>
          </a:p>
          <a:p>
            <a:pPr marL="457200" lvl="0" indent="-400050" algn="l" rtl="0">
              <a:spcBef>
                <a:spcPts val="0"/>
              </a:spcBef>
              <a:spcAft>
                <a:spcPts val="0"/>
              </a:spcAft>
              <a:buSzPts val="2700"/>
              <a:buChar char="●"/>
            </a:pPr>
            <a:r>
              <a:rPr lang="en" sz="2700"/>
              <a:t>Low sensitivity </a:t>
            </a:r>
            <a:endParaRPr sz="2700"/>
          </a:p>
        </p:txBody>
      </p:sp>
      <p:sp>
        <p:nvSpPr>
          <p:cNvPr id="331" name="Google Shape;331;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37" name="Google Shape;337;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38" name="Google Shape;338;p47"/>
          <p:cNvPicPr preferRelativeResize="0"/>
          <p:nvPr/>
        </p:nvPicPr>
        <p:blipFill>
          <a:blip r:embed="rId3">
            <a:alphaModFix/>
          </a:blip>
          <a:stretch>
            <a:fillRect/>
          </a:stretch>
        </p:blipFill>
        <p:spPr>
          <a:xfrm>
            <a:off x="0" y="790650"/>
            <a:ext cx="9144002" cy="3517801"/>
          </a:xfrm>
          <a:prstGeom prst="rect">
            <a:avLst/>
          </a:prstGeom>
          <a:noFill/>
          <a:ln>
            <a:noFill/>
          </a:ln>
        </p:spPr>
      </p:pic>
      <p:sp>
        <p:nvSpPr>
          <p:cNvPr id="339" name="Google Shape;339;p47"/>
          <p:cNvSpPr txBox="1"/>
          <p:nvPr/>
        </p:nvSpPr>
        <p:spPr>
          <a:xfrm>
            <a:off x="8662200" y="3948250"/>
            <a:ext cx="481800" cy="2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rPr>
              <a:t>[12]</a:t>
            </a:r>
            <a:endParaRPr sz="1200">
              <a:solidFill>
                <a:schemeClr val="dk2"/>
              </a:solidFill>
            </a:endParaRPr>
          </a:p>
        </p:txBody>
      </p:sp>
      <p:sp>
        <p:nvSpPr>
          <p:cNvPr id="340" name="Google Shape;340;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720"/>
              <a:t>Advantages of kraken</a:t>
            </a:r>
            <a:endParaRPr sz="3720"/>
          </a:p>
        </p:txBody>
      </p:sp>
      <p:sp>
        <p:nvSpPr>
          <p:cNvPr id="346" name="Google Shape;346;p48"/>
          <p:cNvSpPr txBox="1">
            <a:spLocks noGrp="1"/>
          </p:cNvSpPr>
          <p:nvPr>
            <p:ph type="body" idx="1"/>
          </p:nvPr>
        </p:nvSpPr>
        <p:spPr>
          <a:xfrm>
            <a:off x="311700" y="1783925"/>
            <a:ext cx="8520600" cy="3486900"/>
          </a:xfrm>
          <a:prstGeom prst="rect">
            <a:avLst/>
          </a:prstGeom>
        </p:spPr>
        <p:txBody>
          <a:bodyPr spcFirstLastPara="1" wrap="square" lIns="91425" tIns="91425" rIns="91425" bIns="91425" anchor="t" anchorCtr="0">
            <a:noAutofit/>
          </a:bodyPr>
          <a:lstStyle/>
          <a:p>
            <a:pPr marL="457200" lvl="0" indent="-400050" algn="l" rtl="0">
              <a:lnSpc>
                <a:spcPct val="105000"/>
              </a:lnSpc>
              <a:spcBef>
                <a:spcPts val="0"/>
              </a:spcBef>
              <a:spcAft>
                <a:spcPts val="0"/>
              </a:spcAft>
              <a:buSzPts val="2700"/>
              <a:buChar char="●"/>
            </a:pPr>
            <a:r>
              <a:rPr lang="en" sz="2700"/>
              <a:t>Fast</a:t>
            </a:r>
            <a:endParaRPr sz="2700"/>
          </a:p>
          <a:p>
            <a:pPr marL="457200" lvl="0" indent="-400050" algn="l" rtl="0">
              <a:lnSpc>
                <a:spcPct val="105000"/>
              </a:lnSpc>
              <a:spcBef>
                <a:spcPts val="0"/>
              </a:spcBef>
              <a:spcAft>
                <a:spcPts val="0"/>
              </a:spcAft>
              <a:buSzPts val="2700"/>
              <a:buChar char="●"/>
            </a:pPr>
            <a:r>
              <a:rPr lang="en" sz="2700"/>
              <a:t>High Precision </a:t>
            </a:r>
            <a:endParaRPr sz="2700"/>
          </a:p>
          <a:p>
            <a:pPr marL="914400" lvl="1" indent="-400050" algn="l" rtl="0">
              <a:lnSpc>
                <a:spcPct val="105000"/>
              </a:lnSpc>
              <a:spcBef>
                <a:spcPts val="0"/>
              </a:spcBef>
              <a:spcAft>
                <a:spcPts val="0"/>
              </a:spcAft>
              <a:buSzPts val="2700"/>
              <a:buChar char="○"/>
            </a:pPr>
            <a:r>
              <a:rPr lang="en" sz="2200"/>
              <a:t>via short exact alignments(k-mers)</a:t>
            </a:r>
            <a:r>
              <a:rPr lang="en" sz="2700"/>
              <a:t>  </a:t>
            </a:r>
            <a:endParaRPr sz="2700"/>
          </a:p>
          <a:p>
            <a:pPr marL="457200" lvl="0" indent="-400050" algn="l" rtl="0">
              <a:lnSpc>
                <a:spcPct val="105000"/>
              </a:lnSpc>
              <a:spcBef>
                <a:spcPts val="0"/>
              </a:spcBef>
              <a:spcAft>
                <a:spcPts val="0"/>
              </a:spcAft>
              <a:buSzPts val="2700"/>
              <a:buChar char="●"/>
            </a:pPr>
            <a:r>
              <a:rPr lang="en" sz="2700"/>
              <a:t>Classification at various taxonomic levels</a:t>
            </a:r>
            <a:endParaRPr sz="2700"/>
          </a:p>
          <a:p>
            <a:pPr marL="457200" lvl="0" indent="0" algn="l" rtl="0">
              <a:lnSpc>
                <a:spcPct val="105000"/>
              </a:lnSpc>
              <a:spcBef>
                <a:spcPts val="1200"/>
              </a:spcBef>
              <a:spcAft>
                <a:spcPts val="0"/>
              </a:spcAft>
              <a:buNone/>
            </a:pPr>
            <a:r>
              <a:rPr lang="en" sz="2500"/>
              <a:t> </a:t>
            </a:r>
            <a:endParaRPr sz="2500"/>
          </a:p>
          <a:p>
            <a:pPr marL="0" lvl="0" indent="0" algn="l" rtl="0">
              <a:lnSpc>
                <a:spcPct val="105000"/>
              </a:lnSpc>
              <a:spcBef>
                <a:spcPts val="1200"/>
              </a:spcBef>
              <a:spcAft>
                <a:spcPts val="1200"/>
              </a:spcAft>
              <a:buNone/>
            </a:pPr>
            <a:endParaRPr/>
          </a:p>
        </p:txBody>
      </p:sp>
      <p:sp>
        <p:nvSpPr>
          <p:cNvPr id="347" name="Google Shape;347;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891"/>
              <a:buFont typeface="Arial"/>
              <a:buNone/>
            </a:pPr>
            <a:r>
              <a:rPr lang="en" sz="3578"/>
              <a:t>Advantages of kraken</a:t>
            </a:r>
            <a:endParaRPr sz="3020"/>
          </a:p>
        </p:txBody>
      </p:sp>
      <p:sp>
        <p:nvSpPr>
          <p:cNvPr id="353" name="Google Shape;353;p49"/>
          <p:cNvSpPr txBox="1">
            <a:spLocks noGrp="1"/>
          </p:cNvSpPr>
          <p:nvPr>
            <p:ph type="body" idx="1"/>
          </p:nvPr>
        </p:nvSpPr>
        <p:spPr>
          <a:xfrm>
            <a:off x="311700" y="1323525"/>
            <a:ext cx="8520600" cy="3195900"/>
          </a:xfrm>
          <a:prstGeom prst="rect">
            <a:avLst/>
          </a:prstGeom>
        </p:spPr>
        <p:txBody>
          <a:bodyPr spcFirstLastPara="1" wrap="square" lIns="91425" tIns="91425" rIns="91425" bIns="91425" anchor="t" anchorCtr="0">
            <a:normAutofit/>
          </a:bodyPr>
          <a:lstStyle/>
          <a:p>
            <a:pPr marL="457200" lvl="0" indent="-393700" algn="l" rtl="0">
              <a:lnSpc>
                <a:spcPct val="105000"/>
              </a:lnSpc>
              <a:spcBef>
                <a:spcPts val="1200"/>
              </a:spcBef>
              <a:spcAft>
                <a:spcPts val="0"/>
              </a:spcAft>
              <a:buSzPts val="2600"/>
              <a:buChar char="●"/>
            </a:pPr>
            <a:r>
              <a:rPr lang="en" sz="2600"/>
              <a:t>Memory Efficient</a:t>
            </a:r>
            <a:endParaRPr sz="2600"/>
          </a:p>
          <a:p>
            <a:pPr marL="457200" lvl="0" indent="-393700" algn="l" rtl="0">
              <a:spcBef>
                <a:spcPts val="0"/>
              </a:spcBef>
              <a:spcAft>
                <a:spcPts val="0"/>
              </a:spcAft>
              <a:buSzPts val="2600"/>
              <a:buChar char="●"/>
            </a:pPr>
            <a:r>
              <a:rPr lang="en" sz="2600"/>
              <a:t>Reference Database Flexibility</a:t>
            </a:r>
            <a:endParaRPr sz="3300"/>
          </a:p>
          <a:p>
            <a:pPr marL="457200" lvl="0" indent="-393700" algn="l" rtl="0">
              <a:lnSpc>
                <a:spcPct val="105000"/>
              </a:lnSpc>
              <a:spcBef>
                <a:spcPts val="0"/>
              </a:spcBef>
              <a:spcAft>
                <a:spcPts val="0"/>
              </a:spcAft>
              <a:buSzPts val="2600"/>
              <a:buChar char="●"/>
            </a:pPr>
            <a:r>
              <a:rPr lang="en" sz="2600"/>
              <a:t>Other Applications</a:t>
            </a:r>
            <a:endParaRPr sz="2600"/>
          </a:p>
          <a:p>
            <a:pPr marL="914400" lvl="1" indent="-368300" algn="l" rtl="0">
              <a:lnSpc>
                <a:spcPct val="105000"/>
              </a:lnSpc>
              <a:spcBef>
                <a:spcPts val="0"/>
              </a:spcBef>
              <a:spcAft>
                <a:spcPts val="0"/>
              </a:spcAft>
              <a:buSzPts val="2200"/>
              <a:buChar char="○"/>
            </a:pPr>
            <a:r>
              <a:rPr lang="en" sz="2200"/>
              <a:t>e.g de Bruijn Graphs</a:t>
            </a:r>
            <a:endParaRPr sz="2200"/>
          </a:p>
          <a:p>
            <a:pPr marL="457200" lvl="0" indent="-393700" algn="l" rtl="0">
              <a:lnSpc>
                <a:spcPct val="105000"/>
              </a:lnSpc>
              <a:spcBef>
                <a:spcPts val="0"/>
              </a:spcBef>
              <a:spcAft>
                <a:spcPts val="0"/>
              </a:spcAft>
              <a:buSzPts val="2600"/>
              <a:buChar char="●"/>
            </a:pPr>
            <a:r>
              <a:rPr lang="en" sz="2600"/>
              <a:t>Reduced False positives </a:t>
            </a:r>
            <a:endParaRPr sz="2600"/>
          </a:p>
          <a:p>
            <a:pPr marL="0" lvl="0" indent="0" algn="l" rtl="0">
              <a:spcBef>
                <a:spcPts val="1200"/>
              </a:spcBef>
              <a:spcAft>
                <a:spcPts val="1200"/>
              </a:spcAft>
              <a:buNone/>
            </a:pPr>
            <a:endParaRPr sz="2100"/>
          </a:p>
        </p:txBody>
      </p:sp>
      <p:sp>
        <p:nvSpPr>
          <p:cNvPr id="354" name="Google Shape;354;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720"/>
              <a:t>CONCLUSION </a:t>
            </a:r>
            <a:endParaRPr sz="3720"/>
          </a:p>
        </p:txBody>
      </p:sp>
      <p:sp>
        <p:nvSpPr>
          <p:cNvPr id="360" name="Google Shape;360;p50"/>
          <p:cNvSpPr txBox="1">
            <a:spLocks noGrp="1"/>
          </p:cNvSpPr>
          <p:nvPr>
            <p:ph type="body" idx="1"/>
          </p:nvPr>
        </p:nvSpPr>
        <p:spPr>
          <a:xfrm>
            <a:off x="311700" y="1458875"/>
            <a:ext cx="8520600" cy="3110100"/>
          </a:xfrm>
          <a:prstGeom prst="rect">
            <a:avLst/>
          </a:prstGeom>
        </p:spPr>
        <p:txBody>
          <a:bodyPr spcFirstLastPara="1" wrap="square" lIns="91425" tIns="91425" rIns="91425" bIns="91425" anchor="t" anchorCtr="0">
            <a:normAutofit/>
          </a:bodyPr>
          <a:lstStyle/>
          <a:p>
            <a:pPr marL="457200" lvl="0" indent="-400050" algn="l" rtl="0">
              <a:spcBef>
                <a:spcPts val="0"/>
              </a:spcBef>
              <a:spcAft>
                <a:spcPts val="0"/>
              </a:spcAft>
              <a:buSzPts val="2700"/>
              <a:buChar char="●"/>
            </a:pPr>
            <a:r>
              <a:rPr lang="en" sz="2700"/>
              <a:t>Workflow </a:t>
            </a:r>
            <a:endParaRPr sz="2700"/>
          </a:p>
          <a:p>
            <a:pPr marL="914400" lvl="1" indent="-400050" algn="l" rtl="0">
              <a:spcBef>
                <a:spcPts val="0"/>
              </a:spcBef>
              <a:spcAft>
                <a:spcPts val="0"/>
              </a:spcAft>
              <a:buSzPts val="2700"/>
              <a:buChar char="○"/>
            </a:pPr>
            <a:r>
              <a:rPr lang="en" sz="2700"/>
              <a:t> </a:t>
            </a:r>
            <a:r>
              <a:rPr lang="en" sz="2200"/>
              <a:t>Minimizer and LCA </a:t>
            </a:r>
            <a:endParaRPr sz="2200"/>
          </a:p>
          <a:p>
            <a:pPr marL="457200" lvl="0" indent="-400050" algn="l" rtl="0">
              <a:spcBef>
                <a:spcPts val="0"/>
              </a:spcBef>
              <a:spcAft>
                <a:spcPts val="0"/>
              </a:spcAft>
              <a:buSzPts val="2700"/>
              <a:buChar char="●"/>
            </a:pPr>
            <a:r>
              <a:rPr lang="en" sz="2700"/>
              <a:t>Speed </a:t>
            </a:r>
            <a:endParaRPr sz="2700"/>
          </a:p>
          <a:p>
            <a:pPr marL="457200" lvl="0" indent="-400050" algn="l" rtl="0">
              <a:spcBef>
                <a:spcPts val="0"/>
              </a:spcBef>
              <a:spcAft>
                <a:spcPts val="0"/>
              </a:spcAft>
              <a:buSzPts val="2700"/>
              <a:buChar char="●"/>
            </a:pPr>
            <a:r>
              <a:rPr lang="en" sz="2700"/>
              <a:t>Precision</a:t>
            </a:r>
            <a:endParaRPr sz="2700"/>
          </a:p>
          <a:p>
            <a:pPr marL="457200" lvl="0" indent="-400050" algn="l" rtl="0">
              <a:spcBef>
                <a:spcPts val="0"/>
              </a:spcBef>
              <a:spcAft>
                <a:spcPts val="0"/>
              </a:spcAft>
              <a:buSzPts val="2700"/>
              <a:buChar char="●"/>
            </a:pPr>
            <a:r>
              <a:rPr lang="en" sz="2700"/>
              <a:t>Scalability</a:t>
            </a:r>
            <a:endParaRPr sz="2700"/>
          </a:p>
        </p:txBody>
      </p:sp>
      <p:sp>
        <p:nvSpPr>
          <p:cNvPr id="361" name="Google Shape;361;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1"/>
          <p:cNvSpPr txBox="1">
            <a:spLocks noGrp="1"/>
          </p:cNvSpPr>
          <p:nvPr>
            <p:ph type="title"/>
          </p:nvPr>
        </p:nvSpPr>
        <p:spPr>
          <a:xfrm>
            <a:off x="248300" y="44507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920"/>
              <a:t>Sources </a:t>
            </a:r>
            <a:endParaRPr sz="3920"/>
          </a:p>
        </p:txBody>
      </p:sp>
      <p:sp>
        <p:nvSpPr>
          <p:cNvPr id="367" name="Google Shape;367;p51"/>
          <p:cNvSpPr txBox="1">
            <a:spLocks noGrp="1"/>
          </p:cNvSpPr>
          <p:nvPr>
            <p:ph type="body" idx="1"/>
          </p:nvPr>
        </p:nvSpPr>
        <p:spPr>
          <a:xfrm>
            <a:off x="311700" y="1494150"/>
            <a:ext cx="8520600" cy="3074700"/>
          </a:xfrm>
          <a:prstGeom prst="rect">
            <a:avLst/>
          </a:prstGeom>
        </p:spPr>
        <p:txBody>
          <a:bodyPr spcFirstLastPara="1" wrap="square" lIns="91425" tIns="91425" rIns="91425" bIns="91425" anchor="t" anchorCtr="0">
            <a:noAutofit/>
          </a:bodyPr>
          <a:lstStyle/>
          <a:p>
            <a:pPr marL="457200" lvl="0" indent="-334327" algn="l" rtl="0">
              <a:spcBef>
                <a:spcPts val="0"/>
              </a:spcBef>
              <a:spcAft>
                <a:spcPts val="0"/>
              </a:spcAft>
              <a:buSzPts val="1665"/>
              <a:buChar char="●"/>
            </a:pPr>
            <a:r>
              <a:rPr lang="en" sz="1765"/>
              <a:t>[1]-</a:t>
            </a:r>
            <a:r>
              <a:rPr lang="en" sz="1910" u="sng">
                <a:solidFill>
                  <a:schemeClr val="hlink"/>
                </a:solidFill>
                <a:hlinkClick r:id="rId3"/>
              </a:rPr>
              <a:t>https://www.researchgate.net/figure/The-basic-outline-of-metagenomic-sequencing-and-data-processing-Mixed-microbial-cells_fig1_309080952</a:t>
            </a:r>
            <a:endParaRPr sz="1765"/>
          </a:p>
          <a:p>
            <a:pPr marL="457200" lvl="0" indent="-340677" algn="l" rtl="0">
              <a:spcBef>
                <a:spcPts val="0"/>
              </a:spcBef>
              <a:spcAft>
                <a:spcPts val="0"/>
              </a:spcAft>
              <a:buSzPts val="1765"/>
              <a:buChar char="●"/>
            </a:pPr>
            <a:r>
              <a:rPr lang="en" sz="1765"/>
              <a:t>[2]-</a:t>
            </a:r>
            <a:r>
              <a:rPr lang="en" sz="1765" u="sng">
                <a:solidFill>
                  <a:schemeClr val="hlink"/>
                </a:solidFill>
                <a:hlinkClick r:id="rId4"/>
              </a:rPr>
              <a:t>https://medium.com/swlh/bioinformatics-1-k-mer-counting-8c1283a07e29</a:t>
            </a:r>
            <a:endParaRPr sz="1765"/>
          </a:p>
          <a:p>
            <a:pPr marL="457200" lvl="0" indent="-340677" algn="l" rtl="0">
              <a:spcBef>
                <a:spcPts val="0"/>
              </a:spcBef>
              <a:spcAft>
                <a:spcPts val="0"/>
              </a:spcAft>
              <a:buSzPts val="1765"/>
              <a:buChar char="●"/>
            </a:pPr>
            <a:r>
              <a:rPr lang="en" sz="1765"/>
              <a:t>[3]- [12] -</a:t>
            </a:r>
            <a:r>
              <a:rPr lang="en" sz="1765" u="sng">
                <a:solidFill>
                  <a:schemeClr val="hlink"/>
                </a:solidFill>
                <a:hlinkClick r:id="rId5"/>
              </a:rPr>
              <a:t>https://genomebiology.biomedcentral.com/articles/10.1186/gb-2014-15-3-r46</a:t>
            </a:r>
            <a:endParaRPr sz="1765"/>
          </a:p>
          <a:p>
            <a:pPr marL="457200" lvl="0" indent="0" algn="l" rtl="0">
              <a:spcBef>
                <a:spcPts val="1200"/>
              </a:spcBef>
              <a:spcAft>
                <a:spcPts val="0"/>
              </a:spcAft>
              <a:buSzPts val="1018"/>
              <a:buNone/>
            </a:pPr>
            <a:endParaRPr sz="1765"/>
          </a:p>
          <a:p>
            <a:pPr marL="457200" lvl="0" indent="0" algn="l" rtl="0">
              <a:spcBef>
                <a:spcPts val="1200"/>
              </a:spcBef>
              <a:spcAft>
                <a:spcPts val="1200"/>
              </a:spcAft>
              <a:buSzPts val="1018"/>
              <a:buNone/>
            </a:pPr>
            <a:endParaRPr sz="1665"/>
          </a:p>
        </p:txBody>
      </p:sp>
      <p:sp>
        <p:nvSpPr>
          <p:cNvPr id="368" name="Google Shape;368;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4020"/>
              <a:t>What is Metagenomics ?</a:t>
            </a:r>
            <a:endParaRPr sz="4020"/>
          </a:p>
        </p:txBody>
      </p:sp>
      <p:sp>
        <p:nvSpPr>
          <p:cNvPr id="75" name="Google Shape;75;p16"/>
          <p:cNvSpPr txBox="1">
            <a:spLocks noGrp="1"/>
          </p:cNvSpPr>
          <p:nvPr>
            <p:ph type="body" idx="1"/>
          </p:nvPr>
        </p:nvSpPr>
        <p:spPr>
          <a:xfrm>
            <a:off x="0" y="1611875"/>
            <a:ext cx="7448400" cy="3275100"/>
          </a:xfrm>
          <a:prstGeom prst="rect">
            <a:avLst/>
          </a:prstGeom>
        </p:spPr>
        <p:txBody>
          <a:bodyPr spcFirstLastPara="1" wrap="square" lIns="91425" tIns="91425" rIns="91425" bIns="91425" anchor="t" anchorCtr="0">
            <a:normAutofit/>
          </a:bodyPr>
          <a:lstStyle/>
          <a:p>
            <a:pPr marL="457200" lvl="0" indent="-457200" algn="l" rtl="0">
              <a:spcBef>
                <a:spcPts val="0"/>
              </a:spcBef>
              <a:spcAft>
                <a:spcPts val="0"/>
              </a:spcAft>
              <a:buSzPts val="3600"/>
              <a:buChar char="●"/>
            </a:pPr>
            <a:r>
              <a:rPr lang="en" sz="3600"/>
              <a:t>Genomic analysis </a:t>
            </a:r>
            <a:endParaRPr sz="3600"/>
          </a:p>
          <a:p>
            <a:pPr marL="457200" lvl="0" indent="-457200" algn="l" rtl="0">
              <a:spcBef>
                <a:spcPts val="0"/>
              </a:spcBef>
              <a:spcAft>
                <a:spcPts val="0"/>
              </a:spcAft>
              <a:buSzPts val="3600"/>
              <a:buChar char="●"/>
            </a:pPr>
            <a:r>
              <a:rPr lang="en" sz="3600"/>
              <a:t>Culture-independent information </a:t>
            </a:r>
            <a:endParaRPr sz="3600"/>
          </a:p>
        </p:txBody>
      </p:sp>
      <p:sp>
        <p:nvSpPr>
          <p:cNvPr id="76" name="Google Shape;76;p16"/>
          <p:cNvSpPr txBox="1"/>
          <p:nvPr/>
        </p:nvSpPr>
        <p:spPr>
          <a:xfrm>
            <a:off x="8238950" y="4872300"/>
            <a:ext cx="402000" cy="2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rPr>
              <a:t>[1]</a:t>
            </a:r>
            <a:endParaRPr sz="1200">
              <a:solidFill>
                <a:schemeClr val="dk2"/>
              </a:solidFill>
            </a:endParaRPr>
          </a:p>
        </p:txBody>
      </p:sp>
      <p:sp>
        <p:nvSpPr>
          <p:cNvPr id="77" name="Google Shape;7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THANKS FOR YOUR ATTENTION ! </a:t>
            </a:r>
            <a:endParaRPr/>
          </a:p>
        </p:txBody>
      </p:sp>
      <p:sp>
        <p:nvSpPr>
          <p:cNvPr id="374" name="Google Shape;374;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83" name="Google Shape;8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grpSp>
        <p:nvGrpSpPr>
          <p:cNvPr id="84" name="Google Shape;84;p17"/>
          <p:cNvGrpSpPr/>
          <p:nvPr/>
        </p:nvGrpSpPr>
        <p:grpSpPr>
          <a:xfrm>
            <a:off x="0" y="293200"/>
            <a:ext cx="9144001" cy="4389575"/>
            <a:chOff x="0" y="293200"/>
            <a:chExt cx="9144001" cy="4389575"/>
          </a:xfrm>
        </p:grpSpPr>
        <p:pic>
          <p:nvPicPr>
            <p:cNvPr id="85" name="Google Shape;85;p17"/>
            <p:cNvPicPr preferRelativeResize="0"/>
            <p:nvPr/>
          </p:nvPicPr>
          <p:blipFill>
            <a:blip r:embed="rId3">
              <a:alphaModFix/>
            </a:blip>
            <a:stretch>
              <a:fillRect/>
            </a:stretch>
          </p:blipFill>
          <p:spPr>
            <a:xfrm>
              <a:off x="0" y="293200"/>
              <a:ext cx="9144001" cy="4389574"/>
            </a:xfrm>
            <a:prstGeom prst="rect">
              <a:avLst/>
            </a:prstGeom>
            <a:noFill/>
            <a:ln>
              <a:noFill/>
            </a:ln>
          </p:spPr>
        </p:pic>
        <p:sp>
          <p:nvSpPr>
            <p:cNvPr id="86" name="Google Shape;86;p17"/>
            <p:cNvSpPr txBox="1"/>
            <p:nvPr/>
          </p:nvSpPr>
          <p:spPr>
            <a:xfrm>
              <a:off x="1817825" y="3878475"/>
              <a:ext cx="5428500" cy="804300"/>
            </a:xfrm>
            <a:prstGeom prst="rect">
              <a:avLst/>
            </a:prstGeom>
            <a:solidFill>
              <a:schemeClr val="dk1"/>
            </a:solidFill>
            <a:ln>
              <a:noFill/>
            </a:ln>
          </p:spPr>
          <p:txBody>
            <a:bodyPr spcFirstLastPara="1" wrap="square" lIns="91425" tIns="91425" rIns="91425" bIns="91425" anchor="t" anchorCtr="0">
              <a:noAutofit/>
            </a:bodyPr>
            <a:lstStyle/>
            <a:p>
              <a:pPr marL="1828800" lvl="0" indent="0" algn="l" rtl="0">
                <a:spcBef>
                  <a:spcPts val="0"/>
                </a:spcBef>
                <a:spcAft>
                  <a:spcPts val="0"/>
                </a:spcAft>
                <a:buNone/>
              </a:pPr>
              <a:r>
                <a:rPr lang="en" sz="1300" b="1">
                  <a:solidFill>
                    <a:schemeClr val="lt1"/>
                  </a:solidFill>
                </a:rPr>
                <a:t>Metagenome Classification </a:t>
              </a:r>
              <a:endParaRPr sz="1300" b="1">
                <a:solidFill>
                  <a:schemeClr val="lt1"/>
                </a:solidFill>
              </a:endParaRPr>
            </a:p>
          </p:txBody>
        </p:sp>
      </p:grpSp>
      <p:sp>
        <p:nvSpPr>
          <p:cNvPr id="87" name="Google Shape;87;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
        <p:nvSpPr>
          <p:cNvPr id="88" name="Google Shape;88;p17"/>
          <p:cNvSpPr txBox="1"/>
          <p:nvPr/>
        </p:nvSpPr>
        <p:spPr>
          <a:xfrm>
            <a:off x="8472450" y="4181850"/>
            <a:ext cx="402000" cy="2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rPr>
              <a:t>[1]</a:t>
            </a:r>
            <a:endParaRPr sz="12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94" name="Google Shape;9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5" name="Google Shape;95;p18"/>
          <p:cNvPicPr preferRelativeResize="0"/>
          <p:nvPr/>
        </p:nvPicPr>
        <p:blipFill>
          <a:blip r:embed="rId3">
            <a:alphaModFix/>
          </a:blip>
          <a:stretch>
            <a:fillRect/>
          </a:stretch>
        </p:blipFill>
        <p:spPr>
          <a:xfrm>
            <a:off x="333375" y="636650"/>
            <a:ext cx="8477250" cy="3878575"/>
          </a:xfrm>
          <a:prstGeom prst="rect">
            <a:avLst/>
          </a:prstGeom>
          <a:noFill/>
          <a:ln>
            <a:noFill/>
          </a:ln>
        </p:spPr>
      </p:pic>
      <p:sp>
        <p:nvSpPr>
          <p:cNvPr id="96" name="Google Shape;96;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4022"/>
              <a:t>Challenges in Metagenomics</a:t>
            </a:r>
            <a:endParaRPr sz="4022"/>
          </a:p>
          <a:p>
            <a:pPr marL="0" lvl="0" indent="0" algn="l" rtl="0">
              <a:spcBef>
                <a:spcPts val="0"/>
              </a:spcBef>
              <a:spcAft>
                <a:spcPts val="0"/>
              </a:spcAft>
              <a:buNone/>
            </a:pPr>
            <a:endParaRPr/>
          </a:p>
        </p:txBody>
      </p:sp>
      <p:sp>
        <p:nvSpPr>
          <p:cNvPr id="102" name="Google Shape;102;p19"/>
          <p:cNvSpPr txBox="1">
            <a:spLocks noGrp="1"/>
          </p:cNvSpPr>
          <p:nvPr>
            <p:ph type="body" idx="1"/>
          </p:nvPr>
        </p:nvSpPr>
        <p:spPr>
          <a:xfrm>
            <a:off x="311700" y="1382200"/>
            <a:ext cx="8520600" cy="3535200"/>
          </a:xfrm>
          <a:prstGeom prst="rect">
            <a:avLst/>
          </a:prstGeom>
        </p:spPr>
        <p:txBody>
          <a:bodyPr spcFirstLastPara="1" wrap="square" lIns="91425" tIns="91425" rIns="91425" bIns="91425" anchor="t" anchorCtr="0">
            <a:normAutofit/>
          </a:bodyPr>
          <a:lstStyle/>
          <a:p>
            <a:pPr marL="457200" lvl="0" indent="-400050" algn="l" rtl="0">
              <a:spcBef>
                <a:spcPts val="0"/>
              </a:spcBef>
              <a:spcAft>
                <a:spcPts val="0"/>
              </a:spcAft>
              <a:buSzPts val="2700"/>
              <a:buChar char="●"/>
            </a:pPr>
            <a:r>
              <a:rPr lang="en" sz="2700"/>
              <a:t>Sample complexity</a:t>
            </a:r>
            <a:endParaRPr sz="2700"/>
          </a:p>
          <a:p>
            <a:pPr marL="457200" lvl="0" indent="-400050" algn="l" rtl="0">
              <a:spcBef>
                <a:spcPts val="0"/>
              </a:spcBef>
              <a:spcAft>
                <a:spcPts val="0"/>
              </a:spcAft>
              <a:buSzPts val="2700"/>
              <a:buChar char="●"/>
            </a:pPr>
            <a:r>
              <a:rPr lang="en" sz="2700"/>
              <a:t>Database limitations</a:t>
            </a:r>
            <a:endParaRPr sz="2700"/>
          </a:p>
          <a:p>
            <a:pPr marL="914400" lvl="1" indent="-368300" algn="l" rtl="0">
              <a:spcBef>
                <a:spcPts val="0"/>
              </a:spcBef>
              <a:spcAft>
                <a:spcPts val="0"/>
              </a:spcAft>
              <a:buSzPts val="2200"/>
              <a:buChar char="○"/>
            </a:pPr>
            <a:r>
              <a:rPr lang="en" sz="2200"/>
              <a:t>Misclassification </a:t>
            </a:r>
            <a:endParaRPr sz="2200"/>
          </a:p>
          <a:p>
            <a:pPr marL="457200" lvl="0" indent="-400050" algn="l" rtl="0">
              <a:spcBef>
                <a:spcPts val="0"/>
              </a:spcBef>
              <a:spcAft>
                <a:spcPts val="0"/>
              </a:spcAft>
              <a:buSzPts val="2700"/>
              <a:buChar char="●"/>
            </a:pPr>
            <a:r>
              <a:rPr lang="en" sz="2700"/>
              <a:t>Sequencing errors</a:t>
            </a:r>
            <a:endParaRPr sz="2700"/>
          </a:p>
          <a:p>
            <a:pPr marL="914400" lvl="1" indent="-387350" algn="l" rtl="0">
              <a:spcBef>
                <a:spcPts val="0"/>
              </a:spcBef>
              <a:spcAft>
                <a:spcPts val="0"/>
              </a:spcAft>
              <a:buSzPts val="2500"/>
              <a:buChar char="○"/>
            </a:pPr>
            <a:r>
              <a:rPr lang="en" sz="2200"/>
              <a:t>Noise</a:t>
            </a:r>
            <a:r>
              <a:rPr lang="en" sz="2500"/>
              <a:t> </a:t>
            </a:r>
            <a:endParaRPr sz="2500"/>
          </a:p>
          <a:p>
            <a:pPr marL="457200" lvl="0" indent="0" algn="l" rtl="0">
              <a:spcBef>
                <a:spcPts val="1200"/>
              </a:spcBef>
              <a:spcAft>
                <a:spcPts val="1200"/>
              </a:spcAft>
              <a:buNone/>
            </a:pPr>
            <a:endParaRPr sz="2500"/>
          </a:p>
        </p:txBody>
      </p:sp>
      <p:sp>
        <p:nvSpPr>
          <p:cNvPr id="103" name="Google Shape;103;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620"/>
              <a:t>Algorithms before Kraken :-</a:t>
            </a:r>
            <a:endParaRPr sz="3620"/>
          </a:p>
        </p:txBody>
      </p:sp>
      <p:sp>
        <p:nvSpPr>
          <p:cNvPr id="109" name="Google Shape;109;p20"/>
          <p:cNvSpPr txBox="1">
            <a:spLocks noGrp="1"/>
          </p:cNvSpPr>
          <p:nvPr>
            <p:ph type="body" idx="1"/>
          </p:nvPr>
        </p:nvSpPr>
        <p:spPr>
          <a:xfrm>
            <a:off x="311700" y="1348700"/>
            <a:ext cx="8090400" cy="3485100"/>
          </a:xfrm>
          <a:prstGeom prst="rect">
            <a:avLst/>
          </a:prstGeom>
        </p:spPr>
        <p:txBody>
          <a:bodyPr spcFirstLastPara="1" wrap="square" lIns="91425" tIns="91425" rIns="91425" bIns="91425" anchor="t" anchorCtr="0">
            <a:noAutofit/>
          </a:bodyPr>
          <a:lstStyle/>
          <a:p>
            <a:pPr marL="457200" lvl="0" indent="-393700" algn="l" rtl="0">
              <a:lnSpc>
                <a:spcPct val="95000"/>
              </a:lnSpc>
              <a:spcBef>
                <a:spcPts val="0"/>
              </a:spcBef>
              <a:spcAft>
                <a:spcPts val="0"/>
              </a:spcAft>
              <a:buSzPts val="2600"/>
              <a:buChar char="●"/>
            </a:pPr>
            <a:r>
              <a:rPr lang="en" sz="2600" b="1" dirty="0"/>
              <a:t>BLAST</a:t>
            </a:r>
            <a:endParaRPr sz="2600" dirty="0"/>
          </a:p>
          <a:p>
            <a:pPr marL="1371600" lvl="2" indent="-368300" algn="l" rtl="0">
              <a:lnSpc>
                <a:spcPct val="95000"/>
              </a:lnSpc>
              <a:spcBef>
                <a:spcPts val="0"/>
              </a:spcBef>
              <a:spcAft>
                <a:spcPts val="0"/>
              </a:spcAft>
              <a:buSzPts val="2200"/>
              <a:buChar char="■"/>
            </a:pPr>
            <a:r>
              <a:rPr lang="en" sz="2200" dirty="0"/>
              <a:t>Sequence Similarity </a:t>
            </a:r>
            <a:endParaRPr sz="2200" dirty="0"/>
          </a:p>
          <a:p>
            <a:pPr marL="457200" lvl="0" indent="-393700" algn="l" rtl="0">
              <a:lnSpc>
                <a:spcPct val="95000"/>
              </a:lnSpc>
              <a:spcBef>
                <a:spcPts val="0"/>
              </a:spcBef>
              <a:spcAft>
                <a:spcPts val="0"/>
              </a:spcAft>
              <a:buSzPts val="2600"/>
              <a:buChar char="●"/>
            </a:pPr>
            <a:r>
              <a:rPr lang="en" sz="2600" b="1" dirty="0"/>
              <a:t>MEGAN</a:t>
            </a:r>
            <a:endParaRPr sz="2600" dirty="0"/>
          </a:p>
          <a:p>
            <a:pPr marL="1371600" lvl="2" indent="-368300" algn="l" rtl="0">
              <a:lnSpc>
                <a:spcPct val="95000"/>
              </a:lnSpc>
              <a:spcBef>
                <a:spcPts val="0"/>
              </a:spcBef>
              <a:spcAft>
                <a:spcPts val="0"/>
              </a:spcAft>
              <a:buSzPts val="2200"/>
              <a:buChar char="■"/>
            </a:pPr>
            <a:r>
              <a:rPr lang="en" sz="2200" dirty="0"/>
              <a:t>Sequence Alignment (BLAST) and LCA</a:t>
            </a:r>
            <a:endParaRPr sz="2200" dirty="0"/>
          </a:p>
          <a:p>
            <a:pPr marL="457200" lvl="0" indent="-406400" algn="l" rtl="0">
              <a:spcBef>
                <a:spcPts val="0"/>
              </a:spcBef>
              <a:spcAft>
                <a:spcPts val="0"/>
              </a:spcAft>
              <a:buSzPts val="2800"/>
              <a:buChar char="●"/>
            </a:pPr>
            <a:r>
              <a:rPr lang="en" sz="2800" b="1" dirty="0"/>
              <a:t>Naive Bayes Classifier </a:t>
            </a:r>
            <a:endParaRPr sz="2800" b="1" dirty="0"/>
          </a:p>
          <a:p>
            <a:pPr marL="1371600" lvl="2" indent="-400050" algn="l" rtl="0">
              <a:spcBef>
                <a:spcPts val="0"/>
              </a:spcBef>
              <a:spcAft>
                <a:spcPts val="0"/>
              </a:spcAft>
              <a:buSzPts val="2700"/>
              <a:buChar char="■"/>
            </a:pPr>
            <a:r>
              <a:rPr lang="en" sz="2100" dirty="0"/>
              <a:t>K-mer distribution using Bayesian Rule</a:t>
            </a:r>
            <a:endParaRPr sz="2100" dirty="0"/>
          </a:p>
          <a:p>
            <a:pPr marL="0" lvl="0" indent="0" algn="l" rtl="0">
              <a:lnSpc>
                <a:spcPct val="95000"/>
              </a:lnSpc>
              <a:spcBef>
                <a:spcPts val="1200"/>
              </a:spcBef>
              <a:spcAft>
                <a:spcPts val="1200"/>
              </a:spcAft>
              <a:buNone/>
            </a:pPr>
            <a:r>
              <a:rPr lang="en" sz="2200" dirty="0"/>
              <a:t> </a:t>
            </a:r>
            <a:endParaRPr sz="2600" dirty="0"/>
          </a:p>
        </p:txBody>
      </p:sp>
      <p:sp>
        <p:nvSpPr>
          <p:cNvPr id="110" name="Google Shape;110;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11700" y="222475"/>
            <a:ext cx="8520600" cy="93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rgbClr val="000000"/>
              </a:buClr>
              <a:buSzPts val="990"/>
              <a:buFont typeface="Arial"/>
              <a:buNone/>
            </a:pPr>
            <a:r>
              <a:rPr lang="en" sz="3620"/>
              <a:t>Algorithms before Kraken :-</a:t>
            </a:r>
            <a:endParaRPr sz="3400"/>
          </a:p>
        </p:txBody>
      </p:sp>
      <p:sp>
        <p:nvSpPr>
          <p:cNvPr id="116" name="Google Shape;116;p21"/>
          <p:cNvSpPr txBox="1">
            <a:spLocks noGrp="1"/>
          </p:cNvSpPr>
          <p:nvPr>
            <p:ph type="body" idx="1"/>
          </p:nvPr>
        </p:nvSpPr>
        <p:spPr>
          <a:xfrm>
            <a:off x="344950" y="986300"/>
            <a:ext cx="8520600" cy="3065100"/>
          </a:xfrm>
          <a:prstGeom prst="rect">
            <a:avLst/>
          </a:prstGeom>
        </p:spPr>
        <p:txBody>
          <a:bodyPr spcFirstLastPara="1" wrap="square" lIns="91425" tIns="91425" rIns="91425" bIns="91425" anchor="b" anchorCtr="0">
            <a:noAutofit/>
          </a:bodyPr>
          <a:lstStyle/>
          <a:p>
            <a:pPr marL="457200" lvl="0" indent="-406400" algn="l" rtl="0">
              <a:spcBef>
                <a:spcPts val="0"/>
              </a:spcBef>
              <a:spcAft>
                <a:spcPts val="0"/>
              </a:spcAft>
              <a:buSzPts val="2800"/>
              <a:buChar char="●"/>
            </a:pPr>
            <a:r>
              <a:rPr lang="en" sz="2600" b="1"/>
              <a:t>Phymm and PhymmBL</a:t>
            </a:r>
            <a:r>
              <a:rPr lang="en" sz="2800"/>
              <a:t> </a:t>
            </a:r>
            <a:endParaRPr sz="2800"/>
          </a:p>
          <a:p>
            <a:pPr marL="914400" lvl="1" indent="-368300" algn="l" rtl="0">
              <a:spcBef>
                <a:spcPts val="0"/>
              </a:spcBef>
              <a:spcAft>
                <a:spcPts val="0"/>
              </a:spcAft>
              <a:buSzPts val="2200"/>
              <a:buChar char="○"/>
            </a:pPr>
            <a:r>
              <a:rPr lang="en" sz="2200"/>
              <a:t>phylogenetic classification </a:t>
            </a:r>
            <a:endParaRPr sz="2200"/>
          </a:p>
          <a:p>
            <a:pPr marL="914400" lvl="1" indent="-368300" algn="l" rtl="0">
              <a:spcBef>
                <a:spcPts val="0"/>
              </a:spcBef>
              <a:spcAft>
                <a:spcPts val="0"/>
              </a:spcAft>
              <a:buSzPts val="2200"/>
              <a:buChar char="○"/>
            </a:pPr>
            <a:r>
              <a:rPr lang="en" sz="2200"/>
              <a:t>scores from interpolated Markov Models</a:t>
            </a:r>
            <a:endParaRPr sz="2200"/>
          </a:p>
          <a:p>
            <a:pPr marL="457200" lvl="0" indent="-431800" algn="l" rtl="0">
              <a:spcBef>
                <a:spcPts val="0"/>
              </a:spcBef>
              <a:spcAft>
                <a:spcPts val="0"/>
              </a:spcAft>
              <a:buSzPts val="3200"/>
              <a:buChar char="●"/>
            </a:pPr>
            <a:r>
              <a:rPr lang="en" sz="2600" b="1"/>
              <a:t>MetaPhlAn</a:t>
            </a:r>
            <a:endParaRPr sz="2600" b="1"/>
          </a:p>
          <a:p>
            <a:pPr marL="914400" lvl="1" indent="-368300" algn="l" rtl="0">
              <a:lnSpc>
                <a:spcPct val="100000"/>
              </a:lnSpc>
              <a:spcBef>
                <a:spcPts val="0"/>
              </a:spcBef>
              <a:spcAft>
                <a:spcPts val="0"/>
              </a:spcAft>
              <a:buSzPts val="2200"/>
              <a:buChar char="○"/>
            </a:pPr>
            <a:r>
              <a:rPr lang="en" sz="2200"/>
              <a:t>Abundance estimation</a:t>
            </a:r>
            <a:endParaRPr sz="2200" b="1"/>
          </a:p>
          <a:p>
            <a:pPr marL="1371600" lvl="0" indent="0" algn="l" rtl="0">
              <a:spcBef>
                <a:spcPts val="0"/>
              </a:spcBef>
              <a:spcAft>
                <a:spcPts val="1200"/>
              </a:spcAft>
              <a:buNone/>
            </a:pPr>
            <a:endParaRPr/>
          </a:p>
        </p:txBody>
      </p:sp>
      <p:sp>
        <p:nvSpPr>
          <p:cNvPr id="117" name="Google Shape;117;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2048</Words>
  <Application>Microsoft Office PowerPoint</Application>
  <PresentationFormat>Bildschirmpräsentation (16:9)</PresentationFormat>
  <Paragraphs>257</Paragraphs>
  <Slides>40</Slides>
  <Notes>40</Notes>
  <HiddenSlides>3</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40</vt:i4>
      </vt:variant>
    </vt:vector>
  </HeadingPairs>
  <TitlesOfParts>
    <vt:vector size="44" baseType="lpstr">
      <vt:lpstr>Arial</vt:lpstr>
      <vt:lpstr>Georgia</vt:lpstr>
      <vt:lpstr>Roboto</vt:lpstr>
      <vt:lpstr>Simple Dark</vt:lpstr>
      <vt:lpstr>Kraken: Metagenomic sequence classification </vt:lpstr>
      <vt:lpstr>Outline :</vt:lpstr>
      <vt:lpstr>PowerPoint-Präsentation</vt:lpstr>
      <vt:lpstr>What is Metagenomics ?</vt:lpstr>
      <vt:lpstr>PowerPoint-Präsentation</vt:lpstr>
      <vt:lpstr>PowerPoint-Präsentation</vt:lpstr>
      <vt:lpstr>Challenges in Metagenomics </vt:lpstr>
      <vt:lpstr>Algorithms before Kraken :-</vt:lpstr>
      <vt:lpstr>Algorithms before Kraken :-</vt:lpstr>
      <vt:lpstr>Abundance estimation:- faster approach </vt:lpstr>
      <vt:lpstr>KRAKEN </vt:lpstr>
      <vt:lpstr>How kraken works?</vt:lpstr>
      <vt:lpstr>RECAP :- K-mer approach </vt:lpstr>
      <vt:lpstr>K-mers’ LCA labels:- </vt:lpstr>
      <vt:lpstr>RECAP :-Minimizer Concept </vt:lpstr>
      <vt:lpstr>Canonical representation  </vt:lpstr>
      <vt:lpstr>Why Minimizer ?</vt:lpstr>
      <vt:lpstr>PowerPoint-Präsentation</vt:lpstr>
      <vt:lpstr>PowerPoint-Präsentation</vt:lpstr>
      <vt:lpstr>PowerPoint-Präsentation</vt:lpstr>
      <vt:lpstr>How higher speed ?</vt:lpstr>
      <vt:lpstr>Data used:-   </vt:lpstr>
      <vt:lpstr>Evaluation Metrics  </vt:lpstr>
      <vt:lpstr>PowerPoint-Präsentation</vt:lpstr>
      <vt:lpstr>PowerPoint-Präsentation</vt:lpstr>
      <vt:lpstr>PowerPoint-Präsentation</vt:lpstr>
      <vt:lpstr>Other variants of kraken: </vt:lpstr>
      <vt:lpstr>PowerPoint-Präsentation</vt:lpstr>
      <vt:lpstr>Other variants of kraken:  </vt:lpstr>
      <vt:lpstr>PowerPoint-Präsentation</vt:lpstr>
      <vt:lpstr>Other variants of kraken: </vt:lpstr>
      <vt:lpstr>PowerPoint-Präsentation</vt:lpstr>
      <vt:lpstr>PowerPoint-Präsentation</vt:lpstr>
      <vt:lpstr>Clade exclusion experiments </vt:lpstr>
      <vt:lpstr>PowerPoint-Präsentation</vt:lpstr>
      <vt:lpstr>Advantages of kraken</vt:lpstr>
      <vt:lpstr>Advantages of kraken</vt:lpstr>
      <vt:lpstr>CONCLUSION </vt:lpstr>
      <vt:lpstr>Sources </vt:lpstr>
      <vt:lpstr>THANKS FOR YOUR ATTENTION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Kraken: Metagenomic sequence classification </dc:title>
  <cp:lastModifiedBy>Rushali Chopra</cp:lastModifiedBy>
  <cp:revision>1</cp:revision>
  <dcterms:modified xsi:type="dcterms:W3CDTF">2023-12-15T14:56:27Z</dcterms:modified>
</cp:coreProperties>
</file>