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1224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10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muXWA08DaxH658KF9sadERmbc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44" y="-90"/>
      </p:cViewPr>
      <p:guideLst>
        <p:guide orient="horz" pos="2160"/>
        <p:guide orient="horz" pos="3888"/>
        <p:guide pos="1224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6189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0;p6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58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2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82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/>
              <a:buNone/>
              <a:defRPr sz="132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-2">
  <p:cSld name="DEFAULT-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9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5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457200" y="1165940"/>
            <a:ext cx="8228700" cy="2400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600" b="0" i="0" u="none" strike="noStrike" cap="none" dirty="0" smtClean="0">
                <a:solidFill>
                  <a:srgbClr val="0070C0"/>
                </a:solidFill>
                <a:sym typeface="Arial"/>
              </a:rPr>
              <a:t>Data</a:t>
            </a:r>
            <a:r>
              <a:rPr lang="en-US" sz="3600" dirty="0" smtClean="0">
                <a:solidFill>
                  <a:srgbClr val="0070C0"/>
                </a:solidFill>
              </a:rPr>
              <a:t>-</a:t>
            </a:r>
            <a:r>
              <a:rPr lang="en-US" sz="3600" b="0" i="0" u="none" strike="noStrike" cap="none" dirty="0" smtClean="0">
                <a:solidFill>
                  <a:srgbClr val="0070C0"/>
                </a:solidFill>
                <a:sym typeface="Arial"/>
              </a:rPr>
              <a:t>Driven </a:t>
            </a:r>
            <a:r>
              <a:rPr lang="en-US" sz="3600" b="0" i="0" u="none" strike="noStrike" cap="none" dirty="0">
                <a:solidFill>
                  <a:srgbClr val="0070C0"/>
                </a:solidFill>
                <a:sym typeface="Arial"/>
              </a:rPr>
              <a:t>Storytelling </a:t>
            </a:r>
            <a:r>
              <a:rPr lang="en-US" sz="3600" b="0" i="0" u="none" strike="noStrike" cap="none" dirty="0" smtClean="0">
                <a:solidFill>
                  <a:srgbClr val="0070C0"/>
                </a:solidFill>
                <a:sym typeface="Arial"/>
              </a:rPr>
              <a:t>Presentation</a:t>
            </a:r>
            <a:r>
              <a:rPr lang="en-US" sz="3600" dirty="0">
                <a:solidFill>
                  <a:srgbClr val="0070C0"/>
                </a:solidFill>
              </a:rPr>
              <a:t>:</a:t>
            </a:r>
            <a:endParaRPr lang="en-US" sz="3600" b="0" i="0" u="none" strike="noStrike" cap="none" dirty="0" smtClean="0">
              <a:solidFill>
                <a:srgbClr val="0070C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4000" dirty="0" smtClean="0">
                <a:solidFill>
                  <a:schemeClr val="tx1"/>
                </a:solidFill>
              </a:rPr>
              <a:t>Our</a:t>
            </a:r>
            <a:r>
              <a:rPr lang="en-US" sz="4000" dirty="0" smtClean="0">
                <a:solidFill>
                  <a:schemeClr val="dk1"/>
                </a:solidFill>
              </a:rPr>
              <a:t> sales mix </a:t>
            </a:r>
            <a:r>
              <a:rPr lang="en-US" sz="4000" dirty="0" err="1" smtClean="0">
                <a:solidFill>
                  <a:schemeClr val="dk1"/>
                </a:solidFill>
              </a:rPr>
              <a:t>towads</a:t>
            </a:r>
            <a:r>
              <a:rPr lang="en-US" sz="4000" dirty="0" smtClean="0">
                <a:solidFill>
                  <a:schemeClr val="dk1"/>
                </a:solidFill>
              </a:rPr>
              <a:t> more online retailer accounts shows greater sales growth.</a:t>
            </a:r>
            <a:endParaRPr sz="1800" dirty="0"/>
          </a:p>
        </p:txBody>
      </p:sp>
      <p:sp>
        <p:nvSpPr>
          <p:cNvPr id="97" name="Google Shape;97;p1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3851564" y="1080654"/>
            <a:ext cx="4629150" cy="5515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400" indent="0">
              <a:buNone/>
            </a:pPr>
            <a:r>
              <a:rPr lang="en-US" dirty="0"/>
              <a:t>Shifting </a:t>
            </a:r>
            <a:r>
              <a:rPr lang="en-US" dirty="0" smtClean="0"/>
              <a:t>Our Sales </a:t>
            </a:r>
            <a:r>
              <a:rPr lang="en-US" dirty="0"/>
              <a:t>Mix Will</a:t>
            </a:r>
          </a:p>
          <a:p>
            <a:pPr marL="25400" indent="0">
              <a:buNone/>
            </a:pPr>
            <a:r>
              <a:rPr lang="en-US" dirty="0"/>
              <a:t>Drive </a:t>
            </a:r>
            <a:r>
              <a:rPr lang="en-US" dirty="0" smtClean="0"/>
              <a:t>Great Sales Growth.</a:t>
            </a:r>
          </a:p>
          <a:p>
            <a:r>
              <a:rPr lang="en-US" sz="2000" dirty="0"/>
              <a:t>While our overall </a:t>
            </a:r>
            <a:r>
              <a:rPr lang="en-US" sz="2000" dirty="0" smtClean="0"/>
              <a:t>sales performance </a:t>
            </a:r>
            <a:r>
              <a:rPr lang="en-US" sz="2000" dirty="0"/>
              <a:t>has been </a:t>
            </a:r>
            <a:r>
              <a:rPr lang="en-US" sz="2000" dirty="0" smtClean="0"/>
              <a:t>good, it </a:t>
            </a:r>
            <a:r>
              <a:rPr lang="en-US" sz="2000" dirty="0"/>
              <a:t>could be much better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Closing some very </a:t>
            </a:r>
            <a:r>
              <a:rPr lang="en-US" sz="2000" dirty="0" smtClean="0"/>
              <a:t>poorly performing </a:t>
            </a:r>
            <a:r>
              <a:rPr lang="en-US" sz="2000" dirty="0"/>
              <a:t>accounts </a:t>
            </a:r>
            <a:r>
              <a:rPr lang="en-US" sz="2000" dirty="0" smtClean="0"/>
              <a:t>would free </a:t>
            </a:r>
            <a:r>
              <a:rPr lang="en-US" sz="2000" dirty="0"/>
              <a:t>up sales and </a:t>
            </a:r>
            <a:r>
              <a:rPr lang="en-US" sz="2000" dirty="0" smtClean="0"/>
              <a:t>marketing resources </a:t>
            </a:r>
            <a:r>
              <a:rPr lang="en-US" sz="2000" dirty="0"/>
              <a:t>that would be </a:t>
            </a:r>
            <a:r>
              <a:rPr lang="en-US" sz="2000" dirty="0" smtClean="0"/>
              <a:t>more profitably </a:t>
            </a:r>
            <a:r>
              <a:rPr lang="en-US" sz="2000" dirty="0"/>
              <a:t>invested elsewhere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Over the last five years, </a:t>
            </a:r>
            <a:r>
              <a:rPr lang="en-US" sz="2000" dirty="0" smtClean="0"/>
              <a:t>our strongest </a:t>
            </a:r>
            <a:r>
              <a:rPr lang="en-US" sz="2000" dirty="0"/>
              <a:t>sales growth </a:t>
            </a:r>
            <a:r>
              <a:rPr lang="en-US" sz="2000" dirty="0" smtClean="0"/>
              <a:t>has shifted </a:t>
            </a:r>
            <a:r>
              <a:rPr lang="en-US" sz="2000" dirty="0"/>
              <a:t>to the online </a:t>
            </a:r>
            <a:r>
              <a:rPr lang="en-US" sz="2000" dirty="0" smtClean="0"/>
              <a:t>retailer account </a:t>
            </a:r>
            <a:r>
              <a:rPr lang="en-US" sz="2000" dirty="0"/>
              <a:t>type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Investing the freed-up </a:t>
            </a:r>
            <a:r>
              <a:rPr lang="en-US" sz="2000" dirty="0" smtClean="0"/>
              <a:t>sales and </a:t>
            </a:r>
            <a:r>
              <a:rPr lang="en-US" sz="2000" dirty="0"/>
              <a:t>marketing resources </a:t>
            </a:r>
            <a:r>
              <a:rPr lang="en-US" sz="2000" dirty="0" smtClean="0"/>
              <a:t>into our </a:t>
            </a:r>
            <a:r>
              <a:rPr lang="en-US" sz="2000" dirty="0"/>
              <a:t>online retailer </a:t>
            </a:r>
            <a:r>
              <a:rPr lang="en-US" sz="2000" dirty="0" smtClean="0"/>
              <a:t>accounts would </a:t>
            </a:r>
            <a:r>
              <a:rPr lang="en-US" sz="2000" dirty="0"/>
              <a:t>drive the most </a:t>
            </a:r>
            <a:r>
              <a:rPr lang="en-US" sz="2000" dirty="0" smtClean="0"/>
              <a:t>sales growth</a:t>
            </a:r>
            <a:r>
              <a:rPr lang="en-US" sz="2000" dirty="0"/>
              <a:t>.</a:t>
            </a:r>
            <a:endParaRPr sz="2000" dirty="0"/>
          </a:p>
        </p:txBody>
      </p:sp>
      <p:sp>
        <p:nvSpPr>
          <p:cNvPr id="105" name="Google Shape;105;p2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/>
          </a:p>
        </p:txBody>
      </p:sp>
      <p:sp>
        <p:nvSpPr>
          <p:cNvPr id="106" name="Google Shape;106;p2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09402" y="0"/>
            <a:ext cx="4860966" cy="6857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7030A0"/>
                </a:solidFill>
              </a:rPr>
              <a:t>Overall our unit sales growth has been good with 5 years CAGR 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77593" y="1399309"/>
            <a:ext cx="7023265" cy="43918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40" y="1149926"/>
            <a:ext cx="7290482" cy="48352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title"/>
          </p:nvPr>
        </p:nvSpPr>
        <p:spPr>
          <a:xfrm>
            <a:off x="457200" y="318655"/>
            <a:ext cx="8229600" cy="539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Summary:</a:t>
            </a:r>
            <a:endParaRPr sz="1600" dirty="0">
              <a:solidFill>
                <a:srgbClr val="7030A0"/>
              </a:solidFill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6271072"/>
            <a:ext cx="1415143" cy="28723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470772" y="1302326"/>
            <a:ext cx="75784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• While our overall sales performance has been good, it could be much better.</a:t>
            </a:r>
          </a:p>
          <a:p>
            <a:r>
              <a:rPr lang="en-US" sz="1800" dirty="0"/>
              <a:t>• Closing some very poorly performing accounts would free up sales and marketing</a:t>
            </a:r>
          </a:p>
          <a:p>
            <a:r>
              <a:rPr lang="en-US" sz="1800" dirty="0" smtClean="0"/>
              <a:t>• </a:t>
            </a:r>
            <a:r>
              <a:rPr lang="en-US" sz="1800" dirty="0"/>
              <a:t>Over the last five years, our strongest sales growth has shifted to the online retailer</a:t>
            </a:r>
          </a:p>
          <a:p>
            <a:r>
              <a:rPr lang="en-US" sz="1800" dirty="0"/>
              <a:t>account type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1891" y="3610650"/>
            <a:ext cx="79663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r>
              <a:rPr lang="en-US" sz="2000" dirty="0"/>
              <a:t>accounts would drive the most sales growth.</a:t>
            </a:r>
          </a:p>
          <a:p>
            <a:r>
              <a:rPr lang="en-US" sz="2000" b="1" dirty="0"/>
              <a:t>• We recommend closing these underperforming accounts immediately and</a:t>
            </a:r>
          </a:p>
          <a:p>
            <a:r>
              <a:rPr lang="en-US" sz="2000" b="1" dirty="0"/>
              <a:t>launching an effort to identify the highest potential online retailer accounts for</a:t>
            </a:r>
          </a:p>
          <a:p>
            <a:r>
              <a:rPr lang="en-US" sz="2000" b="1" dirty="0"/>
              <a:t>increased sales and marketing </a:t>
            </a:r>
            <a:r>
              <a:rPr lang="en-US" sz="2000" b="1" dirty="0" smtClean="0"/>
              <a:t>investment.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200</Words>
  <Application>Microsoft Office PowerPoint</Application>
  <PresentationFormat>On-screen Show (4:3)</PresentationFormat>
  <Paragraphs>20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Overall our unit sales growth has been good with 5 years CAGR </vt:lpstr>
      <vt:lpstr>Summary: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Andrew X</dc:creator>
  <cp:lastModifiedBy>ww</cp:lastModifiedBy>
  <cp:revision>5</cp:revision>
  <dcterms:created xsi:type="dcterms:W3CDTF">2020-03-26T22:50:15Z</dcterms:created>
  <dcterms:modified xsi:type="dcterms:W3CDTF">2024-08-15T06:33:00Z</dcterms:modified>
</cp:coreProperties>
</file>