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CA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CA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CA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CA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CA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CA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CA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CA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07139CC3-1F17-496E-919B-6D3D279BDF65}" type="slidenum">
              <a:rPr b="1" lang="en-CA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CA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>
              <a:spcAft>
                <a:spcPts val="1142"/>
              </a:spcAft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CA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CA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CA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CA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CA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CA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CA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CA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CA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CA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CA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127813D-92B1-40C5-8207-D7420B2FA391}" type="slidenum">
              <a:rPr b="1" lang="en-CA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CA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Machine-Learning based System Design to Detect Mentions of Compliance Issues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r>
              <a:rPr b="1" lang="en-CA" sz="2800" spc="-1" strike="noStrike">
                <a:solidFill>
                  <a:srgbClr val="1c1c1c"/>
                </a:solidFill>
                <a:latin typeface="Source Serif Pro Black"/>
              </a:rPr>
              <a:t>Rushdi Shams</a:t>
            </a:r>
            <a:endParaRPr b="1" lang="en-CA" sz="2800" spc="-1" strike="noStrike">
              <a:solidFill>
                <a:srgbClr val="1c1c1c"/>
              </a:solidFill>
              <a:latin typeface="Source Serif Pro Black"/>
            </a:endParaRPr>
          </a:p>
          <a:p>
            <a:pPr algn="r"/>
            <a:r>
              <a:rPr b="1" lang="en-CA" sz="2800" spc="-1" strike="noStrike">
                <a:solidFill>
                  <a:srgbClr val="1c1c1c"/>
                </a:solidFill>
                <a:latin typeface="Source Serif Pro Black"/>
              </a:rPr>
              <a:t>Submitted for: Behavox Test for System Design</a:t>
            </a:r>
            <a:endParaRPr b="1" lang="en-CA" sz="2800" spc="-1" strike="noStrike">
              <a:solidFill>
                <a:srgbClr val="1c1c1c"/>
              </a:solidFill>
              <a:latin typeface="Source Serif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Choice of Machine-Learning Algorithm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151" name="Table 2"/>
          <p:cNvGraphicFramePr/>
          <p:nvPr/>
        </p:nvGraphicFramePr>
        <p:xfrm>
          <a:off x="288000" y="2235240"/>
          <a:ext cx="9504000" cy="3452760"/>
        </p:xfrm>
        <a:graphic>
          <a:graphicData uri="http://schemas.openxmlformats.org/drawingml/2006/table">
            <a:tbl>
              <a:tblPr/>
              <a:tblGrid>
                <a:gridCol w="1583640"/>
                <a:gridCol w="1583640"/>
                <a:gridCol w="1583640"/>
                <a:gridCol w="1583640"/>
                <a:gridCol w="1583640"/>
                <a:gridCol w="1585800"/>
              </a:tblGrid>
              <a:tr h="1555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</a:rPr>
                        <a:t>Accuracy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</a:rPr>
                        <a:t>Speed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</a:rPr>
                        <a:t>Scalability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</a:rPr>
                        <a:t>Interpretability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800" spc="-1" strike="noStrike">
                          <a:latin typeface="Liberation Sans Narrow"/>
                        </a:rPr>
                        <a:t>Hardware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631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</a:rPr>
                        <a:t>Deep Nerual Net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  <a:ea typeface="Liberation Sans Narrow"/>
                        </a:rPr>
                        <a:t>√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  <a:ea typeface="Liberation Sans Narrow"/>
                        </a:rPr>
                        <a:t>√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631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</a:rPr>
                        <a:t>FastText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  <a:ea typeface="Liberation Sans Narrow"/>
                        </a:rPr>
                        <a:t>√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  <a:ea typeface="Liberation Sans Narrow"/>
                        </a:rPr>
                        <a:t>√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  <a:ea typeface="Liberation Sans Narrow"/>
                        </a:rPr>
                        <a:t>√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634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</a:rPr>
                        <a:t>CRF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  <a:ea typeface="Liberation Sans Narrow"/>
                        </a:rPr>
                        <a:t>√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  <a:ea typeface="Liberation Sans Narrow"/>
                        </a:rPr>
                        <a:t>√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CA" sz="1800" spc="-1" strike="noStrike">
                          <a:latin typeface="Liberation Sans Narrow"/>
                          <a:ea typeface="Liberation Sans Narrow"/>
                        </a:rPr>
                        <a:t>√</a:t>
                      </a:r>
                      <a:endParaRPr b="0" lang="en-CA" sz="1800" spc="-1" strike="noStrike">
                        <a:latin typeface="Liberation Sans Narrow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152" name="TextShape 3"/>
          <p:cNvSpPr txBox="1"/>
          <p:nvPr/>
        </p:nvSpPr>
        <p:spPr>
          <a:xfrm>
            <a:off x="288000" y="5832000"/>
            <a:ext cx="9648000" cy="66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Source Sans Pro"/>
              </a:rPr>
              <a:t> </a:t>
            </a:r>
            <a:r>
              <a:rPr b="0" lang="en-CA" sz="1800" spc="-1" strike="noStrike">
                <a:latin typeface="Source Sans Pro"/>
              </a:rPr>
              <a:t>We assume that hardware is not a limiting factor and high accuracy is required with scale. Therefore, our choice of algorithm can be a Deep NN with word embeddings.</a:t>
            </a:r>
            <a:endParaRPr b="0" lang="en-CA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Training and Validation</a:t>
            </a:r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After data labelling, we divide them into 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Training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Validation and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Testing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Precision (since we are focused on increasing TP while lowering FP) and over/underfitting will be checked on training and validation data. 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Once we reach to an agreed precision, we record the model_id and this offline precision in a database as (model_id, precision).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The model will be deployed on client side, possibly as a RESTful API.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Model Drift and Retraining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Compliance officer will verify and correct the predictions.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All true values from this observation will go back to our training data pool. 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From the observations, a microservice will compute the precision of the model and check if this precision is less than the expected precision as per database records.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For a model drift, the model will be retrained with all available training data. 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Conclusions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Several assumptions are made to design the system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Model performance is expected to be high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Computation power and Hardware for model deployment is sufficient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Client side is capable of hosting RESTful API and can send/receive web request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Data for the task will always be imbalanced (i.e., there will always be more negative than positive examples)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Both the classification problems will have the same architecture and can run together on the same piece of hardware.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Overview of the Proposal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Top-line overview of the proposed system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Brief descriptions of the system components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Data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Algorithm/Model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Microservice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Client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Database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Conclusions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Proposed High-level ML-based System 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The proposed ML-based system will have five components. The components will be color-coded in the schematic diagram.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Data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Algorithm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Microservice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Client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Database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Each component will be described briefly afterwards.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Proposed High-level ML-based System 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944000" y="2304000"/>
            <a:ext cx="1368000" cy="57600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Data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60000" y="1728000"/>
            <a:ext cx="1368000" cy="57600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Compliance</a:t>
            </a:r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Issue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360000" y="2808000"/>
            <a:ext cx="1368000" cy="57600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Compliance</a:t>
            </a:r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Training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1944000" y="3816000"/>
            <a:ext cx="1368000" cy="57600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600" spc="-1" strike="noStrike">
                <a:latin typeface="Source Sans Pro"/>
              </a:rPr>
              <a:t>Analyst/</a:t>
            </a:r>
            <a:endParaRPr b="0" lang="en-CA" sz="1600" spc="-1" strike="noStrike">
              <a:latin typeface="Source Sans Pro"/>
            </a:endParaRPr>
          </a:p>
          <a:p>
            <a:pPr algn="ctr"/>
            <a:r>
              <a:rPr b="0" lang="en-CA" sz="1600" spc="-1" strike="noStrike">
                <a:latin typeface="Source Sans Pro"/>
              </a:rPr>
              <a:t>Pseudolabelling</a:t>
            </a:r>
            <a:endParaRPr b="0" lang="en-CA" sz="1600" spc="-1" strike="noStrike">
              <a:latin typeface="Source Sans Pro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5472000" y="1800000"/>
            <a:ext cx="1152000" cy="720000"/>
          </a:xfrm>
          <a:prstGeom prst="rect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Algorithm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7848000" y="1512000"/>
            <a:ext cx="2016000" cy="1512000"/>
          </a:xfrm>
          <a:prstGeom prst="ellipse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Deep Learning </a:t>
            </a:r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Model with</a:t>
            </a:r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Word Embeddings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00" name="TextShape 8"/>
          <p:cNvSpPr txBox="1"/>
          <p:nvPr/>
        </p:nvSpPr>
        <p:spPr>
          <a:xfrm>
            <a:off x="720000" y="5668920"/>
            <a:ext cx="1152000" cy="66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CA" sz="1800" spc="-1" strike="noStrike">
                <a:latin typeface="Source Sans Pro"/>
              </a:rPr>
              <a:t>Database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5472000" y="3456000"/>
            <a:ext cx="1584000" cy="720000"/>
          </a:xfrm>
          <a:prstGeom prst="rect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Microservice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8208000" y="3600000"/>
            <a:ext cx="1584000" cy="720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Client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5184000" y="5256000"/>
            <a:ext cx="1872000" cy="100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Model Drift?</a:t>
            </a:r>
            <a:endParaRPr b="0" lang="en-CA" sz="1800" spc="-1" strike="noStrike">
              <a:latin typeface="Source Sans Pro"/>
            </a:endParaRPr>
          </a:p>
        </p:txBody>
      </p:sp>
      <p:cxnSp>
        <p:nvCxnSpPr>
          <p:cNvPr id="104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0080">
            <a:solidFill>
              <a:srgbClr val="2c3e50"/>
            </a:solidFill>
            <a:round/>
            <a:headEnd len="med" type="triangle" w="med"/>
            <a:tailEnd len="med" type="diamond" w="med"/>
          </a:ln>
        </p:spPr>
      </p:cxnSp>
      <p:sp>
        <p:nvSpPr>
          <p:cNvPr id="105" name="CustomShape 13"/>
          <p:cNvSpPr/>
          <p:nvPr/>
        </p:nvSpPr>
        <p:spPr>
          <a:xfrm>
            <a:off x="8208000" y="5436000"/>
            <a:ext cx="1584000" cy="720000"/>
          </a:xfrm>
          <a:prstGeom prst="rect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Initiate </a:t>
            </a:r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Retraining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06" name="Line 14"/>
          <p:cNvSpPr/>
          <p:nvPr/>
        </p:nvSpPr>
        <p:spPr>
          <a:xfrm flipH="1">
            <a:off x="7056000" y="5760000"/>
            <a:ext cx="1152000" cy="0"/>
          </a:xfrm>
          <a:prstGeom prst="line">
            <a:avLst/>
          </a:prstGeom>
          <a:ln w="10080">
            <a:solidFill>
              <a:srgbClr val="2c3e50"/>
            </a:solidFill>
            <a:round/>
            <a:headEnd len="med" type="triangle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15"/>
          <p:cNvSpPr txBox="1"/>
          <p:nvPr/>
        </p:nvSpPr>
        <p:spPr>
          <a:xfrm>
            <a:off x="4248000" y="5236920"/>
            <a:ext cx="792000" cy="4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CA" sz="1800" spc="-1" strike="noStrike">
                <a:latin typeface="Source Sans Pro"/>
              </a:rPr>
              <a:t>No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08" name="TextShape 16"/>
          <p:cNvSpPr txBox="1"/>
          <p:nvPr/>
        </p:nvSpPr>
        <p:spPr>
          <a:xfrm>
            <a:off x="7272000" y="5256000"/>
            <a:ext cx="792000" cy="4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CA" sz="1800" spc="-1" strike="noStrike">
                <a:latin typeface="Source Sans Pro"/>
              </a:rPr>
              <a:t>Yes</a:t>
            </a:r>
            <a:endParaRPr b="0" lang="en-CA" sz="1800" spc="-1" strike="noStrike">
              <a:latin typeface="Source Sans Pro"/>
            </a:endParaRPr>
          </a:p>
        </p:txBody>
      </p:sp>
      <p:cxnSp>
        <p:nvCxnSpPr>
          <p:cNvPr id="109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0080">
            <a:solidFill>
              <a:srgbClr val="2c3e50"/>
            </a:solidFill>
            <a:round/>
            <a:headEnd len="med" type="triangle" w="med"/>
            <a:tailEnd len="med" type="arrow" w="med"/>
          </a:ln>
        </p:spPr>
      </p:cxnSp>
      <p:cxnSp>
        <p:nvCxnSpPr>
          <p:cNvPr id="110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0080">
            <a:solidFill>
              <a:srgbClr val="2c3e5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11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0080">
            <a:solidFill>
              <a:srgbClr val="2c3e5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12" name="TextShape 20"/>
          <p:cNvSpPr txBox="1"/>
          <p:nvPr/>
        </p:nvSpPr>
        <p:spPr>
          <a:xfrm>
            <a:off x="6552000" y="2928600"/>
            <a:ext cx="2304000" cy="59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CA" sz="1600" spc="-1" strike="noStrike">
                <a:latin typeface="Source Sans Pro"/>
              </a:rPr>
              <a:t>model_id, sentence_id, </a:t>
            </a:r>
            <a:endParaRPr b="0" lang="en-CA" sz="1600" spc="-1" strike="noStrike">
              <a:latin typeface="Source Sans Pro"/>
            </a:endParaRPr>
          </a:p>
          <a:p>
            <a:r>
              <a:rPr b="0" lang="en-CA" sz="1600" spc="-1" strike="noStrike">
                <a:latin typeface="Source Sans Pro"/>
              </a:rPr>
              <a:t>sentence, prediction</a:t>
            </a:r>
            <a:endParaRPr b="0" lang="en-CA" sz="1600" spc="-1" strike="noStrike">
              <a:latin typeface="Source Sans Pro"/>
            </a:endParaRPr>
          </a:p>
        </p:txBody>
      </p:sp>
      <p:sp>
        <p:nvSpPr>
          <p:cNvPr id="113" name="Line 21"/>
          <p:cNvSpPr/>
          <p:nvPr/>
        </p:nvSpPr>
        <p:spPr>
          <a:xfrm>
            <a:off x="6624000" y="2160000"/>
            <a:ext cx="1224000" cy="0"/>
          </a:xfrm>
          <a:prstGeom prst="line">
            <a:avLst/>
          </a:prstGeom>
          <a:ln w="10080">
            <a:solidFill>
              <a:srgbClr val="2c3e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Shape 22"/>
          <p:cNvSpPr txBox="1"/>
          <p:nvPr/>
        </p:nvSpPr>
        <p:spPr>
          <a:xfrm>
            <a:off x="6192000" y="4536000"/>
            <a:ext cx="2952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CA" sz="1600" spc="-1" strike="noStrike">
                <a:latin typeface="Source Sans Pro"/>
              </a:rPr>
              <a:t>model_id, sentence_id, decision</a:t>
            </a:r>
            <a:endParaRPr b="0" lang="en-CA" sz="1600" spc="-1" strike="noStrike">
              <a:latin typeface="Source Sans Pro"/>
            </a:endParaRPr>
          </a:p>
        </p:txBody>
      </p:sp>
      <p:sp>
        <p:nvSpPr>
          <p:cNvPr id="115" name="TextShape 23"/>
          <p:cNvSpPr txBox="1"/>
          <p:nvPr/>
        </p:nvSpPr>
        <p:spPr>
          <a:xfrm>
            <a:off x="2088000" y="4732920"/>
            <a:ext cx="2232000" cy="66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CA" sz="1800" spc="-1" strike="noStrike">
                <a:latin typeface="Source Sans Pro"/>
              </a:rPr>
              <a:t>Compare offline and online precision</a:t>
            </a:r>
            <a:endParaRPr b="0" lang="en-CA" sz="1800" spc="-1" strike="noStrike">
              <a:latin typeface="Source Sans Pro"/>
            </a:endParaRPr>
          </a:p>
        </p:txBody>
      </p:sp>
      <p:cxnSp>
        <p:nvCxnSpPr>
          <p:cNvPr id="116" name="Line 2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117" name="Line 2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118" name="Line 26"/>
          <p:cNvSpPr/>
          <p:nvPr/>
        </p:nvSpPr>
        <p:spPr>
          <a:xfrm>
            <a:off x="2808000" y="2880000"/>
            <a:ext cx="0" cy="936000"/>
          </a:xfrm>
          <a:prstGeom prst="line">
            <a:avLst/>
          </a:prstGeom>
          <a:ln w="10080">
            <a:solidFill>
              <a:srgbClr val="2c3e5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27"/>
          <p:cNvSpPr/>
          <p:nvPr/>
        </p:nvSpPr>
        <p:spPr>
          <a:xfrm flipV="1">
            <a:off x="6120000" y="4176000"/>
            <a:ext cx="0" cy="1080000"/>
          </a:xfrm>
          <a:prstGeom prst="line">
            <a:avLst/>
          </a:prstGeom>
          <a:ln w="10080">
            <a:solidFill>
              <a:srgbClr val="2c3e5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28"/>
          <p:cNvSpPr/>
          <p:nvPr/>
        </p:nvSpPr>
        <p:spPr>
          <a:xfrm>
            <a:off x="6120000" y="2520000"/>
            <a:ext cx="0" cy="1008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TextShape 29"/>
          <p:cNvSpPr txBox="1"/>
          <p:nvPr/>
        </p:nvSpPr>
        <p:spPr>
          <a:xfrm>
            <a:off x="3708000" y="2716920"/>
            <a:ext cx="1368000" cy="66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CA" sz="1800" spc="-1" strike="noStrike">
                <a:latin typeface="Source Sans Pro"/>
              </a:rPr>
              <a:t>True values from client</a:t>
            </a:r>
            <a:endParaRPr b="0" lang="en-CA" sz="1800" spc="-1" strike="noStrike">
              <a:latin typeface="Source Sans Pro"/>
            </a:endParaRPr>
          </a:p>
        </p:txBody>
      </p:sp>
      <p:cxnSp>
        <p:nvCxnSpPr>
          <p:cNvPr id="122" name="Line 3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0080">
            <a:solidFill>
              <a:srgbClr val="2c3e50"/>
            </a:solidFill>
            <a:round/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Re-defining the problem statement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0000" y="5040000"/>
            <a:ext cx="9180000" cy="16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Rather than considering every compliance related text into one bucket, we can create two categories and sort texts accordingly: 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(1) text related to compliance program and 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(2) text related to an incidence.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104000" y="1872000"/>
            <a:ext cx="2160000" cy="108000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Compliance Text Data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2304000" y="3312000"/>
            <a:ext cx="2160000" cy="108000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Compliance Program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6120000" y="3240000"/>
            <a:ext cx="2160000" cy="108000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Compliance Issue</a:t>
            </a:r>
            <a:endParaRPr b="0" lang="en-CA" sz="1800" spc="-1" strike="noStrike">
              <a:latin typeface="Source Sans Pro"/>
            </a:endParaRPr>
          </a:p>
        </p:txBody>
      </p:sp>
      <p:cxnSp>
        <p:nvCxnSpPr>
          <p:cNvPr id="128" name="Line 6"/>
          <p:cNvCxnSpPr>
            <a:stCxn id="125" idx="1"/>
            <a:endCxn id="126" idx="0"/>
          </p:cNvCxnSpPr>
          <p:nvPr/>
        </p:nvCxnSpPr>
        <p:spPr>
          <a:xfrm flipH="1">
            <a:off x="3384000" y="2412000"/>
            <a:ext cx="720360" cy="900360"/>
          </a:xfrm>
          <a:prstGeom prst="bentConnector3">
            <a:avLst/>
          </a:prstGeom>
          <a:ln w="10080">
            <a:solidFill>
              <a:srgbClr val="2c3e50"/>
            </a:solidFill>
            <a:round/>
            <a:tailEnd len="med" type="triangle" w="med"/>
          </a:ln>
        </p:spPr>
      </p:cxnSp>
      <p:cxnSp>
        <p:nvCxnSpPr>
          <p:cNvPr id="129" name="Line 7"/>
          <p:cNvCxnSpPr>
            <a:stCxn id="125" idx="3"/>
            <a:endCxn id="127" idx="0"/>
          </p:cNvCxnSpPr>
          <p:nvPr/>
        </p:nvCxnSpPr>
        <p:spPr>
          <a:xfrm>
            <a:off x="6264000" y="2412000"/>
            <a:ext cx="936360" cy="828360"/>
          </a:xfrm>
          <a:prstGeom prst="bentConnector3">
            <a:avLst/>
          </a:prstGeom>
          <a:ln w="10080">
            <a:solidFill>
              <a:srgbClr val="2c3e5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Re-defining the problem statement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872000"/>
            <a:ext cx="9180000" cy="47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So, we are creating two classification problems instead of one.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(1) Classify sentences discussing negativity towards compliance programs and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(2) Classify sentences that hint possible compliance-related issue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This breakdown even can improve the current lexicon-based approach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However, this may also create insufficient data labels to train the classifiers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Data Labels for Training: Using Pseudolabelling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92000" y="1872000"/>
            <a:ext cx="2160000" cy="1440000"/>
          </a:xfrm>
          <a:prstGeom prst="rect">
            <a:avLst/>
          </a:pr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Compliance Program/</a:t>
            </a:r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Compliance issue</a:t>
            </a:r>
            <a:endParaRPr b="0" lang="en-CA" sz="1800" spc="-1" strike="noStrike">
              <a:latin typeface="Source Sans Pro"/>
            </a:endParaRPr>
          </a:p>
          <a:p>
            <a:pPr algn="ctr"/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Unlabeled </a:t>
            </a:r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Training Data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184000" y="3384000"/>
            <a:ext cx="504000" cy="432000"/>
          </a:xfrm>
          <a:prstGeom prst="rect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+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832000" y="3384000"/>
            <a:ext cx="504000" cy="432000"/>
          </a:xfrm>
          <a:prstGeom prst="rect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-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7056000" y="1800000"/>
            <a:ext cx="1872000" cy="172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Semi-supervised </a:t>
            </a:r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Learning using</a:t>
            </a:r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Co-training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3960000" y="4320000"/>
            <a:ext cx="2160000" cy="1440000"/>
          </a:xfrm>
          <a:prstGeom prst="rect">
            <a:avLst/>
          </a:prstGeom>
          <a:solidFill>
            <a:srgbClr val="ff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Compliance Program/</a:t>
            </a:r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Compliance incidence</a:t>
            </a:r>
            <a:endParaRPr b="0" lang="en-CA" sz="1800" spc="-1" strike="noStrike">
              <a:latin typeface="Source Sans Pro"/>
            </a:endParaRPr>
          </a:p>
          <a:p>
            <a:pPr algn="ctr"/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Few Labeled</a:t>
            </a:r>
            <a:endParaRPr b="0" lang="en-CA" sz="1800" spc="-1" strike="noStrike">
              <a:latin typeface="Source Sans Pro"/>
            </a:endParaRPr>
          </a:p>
          <a:p>
            <a:pPr algn="ctr"/>
            <a:r>
              <a:rPr b="0" lang="en-CA" sz="1800" spc="-1" strike="noStrike">
                <a:latin typeface="Source Sans Pro"/>
              </a:rPr>
              <a:t>Training Data</a:t>
            </a:r>
            <a:endParaRPr b="0" lang="en-CA" sz="1800" spc="-1" strike="noStrike">
              <a:latin typeface="Source Sans Pro"/>
            </a:endParaRPr>
          </a:p>
        </p:txBody>
      </p:sp>
      <p:cxnSp>
        <p:nvCxnSpPr>
          <p:cNvPr id="138" name="Line 7"/>
          <p:cNvCxnSpPr>
            <a:stCxn id="136" idx="2"/>
            <a:endCxn id="137" idx="0"/>
          </p:cNvCxnSpPr>
          <p:nvPr/>
        </p:nvCxnSpPr>
        <p:spPr>
          <a:xfrm flipH="1">
            <a:off x="5040000" y="3528000"/>
            <a:ext cx="2952360" cy="792360"/>
          </a:xfrm>
          <a:prstGeom prst="bentConnector3">
            <a:avLst/>
          </a:prstGeom>
          <a:ln w="10080">
            <a:solidFill>
              <a:srgbClr val="2c3e50"/>
            </a:solidFill>
            <a:prstDash val="sysDot"/>
            <a:round/>
            <a:headEnd len="med" type="triangle" w="med"/>
            <a:tailEnd len="med" type="arrow" w="med"/>
          </a:ln>
        </p:spPr>
      </p:cxnSp>
      <p:cxnSp>
        <p:nvCxnSpPr>
          <p:cNvPr id="139" name="Line 8"/>
          <p:cNvCxnSpPr>
            <a:stCxn id="137" idx="3"/>
            <a:endCxn id="136" idx="3"/>
          </p:cNvCxnSpPr>
          <p:nvPr/>
        </p:nvCxnSpPr>
        <p:spPr>
          <a:xfrm flipV="1">
            <a:off x="6120000" y="2664000"/>
            <a:ext cx="2808360" cy="2376360"/>
          </a:xfrm>
          <a:prstGeom prst="bentConnector3">
            <a:avLst/>
          </a:prstGeom>
          <a:ln w="12600">
            <a:solidFill>
              <a:srgbClr val="2c3e5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40" name="TextShape 9"/>
          <p:cNvSpPr txBox="1"/>
          <p:nvPr/>
        </p:nvSpPr>
        <p:spPr>
          <a:xfrm>
            <a:off x="6480000" y="3600000"/>
            <a:ext cx="1368000" cy="13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CA" sz="1800" spc="-1" strike="noStrike">
                <a:latin typeface="Source Sans Pro"/>
              </a:rPr>
              <a:t>Train with very few examples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41" name="TextShape 10"/>
          <p:cNvSpPr txBox="1"/>
          <p:nvPr/>
        </p:nvSpPr>
        <p:spPr>
          <a:xfrm>
            <a:off x="7344000" y="5164560"/>
            <a:ext cx="2304000" cy="182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CA" sz="1800" spc="-1" strike="noStrike">
                <a:latin typeface="Source Sans Pro"/>
              </a:rPr>
              <a:t>High-confidence predictions will be used for future training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42" name="TextShape 11"/>
          <p:cNvSpPr txBox="1"/>
          <p:nvPr/>
        </p:nvSpPr>
        <p:spPr>
          <a:xfrm>
            <a:off x="72000" y="3866400"/>
            <a:ext cx="3456000" cy="268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Source Sans Pro"/>
              </a:rPr>
              <a:t>Using active learning for data labels can be slow, expensive but very accurate.</a:t>
            </a:r>
            <a:endParaRPr b="0" lang="en-CA" sz="18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Source Sans Pro"/>
              </a:rPr>
              <a:t>Using data augmentations can be fast, inexpensive but inaccurate.</a:t>
            </a:r>
            <a:endParaRPr b="0" lang="en-CA" sz="1800" spc="-1" strike="noStrike">
              <a:latin typeface="Source Sans Pro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Source Sans Pro"/>
              </a:rPr>
              <a:t>Using pseudolabelling is fast, inexpensive and moderately accurate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43" name="Line 12"/>
          <p:cNvSpPr/>
          <p:nvPr/>
        </p:nvSpPr>
        <p:spPr>
          <a:xfrm flipH="1">
            <a:off x="2952000" y="2664000"/>
            <a:ext cx="4104000" cy="0"/>
          </a:xfrm>
          <a:prstGeom prst="line">
            <a:avLst/>
          </a:prstGeom>
          <a:ln w="10080">
            <a:solidFill>
              <a:srgbClr val="2c3e5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8352000" y="6120000"/>
            <a:ext cx="504000" cy="432000"/>
          </a:xfrm>
          <a:prstGeom prst="rect">
            <a:avLst/>
          </a:prstGeom>
          <a:solidFill>
            <a:srgbClr val="ff4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+</a:t>
            </a:r>
            <a:endParaRPr b="0" lang="en-CA" sz="1800" spc="-1" strike="noStrike">
              <a:latin typeface="Source Sans Pro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9000000" y="6120000"/>
            <a:ext cx="504000" cy="432000"/>
          </a:xfrm>
          <a:prstGeom prst="rect">
            <a:avLst/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CA" sz="1800" spc="-1" strike="noStrike">
                <a:latin typeface="Source Sans Pro"/>
              </a:rPr>
              <a:t>-</a:t>
            </a:r>
            <a:endParaRPr b="0" lang="en-CA" sz="18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br/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Choice of Machine-Learning Algorithm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The current lexicon-based approach lacks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Context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Meaning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Proximity/Similarity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Synonymy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To ensure these semantics are retained, we cannot simply consider a bag-of-word model. Rather we need to consider modelling text as a sequence. 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Therefore, we need to choose from high-performing sequence modelling algorithms for natural language.</a:t>
            </a:r>
            <a:br/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CA" sz="3200" spc="-1" strike="noStrike">
                <a:solidFill>
                  <a:srgbClr val="ffffff"/>
                </a:solidFill>
                <a:latin typeface="Source Sans Pro Black"/>
              </a:rPr>
              <a:t>Choice of Machine-Learning Algorithm</a:t>
            </a:r>
            <a:endParaRPr b="1" lang="en-CA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2000"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We can systemically choose an algorithm in the following: 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CNN/RNN/LSTM with embedded word layer (possibly Glove)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FastText with English word vectors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Conditional Random Fields (CRF)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CA" sz="2600" spc="-1" strike="noStrike">
                <a:solidFill>
                  <a:srgbClr val="1c1c1c"/>
                </a:solidFill>
                <a:latin typeface="Source Sans Pro Semibold"/>
              </a:rPr>
              <a:t>If we have time to make an informed decision, we could run a test with all these algorithms and create a decision matrix based on the following and select an appropriate algorithm.</a:t>
            </a:r>
            <a:endParaRPr b="1" lang="en-CA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Accuracy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Speed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Scalability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Interpretability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1c1c1c"/>
                </a:solidFill>
                <a:latin typeface="Source Sans Pro Light"/>
              </a:rPr>
              <a:t>Hardware</a:t>
            </a:r>
            <a:endParaRPr b="0" lang="en-CA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2021-06-06T21:54:22Z</dcterms:created>
  <dc:creator/>
  <dc:description/>
  <dc:language>en-CA</dc:language>
  <cp:lastModifiedBy/>
  <dcterms:modified xsi:type="dcterms:W3CDTF">2021-06-07T15:59:51Z</dcterms:modified>
  <cp:revision>36</cp:revision>
  <dc:subject/>
  <dc:title>Alizarin</dc:title>
</cp:coreProperties>
</file>