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7" r:id="rId2"/>
    <p:sldId id="258" r:id="rId3"/>
    <p:sldId id="259" r:id="rId4"/>
    <p:sldId id="261" r:id="rId5"/>
    <p:sldId id="263" r:id="rId6"/>
    <p:sldId id="264" r:id="rId7"/>
    <p:sldId id="260"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6D2F96C0-5E20-4317-9BE3-F8E78861C6FF}"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F96C0-5E20-4317-9BE3-F8E78861C6FF}"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F96C0-5E20-4317-9BE3-F8E78861C6FF}"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F96C0-5E20-4317-9BE3-F8E78861C6F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4E7B672-96FF-4200-9ABA-E8D0CEC0D550}" type="datetimeFigureOut">
              <a:rPr lang="en-US" smtClean="0"/>
              <a:pPr/>
              <a:t>6/23/2022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F96C0-5E20-4317-9BE3-F8E78861C6FF}"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4E7B672-96FF-4200-9ABA-E8D0CEC0D550}" type="datetimeFigureOut">
              <a:rPr lang="en-US" smtClean="0"/>
              <a:pPr/>
              <a:t>6/23/2022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2F96C0-5E20-4317-9BE3-F8E78861C6FF}"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3829048" cy="560406"/>
          </a:xfrm>
        </p:spPr>
        <p:txBody>
          <a:bodyPr>
            <a:normAutofit fontScale="90000"/>
          </a:bodyPr>
          <a:lstStyle/>
          <a:p>
            <a:endParaRPr lang="en-US" dirty="0"/>
          </a:p>
        </p:txBody>
      </p:sp>
      <p:pic>
        <p:nvPicPr>
          <p:cNvPr id="4" name="Content Placeholder 3" descr="Community-Bank-Overview-PowerPoint-Presentation-Slides.png"/>
          <p:cNvPicPr>
            <a:picLocks noGrp="1" noChangeAspect="1"/>
          </p:cNvPicPr>
          <p:nvPr>
            <p:ph idx="1"/>
          </p:nvPr>
        </p:nvPicPr>
        <p:blipFill>
          <a:blip r:embed="rId2"/>
          <a:stretch>
            <a:fillRect/>
          </a:stretch>
        </p:blipFill>
        <p:spPr>
          <a:xfrm>
            <a:off x="1435100" y="1738908"/>
            <a:ext cx="7499350" cy="4218384"/>
          </a:xfrm>
        </p:spPr>
      </p:pic>
      <p:sp>
        <p:nvSpPr>
          <p:cNvPr id="6" name="Rectangle 5"/>
          <p:cNvSpPr/>
          <p:nvPr/>
        </p:nvSpPr>
        <p:spPr>
          <a:xfrm>
            <a:off x="428596" y="785794"/>
            <a:ext cx="4714876" cy="5429288"/>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28596" y="2143116"/>
            <a:ext cx="4071966" cy="2308324"/>
          </a:xfrm>
          <a:prstGeom prst="rect">
            <a:avLst/>
          </a:prstGeom>
          <a:noFill/>
        </p:spPr>
        <p:txBody>
          <a:bodyPr wrap="square" rtlCol="0">
            <a:spAutoFit/>
          </a:bodyPr>
          <a:lstStyle/>
          <a:p>
            <a:pPr algn="r"/>
            <a:r>
              <a:rPr lang="en-US" sz="4800" b="1" u="sng" dirty="0" smtClean="0">
                <a:latin typeface="Bahnschrift Condensed" pitchFamily="34" charset="0"/>
              </a:rPr>
              <a:t>IDBC BANK MANAGEMENT SYSTEM</a:t>
            </a:r>
            <a:endParaRPr lang="en-US" sz="4800" b="1" u="sng" dirty="0">
              <a:latin typeface="Bahnschrift Condensed" pitchFamily="34" charset="0"/>
            </a:endParaRPr>
          </a:p>
        </p:txBody>
      </p:sp>
      <p:sp>
        <p:nvSpPr>
          <p:cNvPr id="8" name="TextBox 7"/>
          <p:cNvSpPr txBox="1"/>
          <p:nvPr/>
        </p:nvSpPr>
        <p:spPr>
          <a:xfrm>
            <a:off x="2285984" y="2000239"/>
            <a:ext cx="1613491"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MINI PROJECT</a:t>
            </a:r>
            <a:endParaRPr lang="en-US" sz="1600" dirty="0">
              <a:effectLst>
                <a:outerShdw blurRad="38100" dist="38100" dir="2700000" algn="tl">
                  <a:srgbClr val="000000">
                    <a:alpha val="43137"/>
                  </a:srgbClr>
                </a:outerShdw>
              </a:effectLst>
            </a:endParaRPr>
          </a:p>
        </p:txBody>
      </p:sp>
      <p:sp>
        <p:nvSpPr>
          <p:cNvPr id="9" name="TextBox 8"/>
          <p:cNvSpPr txBox="1"/>
          <p:nvPr/>
        </p:nvSpPr>
        <p:spPr>
          <a:xfrm>
            <a:off x="3214678" y="4429133"/>
            <a:ext cx="1285884" cy="276999"/>
          </a:xfrm>
          <a:prstGeom prst="rect">
            <a:avLst/>
          </a:prstGeom>
          <a:noFill/>
        </p:spPr>
        <p:txBody>
          <a:bodyPr wrap="square" rtlCol="0">
            <a:spAutoFit/>
          </a:bodyPr>
          <a:lstStyle/>
          <a:p>
            <a:r>
              <a:rPr lang="en-US" sz="1200" dirty="0" smtClean="0">
                <a:effectLst>
                  <a:outerShdw blurRad="38100" dist="38100" dir="2700000" algn="tl">
                    <a:srgbClr val="000000">
                      <a:alpha val="43137"/>
                    </a:srgbClr>
                  </a:outerShdw>
                </a:effectLst>
              </a:rPr>
              <a:t>- Rushikesh Mule</a:t>
            </a:r>
            <a:endParaRPr lang="en-US" sz="1200" dirty="0">
              <a:effectLst>
                <a:outerShdw blurRad="38100" dist="38100" dir="2700000" algn="tl">
                  <a:srgbClr val="000000">
                    <a:alpha val="43137"/>
                  </a:srgbClr>
                </a:outerShdw>
              </a:effectLst>
            </a:endParaRPr>
          </a:p>
        </p:txBody>
      </p:sp>
      <p:sp>
        <p:nvSpPr>
          <p:cNvPr id="10" name="TextBox 9"/>
          <p:cNvSpPr txBox="1"/>
          <p:nvPr/>
        </p:nvSpPr>
        <p:spPr>
          <a:xfrm>
            <a:off x="428596" y="5000636"/>
            <a:ext cx="3286148" cy="1077218"/>
          </a:xfrm>
          <a:prstGeom prst="rect">
            <a:avLst/>
          </a:prstGeom>
          <a:noFill/>
        </p:spPr>
        <p:txBody>
          <a:bodyPr wrap="square" rtlCol="0">
            <a:spAutoFit/>
          </a:bodyPr>
          <a:lstStyle/>
          <a:p>
            <a:r>
              <a:rPr lang="en-US" sz="1600" i="1" u="sng" dirty="0" smtClean="0">
                <a:effectLst>
                  <a:outerShdw blurRad="38100" dist="38100" dir="2700000" algn="tl">
                    <a:srgbClr val="000000">
                      <a:alpha val="43137"/>
                    </a:srgbClr>
                  </a:outerShdw>
                </a:effectLst>
              </a:rPr>
              <a:t>Under  guidance :</a:t>
            </a:r>
          </a:p>
          <a:p>
            <a:pPr>
              <a:buFontTx/>
              <a:buChar char="-"/>
            </a:pPr>
            <a:r>
              <a:rPr lang="en-US" sz="1600" i="1" dirty="0" smtClean="0">
                <a:effectLst>
                  <a:outerShdw blurRad="38100" dist="38100" dir="2700000" algn="tl">
                    <a:srgbClr val="000000">
                      <a:alpha val="43137"/>
                    </a:srgbClr>
                  </a:outerShdw>
                </a:effectLst>
              </a:rPr>
              <a:t>Sangeeta </a:t>
            </a:r>
            <a:r>
              <a:rPr lang="en-US" sz="1600" i="1" dirty="0">
                <a:effectLst>
                  <a:outerShdw blurRad="38100" dist="38100" dir="2700000" algn="tl">
                    <a:srgbClr val="000000">
                      <a:alpha val="43137"/>
                    </a:srgbClr>
                  </a:outerShdw>
                </a:effectLst>
              </a:rPr>
              <a:t>M</a:t>
            </a:r>
            <a:r>
              <a:rPr lang="en-US" sz="1600" i="1" dirty="0" smtClean="0">
                <a:effectLst>
                  <a:outerShdw blurRad="38100" dist="38100" dir="2700000" algn="tl">
                    <a:srgbClr val="000000">
                      <a:alpha val="43137"/>
                    </a:srgbClr>
                  </a:outerShdw>
                </a:effectLst>
              </a:rPr>
              <a:t>am</a:t>
            </a:r>
          </a:p>
          <a:p>
            <a:r>
              <a:rPr lang="en-US" sz="1600" i="1" dirty="0" smtClean="0">
                <a:effectLst>
                  <a:outerShdw blurRad="38100" dist="38100" dir="2700000" algn="tl">
                    <a:srgbClr val="000000">
                      <a:alpha val="43137"/>
                    </a:srgbClr>
                  </a:outerShdw>
                </a:effectLst>
              </a:rPr>
              <a:t>-Hasib Sir</a:t>
            </a:r>
          </a:p>
          <a:p>
            <a:r>
              <a:rPr lang="en-US" sz="1600" i="1" dirty="0" smtClean="0">
                <a:effectLst>
                  <a:outerShdw blurRad="38100" dist="38100" dir="2700000" algn="tl">
                    <a:srgbClr val="000000">
                      <a:alpha val="43137"/>
                    </a:srgbClr>
                  </a:outerShdw>
                </a:effectLst>
              </a:rPr>
              <a:t>- Saurabh Sir</a:t>
            </a:r>
            <a:endParaRPr lang="en-US" sz="1600" i="1" dirty="0">
              <a:effectLst>
                <a:outerShdw blurRad="38100" dist="38100" dir="2700000" algn="tl">
                  <a:srgbClr val="000000">
                    <a:alpha val="43137"/>
                  </a:srgbClr>
                </a:outerShdw>
              </a:effectLst>
            </a:endParaRPr>
          </a:p>
        </p:txBody>
      </p:sp>
      <p:sp>
        <p:nvSpPr>
          <p:cNvPr id="11" name="TextBox 10"/>
          <p:cNvSpPr txBox="1"/>
          <p:nvPr/>
        </p:nvSpPr>
        <p:spPr>
          <a:xfrm>
            <a:off x="500034" y="785794"/>
            <a:ext cx="785786" cy="369332"/>
          </a:xfrm>
          <a:prstGeom prst="rect">
            <a:avLst/>
          </a:prstGeom>
          <a:noFill/>
        </p:spPr>
        <p:txBody>
          <a:bodyPr wrap="square" rtlCol="0">
            <a:spAutoFit/>
          </a:bodyPr>
          <a:lstStyle/>
          <a:p>
            <a:r>
              <a:rPr lang="en-US" u="sng" dirty="0" smtClean="0">
                <a:solidFill>
                  <a:schemeClr val="bg2">
                    <a:lumMod val="75000"/>
                  </a:schemeClr>
                </a:solidFill>
                <a:effectLst>
                  <a:outerShdw blurRad="38100" dist="38100" dir="2700000" algn="tl">
                    <a:srgbClr val="000000">
                      <a:alpha val="43137"/>
                    </a:srgbClr>
                  </a:outerShdw>
                </a:effectLst>
              </a:rPr>
              <a:t>NIIT</a:t>
            </a:r>
            <a:endParaRPr lang="en-US" u="sng" dirty="0">
              <a:solidFill>
                <a:schemeClr val="bg2">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500042"/>
            <a:ext cx="7400948" cy="560406"/>
          </a:xfrm>
        </p:spPr>
        <p:txBody>
          <a:bodyPr>
            <a:noAutofit/>
          </a:bodyPr>
          <a:lstStyle/>
          <a:p>
            <a:pPr algn="l">
              <a:buFont typeface="Wingdings" pitchFamily="2" charset="2"/>
              <a:buChar char="v"/>
            </a:pPr>
            <a:r>
              <a:rPr lang="en-US" sz="2800" dirty="0" smtClean="0">
                <a:latin typeface="Abhaya Libre ExtraBold" pitchFamily="2" charset="0"/>
                <a:cs typeface="Abhaya Libre ExtraBold" pitchFamily="2" charset="0"/>
              </a:rPr>
              <a:t>   AIM</a:t>
            </a:r>
            <a:endParaRPr lang="en-US" sz="2800" dirty="0">
              <a:latin typeface="Abhaya Libre ExtraBold" pitchFamily="2" charset="0"/>
              <a:cs typeface="Abhaya Libre ExtraBold" pitchFamily="2" charset="0"/>
            </a:endParaRPr>
          </a:p>
        </p:txBody>
      </p:sp>
      <p:sp>
        <p:nvSpPr>
          <p:cNvPr id="3" name="Content Placeholder 2"/>
          <p:cNvSpPr>
            <a:spLocks noGrp="1"/>
          </p:cNvSpPr>
          <p:nvPr>
            <p:ph idx="1"/>
          </p:nvPr>
        </p:nvSpPr>
        <p:spPr>
          <a:xfrm>
            <a:off x="1071538" y="1357298"/>
            <a:ext cx="7858180" cy="4768865"/>
          </a:xfrm>
        </p:spPr>
        <p:txBody>
          <a:bodyPr>
            <a:normAutofit/>
          </a:bodyPr>
          <a:lstStyle/>
          <a:p>
            <a:pPr>
              <a:buNone/>
            </a:pPr>
            <a:r>
              <a:rPr lang="en-US" sz="2800" dirty="0" smtClean="0">
                <a:latin typeface="Abhaya Libre SemiBold" pitchFamily="2" charset="0"/>
                <a:cs typeface="Abhaya Libre SemiBold" pitchFamily="2" charset="0"/>
              </a:rPr>
              <a:t>To develop a software for  solving financial applications  of a customer in banking environment in order to nurture the needs of an end banking user by providing various ways to perform banking tasks. Also to enable the user’s workspace to have additional functionalities which are not provided under a conventional banking software.</a:t>
            </a:r>
          </a:p>
          <a:p>
            <a:pPr>
              <a:buNone/>
            </a:pPr>
            <a:endParaRPr lang="en-US" dirty="0">
              <a:latin typeface="Abhaya Libre SemiBold" pitchFamily="2" charset="0"/>
              <a:cs typeface="Abhaya Libre SemiBold"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v"/>
            </a:pPr>
            <a:r>
              <a:rPr lang="en-US" sz="4000" dirty="0" smtClean="0">
                <a:latin typeface="Acronis Cyber Ultra Bold" pitchFamily="2" charset="0"/>
                <a:cs typeface="Abhaya Libre ExtraBold" pitchFamily="2" charset="0"/>
              </a:rPr>
              <a:t>  </a:t>
            </a:r>
            <a:r>
              <a:rPr lang="en-US" sz="3100" dirty="0" smtClean="0">
                <a:latin typeface="Abhaya Libre SemiBold" pitchFamily="2" charset="0"/>
                <a:cs typeface="Abhaya Libre SemiBold" pitchFamily="2" charset="0"/>
              </a:rPr>
              <a:t>Problem Description  </a:t>
            </a:r>
            <a:r>
              <a:rPr lang="en-US" sz="3600" dirty="0" smtClean="0">
                <a:latin typeface="Abhaya Libre SemiBold" pitchFamily="2" charset="0"/>
                <a:cs typeface="Abhaya Libre SemiBold" pitchFamily="2" charset="0"/>
              </a:rPr>
              <a:t/>
            </a:r>
            <a:br>
              <a:rPr lang="en-US" sz="3600" dirty="0" smtClean="0">
                <a:latin typeface="Abhaya Libre SemiBold" pitchFamily="2" charset="0"/>
                <a:cs typeface="Abhaya Libre SemiBold" pitchFamily="2" charset="0"/>
              </a:rPr>
            </a:br>
            <a:endParaRPr lang="en-US" sz="4000" dirty="0">
              <a:latin typeface="Acronis Cyber Ultra Bold" pitchFamily="2" charset="0"/>
              <a:cs typeface="Abhaya Libre ExtraBold" pitchFamily="2" charset="0"/>
            </a:endParaRPr>
          </a:p>
        </p:txBody>
      </p:sp>
      <p:sp>
        <p:nvSpPr>
          <p:cNvPr id="3" name="Content Placeholder 2"/>
          <p:cNvSpPr>
            <a:spLocks noGrp="1"/>
          </p:cNvSpPr>
          <p:nvPr>
            <p:ph idx="1"/>
          </p:nvPr>
        </p:nvSpPr>
        <p:spPr>
          <a:xfrm>
            <a:off x="1214414" y="1285860"/>
            <a:ext cx="7643866" cy="6143668"/>
          </a:xfrm>
        </p:spPr>
        <p:txBody>
          <a:bodyPr>
            <a:normAutofit/>
          </a:bodyPr>
          <a:lstStyle/>
          <a:p>
            <a:pPr>
              <a:buNone/>
            </a:pPr>
            <a:r>
              <a:rPr lang="en-US" sz="2800" dirty="0" smtClean="0">
                <a:latin typeface="Abhaya Libre SemiBold" pitchFamily="2" charset="0"/>
                <a:cs typeface="Abhaya Libre SemiBold" pitchFamily="2" charset="0"/>
              </a:rPr>
              <a:t>The bank management system is  an application for maintaining a person’s account in a bank. The system provides the access to the customer to create an account, deposit/withdraw/transfer the cash from his account. The following presentation provides the specification for the system.</a:t>
            </a:r>
            <a:endParaRPr lang="en-US" sz="2800" dirty="0">
              <a:latin typeface="Abhaya Libre SemiBold" pitchFamily="2" charset="0"/>
              <a:cs typeface="Abhaya Libre SemiBold"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1142984"/>
            <a:ext cx="7504960" cy="714380"/>
          </a:xfrm>
        </p:spPr>
        <p:txBody>
          <a:bodyPr>
            <a:normAutofit fontScale="90000"/>
          </a:bodyPr>
          <a:lstStyle/>
          <a:p>
            <a:pPr>
              <a:buFont typeface="Wingdings" pitchFamily="2" charset="2"/>
              <a:buChar char="v"/>
            </a:pPr>
            <a:r>
              <a:rPr lang="en-US" sz="4000" dirty="0" smtClean="0">
                <a:latin typeface="Acronis Cyber Ultra Bold" pitchFamily="2" charset="0"/>
                <a:cs typeface="Abhaya Libre ExtraBold" pitchFamily="2" charset="0"/>
              </a:rPr>
              <a:t>  </a:t>
            </a:r>
            <a:r>
              <a:rPr lang="en-US" sz="2700" dirty="0" smtClean="0">
                <a:latin typeface="Abhaya Libre SemiBold" pitchFamily="2" charset="0"/>
                <a:cs typeface="Abhaya Libre SemiBold" pitchFamily="2" charset="0"/>
              </a:rPr>
              <a:t>SYSTEM REQUIREMENTS </a:t>
            </a:r>
            <a:r>
              <a:rPr lang="en-US" sz="3200" dirty="0" smtClean="0">
                <a:latin typeface="Abhaya Libre SemiBold" pitchFamily="2" charset="0"/>
                <a:cs typeface="Abhaya Libre SemiBold" pitchFamily="2" charset="0"/>
              </a:rPr>
              <a:t>:: </a:t>
            </a:r>
            <a:br>
              <a:rPr lang="en-US" sz="3200" dirty="0" smtClean="0">
                <a:latin typeface="Abhaya Libre SemiBold" pitchFamily="2" charset="0"/>
                <a:cs typeface="Abhaya Libre SemiBold" pitchFamily="2" charset="0"/>
              </a:rPr>
            </a:br>
            <a:r>
              <a:rPr lang="en-US" sz="3600" dirty="0" smtClean="0">
                <a:latin typeface="Abhaya Libre SemiBold" pitchFamily="2" charset="0"/>
                <a:cs typeface="Abhaya Libre SemiBold" pitchFamily="2" charset="0"/>
              </a:rPr>
              <a:t/>
            </a:r>
            <a:br>
              <a:rPr lang="en-US" sz="3600" dirty="0" smtClean="0">
                <a:latin typeface="Abhaya Libre SemiBold" pitchFamily="2" charset="0"/>
                <a:cs typeface="Abhaya Libre SemiBold" pitchFamily="2" charset="0"/>
              </a:rPr>
            </a:br>
            <a:endParaRPr lang="en-US" sz="4000" dirty="0">
              <a:latin typeface="Acronis Cyber Ultra Bold" pitchFamily="2" charset="0"/>
              <a:cs typeface="Abhaya Libre ExtraBold" pitchFamily="2" charset="0"/>
            </a:endParaRPr>
          </a:p>
        </p:txBody>
      </p:sp>
      <p:pic>
        <p:nvPicPr>
          <p:cNvPr id="4" name="Content Placeholder 3" descr="toppng.com-black-windows-logo-image-source-from-this-windows-10-logo-transparent-background-1024x1026.png"/>
          <p:cNvPicPr>
            <a:picLocks noGrp="1" noChangeAspect="1"/>
          </p:cNvPicPr>
          <p:nvPr>
            <p:ph idx="1"/>
          </p:nvPr>
        </p:nvPicPr>
        <p:blipFill>
          <a:blip r:embed="rId2" cstate="print"/>
          <a:stretch>
            <a:fillRect/>
          </a:stretch>
        </p:blipFill>
        <p:spPr>
          <a:xfrm>
            <a:off x="2000232" y="4429132"/>
            <a:ext cx="926519" cy="928694"/>
          </a:xfrm>
        </p:spPr>
      </p:pic>
      <p:pic>
        <p:nvPicPr>
          <p:cNvPr id="7" name="Picture 6" descr="0-462_intellij-idea-logo-png-transparent-intellij-idea-logo.png"/>
          <p:cNvPicPr>
            <a:picLocks noChangeAspect="1"/>
          </p:cNvPicPr>
          <p:nvPr/>
        </p:nvPicPr>
        <p:blipFill>
          <a:blip r:embed="rId3" cstate="print"/>
          <a:stretch>
            <a:fillRect/>
          </a:stretch>
        </p:blipFill>
        <p:spPr>
          <a:xfrm>
            <a:off x="5286380" y="4429132"/>
            <a:ext cx="1000132" cy="1047757"/>
          </a:xfrm>
          <a:prstGeom prst="rect">
            <a:avLst/>
          </a:prstGeom>
        </p:spPr>
      </p:pic>
      <p:pic>
        <p:nvPicPr>
          <p:cNvPr id="8" name="Picture 7" descr="java-4-logo-png-transparent.png"/>
          <p:cNvPicPr>
            <a:picLocks noChangeAspect="1"/>
          </p:cNvPicPr>
          <p:nvPr/>
        </p:nvPicPr>
        <p:blipFill>
          <a:blip r:embed="rId4" cstate="print"/>
          <a:stretch>
            <a:fillRect/>
          </a:stretch>
        </p:blipFill>
        <p:spPr>
          <a:xfrm>
            <a:off x="5572132" y="2000240"/>
            <a:ext cx="714380" cy="1039100"/>
          </a:xfrm>
          <a:prstGeom prst="rect">
            <a:avLst/>
          </a:prstGeom>
        </p:spPr>
      </p:pic>
      <p:pic>
        <p:nvPicPr>
          <p:cNvPr id="9" name="Picture 8" descr="MySQL-Logo.wine.png"/>
          <p:cNvPicPr>
            <a:picLocks noChangeAspect="1"/>
          </p:cNvPicPr>
          <p:nvPr/>
        </p:nvPicPr>
        <p:blipFill>
          <a:blip r:embed="rId5" cstate="print"/>
          <a:stretch>
            <a:fillRect/>
          </a:stretch>
        </p:blipFill>
        <p:spPr>
          <a:xfrm>
            <a:off x="1785918" y="1928802"/>
            <a:ext cx="1643042" cy="1095361"/>
          </a:xfrm>
          <a:prstGeom prst="rect">
            <a:avLst/>
          </a:prstGeom>
        </p:spPr>
      </p:pic>
      <p:sp>
        <p:nvSpPr>
          <p:cNvPr id="10" name="TextBox 9"/>
          <p:cNvSpPr txBox="1"/>
          <p:nvPr/>
        </p:nvSpPr>
        <p:spPr>
          <a:xfrm>
            <a:off x="1357290" y="3143249"/>
            <a:ext cx="2067963" cy="369332"/>
          </a:xfrm>
          <a:prstGeom prst="rect">
            <a:avLst/>
          </a:prstGeom>
          <a:noFill/>
        </p:spPr>
        <p:txBody>
          <a:bodyPr wrap="square" rtlCol="0">
            <a:spAutoFit/>
          </a:bodyPr>
          <a:lstStyle/>
          <a:p>
            <a:pPr lvl="1">
              <a:buFont typeface="Wingdings" pitchFamily="2" charset="2"/>
              <a:buChar char="ü"/>
            </a:pPr>
            <a:r>
              <a:rPr lang="en-US" dirty="0" smtClean="0">
                <a:latin typeface="Berlin Sans FB Demi" pitchFamily="34" charset="0"/>
              </a:rPr>
              <a:t>  MYSQL</a:t>
            </a:r>
            <a:endParaRPr lang="en-US" dirty="0">
              <a:latin typeface="Berlin Sans FB Demi" pitchFamily="34" charset="0"/>
            </a:endParaRPr>
          </a:p>
        </p:txBody>
      </p:sp>
      <p:sp>
        <p:nvSpPr>
          <p:cNvPr id="11" name="TextBox 10"/>
          <p:cNvSpPr txBox="1"/>
          <p:nvPr/>
        </p:nvSpPr>
        <p:spPr>
          <a:xfrm>
            <a:off x="5429256" y="3214686"/>
            <a:ext cx="1643074" cy="369332"/>
          </a:xfrm>
          <a:prstGeom prst="rect">
            <a:avLst/>
          </a:prstGeom>
          <a:noFill/>
        </p:spPr>
        <p:txBody>
          <a:bodyPr wrap="square" rtlCol="0">
            <a:spAutoFit/>
          </a:bodyPr>
          <a:lstStyle/>
          <a:p>
            <a:pPr>
              <a:buFont typeface="Wingdings" pitchFamily="2" charset="2"/>
              <a:buChar char="ü"/>
            </a:pPr>
            <a:r>
              <a:rPr lang="en-US" dirty="0" smtClean="0">
                <a:latin typeface="Berlin Sans FB Demi" pitchFamily="34" charset="0"/>
              </a:rPr>
              <a:t>  JDBC</a:t>
            </a:r>
            <a:r>
              <a:rPr lang="en-US" dirty="0" smtClean="0"/>
              <a:t> </a:t>
            </a:r>
            <a:endParaRPr lang="en-US" dirty="0"/>
          </a:p>
        </p:txBody>
      </p:sp>
      <p:sp>
        <p:nvSpPr>
          <p:cNvPr id="12" name="TextBox 11"/>
          <p:cNvSpPr txBox="1"/>
          <p:nvPr/>
        </p:nvSpPr>
        <p:spPr>
          <a:xfrm>
            <a:off x="1643042" y="5786454"/>
            <a:ext cx="2214578" cy="338554"/>
          </a:xfrm>
          <a:prstGeom prst="rect">
            <a:avLst/>
          </a:prstGeom>
          <a:noFill/>
        </p:spPr>
        <p:txBody>
          <a:bodyPr wrap="square" rtlCol="0">
            <a:spAutoFit/>
          </a:bodyPr>
          <a:lstStyle/>
          <a:p>
            <a:pPr>
              <a:buFont typeface="Wingdings" pitchFamily="2" charset="2"/>
              <a:buChar char="ü"/>
            </a:pPr>
            <a:r>
              <a:rPr lang="en-US" sz="1600" dirty="0" smtClean="0">
                <a:latin typeface="Berlin Sans FB Demi" pitchFamily="34" charset="0"/>
              </a:rPr>
              <a:t>  WINDOWS 8+</a:t>
            </a:r>
            <a:endParaRPr lang="en-US" sz="1600" dirty="0">
              <a:latin typeface="Berlin Sans FB Demi" pitchFamily="34" charset="0"/>
            </a:endParaRPr>
          </a:p>
        </p:txBody>
      </p:sp>
      <p:sp>
        <p:nvSpPr>
          <p:cNvPr id="13" name="TextBox 12"/>
          <p:cNvSpPr txBox="1"/>
          <p:nvPr/>
        </p:nvSpPr>
        <p:spPr>
          <a:xfrm>
            <a:off x="5214942" y="5786454"/>
            <a:ext cx="2214578" cy="369332"/>
          </a:xfrm>
          <a:prstGeom prst="rect">
            <a:avLst/>
          </a:prstGeom>
          <a:noFill/>
        </p:spPr>
        <p:txBody>
          <a:bodyPr wrap="square" rtlCol="0">
            <a:spAutoFit/>
          </a:bodyPr>
          <a:lstStyle/>
          <a:p>
            <a:pPr>
              <a:buFont typeface="Wingdings" pitchFamily="2" charset="2"/>
              <a:buChar char="ü"/>
            </a:pPr>
            <a:r>
              <a:rPr lang="en-US" dirty="0" smtClean="0">
                <a:latin typeface="Berlin Sans FB Demi" pitchFamily="34" charset="0"/>
              </a:rPr>
              <a:t> </a:t>
            </a:r>
            <a:r>
              <a:rPr lang="en-US" sz="1600" dirty="0" smtClean="0">
                <a:latin typeface="Berlin Sans FB Demi" pitchFamily="34" charset="0"/>
              </a:rPr>
              <a:t>INTELLI</a:t>
            </a:r>
            <a:r>
              <a:rPr lang="en-US" dirty="0" smtClean="0">
                <a:latin typeface="Berlin Sans FB Demi" pitchFamily="34" charset="0"/>
              </a:rPr>
              <a:t>J / </a:t>
            </a:r>
            <a:r>
              <a:rPr lang="en-US" sz="1600" dirty="0" smtClean="0">
                <a:latin typeface="Berlin Sans FB Demi" pitchFamily="34" charset="0"/>
              </a:rPr>
              <a:t>ANY IDE</a:t>
            </a:r>
            <a:endParaRPr lang="en-US" sz="1600" dirty="0">
              <a:latin typeface="Berlin Sans FB Dem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357166"/>
            <a:ext cx="7576398" cy="857256"/>
          </a:xfrm>
        </p:spPr>
        <p:txBody>
          <a:bodyPr>
            <a:normAutofit/>
          </a:bodyPr>
          <a:lstStyle/>
          <a:p>
            <a:pPr>
              <a:buFont typeface="Wingdings" pitchFamily="2" charset="2"/>
              <a:buChar char="v"/>
            </a:pPr>
            <a:r>
              <a:rPr lang="en-US" sz="2800" dirty="0" smtClean="0">
                <a:latin typeface="Acronis Cyber Ultra Bold" pitchFamily="2" charset="0"/>
                <a:cs typeface="Abhaya Libre ExtraBold" pitchFamily="2" charset="0"/>
              </a:rPr>
              <a:t>CLASS DIGRAM</a:t>
            </a:r>
            <a:endParaRPr lang="en-US" sz="2800" dirty="0">
              <a:latin typeface="Acronis Cyber Ultra Bold" pitchFamily="2" charset="0"/>
              <a:cs typeface="Abhaya Libre ExtraBold" pitchFamily="2" charset="0"/>
            </a:endParaRPr>
          </a:p>
        </p:txBody>
      </p:sp>
      <p:sp>
        <p:nvSpPr>
          <p:cNvPr id="12" name="TextBox 11"/>
          <p:cNvSpPr txBox="1"/>
          <p:nvPr/>
        </p:nvSpPr>
        <p:spPr>
          <a:xfrm>
            <a:off x="1643042" y="5786454"/>
            <a:ext cx="2214578" cy="338554"/>
          </a:xfrm>
          <a:prstGeom prst="rect">
            <a:avLst/>
          </a:prstGeom>
          <a:noFill/>
        </p:spPr>
        <p:txBody>
          <a:bodyPr wrap="square" rtlCol="0">
            <a:spAutoFit/>
          </a:bodyPr>
          <a:lstStyle/>
          <a:p>
            <a:r>
              <a:rPr lang="en-US" sz="1600" dirty="0" smtClean="0">
                <a:latin typeface="Berlin Sans FB Demi" pitchFamily="34" charset="0"/>
              </a:rPr>
              <a:t>  </a:t>
            </a:r>
            <a:endParaRPr lang="en-US" sz="1600" dirty="0">
              <a:latin typeface="Berlin Sans FB Demi" pitchFamily="34" charset="0"/>
            </a:endParaRPr>
          </a:p>
        </p:txBody>
      </p:sp>
      <p:pic>
        <p:nvPicPr>
          <p:cNvPr id="15" name="Content Placeholder 14" descr="Untitled.jpg"/>
          <p:cNvPicPr>
            <a:picLocks noGrp="1" noChangeAspect="1"/>
          </p:cNvPicPr>
          <p:nvPr>
            <p:ph idx="1"/>
          </p:nvPr>
        </p:nvPicPr>
        <p:blipFill>
          <a:blip r:embed="rId2"/>
          <a:stretch>
            <a:fillRect/>
          </a:stretch>
        </p:blipFill>
        <p:spPr>
          <a:xfrm>
            <a:off x="1785918" y="1428736"/>
            <a:ext cx="6454980" cy="478634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357166"/>
            <a:ext cx="7576398" cy="857256"/>
          </a:xfrm>
        </p:spPr>
        <p:txBody>
          <a:bodyPr>
            <a:normAutofit/>
          </a:bodyPr>
          <a:lstStyle/>
          <a:p>
            <a:pPr>
              <a:buFont typeface="Wingdings" pitchFamily="2" charset="2"/>
              <a:buChar char="v"/>
            </a:pPr>
            <a:r>
              <a:rPr lang="en-US" sz="2800" dirty="0" smtClean="0">
                <a:latin typeface="Acronis Cyber Ultra Bold" pitchFamily="2" charset="0"/>
                <a:cs typeface="Abhaya Libre ExtraBold" pitchFamily="2" charset="0"/>
              </a:rPr>
              <a:t>ER DIGRAM</a:t>
            </a:r>
            <a:endParaRPr lang="en-US" sz="2800" dirty="0">
              <a:latin typeface="Acronis Cyber Ultra Bold" pitchFamily="2" charset="0"/>
              <a:cs typeface="Abhaya Libre ExtraBold" pitchFamily="2" charset="0"/>
            </a:endParaRPr>
          </a:p>
        </p:txBody>
      </p:sp>
      <p:sp>
        <p:nvSpPr>
          <p:cNvPr id="12" name="TextBox 11"/>
          <p:cNvSpPr txBox="1"/>
          <p:nvPr/>
        </p:nvSpPr>
        <p:spPr>
          <a:xfrm>
            <a:off x="1643042" y="5786454"/>
            <a:ext cx="2214578" cy="338554"/>
          </a:xfrm>
          <a:prstGeom prst="rect">
            <a:avLst/>
          </a:prstGeom>
          <a:noFill/>
        </p:spPr>
        <p:txBody>
          <a:bodyPr wrap="square" rtlCol="0">
            <a:spAutoFit/>
          </a:bodyPr>
          <a:lstStyle/>
          <a:p>
            <a:r>
              <a:rPr lang="en-US" sz="1600" dirty="0" smtClean="0">
                <a:latin typeface="Berlin Sans FB Demi" pitchFamily="34" charset="0"/>
              </a:rPr>
              <a:t>  </a:t>
            </a:r>
            <a:endParaRPr lang="en-US" sz="1600" dirty="0">
              <a:latin typeface="Berlin Sans FB Demi" pitchFamily="34" charset="0"/>
            </a:endParaRPr>
          </a:p>
        </p:txBody>
      </p:sp>
      <p:pic>
        <p:nvPicPr>
          <p:cNvPr id="6" name="Content Placeholder 5" descr="new1.jpg"/>
          <p:cNvPicPr>
            <a:picLocks noGrp="1" noChangeAspect="1"/>
          </p:cNvPicPr>
          <p:nvPr>
            <p:ph idx="1"/>
          </p:nvPr>
        </p:nvPicPr>
        <p:blipFill>
          <a:blip r:embed="rId2"/>
          <a:stretch>
            <a:fillRect/>
          </a:stretch>
        </p:blipFill>
        <p:spPr>
          <a:xfrm>
            <a:off x="1214414" y="1571612"/>
            <a:ext cx="7720036" cy="471490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7504960" cy="642942"/>
          </a:xfrm>
        </p:spPr>
        <p:txBody>
          <a:bodyPr>
            <a:normAutofit fontScale="90000"/>
          </a:bodyPr>
          <a:lstStyle/>
          <a:p>
            <a:pPr>
              <a:buFont typeface="Wingdings" pitchFamily="2" charset="2"/>
              <a:buChar char="v"/>
            </a:pPr>
            <a:r>
              <a:rPr lang="en-US" sz="4000" dirty="0" smtClean="0">
                <a:latin typeface="Acronis Cyber Ultra Bold" pitchFamily="2" charset="0"/>
                <a:cs typeface="Abhaya Libre ExtraBold" pitchFamily="2" charset="0"/>
              </a:rPr>
              <a:t>  </a:t>
            </a:r>
            <a:r>
              <a:rPr lang="en-US" sz="3200" dirty="0" smtClean="0">
                <a:latin typeface="Abhaya Libre SemiBold" pitchFamily="2" charset="0"/>
                <a:cs typeface="Abhaya Libre SemiBold" pitchFamily="2" charset="0"/>
              </a:rPr>
              <a:t>Module Description :: </a:t>
            </a:r>
            <a:br>
              <a:rPr lang="en-US" sz="3200" dirty="0" smtClean="0">
                <a:latin typeface="Abhaya Libre SemiBold" pitchFamily="2" charset="0"/>
                <a:cs typeface="Abhaya Libre SemiBold" pitchFamily="2" charset="0"/>
              </a:rPr>
            </a:br>
            <a:r>
              <a:rPr lang="en-US" sz="3600" dirty="0" smtClean="0">
                <a:latin typeface="Abhaya Libre SemiBold" pitchFamily="2" charset="0"/>
                <a:cs typeface="Abhaya Libre SemiBold" pitchFamily="2" charset="0"/>
              </a:rPr>
              <a:t/>
            </a:r>
            <a:br>
              <a:rPr lang="en-US" sz="3600" dirty="0" smtClean="0">
                <a:latin typeface="Abhaya Libre SemiBold" pitchFamily="2" charset="0"/>
                <a:cs typeface="Abhaya Libre SemiBold" pitchFamily="2" charset="0"/>
              </a:rPr>
            </a:br>
            <a:endParaRPr lang="en-US" sz="4000" dirty="0">
              <a:latin typeface="Acronis Cyber Ultra Bold" pitchFamily="2" charset="0"/>
              <a:cs typeface="Abhaya Libre ExtraBold" pitchFamily="2" charset="0"/>
            </a:endParaRPr>
          </a:p>
        </p:txBody>
      </p:sp>
      <p:sp>
        <p:nvSpPr>
          <p:cNvPr id="3" name="Content Placeholder 2"/>
          <p:cNvSpPr>
            <a:spLocks noGrp="1"/>
          </p:cNvSpPr>
          <p:nvPr>
            <p:ph idx="1"/>
          </p:nvPr>
        </p:nvSpPr>
        <p:spPr>
          <a:xfrm>
            <a:off x="1071538" y="928670"/>
            <a:ext cx="7719274" cy="5643602"/>
          </a:xfrm>
        </p:spPr>
        <p:txBody>
          <a:bodyPr>
            <a:noAutofit/>
          </a:bodyPr>
          <a:lstStyle/>
          <a:p>
            <a:r>
              <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rPr>
              <a:t>Open account </a:t>
            </a:r>
          </a:p>
          <a:p>
            <a:pPr>
              <a:buNone/>
            </a:pPr>
            <a:r>
              <a:rPr lang="en-US" sz="1800" dirty="0" smtClean="0">
                <a:latin typeface="Abhaya Libre SemiBold" pitchFamily="2" charset="0"/>
                <a:cs typeface="Abhaya Libre SemiBold" pitchFamily="2" charset="0"/>
              </a:rPr>
              <a:t>Opens a new account for the user by accepting input such as</a:t>
            </a:r>
          </a:p>
          <a:p>
            <a:pPr>
              <a:buNone/>
            </a:pPr>
            <a:r>
              <a:rPr lang="en-US" sz="1800" dirty="0" smtClean="0">
                <a:latin typeface="Abhaya Libre SemiBold" pitchFamily="2" charset="0"/>
                <a:cs typeface="Abhaya Libre SemiBold" pitchFamily="2" charset="0"/>
              </a:rPr>
              <a:t> account number, name, emailid, mobilno and Current balance etc.</a:t>
            </a:r>
          </a:p>
          <a:p>
            <a:r>
              <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rPr>
              <a:t>Existing Customer Details</a:t>
            </a:r>
          </a:p>
          <a:p>
            <a:pPr>
              <a:buNone/>
            </a:pPr>
            <a:r>
              <a:rPr lang="en-US" sz="1800" dirty="0" smtClean="0">
                <a:latin typeface="Abhaya Libre SemiBold" pitchFamily="2" charset="0"/>
                <a:cs typeface="Abhaya Libre SemiBold" pitchFamily="2" charset="0"/>
              </a:rPr>
              <a:t>Provides options to Display All info from the given </a:t>
            </a:r>
          </a:p>
          <a:p>
            <a:pPr>
              <a:buNone/>
            </a:pPr>
            <a:r>
              <a:rPr lang="en-US" sz="1800" dirty="0" smtClean="0">
                <a:latin typeface="Abhaya Libre SemiBold" pitchFamily="2" charset="0"/>
                <a:cs typeface="Abhaya Libre SemiBold" pitchFamily="2" charset="0"/>
              </a:rPr>
              <a:t>account number .</a:t>
            </a:r>
            <a:endPar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endParaRPr>
          </a:p>
          <a:p>
            <a:r>
              <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rPr>
              <a:t>Deposit</a:t>
            </a:r>
            <a:r>
              <a:rPr lang="en-US" sz="1800" dirty="0" smtClean="0">
                <a:latin typeface="Abhaya Libre SemiBold" pitchFamily="2" charset="0"/>
                <a:cs typeface="Abhaya Libre SemiBold" pitchFamily="2" charset="0"/>
              </a:rPr>
              <a:t> </a:t>
            </a:r>
          </a:p>
          <a:p>
            <a:pPr>
              <a:buNone/>
            </a:pPr>
            <a:r>
              <a:rPr lang="en-US" sz="1800" dirty="0" smtClean="0">
                <a:latin typeface="Abhaya Libre SemiBold" pitchFamily="2" charset="0"/>
                <a:cs typeface="Abhaya Libre SemiBold" pitchFamily="2" charset="0"/>
              </a:rPr>
              <a:t>Provides options to deposit amount from the given </a:t>
            </a:r>
          </a:p>
          <a:p>
            <a:pPr>
              <a:buNone/>
            </a:pPr>
            <a:r>
              <a:rPr lang="en-US" sz="1800" dirty="0" smtClean="0">
                <a:latin typeface="Abhaya Libre SemiBold" pitchFamily="2" charset="0"/>
                <a:cs typeface="Abhaya Libre SemiBold" pitchFamily="2" charset="0"/>
              </a:rPr>
              <a:t>account number .</a:t>
            </a:r>
          </a:p>
          <a:p>
            <a:r>
              <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rPr>
              <a:t>Withdraw</a:t>
            </a:r>
          </a:p>
          <a:p>
            <a:pPr>
              <a:buNone/>
            </a:pPr>
            <a:r>
              <a:rPr lang="en-US" sz="1800" dirty="0" smtClean="0">
                <a:latin typeface="Abhaya Libre SemiBold" pitchFamily="2" charset="0"/>
                <a:cs typeface="Abhaya Libre SemiBold" pitchFamily="2" charset="0"/>
              </a:rPr>
              <a:t> Provides options to withdraw amount from the given </a:t>
            </a:r>
          </a:p>
          <a:p>
            <a:pPr>
              <a:buNone/>
            </a:pPr>
            <a:r>
              <a:rPr lang="en-US" sz="1800" dirty="0" smtClean="0">
                <a:latin typeface="Abhaya Libre SemiBold" pitchFamily="2" charset="0"/>
                <a:cs typeface="Abhaya Libre SemiBold" pitchFamily="2" charset="0"/>
              </a:rPr>
              <a:t>account number. </a:t>
            </a:r>
          </a:p>
          <a:p>
            <a:r>
              <a:rPr lang="en-US" sz="1800" dirty="0" smtClean="0">
                <a:effectLst>
                  <a:outerShdw blurRad="38100" dist="38100" dir="2700000" algn="tl">
                    <a:srgbClr val="000000">
                      <a:alpha val="43137"/>
                    </a:srgbClr>
                  </a:outerShdw>
                </a:effectLst>
                <a:latin typeface="Abhaya Libre SemiBold" pitchFamily="2" charset="0"/>
                <a:cs typeface="Abhaya Libre SemiBold" pitchFamily="2" charset="0"/>
              </a:rPr>
              <a:t>Fund Transfer</a:t>
            </a:r>
            <a:r>
              <a:rPr lang="en-US" sz="1800" dirty="0" smtClean="0">
                <a:latin typeface="Abhaya Libre SemiBold" pitchFamily="2" charset="0"/>
                <a:cs typeface="Abhaya Libre SemiBold" pitchFamily="2" charset="0"/>
              </a:rPr>
              <a:t> </a:t>
            </a:r>
          </a:p>
          <a:p>
            <a:pPr>
              <a:buNone/>
            </a:pPr>
            <a:r>
              <a:rPr lang="en-US" sz="1800" dirty="0" smtClean="0">
                <a:latin typeface="Abhaya Libre SemiBold" pitchFamily="2" charset="0"/>
                <a:cs typeface="Abhaya Libre SemiBold" pitchFamily="2" charset="0"/>
              </a:rPr>
              <a:t> Provides options to Transfer amount from the given </a:t>
            </a:r>
          </a:p>
          <a:p>
            <a:pPr>
              <a:buNone/>
            </a:pPr>
            <a:r>
              <a:rPr lang="en-US" sz="1800" dirty="0" smtClean="0">
                <a:latin typeface="Abhaya Libre SemiBold" pitchFamily="2" charset="0"/>
                <a:cs typeface="Abhaya Libre SemiBold" pitchFamily="2" charset="0"/>
              </a:rPr>
              <a:t>account number  to anther Account with Date ,Time and </a:t>
            </a:r>
          </a:p>
          <a:p>
            <a:pPr>
              <a:buNone/>
            </a:pPr>
            <a:r>
              <a:rPr lang="en-US" sz="1800" dirty="0" smtClean="0">
                <a:latin typeface="Abhaya Libre SemiBold" pitchFamily="2" charset="0"/>
                <a:cs typeface="Abhaya Libre SemiBold" pitchFamily="2" charset="0"/>
              </a:rPr>
              <a:t>Account Type.</a:t>
            </a:r>
          </a:p>
          <a:p>
            <a:pPr>
              <a:buNone/>
            </a:pPr>
            <a:endParaRPr lang="en-US" sz="1600" dirty="0" smtClean="0">
              <a:latin typeface="Abhaya Libre SemiBold" pitchFamily="2" charset="0"/>
              <a:cs typeface="Abhaya Libre SemiBold"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928670"/>
            <a:ext cx="7504960" cy="428628"/>
          </a:xfrm>
        </p:spPr>
        <p:txBody>
          <a:bodyPr>
            <a:normAutofit fontScale="90000"/>
          </a:bodyPr>
          <a:lstStyle/>
          <a:p>
            <a:pPr>
              <a:buFont typeface="Wingdings" pitchFamily="2" charset="2"/>
              <a:buChar char="v"/>
            </a:pPr>
            <a:r>
              <a:rPr lang="en-US" sz="4000" dirty="0" smtClean="0">
                <a:latin typeface="Acronis Cyber Ultra Bold" pitchFamily="2" charset="0"/>
                <a:cs typeface="Abhaya Libre ExtraBold" pitchFamily="2" charset="0"/>
              </a:rPr>
              <a:t>  </a:t>
            </a:r>
            <a:r>
              <a:rPr lang="en-US" sz="2700" dirty="0" smtClean="0">
                <a:latin typeface="Abhaya Libre SemiBold" pitchFamily="2" charset="0"/>
                <a:cs typeface="Abhaya Libre SemiBold" pitchFamily="2" charset="0"/>
              </a:rPr>
              <a:t>CONCLUSION ::  </a:t>
            </a:r>
            <a:r>
              <a:rPr lang="en-US" sz="3200" dirty="0" smtClean="0">
                <a:latin typeface="Abhaya Libre SemiBold" pitchFamily="2" charset="0"/>
                <a:cs typeface="Abhaya Libre SemiBold" pitchFamily="2" charset="0"/>
              </a:rPr>
              <a:t/>
            </a:r>
            <a:br>
              <a:rPr lang="en-US" sz="3200" dirty="0" smtClean="0">
                <a:latin typeface="Abhaya Libre SemiBold" pitchFamily="2" charset="0"/>
                <a:cs typeface="Abhaya Libre SemiBold" pitchFamily="2" charset="0"/>
              </a:rPr>
            </a:br>
            <a:r>
              <a:rPr lang="en-US" sz="3600" dirty="0" smtClean="0">
                <a:latin typeface="Abhaya Libre SemiBold" pitchFamily="2" charset="0"/>
                <a:cs typeface="Abhaya Libre SemiBold" pitchFamily="2" charset="0"/>
              </a:rPr>
              <a:t/>
            </a:r>
            <a:br>
              <a:rPr lang="en-US" sz="3600" dirty="0" smtClean="0">
                <a:latin typeface="Abhaya Libre SemiBold" pitchFamily="2" charset="0"/>
                <a:cs typeface="Abhaya Libre SemiBold" pitchFamily="2" charset="0"/>
              </a:rPr>
            </a:br>
            <a:endParaRPr lang="en-US" sz="4000" dirty="0">
              <a:latin typeface="Acronis Cyber Ultra Bold" pitchFamily="2" charset="0"/>
              <a:cs typeface="Abhaya Libre ExtraBold" pitchFamily="2" charset="0"/>
            </a:endParaRPr>
          </a:p>
        </p:txBody>
      </p:sp>
      <p:sp>
        <p:nvSpPr>
          <p:cNvPr id="3" name="Content Placeholder 2"/>
          <p:cNvSpPr>
            <a:spLocks noGrp="1"/>
          </p:cNvSpPr>
          <p:nvPr>
            <p:ph idx="1"/>
          </p:nvPr>
        </p:nvSpPr>
        <p:spPr>
          <a:xfrm>
            <a:off x="1214414" y="1214422"/>
            <a:ext cx="7576398" cy="5214974"/>
          </a:xfrm>
        </p:spPr>
        <p:txBody>
          <a:bodyPr>
            <a:noAutofit/>
          </a:bodyPr>
          <a:lstStyle/>
          <a:p>
            <a:pPr>
              <a:buNone/>
            </a:pPr>
            <a:r>
              <a:rPr lang="en-US" sz="2400" dirty="0" smtClean="0">
                <a:latin typeface="Abhaya Libre SemiBold" pitchFamily="2" charset="0"/>
                <a:cs typeface="Abhaya Libre SemiBold" pitchFamily="2" charset="0"/>
              </a:rPr>
              <a:t>This project is developed to nurture the needs of a</a:t>
            </a:r>
          </a:p>
          <a:p>
            <a:pPr>
              <a:buNone/>
            </a:pPr>
            <a:r>
              <a:rPr lang="en-US" sz="2400" dirty="0" smtClean="0">
                <a:latin typeface="Abhaya Libre SemiBold" pitchFamily="2" charset="0"/>
                <a:cs typeface="Abhaya Libre SemiBold" pitchFamily="2" charset="0"/>
              </a:rPr>
              <a:t> user in a banking sector by </a:t>
            </a:r>
          </a:p>
          <a:p>
            <a:pPr>
              <a:buNone/>
            </a:pPr>
            <a:r>
              <a:rPr lang="en-US" sz="2400" dirty="0" smtClean="0">
                <a:latin typeface="Abhaya Libre SemiBold" pitchFamily="2" charset="0"/>
                <a:cs typeface="Abhaya Libre SemiBold" pitchFamily="2" charset="0"/>
              </a:rPr>
              <a:t>embedding all the tasks of transactions taking place in a bank. </a:t>
            </a:r>
          </a:p>
          <a:p>
            <a:pPr>
              <a:buNone/>
            </a:pPr>
            <a:r>
              <a:rPr lang="en-US" sz="2400" dirty="0" smtClean="0">
                <a:latin typeface="Abhaya Libre SemiBold" pitchFamily="2" charset="0"/>
                <a:cs typeface="Abhaya Libre SemiBold" pitchFamily="2" charset="0"/>
              </a:rPr>
              <a:t>Thus the Bank Management System it is developed and executed successfully.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928670"/>
            <a:ext cx="7504960" cy="428628"/>
          </a:xfrm>
        </p:spPr>
        <p:txBody>
          <a:bodyPr>
            <a:normAutofit fontScale="90000"/>
          </a:bodyPr>
          <a:lstStyle/>
          <a:p>
            <a:r>
              <a:rPr lang="en-US" sz="2700" dirty="0" smtClean="0">
                <a:latin typeface="Abhaya Libre SemiBold" pitchFamily="2" charset="0"/>
                <a:cs typeface="Abhaya Libre SemiBold" pitchFamily="2" charset="0"/>
              </a:rPr>
              <a:t>  </a:t>
            </a:r>
            <a:r>
              <a:rPr lang="en-US" sz="3200" dirty="0" smtClean="0">
                <a:latin typeface="Abhaya Libre SemiBold" pitchFamily="2" charset="0"/>
                <a:cs typeface="Abhaya Libre SemiBold" pitchFamily="2" charset="0"/>
              </a:rPr>
              <a:t/>
            </a:r>
            <a:br>
              <a:rPr lang="en-US" sz="3200" dirty="0" smtClean="0">
                <a:latin typeface="Abhaya Libre SemiBold" pitchFamily="2" charset="0"/>
                <a:cs typeface="Abhaya Libre SemiBold" pitchFamily="2" charset="0"/>
              </a:rPr>
            </a:br>
            <a:r>
              <a:rPr lang="en-US" sz="3600" dirty="0" smtClean="0">
                <a:latin typeface="Abhaya Libre SemiBold" pitchFamily="2" charset="0"/>
                <a:cs typeface="Abhaya Libre SemiBold" pitchFamily="2" charset="0"/>
              </a:rPr>
              <a:t/>
            </a:r>
            <a:br>
              <a:rPr lang="en-US" sz="3600" dirty="0" smtClean="0">
                <a:latin typeface="Abhaya Libre SemiBold" pitchFamily="2" charset="0"/>
                <a:cs typeface="Abhaya Libre SemiBold" pitchFamily="2" charset="0"/>
              </a:rPr>
            </a:br>
            <a:endParaRPr lang="en-US" sz="4000" dirty="0">
              <a:latin typeface="Acronis Cyber Ultra Bold" pitchFamily="2" charset="0"/>
              <a:cs typeface="Abhaya Libre ExtraBold" pitchFamily="2" charset="0"/>
            </a:endParaRPr>
          </a:p>
        </p:txBody>
      </p:sp>
      <p:pic>
        <p:nvPicPr>
          <p:cNvPr id="4" name="Content Placeholder 3" descr="AVC.jpg"/>
          <p:cNvPicPr>
            <a:picLocks noGrp="1" noChangeAspect="1"/>
          </p:cNvPicPr>
          <p:nvPr>
            <p:ph idx="1"/>
          </p:nvPr>
        </p:nvPicPr>
        <p:blipFill>
          <a:blip r:embed="rId2"/>
          <a:stretch>
            <a:fillRect/>
          </a:stretch>
        </p:blipFill>
        <p:spPr>
          <a:xfrm>
            <a:off x="2285984" y="1428736"/>
            <a:ext cx="5525061" cy="419634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272</TotalTime>
  <Words>290</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Slide 1</vt:lpstr>
      <vt:lpstr>   AIM</vt:lpstr>
      <vt:lpstr>  Problem Description   </vt:lpstr>
      <vt:lpstr>  SYSTEM REQUIREMENTS ::   </vt:lpstr>
      <vt:lpstr>CLASS DIGRAM</vt:lpstr>
      <vt:lpstr>ER DIGRAM</vt:lpstr>
      <vt:lpstr>  Module Description ::   </vt:lpstr>
      <vt:lpstr>  CONCLUSION ::    </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M I T</dc:creator>
  <cp:lastModifiedBy>A M I T</cp:lastModifiedBy>
  <cp:revision>15</cp:revision>
  <dcterms:created xsi:type="dcterms:W3CDTF">2022-06-14T18:44:59Z</dcterms:created>
  <dcterms:modified xsi:type="dcterms:W3CDTF">2022-06-22T20:23:48Z</dcterms:modified>
</cp:coreProperties>
</file>