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1" r:id="rId2"/>
    <p:sldId id="262" r:id="rId3"/>
    <p:sldId id="257" r:id="rId4"/>
    <p:sldId id="265" r:id="rId5"/>
    <p:sldId id="290" r:id="rId6"/>
    <p:sldId id="306" r:id="rId7"/>
    <p:sldId id="292" r:id="rId8"/>
    <p:sldId id="293" r:id="rId9"/>
    <p:sldId id="294" r:id="rId10"/>
    <p:sldId id="295" r:id="rId11"/>
    <p:sldId id="289" r:id="rId12"/>
    <p:sldId id="309" r:id="rId13"/>
    <p:sldId id="296" r:id="rId14"/>
    <p:sldId id="297" r:id="rId15"/>
    <p:sldId id="298" r:id="rId16"/>
    <p:sldId id="299" r:id="rId17"/>
    <p:sldId id="316" r:id="rId18"/>
    <p:sldId id="312" r:id="rId19"/>
    <p:sldId id="301" r:id="rId20"/>
    <p:sldId id="302" r:id="rId21"/>
    <p:sldId id="308" r:id="rId22"/>
    <p:sldId id="303" r:id="rId23"/>
    <p:sldId id="307" r:id="rId24"/>
    <p:sldId id="318" r:id="rId25"/>
    <p:sldId id="305" r:id="rId26"/>
    <p:sldId id="304" r:id="rId27"/>
    <p:sldId id="313" r:id="rId28"/>
    <p:sldId id="311" r:id="rId29"/>
    <p:sldId id="314" r:id="rId30"/>
    <p:sldId id="315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1164" userDrawn="1">
          <p15:clr>
            <a:srgbClr val="A4A3A4"/>
          </p15:clr>
        </p15:guide>
        <p15:guide id="5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D4B"/>
    <a:srgbClr val="3D4353"/>
    <a:srgbClr val="09528B"/>
    <a:srgbClr val="448CBE"/>
    <a:srgbClr val="3D3D4C"/>
    <a:srgbClr val="E59C26"/>
    <a:srgbClr val="41719C"/>
    <a:srgbClr val="0E60A2"/>
    <a:srgbClr val="F3F4F7"/>
    <a:srgbClr val="E6A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86399"/>
  </p:normalViewPr>
  <p:slideViewPr>
    <p:cSldViewPr snapToGrid="0">
      <p:cViewPr varScale="1">
        <p:scale>
          <a:sx n="88" d="100"/>
          <a:sy n="88" d="100"/>
        </p:scale>
        <p:origin x="606" y="168"/>
      </p:cViewPr>
      <p:guideLst>
        <p:guide orient="horz" pos="4088"/>
        <p:guide pos="3840"/>
        <p:guide orient="horz" pos="709"/>
        <p:guide pos="1164"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3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8DF9-1506-2D4C-A1F8-D925219037E4}" type="datetimeFigureOut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83A37-AA16-8A4A-973F-7473F2A637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762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34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6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65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36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4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5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4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4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4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6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5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7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-304461"/>
            <a:ext cx="12191400" cy="68576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4270" y="1251857"/>
            <a:ext cx="5108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网络爬虫实战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" y="92526"/>
            <a:ext cx="2144486" cy="21444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40416" y="4920017"/>
            <a:ext cx="2754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讲师：简杨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Jan Yang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 descr="http://naelshiab.com/wp-content/uploads/2015/01/Python_Twitter-1024x576.jpg" hidden="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4"/>
          <a:stretch/>
        </p:blipFill>
        <p:spPr bwMode="auto">
          <a:xfrm>
            <a:off x="4985823" y="3105334"/>
            <a:ext cx="2225408" cy="25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1"/>
          <a:stretch/>
        </p:blipFill>
        <p:spPr>
          <a:xfrm>
            <a:off x="10078474" y="92526"/>
            <a:ext cx="1890251" cy="8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372998" y="2204829"/>
            <a:ext cx="5448752" cy="3510376"/>
            <a:chOff x="3129884" y="2242933"/>
            <a:chExt cx="5448752" cy="3510376"/>
          </a:xfrm>
        </p:grpSpPr>
        <p:pic>
          <p:nvPicPr>
            <p:cNvPr id="1026" name="Picture 2" descr="https://t2.ftcdn.net/jpg/00/83/57/31/240_F_83573104_GeaOKL0rdd1o63xxPydwPgZ6NyTiRfVX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" r="64577"/>
            <a:stretch/>
          </p:blipFill>
          <p:spPr bwMode="auto">
            <a:xfrm>
              <a:off x="3130684" y="2242933"/>
              <a:ext cx="945985" cy="1038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https://t2.ftcdn.net/jpg/00/83/57/31/240_F_83573104_GeaOKL0rdd1o63xxPydwPgZ6NyTiRfVX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27" r="32481"/>
            <a:stretch/>
          </p:blipFill>
          <p:spPr bwMode="auto">
            <a:xfrm>
              <a:off x="3133186" y="3478829"/>
              <a:ext cx="940981" cy="103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s://t2.ftcdn.net/jpg/00/83/57/31/240_F_83573104_GeaOKL0rdd1o63xxPydwPgZ6NyTiRfVX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4" r="1"/>
            <a:stretch/>
          </p:blipFill>
          <p:spPr bwMode="auto">
            <a:xfrm>
              <a:off x="3129884" y="4714727"/>
              <a:ext cx="947584" cy="1038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/>
            <p:cNvSpPr txBox="1"/>
            <p:nvPr/>
          </p:nvSpPr>
          <p:spPr>
            <a:xfrm>
              <a:off x="4444171" y="3651872"/>
              <a:ext cx="3801041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404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：请求的网页不存在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44171" y="4887770"/>
              <a:ext cx="3467616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403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：服务器拒绝请求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44171" y="2415976"/>
              <a:ext cx="413446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：服务器成功返回网页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871957" y="477547"/>
            <a:ext cx="283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5" y="276053"/>
            <a:ext cx="1378014" cy="9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77065" y="-101599"/>
            <a:ext cx="12428855" cy="7084290"/>
          </a:xfrm>
          <a:prstGeom prst="rect">
            <a:avLst/>
          </a:prstGeom>
          <a:solidFill>
            <a:srgbClr val="44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5362663" y="5510572"/>
            <a:ext cx="1479059" cy="1040285"/>
            <a:chOff x="7630985" y="2803323"/>
            <a:chExt cx="1479059" cy="1040285"/>
          </a:xfrm>
        </p:grpSpPr>
        <p:sp>
          <p:nvSpPr>
            <p:cNvPr id="2" name="文本框 1"/>
            <p:cNvSpPr txBox="1"/>
            <p:nvPr/>
          </p:nvSpPr>
          <p:spPr>
            <a:xfrm>
              <a:off x="7630985" y="2803323"/>
              <a:ext cx="1479059" cy="1040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03</a:t>
              </a:r>
              <a:endParaRPr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part three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923473" y="3440546"/>
              <a:ext cx="894080" cy="0"/>
            </a:xfrm>
            <a:prstGeom prst="line">
              <a:avLst/>
            </a:prstGeom>
            <a:ln w="190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142509" y="4220842"/>
            <a:ext cx="3865418" cy="332509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5152" y="213817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开始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爬取网站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4578725" y="2786897"/>
            <a:ext cx="3117273" cy="0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4156364" y="1720097"/>
            <a:ext cx="3851563" cy="2315789"/>
            <a:chOff x="4156364" y="1884219"/>
            <a:chExt cx="3851563" cy="2315789"/>
          </a:xfrm>
          <a:effectLst>
            <a:outerShdw blurRad="114300" dist="635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4156364" y="1884219"/>
              <a:ext cx="3851563" cy="21336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/>
            <p:cNvSpPr/>
            <p:nvPr/>
          </p:nvSpPr>
          <p:spPr>
            <a:xfrm flipV="1">
              <a:off x="5881053" y="4038615"/>
              <a:ext cx="512618" cy="161393"/>
            </a:xfrm>
            <a:prstGeom prst="triangle">
              <a:avLst>
                <a:gd name="adj" fmla="val 418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4977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523777" y="955126"/>
            <a:ext cx="5739765" cy="461645"/>
            <a:chOff x="1541" y="2787"/>
            <a:chExt cx="9039" cy="727"/>
          </a:xfrm>
        </p:grpSpPr>
        <p:sp>
          <p:nvSpPr>
            <p:cNvPr id="3" name="圆角矩形 2"/>
            <p:cNvSpPr/>
            <p:nvPr/>
          </p:nvSpPr>
          <p:spPr>
            <a:xfrm>
              <a:off x="1541" y="2872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D3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34" y="2787"/>
              <a:ext cx="804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使用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正则表达式：下载百度贴吧图片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23777" y="1967316"/>
            <a:ext cx="5123815" cy="461645"/>
            <a:chOff x="1541" y="4370"/>
            <a:chExt cx="8069" cy="727"/>
          </a:xfrm>
        </p:grpSpPr>
        <p:sp>
          <p:nvSpPr>
            <p:cNvPr id="20" name="文本框 19"/>
            <p:cNvSpPr txBox="1"/>
            <p:nvPr/>
          </p:nvSpPr>
          <p:spPr>
            <a:xfrm>
              <a:off x="2534" y="4370"/>
              <a:ext cx="707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第三方库：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爬取贴吧多页码图片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41" y="44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23777" y="2979506"/>
            <a:ext cx="5097145" cy="461645"/>
            <a:chOff x="1541" y="5810"/>
            <a:chExt cx="8027" cy="727"/>
          </a:xfrm>
        </p:grpSpPr>
        <p:sp>
          <p:nvSpPr>
            <p:cNvPr id="21" name="文本框 20"/>
            <p:cNvSpPr txBox="1"/>
            <p:nvPr/>
          </p:nvSpPr>
          <p:spPr>
            <a:xfrm>
              <a:off x="2534" y="5810"/>
              <a:ext cx="703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传递</a:t>
              </a:r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URL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参数：买粮网搜索列表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41" y="589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23777" y="3991696"/>
            <a:ext cx="7155180" cy="461645"/>
            <a:chOff x="1541" y="7570"/>
            <a:chExt cx="11268" cy="727"/>
          </a:xfrm>
        </p:grpSpPr>
        <p:sp>
          <p:nvSpPr>
            <p:cNvPr id="22" name="文本框 21"/>
            <p:cNvSpPr txBox="1"/>
            <p:nvPr/>
          </p:nvSpPr>
          <p:spPr>
            <a:xfrm>
              <a:off x="2534" y="7570"/>
              <a:ext cx="1027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爬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取</a:t>
              </a:r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JSON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响应内容：第六感别墅度假别墅列表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41" y="76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23777" y="5025842"/>
            <a:ext cx="6223635" cy="461645"/>
            <a:chOff x="1541" y="7570"/>
            <a:chExt cx="9801" cy="727"/>
          </a:xfrm>
        </p:grpSpPr>
        <p:sp>
          <p:nvSpPr>
            <p:cNvPr id="15" name="文本框 14"/>
            <p:cNvSpPr txBox="1"/>
            <p:nvPr/>
          </p:nvSpPr>
          <p:spPr>
            <a:xfrm>
              <a:off x="2534" y="7570"/>
              <a:ext cx="880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处理</a:t>
              </a:r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POST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请求：获取有道翻译翻译结果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541" y="76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6372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0887" y="469940"/>
            <a:ext cx="322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自带库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http://xiaocao.u.qiniudn.com/blog/logo-pyth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4" r="70133" b="22709"/>
          <a:stretch/>
        </p:blipFill>
        <p:spPr bwMode="auto">
          <a:xfrm>
            <a:off x="488497" y="158195"/>
            <a:ext cx="948418" cy="108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692732" y="2716892"/>
            <a:ext cx="4645025" cy="461645"/>
            <a:chOff x="1620" y="5895"/>
            <a:chExt cx="7315" cy="727"/>
          </a:xfrm>
        </p:grpSpPr>
        <p:grpSp>
          <p:nvGrpSpPr>
            <p:cNvPr id="6" name="组合 5"/>
            <p:cNvGrpSpPr/>
            <p:nvPr/>
          </p:nvGrpSpPr>
          <p:grpSpPr>
            <a:xfrm>
              <a:off x="1620" y="6030"/>
              <a:ext cx="472" cy="472"/>
              <a:chOff x="1787" y="2982"/>
              <a:chExt cx="472" cy="4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87" y="2982"/>
                <a:ext cx="473" cy="473"/>
              </a:xfrm>
              <a:prstGeom prst="rect">
                <a:avLst/>
              </a:prstGeom>
              <a:solidFill>
                <a:srgbClr val="3E3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H="1">
                <a:off x="1883" y="3089"/>
                <a:ext cx="301" cy="303"/>
              </a:xfrm>
              <a:prstGeom prst="line">
                <a:avLst/>
              </a:prstGeom>
              <a:ln w="9525">
                <a:solidFill>
                  <a:srgbClr val="F6F7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534" y="5895"/>
              <a:ext cx="640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Python2.X : </a:t>
              </a:r>
              <a:r>
                <a:rPr lang="en-US" altLang="zh-CN" sz="2400" dirty="0" err="1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urllib</a:t>
              </a:r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 &amp; urllib2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92732" y="3690347"/>
            <a:ext cx="3265170" cy="461645"/>
            <a:chOff x="1620" y="7423"/>
            <a:chExt cx="5142" cy="72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20" y="7560"/>
              <a:ext cx="472" cy="472"/>
              <a:chOff x="1787" y="2982"/>
              <a:chExt cx="472" cy="47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787" y="2982"/>
                <a:ext cx="473" cy="473"/>
              </a:xfrm>
              <a:prstGeom prst="rect">
                <a:avLst/>
              </a:prstGeom>
              <a:solidFill>
                <a:srgbClr val="3E3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>
                <a:off x="1883" y="3089"/>
                <a:ext cx="301" cy="303"/>
              </a:xfrm>
              <a:prstGeom prst="line">
                <a:avLst/>
              </a:prstGeom>
              <a:ln w="9525">
                <a:solidFill>
                  <a:srgbClr val="F6F7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2534" y="7423"/>
              <a:ext cx="422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Python3.X : </a:t>
              </a:r>
              <a:r>
                <a:rPr lang="en-US" altLang="zh-CN" sz="2400" dirty="0" err="1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urllib</a:t>
              </a:r>
              <a:endParaRPr lang="en-US" altLang="zh-CN" sz="2400" dirty="0">
                <a:solidFill>
                  <a:srgbClr val="3E3D4B"/>
                </a:solidFill>
                <a:latin typeface="微软雅黑" charset="0"/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6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tech.trovit.com/wp-content/uploads/2013/08/work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34" y="242658"/>
            <a:ext cx="1136197" cy="89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twiki.org/p/pub/Codev/TWikiPresentation2013x03x07/regex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 b="15173"/>
          <a:stretch/>
        </p:blipFill>
        <p:spPr bwMode="auto">
          <a:xfrm>
            <a:off x="1662112" y="2656116"/>
            <a:ext cx="8867775" cy="275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863728" y="47210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50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elerik.com/sfimages/default-source/blogs/windowslivewriter-usingregularexpressiontextbox_1232a-regexp_thumb_2-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435161"/>
            <a:ext cx="1313997" cy="6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863728" y="4721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常用正则表达式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845" y="1591120"/>
            <a:ext cx="104361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      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换行符“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\n”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的任意字符，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DOTALL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下能匹配换行符</a:t>
            </a:r>
            <a:endParaRPr lang="en-US" altLang="zh-CN" sz="2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400"/>
              </a:lnSpc>
            </a:pP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        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，使后一个字符改变原来的意思</a:t>
            </a:r>
            <a:endParaRPr lang="en-US" altLang="zh-CN" sz="2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400"/>
              </a:lnSpc>
            </a:pP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      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数字：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[0-9]</a:t>
            </a:r>
          </a:p>
          <a:p>
            <a:pPr>
              <a:lnSpc>
                <a:spcPts val="5400"/>
              </a:lnSpc>
            </a:pP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{m}   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匹配前一个字符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400"/>
              </a:lnSpc>
            </a:pP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.+?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匹配除换行符外的任意字符一次或者无限次，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非贪婪匹配</a:t>
            </a:r>
            <a:endParaRPr lang="en-US" altLang="zh-CN" sz="2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400"/>
              </a:lnSpc>
            </a:pP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   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将被括起来的表达式作为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，多次使用编号</a:t>
            </a: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en-US" altLang="zh-CN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2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0887" y="4699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方库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http://xiaocao.u.qiniudn.com/blog/logo-pyth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4" r="70133" b="22709"/>
          <a:stretch/>
        </p:blipFill>
        <p:spPr bwMode="auto">
          <a:xfrm>
            <a:off x="521153" y="155258"/>
            <a:ext cx="953573" cy="10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docs.python-requests.org/en/master/_static/requests-side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438" y="1730146"/>
            <a:ext cx="1586706" cy="14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2876438" y="3421968"/>
            <a:ext cx="1703174" cy="2478535"/>
            <a:chOff x="6096000" y="3465513"/>
            <a:chExt cx="1703174" cy="2478535"/>
          </a:xfrm>
        </p:grpSpPr>
        <p:pic>
          <p:nvPicPr>
            <p:cNvPr id="8" name="Picture 2" descr="http://1.bp.blogspot.com/-P1uFw-hMRY0/VXKrKrRsh0I/AAAAAAAAAJI/mHri65PLKGQ/s1600/beautiful-soup-python-web-parsing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06" r="23723" b="78212"/>
            <a:stretch/>
          </p:blipFill>
          <p:spPr bwMode="auto">
            <a:xfrm>
              <a:off x="6096000" y="5495696"/>
              <a:ext cx="1703174" cy="44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www.crummy.com/software/BeautifulSoup/10.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465513"/>
              <a:ext cx="1703174" cy="203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直接箭头连接符 9"/>
          <p:cNvCxnSpPr/>
          <p:nvPr/>
        </p:nvCxnSpPr>
        <p:spPr>
          <a:xfrm>
            <a:off x="5018314" y="2616525"/>
            <a:ext cx="1443578" cy="0"/>
          </a:xfrm>
          <a:prstGeom prst="straightConnector1">
            <a:avLst/>
          </a:prstGeom>
          <a:ln w="22225">
            <a:solidFill>
              <a:srgbClr val="A6A6A6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17062" y="2270276"/>
            <a:ext cx="1769010" cy="621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018314" y="4619496"/>
            <a:ext cx="1443578" cy="0"/>
          </a:xfrm>
          <a:prstGeom prst="straightConnector1">
            <a:avLst/>
          </a:prstGeom>
          <a:ln w="22225">
            <a:solidFill>
              <a:srgbClr val="A6A6A6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17062" y="4308609"/>
            <a:ext cx="185980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4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0887" y="469941"/>
            <a:ext cx="296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://images.clipartlogo.com/files/images/43/431226/blue-question-mark-clip-art_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8" y="93015"/>
            <a:ext cx="1023257" cy="102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19" y="2098266"/>
            <a:ext cx="2009524" cy="7238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35259" y="3314704"/>
            <a:ext cx="973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http://www.mailiangwang.com/biz/list?keyword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玉米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pageid=2</a:t>
            </a:r>
          </a:p>
        </p:txBody>
      </p:sp>
    </p:spTree>
    <p:extLst>
      <p:ext uri="{BB962C8B-B14F-4D97-AF65-F5344CB8AC3E}">
        <p14:creationId xmlns:p14="http://schemas.microsoft.com/office/powerpoint/2010/main" val="28516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1.bp.blogspot.com/-xYITmGA_kWI/VHxlnIJ-g5I/AAAAAAAACI0/aRMPUvJDRy8/s1600/JSON%2Btutorial%2Bin%2B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438397"/>
            <a:ext cx="1524000" cy="72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860887" y="469939"/>
            <a:ext cx="42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响应内容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blog.outsourcing-partners.com/wp-content/uploads/2012/08/json_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6"/>
          <a:stretch/>
        </p:blipFill>
        <p:spPr bwMode="auto">
          <a:xfrm>
            <a:off x="3334204" y="1323017"/>
            <a:ext cx="5534025" cy="452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25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63728" y="472108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8" name="Picture 6" descr="https://pixabay.com/static/uploads/photo/2015/10/07/12/17/post-976115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3" y="279959"/>
            <a:ext cx="1062588" cy="8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21" y="3173306"/>
            <a:ext cx="1866667" cy="4571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3344" y="3082751"/>
            <a:ext cx="464742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利用有道翻译获取翻译结果</a:t>
            </a:r>
            <a:endParaRPr lang="en-US" altLang="zh-CN" sz="2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0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3541" y="164857"/>
            <a:ext cx="6325870" cy="930275"/>
            <a:chOff x="4743" y="1615"/>
            <a:chExt cx="9962" cy="1465"/>
          </a:xfrm>
        </p:grpSpPr>
        <p:sp>
          <p:nvSpPr>
            <p:cNvPr id="14" name="矩形 13"/>
            <p:cNvSpPr/>
            <p:nvPr/>
          </p:nvSpPr>
          <p:spPr>
            <a:xfrm>
              <a:off x="4835" y="2208"/>
              <a:ext cx="9870" cy="872"/>
            </a:xfrm>
            <a:prstGeom prst="rect">
              <a:avLst/>
            </a:prstGeom>
            <a:solidFill>
              <a:srgbClr val="448CBE"/>
            </a:solidFill>
            <a:ln>
              <a:noFill/>
            </a:ln>
            <a:effectLst>
              <a:outerShdw blurRad="101600" dist="50800" dir="5400000" algn="ctr" rotWithShape="0">
                <a:schemeClr val="bg1">
                  <a:lumMod val="50000"/>
                  <a:alpha val="5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 dirty="0">
                  <a:latin typeface="微软雅黑" charset="0"/>
                  <a:ea typeface="微软雅黑" charset="0"/>
                </a:rPr>
                <a:t>          </a:t>
              </a:r>
              <a:r>
                <a:rPr lang="en-US" altLang="zh-CN" sz="2400" dirty="0" smtClean="0">
                  <a:latin typeface="微软雅黑" charset="0"/>
                  <a:ea typeface="微软雅黑" charset="0"/>
                </a:rPr>
                <a:t>Python</a:t>
              </a:r>
              <a:r>
                <a:rPr lang="zh-CN" altLang="en-US" sz="2400" dirty="0" smtClean="0">
                  <a:latin typeface="微软雅黑" charset="0"/>
                  <a:ea typeface="微软雅黑" charset="0"/>
                </a:rPr>
                <a:t>环境搭建及</a:t>
              </a:r>
              <a:r>
                <a:rPr lang="en-US" altLang="zh-CN" sz="2400" dirty="0" smtClean="0">
                  <a:latin typeface="微软雅黑" charset="0"/>
                  <a:ea typeface="微软雅黑" charset="0"/>
                </a:rPr>
                <a:t>IDE</a:t>
              </a:r>
              <a:endParaRPr lang="zh-CN" altLang="en-US" sz="2400" dirty="0">
                <a:latin typeface="微软雅黑" charset="0"/>
                <a:ea typeface="微软雅黑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43" y="1615"/>
              <a:ext cx="1111" cy="145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400" b="1" i="1" dirty="0" smtClean="0">
                  <a:solidFill>
                    <a:srgbClr val="09528B"/>
                  </a:solidFill>
                  <a:latin typeface="微软雅黑" charset="0"/>
                  <a:ea typeface="微软雅黑" charset="0"/>
                </a:rPr>
                <a:t>1</a:t>
              </a:r>
              <a:endParaRPr lang="en-US" altLang="zh-CN" sz="5400" b="1" i="1" dirty="0">
                <a:solidFill>
                  <a:srgbClr val="09528B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42749" y="1127124"/>
            <a:ext cx="6307455" cy="923290"/>
            <a:chOff x="4742" y="3931"/>
            <a:chExt cx="9933" cy="1454"/>
          </a:xfrm>
        </p:grpSpPr>
        <p:sp>
          <p:nvSpPr>
            <p:cNvPr id="32" name="矩形 31"/>
            <p:cNvSpPr/>
            <p:nvPr/>
          </p:nvSpPr>
          <p:spPr>
            <a:xfrm>
              <a:off x="4805" y="4458"/>
              <a:ext cx="9870" cy="872"/>
            </a:xfrm>
            <a:prstGeom prst="rect">
              <a:avLst/>
            </a:prstGeom>
            <a:solidFill>
              <a:srgbClr val="448CBE"/>
            </a:solidFill>
            <a:ln>
              <a:noFill/>
            </a:ln>
            <a:effectLst>
              <a:outerShdw blurRad="101600" dist="50800" dir="5400000" algn="ctr" rotWithShape="0">
                <a:schemeClr val="bg1">
                  <a:lumMod val="50000"/>
                  <a:alpha val="5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 dirty="0">
                  <a:latin typeface="微软雅黑" charset="0"/>
                  <a:ea typeface="微软雅黑" charset="0"/>
                </a:rPr>
                <a:t>           </a:t>
              </a:r>
              <a:r>
                <a:rPr lang="zh-CN" altLang="en-US" sz="2400" dirty="0" smtClean="0">
                  <a:latin typeface="微软雅黑" charset="0"/>
                  <a:ea typeface="微软雅黑" charset="0"/>
                </a:rPr>
                <a:t>爬虫基础知识</a:t>
              </a:r>
              <a:endParaRPr lang="zh-CN" altLang="en-US" sz="2400" dirty="0">
                <a:latin typeface="微软雅黑" charset="0"/>
                <a:ea typeface="微软雅黑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742" y="3931"/>
              <a:ext cx="1086" cy="145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85000"/>
                  <a:lumOff val="15000"/>
                  <a:alpha val="10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400" b="1" i="1" dirty="0">
                  <a:solidFill>
                    <a:srgbClr val="0E60A2"/>
                  </a:solidFill>
                  <a:latin typeface="微软雅黑" charset="0"/>
                  <a:ea typeface="微软雅黑" charset="0"/>
                </a:rPr>
                <a:t>2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42749" y="2082406"/>
            <a:ext cx="6307455" cy="923290"/>
            <a:chOff x="4742" y="6091"/>
            <a:chExt cx="9933" cy="1454"/>
          </a:xfrm>
        </p:grpSpPr>
        <p:sp>
          <p:nvSpPr>
            <p:cNvPr id="34" name="矩形 33"/>
            <p:cNvSpPr/>
            <p:nvPr/>
          </p:nvSpPr>
          <p:spPr>
            <a:xfrm>
              <a:off x="4805" y="6618"/>
              <a:ext cx="9870" cy="872"/>
            </a:xfrm>
            <a:prstGeom prst="rect">
              <a:avLst/>
            </a:prstGeom>
            <a:solidFill>
              <a:srgbClr val="448CBE"/>
            </a:solidFill>
            <a:ln>
              <a:noFill/>
            </a:ln>
            <a:effectLst>
              <a:outerShdw blurRad="101600" dist="50800" dir="5400000" algn="ctr" rotWithShape="0">
                <a:schemeClr val="bg1">
                  <a:lumMod val="50000"/>
                  <a:alpha val="5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 dirty="0">
                  <a:latin typeface="微软雅黑" charset="0"/>
                  <a:ea typeface="微软雅黑" charset="0"/>
                </a:rPr>
                <a:t>           </a:t>
              </a:r>
              <a:r>
                <a:rPr lang="zh-CN" altLang="en-US" sz="2400" dirty="0" smtClean="0">
                  <a:latin typeface="微软雅黑" charset="0"/>
                  <a:ea typeface="微软雅黑" charset="0"/>
                </a:rPr>
                <a:t>初学爬取网站</a:t>
              </a:r>
              <a:endParaRPr lang="zh-CN" altLang="en-US" sz="2400" dirty="0">
                <a:latin typeface="微软雅黑" charset="0"/>
                <a:ea typeface="微软雅黑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742" y="6091"/>
              <a:ext cx="1511" cy="145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85000"/>
                  <a:lumOff val="15000"/>
                  <a:alpha val="10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400" b="1" i="1" dirty="0">
                  <a:solidFill>
                    <a:srgbClr val="0E60A2"/>
                  </a:solidFill>
                  <a:latin typeface="微软雅黑" charset="0"/>
                  <a:ea typeface="微软雅黑" charset="0"/>
                </a:rPr>
                <a:t>3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42749" y="3037688"/>
            <a:ext cx="6307455" cy="923290"/>
            <a:chOff x="4742" y="8341"/>
            <a:chExt cx="9933" cy="1454"/>
          </a:xfrm>
        </p:grpSpPr>
        <p:sp>
          <p:nvSpPr>
            <p:cNvPr id="36" name="矩形 35"/>
            <p:cNvSpPr/>
            <p:nvPr/>
          </p:nvSpPr>
          <p:spPr>
            <a:xfrm>
              <a:off x="4805" y="8898"/>
              <a:ext cx="9870" cy="872"/>
            </a:xfrm>
            <a:prstGeom prst="rect">
              <a:avLst/>
            </a:prstGeom>
            <a:solidFill>
              <a:srgbClr val="448CBE"/>
            </a:solidFill>
            <a:ln>
              <a:noFill/>
            </a:ln>
            <a:effectLst>
              <a:outerShdw blurRad="101600" dist="50800" dir="5400000" algn="ctr" rotWithShape="0">
                <a:schemeClr val="bg1">
                  <a:lumMod val="50000"/>
                  <a:alpha val="5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 dirty="0">
                  <a:latin typeface="微软雅黑" charset="0"/>
                  <a:ea typeface="微软雅黑" charset="0"/>
                </a:rPr>
                <a:t>           </a:t>
              </a:r>
              <a:r>
                <a:rPr lang="zh-CN" altLang="en-US" sz="2400" dirty="0">
                  <a:latin typeface="微软雅黑" charset="0"/>
                  <a:ea typeface="微软雅黑" charset="0"/>
                </a:rPr>
                <a:t>爬</a:t>
              </a:r>
              <a:r>
                <a:rPr lang="zh-CN" altLang="en-US" sz="2400" dirty="0" smtClean="0">
                  <a:latin typeface="微软雅黑" charset="0"/>
                  <a:ea typeface="微软雅黑" charset="0"/>
                </a:rPr>
                <a:t>取大规模数据</a:t>
              </a:r>
              <a:endParaRPr lang="zh-CN" altLang="en-US" sz="2400" dirty="0">
                <a:latin typeface="微软雅黑" charset="0"/>
                <a:ea typeface="微软雅黑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742" y="8341"/>
              <a:ext cx="1511" cy="145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85000"/>
                  <a:lumOff val="15000"/>
                  <a:alpha val="10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400" b="1" i="1" dirty="0">
                  <a:solidFill>
                    <a:srgbClr val="0E60A2"/>
                  </a:solidFill>
                  <a:latin typeface="微软雅黑" charset="0"/>
                  <a:ea typeface="微软雅黑" charset="0"/>
                </a:rPr>
                <a:t>4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42749" y="3992970"/>
            <a:ext cx="6307455" cy="923290"/>
            <a:chOff x="4742" y="8341"/>
            <a:chExt cx="9933" cy="1454"/>
          </a:xfrm>
        </p:grpSpPr>
        <p:sp>
          <p:nvSpPr>
            <p:cNvPr id="16" name="矩形 15"/>
            <p:cNvSpPr/>
            <p:nvPr/>
          </p:nvSpPr>
          <p:spPr>
            <a:xfrm>
              <a:off x="4805" y="8898"/>
              <a:ext cx="9870" cy="872"/>
            </a:xfrm>
            <a:prstGeom prst="rect">
              <a:avLst/>
            </a:prstGeom>
            <a:solidFill>
              <a:srgbClr val="448CBE"/>
            </a:solidFill>
            <a:ln>
              <a:noFill/>
            </a:ln>
            <a:effectLst>
              <a:outerShdw blurRad="101600" dist="50800" dir="5400000" algn="ctr" rotWithShape="0">
                <a:schemeClr val="bg1">
                  <a:lumMod val="50000"/>
                  <a:alpha val="5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 dirty="0">
                  <a:latin typeface="微软雅黑" charset="0"/>
                  <a:ea typeface="微软雅黑" charset="0"/>
                </a:rPr>
                <a:t>           </a:t>
              </a:r>
              <a:r>
                <a:rPr lang="zh-CN" altLang="en-US" sz="2400" dirty="0" smtClean="0">
                  <a:latin typeface="微软雅黑" charset="0"/>
                  <a:ea typeface="微软雅黑" charset="0"/>
                </a:rPr>
                <a:t>反爬与反反爬</a:t>
              </a:r>
              <a:endParaRPr lang="zh-CN" altLang="en-US" sz="2400" dirty="0">
                <a:latin typeface="微软雅黑" charset="0"/>
                <a:ea typeface="微软雅黑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42" y="8341"/>
              <a:ext cx="1511" cy="145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85000"/>
                  <a:lumOff val="15000"/>
                  <a:alpha val="10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400" b="1" i="1" dirty="0">
                  <a:solidFill>
                    <a:srgbClr val="0E60A2"/>
                  </a:solidFill>
                  <a:latin typeface="微软雅黑" charset="0"/>
                  <a:ea typeface="微软雅黑" charset="0"/>
                </a:rPr>
                <a:t>5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42749" y="4948254"/>
            <a:ext cx="6307455" cy="923290"/>
            <a:chOff x="4742" y="8341"/>
            <a:chExt cx="9933" cy="1454"/>
          </a:xfrm>
        </p:grpSpPr>
        <p:sp>
          <p:nvSpPr>
            <p:cNvPr id="19" name="矩形 18"/>
            <p:cNvSpPr/>
            <p:nvPr/>
          </p:nvSpPr>
          <p:spPr>
            <a:xfrm>
              <a:off x="4805" y="8898"/>
              <a:ext cx="9870" cy="872"/>
            </a:xfrm>
            <a:prstGeom prst="rect">
              <a:avLst/>
            </a:prstGeom>
            <a:solidFill>
              <a:srgbClr val="448CBE"/>
            </a:solidFill>
            <a:ln>
              <a:noFill/>
            </a:ln>
            <a:effectLst>
              <a:outerShdw blurRad="101600" dist="50800" dir="5400000" algn="ctr" rotWithShape="0">
                <a:schemeClr val="bg1">
                  <a:lumMod val="50000"/>
                  <a:alpha val="5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 dirty="0">
                  <a:latin typeface="微软雅黑" charset="0"/>
                  <a:ea typeface="微软雅黑" charset="0"/>
                </a:rPr>
                <a:t>           </a:t>
              </a:r>
              <a:r>
                <a:rPr lang="zh-CN" altLang="en-US" sz="2400" dirty="0" smtClean="0">
                  <a:latin typeface="微软雅黑" charset="0"/>
                  <a:ea typeface="微软雅黑" charset="0"/>
                </a:rPr>
                <a:t>其他</a:t>
              </a:r>
              <a:r>
                <a:rPr lang="zh-CN" altLang="en-US" sz="2400" dirty="0">
                  <a:latin typeface="微软雅黑" charset="0"/>
                  <a:ea typeface="微软雅黑" charset="0"/>
                </a:rPr>
                <a:t>常见</a:t>
              </a:r>
              <a:r>
                <a:rPr lang="zh-CN" altLang="en-US" sz="2400" dirty="0" smtClean="0">
                  <a:latin typeface="微软雅黑" charset="0"/>
                  <a:ea typeface="微软雅黑" charset="0"/>
                </a:rPr>
                <a:t>问题</a:t>
              </a:r>
              <a:endParaRPr lang="zh-CN" altLang="en-US" sz="2400" dirty="0"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42" y="8341"/>
              <a:ext cx="1511" cy="145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85000"/>
                  <a:lumOff val="15000"/>
                  <a:alpha val="10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400" b="1" i="1" dirty="0">
                  <a:solidFill>
                    <a:srgbClr val="0E60A2"/>
                  </a:solidFill>
                  <a:latin typeface="微软雅黑" charset="0"/>
                  <a:ea typeface="微软雅黑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77065" y="-101599"/>
            <a:ext cx="12428855" cy="7084290"/>
          </a:xfrm>
          <a:prstGeom prst="rect">
            <a:avLst/>
          </a:prstGeom>
          <a:solidFill>
            <a:srgbClr val="44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5362663" y="5510572"/>
            <a:ext cx="1479059" cy="1040285"/>
            <a:chOff x="7630985" y="2803323"/>
            <a:chExt cx="1479059" cy="1040285"/>
          </a:xfrm>
        </p:grpSpPr>
        <p:sp>
          <p:nvSpPr>
            <p:cNvPr id="2" name="文本框 1"/>
            <p:cNvSpPr txBox="1"/>
            <p:nvPr/>
          </p:nvSpPr>
          <p:spPr>
            <a:xfrm>
              <a:off x="7630985" y="2803323"/>
              <a:ext cx="1479059" cy="1040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04</a:t>
              </a:r>
              <a:endParaRPr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part three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923473" y="3440546"/>
              <a:ext cx="894080" cy="0"/>
            </a:xfrm>
            <a:prstGeom prst="line">
              <a:avLst/>
            </a:prstGeom>
            <a:ln w="190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142509" y="4220842"/>
            <a:ext cx="3865418" cy="332509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50094" y="21381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爬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取大规模数据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4578725" y="2786897"/>
            <a:ext cx="3117273" cy="0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4156364" y="1720097"/>
            <a:ext cx="3851563" cy="2315789"/>
            <a:chOff x="4156364" y="1884219"/>
            <a:chExt cx="3851563" cy="2315789"/>
          </a:xfrm>
          <a:effectLst>
            <a:outerShdw blurRad="114300" dist="635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4156364" y="1884219"/>
              <a:ext cx="3851563" cy="21336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/>
            <p:cNvSpPr/>
            <p:nvPr/>
          </p:nvSpPr>
          <p:spPr>
            <a:xfrm flipV="1">
              <a:off x="5881053" y="4038615"/>
              <a:ext cx="512618" cy="161393"/>
            </a:xfrm>
            <a:prstGeom prst="triangle">
              <a:avLst>
                <a:gd name="adj" fmla="val 418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7007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849591" y="1673587"/>
            <a:ext cx="3827145" cy="461645"/>
            <a:chOff x="1541" y="2787"/>
            <a:chExt cx="6027" cy="727"/>
          </a:xfrm>
        </p:grpSpPr>
        <p:sp>
          <p:nvSpPr>
            <p:cNvPr id="3" name="圆角矩形 2"/>
            <p:cNvSpPr/>
            <p:nvPr/>
          </p:nvSpPr>
          <p:spPr>
            <a:xfrm>
              <a:off x="1541" y="2872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D3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34" y="2787"/>
              <a:ext cx="503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使用</a:t>
              </a:r>
              <a:r>
                <a:rPr lang="en-US" altLang="zh-CN" sz="2400" dirty="0" err="1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Mongodb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数据库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49591" y="2685777"/>
            <a:ext cx="2969895" cy="461645"/>
            <a:chOff x="1541" y="4370"/>
            <a:chExt cx="4677" cy="727"/>
          </a:xfrm>
        </p:grpSpPr>
        <p:sp>
          <p:nvSpPr>
            <p:cNvPr id="20" name="文本框 19"/>
            <p:cNvSpPr txBox="1"/>
            <p:nvPr/>
          </p:nvSpPr>
          <p:spPr>
            <a:xfrm>
              <a:off x="2534" y="4370"/>
              <a:ext cx="368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编写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多进程爬虫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41" y="44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49591" y="3697967"/>
            <a:ext cx="4508500" cy="461645"/>
            <a:chOff x="1541" y="5810"/>
            <a:chExt cx="7100" cy="727"/>
          </a:xfrm>
        </p:grpSpPr>
        <p:sp>
          <p:nvSpPr>
            <p:cNvPr id="21" name="文本框 20"/>
            <p:cNvSpPr txBox="1"/>
            <p:nvPr/>
          </p:nvSpPr>
          <p:spPr>
            <a:xfrm>
              <a:off x="2534" y="5810"/>
              <a:ext cx="6107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实战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：爬取第六感别墅度假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41" y="589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3616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63728" y="4721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https://openclipart.org/image/2400px/svg_to_png/181674/137596699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2" y="260505"/>
            <a:ext cx="616054" cy="85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dn.rancher.com/wp-content/uploads/2016/01/26001728/mong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06" y="2447414"/>
            <a:ext cx="30956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fedoramagazine.org/wp-content/uploads/2015/11/Python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6" y="2832749"/>
            <a:ext cx="3840448" cy="162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63728" y="4721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编写多进程爬虫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learn.parallax.com/sites/default/files/content/propeller-c-tutorials/Brain/P1-Multiproces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90" y="2387600"/>
            <a:ext cx="5715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7"/>
          <a:stretch/>
        </p:blipFill>
        <p:spPr>
          <a:xfrm>
            <a:off x="134258" y="461227"/>
            <a:ext cx="1676774" cy="572918"/>
          </a:xfrm>
          <a:prstGeom prst="rect">
            <a:avLst/>
          </a:prstGeom>
        </p:spPr>
      </p:pic>
      <p:pic>
        <p:nvPicPr>
          <p:cNvPr id="3" name="Picture 2" descr="201542151839097.png (700×4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9" y="1477962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web crawle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7866" y="2158973"/>
            <a:ext cx="19050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web crawle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2158972"/>
            <a:ext cx="190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web crawler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1" t="23797" r="7779"/>
          <a:stretch/>
        </p:blipFill>
        <p:spPr bwMode="auto">
          <a:xfrm rot="19666753">
            <a:off x="8971555" y="2429648"/>
            <a:ext cx="1508408" cy="132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576824" y="4841168"/>
            <a:ext cx="9079440" cy="830215"/>
            <a:chOff x="120895" y="3340621"/>
            <a:chExt cx="10793532" cy="986951"/>
          </a:xfrm>
          <a:noFill/>
        </p:grpSpPr>
        <p:sp>
          <p:nvSpPr>
            <p:cNvPr id="9" name="任意多边形 8"/>
            <p:cNvSpPr/>
            <p:nvPr/>
          </p:nvSpPr>
          <p:spPr>
            <a:xfrm>
              <a:off x="120895" y="3340621"/>
              <a:ext cx="2467377" cy="986951"/>
            </a:xfrm>
            <a:custGeom>
              <a:avLst/>
              <a:gdLst>
                <a:gd name="connsiteX0" fmla="*/ 0 w 2467377"/>
                <a:gd name="connsiteY0" fmla="*/ 0 h 986951"/>
                <a:gd name="connsiteX1" fmla="*/ 1973902 w 2467377"/>
                <a:gd name="connsiteY1" fmla="*/ 0 h 986951"/>
                <a:gd name="connsiteX2" fmla="*/ 2467377 w 2467377"/>
                <a:gd name="connsiteY2" fmla="*/ 493476 h 986951"/>
                <a:gd name="connsiteX3" fmla="*/ 1973902 w 2467377"/>
                <a:gd name="connsiteY3" fmla="*/ 986951 h 986951"/>
                <a:gd name="connsiteX4" fmla="*/ 0 w 2467377"/>
                <a:gd name="connsiteY4" fmla="*/ 986951 h 986951"/>
                <a:gd name="connsiteX5" fmla="*/ 493476 w 2467377"/>
                <a:gd name="connsiteY5" fmla="*/ 493476 h 986951"/>
                <a:gd name="connsiteX6" fmla="*/ 0 w 2467377"/>
                <a:gd name="connsiteY6" fmla="*/ 0 h 98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377" h="986951">
                  <a:moveTo>
                    <a:pt x="0" y="0"/>
                  </a:moveTo>
                  <a:lnTo>
                    <a:pt x="1973902" y="0"/>
                  </a:lnTo>
                  <a:lnTo>
                    <a:pt x="2467377" y="493476"/>
                  </a:lnTo>
                  <a:lnTo>
                    <a:pt x="1973902" y="986951"/>
                  </a:lnTo>
                  <a:lnTo>
                    <a:pt x="0" y="986951"/>
                  </a:lnTo>
                  <a:lnTo>
                    <a:pt x="493476" y="4934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497" tIns="56007" rIns="549482" bIns="5600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列表页</a:t>
              </a:r>
              <a:endParaRPr lang="zh-CN" alt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283972" y="3340621"/>
              <a:ext cx="2467378" cy="986951"/>
            </a:xfrm>
            <a:custGeom>
              <a:avLst/>
              <a:gdLst>
                <a:gd name="connsiteX0" fmla="*/ 0 w 2467377"/>
                <a:gd name="connsiteY0" fmla="*/ 0 h 986951"/>
                <a:gd name="connsiteX1" fmla="*/ 1973902 w 2467377"/>
                <a:gd name="connsiteY1" fmla="*/ 0 h 986951"/>
                <a:gd name="connsiteX2" fmla="*/ 2467377 w 2467377"/>
                <a:gd name="connsiteY2" fmla="*/ 493476 h 986951"/>
                <a:gd name="connsiteX3" fmla="*/ 1973902 w 2467377"/>
                <a:gd name="connsiteY3" fmla="*/ 986951 h 986951"/>
                <a:gd name="connsiteX4" fmla="*/ 0 w 2467377"/>
                <a:gd name="connsiteY4" fmla="*/ 986951 h 986951"/>
                <a:gd name="connsiteX5" fmla="*/ 493476 w 2467377"/>
                <a:gd name="connsiteY5" fmla="*/ 493476 h 986951"/>
                <a:gd name="connsiteX6" fmla="*/ 0 w 2467377"/>
                <a:gd name="connsiteY6" fmla="*/ 0 h 98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377" h="986951">
                  <a:moveTo>
                    <a:pt x="0" y="0"/>
                  </a:moveTo>
                  <a:lnTo>
                    <a:pt x="1973902" y="0"/>
                  </a:lnTo>
                  <a:lnTo>
                    <a:pt x="2467377" y="493476"/>
                  </a:lnTo>
                  <a:lnTo>
                    <a:pt x="1973902" y="986951"/>
                  </a:lnTo>
                  <a:lnTo>
                    <a:pt x="0" y="986951"/>
                  </a:lnTo>
                  <a:lnTo>
                    <a:pt x="493476" y="4934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497" tIns="56007" rIns="549482" bIns="5600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详情页</a:t>
              </a:r>
              <a:endParaRPr lang="zh-CN" alt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447049" y="3340621"/>
              <a:ext cx="2467378" cy="986951"/>
            </a:xfrm>
            <a:custGeom>
              <a:avLst/>
              <a:gdLst>
                <a:gd name="connsiteX0" fmla="*/ 0 w 2467377"/>
                <a:gd name="connsiteY0" fmla="*/ 0 h 986951"/>
                <a:gd name="connsiteX1" fmla="*/ 1973902 w 2467377"/>
                <a:gd name="connsiteY1" fmla="*/ 0 h 986951"/>
                <a:gd name="connsiteX2" fmla="*/ 2467377 w 2467377"/>
                <a:gd name="connsiteY2" fmla="*/ 493476 h 986951"/>
                <a:gd name="connsiteX3" fmla="*/ 1973902 w 2467377"/>
                <a:gd name="connsiteY3" fmla="*/ 986951 h 986951"/>
                <a:gd name="connsiteX4" fmla="*/ 0 w 2467377"/>
                <a:gd name="connsiteY4" fmla="*/ 986951 h 986951"/>
                <a:gd name="connsiteX5" fmla="*/ 493476 w 2467377"/>
                <a:gd name="connsiteY5" fmla="*/ 493476 h 986951"/>
                <a:gd name="connsiteX6" fmla="*/ 0 w 2467377"/>
                <a:gd name="connsiteY6" fmla="*/ 0 h 98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377" h="986951">
                  <a:moveTo>
                    <a:pt x="0" y="0"/>
                  </a:moveTo>
                  <a:lnTo>
                    <a:pt x="1973902" y="0"/>
                  </a:lnTo>
                  <a:lnTo>
                    <a:pt x="2467377" y="493476"/>
                  </a:lnTo>
                  <a:lnTo>
                    <a:pt x="1973902" y="986951"/>
                  </a:lnTo>
                  <a:lnTo>
                    <a:pt x="0" y="986951"/>
                  </a:lnTo>
                  <a:lnTo>
                    <a:pt x="493476" y="4934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497" tIns="56007" rIns="549482" bIns="5600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评论页</a:t>
              </a:r>
              <a:endParaRPr lang="zh-CN" alt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836127" y="2983616"/>
            <a:ext cx="363415" cy="3634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150221" y="3452537"/>
            <a:ext cx="363415" cy="3634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526466" y="3030510"/>
            <a:ext cx="363415" cy="3634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 descr="“workflow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2" y="265967"/>
            <a:ext cx="1019710" cy="85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1863728" y="4721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大规模爬取工作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6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a.files.bbci.co.uk/bam/live/content/zf6rwmn/lar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8" r="67979" b="30756"/>
          <a:stretch/>
        </p:blipFill>
        <p:spPr bwMode="auto">
          <a:xfrm>
            <a:off x="381004" y="105229"/>
            <a:ext cx="1110342" cy="10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63728" y="47210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爬虫实战练习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8804" y="3109873"/>
            <a:ext cx="3647152" cy="621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爬取第六感别墅度假</a:t>
            </a:r>
            <a:endParaRPr lang="en-US" altLang="zh-CN" sz="2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://7q5evw.com1.z0.glb.clouddn.com/img/77fac09c95f221e6352eb48a82ae16ed1452123453370.jpg?imageView2/1/w/778/h/4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94" y="2145008"/>
            <a:ext cx="3479976" cy="256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77065" y="-101599"/>
            <a:ext cx="12428855" cy="7084290"/>
          </a:xfrm>
          <a:prstGeom prst="rect">
            <a:avLst/>
          </a:prstGeom>
          <a:solidFill>
            <a:srgbClr val="44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5453339" y="5522295"/>
            <a:ext cx="1274260" cy="1040285"/>
            <a:chOff x="7733384" y="2803323"/>
            <a:chExt cx="1274260" cy="1040285"/>
          </a:xfrm>
        </p:grpSpPr>
        <p:sp>
          <p:nvSpPr>
            <p:cNvPr id="2" name="文本框 1"/>
            <p:cNvSpPr txBox="1"/>
            <p:nvPr/>
          </p:nvSpPr>
          <p:spPr>
            <a:xfrm>
              <a:off x="7733384" y="2803323"/>
              <a:ext cx="1274260" cy="1040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05</a:t>
              </a:r>
              <a:endParaRPr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part five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923473" y="3440546"/>
              <a:ext cx="894080" cy="0"/>
            </a:xfrm>
            <a:prstGeom prst="line">
              <a:avLst/>
            </a:prstGeom>
            <a:ln w="190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142509" y="4232565"/>
            <a:ext cx="3865418" cy="332509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5152" y="214989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反爬与反反爬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4578725" y="2798620"/>
            <a:ext cx="3117273" cy="0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4156364" y="1731820"/>
            <a:ext cx="3851563" cy="2315789"/>
            <a:chOff x="4156364" y="1884219"/>
            <a:chExt cx="3851563" cy="2315789"/>
          </a:xfrm>
          <a:effectLst>
            <a:outerShdw blurRad="114300" dist="635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4156364" y="1884219"/>
              <a:ext cx="3851563" cy="21336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/>
            <p:cNvSpPr/>
            <p:nvPr/>
          </p:nvSpPr>
          <p:spPr>
            <a:xfrm flipV="1">
              <a:off x="5881053" y="4038615"/>
              <a:ext cx="512618" cy="161393"/>
            </a:xfrm>
            <a:prstGeom prst="triangle">
              <a:avLst>
                <a:gd name="adj" fmla="val 418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1587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012881" y="1684474"/>
            <a:ext cx="3277235" cy="461645"/>
            <a:chOff x="1541" y="2787"/>
            <a:chExt cx="5161" cy="727"/>
          </a:xfrm>
        </p:grpSpPr>
        <p:sp>
          <p:nvSpPr>
            <p:cNvPr id="3" name="圆角矩形 2"/>
            <p:cNvSpPr/>
            <p:nvPr/>
          </p:nvSpPr>
          <p:spPr>
            <a:xfrm>
              <a:off x="1541" y="2872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D3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34" y="2787"/>
              <a:ext cx="416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降低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请求网站频率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12881" y="2696664"/>
            <a:ext cx="2353945" cy="461645"/>
            <a:chOff x="1541" y="4370"/>
            <a:chExt cx="3707" cy="727"/>
          </a:xfrm>
        </p:grpSpPr>
        <p:sp>
          <p:nvSpPr>
            <p:cNvPr id="20" name="文本框 19"/>
            <p:cNvSpPr txBox="1"/>
            <p:nvPr/>
          </p:nvSpPr>
          <p:spPr>
            <a:xfrm>
              <a:off x="2534" y="4370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定制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请求头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41" y="44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12881" y="3708854"/>
            <a:ext cx="4170045" cy="461645"/>
            <a:chOff x="1541" y="5810"/>
            <a:chExt cx="6567" cy="727"/>
          </a:xfrm>
        </p:grpSpPr>
        <p:sp>
          <p:nvSpPr>
            <p:cNvPr id="21" name="文本框 20"/>
            <p:cNvSpPr txBox="1"/>
            <p:nvPr/>
          </p:nvSpPr>
          <p:spPr>
            <a:xfrm>
              <a:off x="2534" y="5810"/>
              <a:ext cx="557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使用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代理</a:t>
              </a:r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IP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访问目标网站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41" y="589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6753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a.files.bbci.co.uk/bam/live/content/zf6rwmn/lar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8" r="67979" b="30756"/>
          <a:stretch/>
        </p:blipFill>
        <p:spPr bwMode="auto">
          <a:xfrm>
            <a:off x="370117" y="105229"/>
            <a:ext cx="1107259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63728" y="47211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爬虫实战练习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92732" y="2716892"/>
            <a:ext cx="2863215" cy="461645"/>
            <a:chOff x="1620" y="5895"/>
            <a:chExt cx="4509" cy="727"/>
          </a:xfrm>
        </p:grpSpPr>
        <p:grpSp>
          <p:nvGrpSpPr>
            <p:cNvPr id="7" name="组合 6"/>
            <p:cNvGrpSpPr/>
            <p:nvPr/>
          </p:nvGrpSpPr>
          <p:grpSpPr>
            <a:xfrm>
              <a:off x="1620" y="6030"/>
              <a:ext cx="472" cy="472"/>
              <a:chOff x="1787" y="2982"/>
              <a:chExt cx="472" cy="47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787" y="2982"/>
                <a:ext cx="473" cy="473"/>
              </a:xfrm>
              <a:prstGeom prst="rect">
                <a:avLst/>
              </a:prstGeom>
              <a:solidFill>
                <a:srgbClr val="3E3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H="1">
                <a:off x="1883" y="3089"/>
                <a:ext cx="301" cy="303"/>
              </a:xfrm>
              <a:prstGeom prst="line">
                <a:avLst/>
              </a:prstGeom>
              <a:ln w="9525">
                <a:solidFill>
                  <a:srgbClr val="F6F7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2534" y="5895"/>
              <a:ext cx="359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访问</a:t>
              </a:r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CSDN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博客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92732" y="3690347"/>
            <a:ext cx="4089400" cy="461645"/>
            <a:chOff x="1620" y="7423"/>
            <a:chExt cx="6440" cy="727"/>
          </a:xfrm>
        </p:grpSpPr>
        <p:grpSp>
          <p:nvGrpSpPr>
            <p:cNvPr id="12" name="组合 11"/>
            <p:cNvGrpSpPr/>
            <p:nvPr/>
          </p:nvGrpSpPr>
          <p:grpSpPr>
            <a:xfrm>
              <a:off x="1620" y="7560"/>
              <a:ext cx="472" cy="472"/>
              <a:chOff x="1787" y="2982"/>
              <a:chExt cx="472" cy="4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787" y="2982"/>
                <a:ext cx="473" cy="473"/>
              </a:xfrm>
              <a:prstGeom prst="rect">
                <a:avLst/>
              </a:prstGeom>
              <a:solidFill>
                <a:srgbClr val="3E3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>
                <a:off x="1883" y="3089"/>
                <a:ext cx="301" cy="303"/>
              </a:xfrm>
              <a:prstGeom prst="line">
                <a:avLst/>
              </a:prstGeom>
              <a:ln w="9525">
                <a:solidFill>
                  <a:srgbClr val="F6F7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534" y="7423"/>
              <a:ext cx="552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使用代理</a:t>
              </a:r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IP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访问并检验</a:t>
              </a:r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3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77065" y="-101599"/>
            <a:ext cx="12428855" cy="7084290"/>
          </a:xfrm>
          <a:prstGeom prst="rect">
            <a:avLst/>
          </a:prstGeom>
          <a:solidFill>
            <a:srgbClr val="44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5524373" y="5510572"/>
            <a:ext cx="1155637" cy="1040285"/>
            <a:chOff x="7792695" y="2803323"/>
            <a:chExt cx="1155637" cy="1040285"/>
          </a:xfrm>
        </p:grpSpPr>
        <p:sp>
          <p:nvSpPr>
            <p:cNvPr id="2" name="文本框 1"/>
            <p:cNvSpPr txBox="1"/>
            <p:nvPr/>
          </p:nvSpPr>
          <p:spPr>
            <a:xfrm>
              <a:off x="7792695" y="2803323"/>
              <a:ext cx="1155637" cy="1040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06</a:t>
              </a:r>
              <a:endParaRPr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part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six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923473" y="3440546"/>
              <a:ext cx="894080" cy="0"/>
            </a:xfrm>
            <a:prstGeom prst="line">
              <a:avLst/>
            </a:prstGeom>
            <a:ln w="190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142509" y="4220842"/>
            <a:ext cx="3865418" cy="332509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5152" y="213817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其他常见问题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4578725" y="2786897"/>
            <a:ext cx="3117273" cy="0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4156364" y="1720097"/>
            <a:ext cx="3851563" cy="2315789"/>
            <a:chOff x="4156364" y="1884219"/>
            <a:chExt cx="3851563" cy="2315789"/>
          </a:xfrm>
          <a:effectLst>
            <a:outerShdw blurRad="114300" dist="635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4156364" y="1884219"/>
              <a:ext cx="3851563" cy="21336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/>
            <p:cNvSpPr/>
            <p:nvPr/>
          </p:nvSpPr>
          <p:spPr>
            <a:xfrm flipV="1">
              <a:off x="5881053" y="4038615"/>
              <a:ext cx="512618" cy="161393"/>
            </a:xfrm>
            <a:prstGeom prst="triangle">
              <a:avLst>
                <a:gd name="adj" fmla="val 418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9251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77065" y="-101599"/>
            <a:ext cx="12428855" cy="7084290"/>
          </a:xfrm>
          <a:prstGeom prst="rect">
            <a:avLst/>
          </a:prstGeom>
          <a:solidFill>
            <a:srgbClr val="44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5493544" y="5503345"/>
            <a:ext cx="1217295" cy="1029970"/>
            <a:chOff x="7761866" y="2803323"/>
            <a:chExt cx="1217295" cy="1029970"/>
          </a:xfrm>
        </p:grpSpPr>
        <p:sp>
          <p:nvSpPr>
            <p:cNvPr id="2" name="文本框 1"/>
            <p:cNvSpPr txBox="1"/>
            <p:nvPr/>
          </p:nvSpPr>
          <p:spPr>
            <a:xfrm>
              <a:off x="7761866" y="2803323"/>
              <a:ext cx="1217295" cy="1029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36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01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part one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923473" y="3440546"/>
              <a:ext cx="894080" cy="0"/>
            </a:xfrm>
            <a:prstGeom prst="line">
              <a:avLst/>
            </a:prstGeom>
            <a:ln w="190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156364" y="1884219"/>
            <a:ext cx="3851563" cy="2133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三角形 7"/>
          <p:cNvSpPr/>
          <p:nvPr/>
        </p:nvSpPr>
        <p:spPr>
          <a:xfrm flipV="1">
            <a:off x="5881053" y="4038615"/>
            <a:ext cx="512618" cy="161393"/>
          </a:xfrm>
          <a:prstGeom prst="triangle">
            <a:avLst>
              <a:gd name="adj" fmla="val 41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42509" y="4384964"/>
            <a:ext cx="3865418" cy="332509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10680" y="2238244"/>
            <a:ext cx="3771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环境搭建及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IDE</a:t>
            </a:r>
            <a:endParaRPr kumimoji="1" lang="zh-CN" altLang="en-US" sz="4000" b="1" dirty="0">
              <a:solidFill>
                <a:srgbClr val="E59C2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4578725" y="2951019"/>
            <a:ext cx="3117273" cy="0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04817" y="30822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4156364" y="1884219"/>
            <a:ext cx="3851563" cy="2315789"/>
            <a:chOff x="4156364" y="1884219"/>
            <a:chExt cx="3851563" cy="2315789"/>
          </a:xfrm>
          <a:effectLst>
            <a:outerShdw blurRad="114300" dist="635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4156364" y="1884219"/>
              <a:ext cx="3851563" cy="21336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三角形 20"/>
            <p:cNvSpPr/>
            <p:nvPr/>
          </p:nvSpPr>
          <p:spPr>
            <a:xfrm flipV="1">
              <a:off x="5881053" y="4038615"/>
              <a:ext cx="512618" cy="161393"/>
            </a:xfrm>
            <a:prstGeom prst="triangle">
              <a:avLst>
                <a:gd name="adj" fmla="val 418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774882" y="1477645"/>
            <a:ext cx="2046605" cy="461645"/>
            <a:chOff x="1541" y="2787"/>
            <a:chExt cx="3223" cy="727"/>
          </a:xfrm>
        </p:grpSpPr>
        <p:sp>
          <p:nvSpPr>
            <p:cNvPr id="3" name="圆角矩形 2"/>
            <p:cNvSpPr/>
            <p:nvPr/>
          </p:nvSpPr>
          <p:spPr>
            <a:xfrm>
              <a:off x="1541" y="2872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D3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34" y="2787"/>
              <a:ext cx="223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编码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问题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74882" y="2489835"/>
            <a:ext cx="2353945" cy="461645"/>
            <a:chOff x="1541" y="4370"/>
            <a:chExt cx="3707" cy="727"/>
          </a:xfrm>
        </p:grpSpPr>
        <p:sp>
          <p:nvSpPr>
            <p:cNvPr id="20" name="文本框 19"/>
            <p:cNvSpPr txBox="1"/>
            <p:nvPr/>
          </p:nvSpPr>
          <p:spPr>
            <a:xfrm>
              <a:off x="2534" y="4370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错误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与异常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41" y="44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74882" y="3502025"/>
            <a:ext cx="2661920" cy="461645"/>
            <a:chOff x="1541" y="5810"/>
            <a:chExt cx="4192" cy="727"/>
          </a:xfrm>
        </p:grpSpPr>
        <p:sp>
          <p:nvSpPr>
            <p:cNvPr id="21" name="文本框 20"/>
            <p:cNvSpPr txBox="1"/>
            <p:nvPr/>
          </p:nvSpPr>
          <p:spPr>
            <a:xfrm>
              <a:off x="2534" y="5810"/>
              <a:ext cx="319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设计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断点续爬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41" y="589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74882" y="4514215"/>
            <a:ext cx="2969895" cy="461645"/>
            <a:chOff x="1541" y="7570"/>
            <a:chExt cx="4677" cy="727"/>
          </a:xfrm>
        </p:grpSpPr>
        <p:sp>
          <p:nvSpPr>
            <p:cNvPr id="22" name="文本框 21"/>
            <p:cNvSpPr txBox="1"/>
            <p:nvPr/>
          </p:nvSpPr>
          <p:spPr>
            <a:xfrm>
              <a:off x="2534" y="7570"/>
              <a:ext cx="368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数据导出及读取</a:t>
              </a:r>
              <a:endParaRPr lang="zh-CN" altLang="en-US" sz="2400" dirty="0">
                <a:solidFill>
                  <a:srgbClr val="3E3D4B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41" y="76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5628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73980" y="2582545"/>
            <a:ext cx="2388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448CBE"/>
                </a:solidFill>
                <a:latin typeface="微软雅黑" charset="0"/>
                <a:ea typeface="微软雅黑" charset="0"/>
              </a:rPr>
              <a:t>Q&amp;A</a:t>
            </a:r>
          </a:p>
        </p:txBody>
      </p:sp>
      <p:sp>
        <p:nvSpPr>
          <p:cNvPr id="3074" name="任意多边形 117"/>
          <p:cNvSpPr/>
          <p:nvPr/>
        </p:nvSpPr>
        <p:spPr>
          <a:xfrm>
            <a:off x="1801019" y="3496991"/>
            <a:ext cx="2181225" cy="2808288"/>
          </a:xfrm>
          <a:custGeom>
            <a:avLst/>
            <a:gdLst>
              <a:gd name="txL" fmla="*/ 0 w 2181225"/>
              <a:gd name="txT" fmla="*/ 0 h 2807872"/>
              <a:gd name="txR" fmla="*/ 2181225 w 2181225"/>
              <a:gd name="txB" fmla="*/ 2807872 h 2807872"/>
            </a:gdLst>
            <a:ahLst/>
            <a:cxnLst>
              <a:cxn ang="0">
                <a:pos x="0" y="2794234"/>
              </a:cxn>
              <a:cxn ang="0">
                <a:pos x="285750" y="1625834"/>
              </a:cxn>
              <a:cxn ang="0">
                <a:pos x="1152525" y="555859"/>
              </a:cxn>
              <a:cxn ang="0">
                <a:pos x="542925" y="886059"/>
              </a:cxn>
              <a:cxn ang="0">
                <a:pos x="1571625" y="1051159"/>
              </a:cxn>
              <a:cxn ang="0">
                <a:pos x="1774825" y="124059"/>
              </a:cxn>
              <a:cxn ang="0">
                <a:pos x="2181225" y="9759"/>
              </a:cxn>
              <a:cxn ang="0">
                <a:pos x="2181225" y="9759"/>
              </a:cxn>
            </a:cxnLst>
            <a:rect l="txL" t="txT" r="txR" b="txB"/>
            <a:pathLst>
              <a:path w="2181225" h="2807872">
                <a:moveTo>
                  <a:pt x="0" y="2794234"/>
                </a:moveTo>
                <a:cubicBezTo>
                  <a:pt x="170921" y="2951396"/>
                  <a:pt x="118533" y="1699917"/>
                  <a:pt x="285750" y="1625834"/>
                </a:cubicBezTo>
                <a:cubicBezTo>
                  <a:pt x="477838" y="1252771"/>
                  <a:pt x="1255713" y="933155"/>
                  <a:pt x="1152525" y="555859"/>
                </a:cubicBezTo>
                <a:cubicBezTo>
                  <a:pt x="1049337" y="178563"/>
                  <a:pt x="625475" y="470134"/>
                  <a:pt x="542925" y="886059"/>
                </a:cubicBezTo>
                <a:cubicBezTo>
                  <a:pt x="460375" y="1301984"/>
                  <a:pt x="1366308" y="1178159"/>
                  <a:pt x="1571625" y="1051159"/>
                </a:cubicBezTo>
                <a:cubicBezTo>
                  <a:pt x="1776942" y="924159"/>
                  <a:pt x="1673225" y="297626"/>
                  <a:pt x="1774825" y="124059"/>
                </a:cubicBezTo>
                <a:cubicBezTo>
                  <a:pt x="1876425" y="-49508"/>
                  <a:pt x="2181225" y="9759"/>
                  <a:pt x="2181225" y="9759"/>
                </a:cubicBezTo>
                <a:lnTo>
                  <a:pt x="2181225" y="9759"/>
                </a:lnTo>
              </a:path>
            </a:pathLst>
          </a:custGeom>
          <a:noFill/>
          <a:ln w="47625" cap="flat" cmpd="sng">
            <a:solidFill>
              <a:srgbClr val="448CBE"/>
            </a:solidFill>
            <a:prstDash val="dash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>
              <a:solidFill>
                <a:srgbClr val="448CBE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grpSp>
        <p:nvGrpSpPr>
          <p:cNvPr id="3087" name="组合 116"/>
          <p:cNvGrpSpPr/>
          <p:nvPr/>
        </p:nvGrpSpPr>
        <p:grpSpPr>
          <a:xfrm>
            <a:off x="4004945" y="2984228"/>
            <a:ext cx="969962" cy="647700"/>
            <a:chOff x="0" y="0"/>
            <a:chExt cx="969962" cy="647700"/>
          </a:xfrm>
        </p:grpSpPr>
        <p:sp>
          <p:nvSpPr>
            <p:cNvPr id="3088" name="AutoShape 18"/>
            <p:cNvSpPr>
              <a:spLocks noChangeAspect="1" noTextEdit="1"/>
            </p:cNvSpPr>
            <p:nvPr/>
          </p:nvSpPr>
          <p:spPr>
            <a:xfrm>
              <a:off x="1587" y="0"/>
              <a:ext cx="968375" cy="6477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anchor="t"/>
            <a:lstStyle/>
            <a:p>
              <a:pPr lvl="0"/>
              <a:endParaRPr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endParaRPr>
            </a:p>
          </p:txBody>
        </p:sp>
        <p:sp>
          <p:nvSpPr>
            <p:cNvPr id="3089" name="Freeform 20"/>
            <p:cNvSpPr/>
            <p:nvPr/>
          </p:nvSpPr>
          <p:spPr>
            <a:xfrm>
              <a:off x="188912" y="0"/>
              <a:ext cx="779463" cy="512763"/>
            </a:xfrm>
            <a:custGeom>
              <a:avLst/>
              <a:gdLst>
                <a:gd name="txL" fmla="*/ 0 w 491"/>
                <a:gd name="txT" fmla="*/ 0 h 323"/>
                <a:gd name="txR" fmla="*/ 491 w 491"/>
                <a:gd name="txB" fmla="*/ 323 h 323"/>
              </a:gdLst>
              <a:ahLst/>
              <a:cxnLst>
                <a:cxn ang="0">
                  <a:pos x="0" y="323"/>
                </a:cxn>
                <a:cxn ang="0">
                  <a:pos x="102" y="277"/>
                </a:cxn>
                <a:cxn ang="0">
                  <a:pos x="491" y="0"/>
                </a:cxn>
                <a:cxn ang="0">
                  <a:pos x="0" y="323"/>
                </a:cxn>
              </a:cxnLst>
              <a:rect l="txL" t="txT" r="txR" b="txB"/>
              <a:pathLst>
                <a:path w="491" h="323">
                  <a:moveTo>
                    <a:pt x="0" y="323"/>
                  </a:moveTo>
                  <a:lnTo>
                    <a:pt x="102" y="277"/>
                  </a:lnTo>
                  <a:lnTo>
                    <a:pt x="491" y="0"/>
                  </a:lnTo>
                  <a:lnTo>
                    <a:pt x="0" y="323"/>
                  </a:lnTo>
                  <a:close/>
                </a:path>
              </a:pathLst>
            </a:custGeom>
            <a:solidFill>
              <a:srgbClr val="41719C"/>
            </a:solidFill>
            <a:ln w="9525">
              <a:noFill/>
              <a:miter/>
            </a:ln>
          </p:spPr>
          <p:txBody>
            <a:bodyPr vert="horz" wrap="square" anchor="t"/>
            <a:lstStyle/>
            <a:p>
              <a:pPr lvl="0"/>
              <a:endParaRPr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endParaRPr>
            </a:p>
          </p:txBody>
        </p:sp>
        <p:sp>
          <p:nvSpPr>
            <p:cNvPr id="3090" name="Freeform 21"/>
            <p:cNvSpPr/>
            <p:nvPr/>
          </p:nvSpPr>
          <p:spPr>
            <a:xfrm>
              <a:off x="188912" y="0"/>
              <a:ext cx="779463" cy="512763"/>
            </a:xfrm>
            <a:custGeom>
              <a:avLst/>
              <a:gdLst>
                <a:gd name="txL" fmla="*/ 0 w 491"/>
                <a:gd name="txT" fmla="*/ 0 h 323"/>
                <a:gd name="txR" fmla="*/ 491 w 491"/>
                <a:gd name="txB" fmla="*/ 323 h 323"/>
              </a:gdLst>
              <a:ahLst/>
              <a:cxnLst>
                <a:cxn ang="0">
                  <a:pos x="17" y="178"/>
                </a:cxn>
                <a:cxn ang="0">
                  <a:pos x="0" y="323"/>
                </a:cxn>
                <a:cxn ang="0">
                  <a:pos x="491" y="0"/>
                </a:cxn>
                <a:cxn ang="0">
                  <a:pos x="17" y="178"/>
                </a:cxn>
              </a:cxnLst>
              <a:rect l="txL" t="txT" r="txR" b="txB"/>
              <a:pathLst>
                <a:path w="491" h="323">
                  <a:moveTo>
                    <a:pt x="17" y="178"/>
                  </a:moveTo>
                  <a:lnTo>
                    <a:pt x="0" y="323"/>
                  </a:lnTo>
                  <a:lnTo>
                    <a:pt x="491" y="0"/>
                  </a:lnTo>
                  <a:lnTo>
                    <a:pt x="17" y="178"/>
                  </a:lnTo>
                  <a:close/>
                </a:path>
              </a:pathLst>
            </a:custGeom>
            <a:solidFill>
              <a:srgbClr val="E59A22"/>
            </a:solidFill>
            <a:ln w="9525">
              <a:noFill/>
              <a:miter/>
            </a:ln>
          </p:spPr>
          <p:txBody>
            <a:bodyPr vert="horz" wrap="square" anchor="t"/>
            <a:lstStyle/>
            <a:p>
              <a:pPr lvl="0"/>
              <a:endParaRPr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endParaRPr>
            </a:p>
          </p:txBody>
        </p:sp>
        <p:sp>
          <p:nvSpPr>
            <p:cNvPr id="3091" name="Freeform 22"/>
            <p:cNvSpPr/>
            <p:nvPr/>
          </p:nvSpPr>
          <p:spPr>
            <a:xfrm>
              <a:off x="0" y="0"/>
              <a:ext cx="968375" cy="647700"/>
            </a:xfrm>
            <a:custGeom>
              <a:avLst/>
              <a:gdLst>
                <a:gd name="txL" fmla="*/ 0 w 610"/>
                <a:gd name="txT" fmla="*/ 0 h 408"/>
                <a:gd name="txR" fmla="*/ 610 w 610"/>
                <a:gd name="txB" fmla="*/ 408 h 408"/>
              </a:gdLst>
              <a:ahLst/>
              <a:cxnLst>
                <a:cxn ang="0">
                  <a:pos x="0" y="74"/>
                </a:cxn>
                <a:cxn ang="0">
                  <a:pos x="134" y="197"/>
                </a:cxn>
                <a:cxn ang="0">
                  <a:pos x="610" y="0"/>
                </a:cxn>
                <a:cxn ang="0">
                  <a:pos x="221" y="277"/>
                </a:cxn>
                <a:cxn ang="0">
                  <a:pos x="365" y="408"/>
                </a:cxn>
                <a:cxn ang="0">
                  <a:pos x="610" y="0"/>
                </a:cxn>
                <a:cxn ang="0">
                  <a:pos x="0" y="74"/>
                </a:cxn>
              </a:cxnLst>
              <a:rect l="txL" t="txT" r="txR" b="txB"/>
              <a:pathLst>
                <a:path w="610" h="408">
                  <a:moveTo>
                    <a:pt x="0" y="74"/>
                  </a:moveTo>
                  <a:lnTo>
                    <a:pt x="134" y="197"/>
                  </a:lnTo>
                  <a:lnTo>
                    <a:pt x="610" y="0"/>
                  </a:lnTo>
                  <a:lnTo>
                    <a:pt x="221" y="277"/>
                  </a:lnTo>
                  <a:lnTo>
                    <a:pt x="365" y="408"/>
                  </a:lnTo>
                  <a:lnTo>
                    <a:pt x="61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48CBE"/>
            </a:solidFill>
            <a:ln w="9525">
              <a:noFill/>
              <a:miter/>
            </a:ln>
          </p:spPr>
          <p:txBody>
            <a:bodyPr vert="horz" wrap="square" anchor="t"/>
            <a:lstStyle/>
            <a:p>
              <a:pPr lvl="0"/>
              <a:endParaRPr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873182" y="1684471"/>
            <a:ext cx="4450715" cy="461645"/>
            <a:chOff x="1541" y="2787"/>
            <a:chExt cx="7009" cy="727"/>
          </a:xfrm>
        </p:grpSpPr>
        <p:sp>
          <p:nvSpPr>
            <p:cNvPr id="3" name="圆角矩形 2"/>
            <p:cNvSpPr/>
            <p:nvPr/>
          </p:nvSpPr>
          <p:spPr>
            <a:xfrm>
              <a:off x="1541" y="2872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D3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34" y="2787"/>
              <a:ext cx="601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Anaconda</a:t>
              </a:r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及第三方库安装</a:t>
              </a:r>
              <a:endParaRPr lang="zh-CN" altLang="en-US" sz="2400" dirty="0">
                <a:solidFill>
                  <a:srgbClr val="3E3D4B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73182" y="2696661"/>
            <a:ext cx="3621405" cy="461645"/>
            <a:chOff x="1541" y="4370"/>
            <a:chExt cx="5703" cy="727"/>
          </a:xfrm>
        </p:grpSpPr>
        <p:sp>
          <p:nvSpPr>
            <p:cNvPr id="20" name="文本框 19"/>
            <p:cNvSpPr txBox="1"/>
            <p:nvPr/>
          </p:nvSpPr>
          <p:spPr>
            <a:xfrm>
              <a:off x="2534" y="4370"/>
              <a:ext cx="471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Pycharm</a:t>
              </a:r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及环境配置</a:t>
              </a:r>
              <a:endParaRPr lang="zh-CN" altLang="en-US" sz="2400" dirty="0">
                <a:solidFill>
                  <a:srgbClr val="3E3D4B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41" y="44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73182" y="3708851"/>
            <a:ext cx="3827145" cy="461645"/>
            <a:chOff x="1541" y="5810"/>
            <a:chExt cx="6027" cy="727"/>
          </a:xfrm>
        </p:grpSpPr>
        <p:sp>
          <p:nvSpPr>
            <p:cNvPr id="21" name="文本框 20"/>
            <p:cNvSpPr txBox="1"/>
            <p:nvPr/>
          </p:nvSpPr>
          <p:spPr>
            <a:xfrm>
              <a:off x="2534" y="5810"/>
              <a:ext cx="503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Mongodb</a:t>
              </a:r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安装和配置</a:t>
              </a:r>
              <a:endParaRPr lang="zh-CN" altLang="en-US" sz="2400" dirty="0">
                <a:solidFill>
                  <a:srgbClr val="3E3D4B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41" y="589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77065" y="-101599"/>
            <a:ext cx="12428855" cy="7084290"/>
          </a:xfrm>
          <a:prstGeom prst="rect">
            <a:avLst/>
          </a:prstGeom>
          <a:solidFill>
            <a:srgbClr val="44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5490165" y="5514742"/>
            <a:ext cx="1224053" cy="1040285"/>
            <a:chOff x="7758487" y="2803323"/>
            <a:chExt cx="1224053" cy="1040285"/>
          </a:xfrm>
        </p:grpSpPr>
        <p:sp>
          <p:nvSpPr>
            <p:cNvPr id="2" name="文本框 1"/>
            <p:cNvSpPr txBox="1"/>
            <p:nvPr/>
          </p:nvSpPr>
          <p:spPr>
            <a:xfrm>
              <a:off x="7758487" y="2803323"/>
              <a:ext cx="1224053" cy="1040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02</a:t>
              </a:r>
              <a:endParaRPr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part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two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923473" y="3440546"/>
              <a:ext cx="894080" cy="0"/>
            </a:xfrm>
            <a:prstGeom prst="line">
              <a:avLst/>
            </a:prstGeom>
            <a:ln w="190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4156364" y="1884219"/>
            <a:ext cx="3851563" cy="2315789"/>
            <a:chOff x="4156364" y="1884219"/>
            <a:chExt cx="3851563" cy="2315789"/>
          </a:xfrm>
          <a:effectLst>
            <a:outerShdw blurRad="114300" dist="635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4156364" y="1884219"/>
              <a:ext cx="3851563" cy="21336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 flipV="1">
              <a:off x="5881053" y="4038615"/>
              <a:ext cx="512618" cy="161393"/>
            </a:xfrm>
            <a:prstGeom prst="triangle">
              <a:avLst>
                <a:gd name="adj" fmla="val 418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4142509" y="4384964"/>
            <a:ext cx="3865418" cy="332509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6397" y="223824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爬虫基础知识</a:t>
            </a:r>
            <a:endParaRPr kumimoji="1" lang="zh-CN" altLang="en-US" sz="4000" b="1" dirty="0">
              <a:solidFill>
                <a:srgbClr val="E59C2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4578725" y="2951019"/>
            <a:ext cx="3117273" cy="0"/>
          </a:xfrm>
          <a:prstGeom prst="line">
            <a:avLst/>
          </a:prstGeom>
          <a:ln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080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470082" y="1477645"/>
            <a:ext cx="2969895" cy="461645"/>
            <a:chOff x="1541" y="2787"/>
            <a:chExt cx="4677" cy="727"/>
          </a:xfrm>
        </p:grpSpPr>
        <p:sp>
          <p:nvSpPr>
            <p:cNvPr id="3" name="圆角矩形 2"/>
            <p:cNvSpPr/>
            <p:nvPr/>
          </p:nvSpPr>
          <p:spPr>
            <a:xfrm>
              <a:off x="1541" y="2872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D3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34" y="2787"/>
              <a:ext cx="368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网址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地址和构成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70082" y="2489835"/>
            <a:ext cx="3277235" cy="461645"/>
            <a:chOff x="1541" y="4370"/>
            <a:chExt cx="5161" cy="727"/>
          </a:xfrm>
        </p:grpSpPr>
        <p:sp>
          <p:nvSpPr>
            <p:cNvPr id="20" name="文本框 19"/>
            <p:cNvSpPr txBox="1"/>
            <p:nvPr/>
          </p:nvSpPr>
          <p:spPr>
            <a:xfrm>
              <a:off x="2534" y="4370"/>
              <a:ext cx="416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网页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源代码和结构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41" y="44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70082" y="3502025"/>
            <a:ext cx="2661920" cy="461645"/>
            <a:chOff x="1541" y="5810"/>
            <a:chExt cx="4192" cy="727"/>
          </a:xfrm>
        </p:grpSpPr>
        <p:sp>
          <p:nvSpPr>
            <p:cNvPr id="21" name="文本框 20"/>
            <p:cNvSpPr txBox="1"/>
            <p:nvPr/>
          </p:nvSpPr>
          <p:spPr>
            <a:xfrm>
              <a:off x="2534" y="5810"/>
              <a:ext cx="319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爬虫基本原理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41" y="589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70082" y="4514215"/>
            <a:ext cx="2524125" cy="461645"/>
            <a:chOff x="1541" y="7570"/>
            <a:chExt cx="3975" cy="727"/>
          </a:xfrm>
        </p:grpSpPr>
        <p:sp>
          <p:nvSpPr>
            <p:cNvPr id="22" name="文本框 21"/>
            <p:cNvSpPr txBox="1"/>
            <p:nvPr/>
          </p:nvSpPr>
          <p:spPr>
            <a:xfrm>
              <a:off x="2534" y="7570"/>
              <a:ext cx="298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HTTP</a:t>
              </a:r>
              <a:r>
                <a:rPr lang="zh-CN" altLang="en-US" sz="2400" dirty="0">
                  <a:solidFill>
                    <a:srgbClr val="3E3D4B"/>
                  </a:solidFill>
                  <a:latin typeface="微软雅黑" charset="0"/>
                  <a:ea typeface="微软雅黑" charset="0"/>
                </a:rPr>
                <a:t>状态码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41" y="7654"/>
              <a:ext cx="592" cy="592"/>
            </a:xfrm>
            <a:prstGeom prst="roundRect">
              <a:avLst>
                <a:gd name="adj" fmla="val 50000"/>
              </a:avLst>
            </a:prstGeom>
            <a:solidFill>
              <a:srgbClr val="3E3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186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871957" y="47754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网址地址和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</a:p>
        </p:txBody>
      </p:sp>
      <p:pic>
        <p:nvPicPr>
          <p:cNvPr id="24" name="Picture 4" descr="http://icons.iconarchive.com/icons/treetog/file-type/256/url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3" y="295545"/>
            <a:ext cx="828332" cy="8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/>
          <p:cNvGrpSpPr/>
          <p:nvPr/>
        </p:nvGrpSpPr>
        <p:grpSpPr>
          <a:xfrm>
            <a:off x="1863107" y="3071589"/>
            <a:ext cx="8467126" cy="1293981"/>
            <a:chOff x="2358407" y="3071589"/>
            <a:chExt cx="8467126" cy="1293981"/>
          </a:xfrm>
        </p:grpSpPr>
        <p:sp>
          <p:nvSpPr>
            <p:cNvPr id="26" name="文本框 25"/>
            <p:cNvSpPr txBox="1"/>
            <p:nvPr/>
          </p:nvSpPr>
          <p:spPr>
            <a:xfrm>
              <a:off x="2559102" y="3071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82172" y="3071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域名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6"/>
            <p:cNvSpPr txBox="1"/>
            <p:nvPr/>
          </p:nvSpPr>
          <p:spPr>
            <a:xfrm>
              <a:off x="5925894" y="3071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6"/>
            <p:cNvSpPr txBox="1"/>
            <p:nvPr/>
          </p:nvSpPr>
          <p:spPr>
            <a:xfrm>
              <a:off x="7693915" y="3071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  <p:sp>
          <p:nvSpPr>
            <p:cNvPr id="30" name="文本框 6"/>
            <p:cNvSpPr txBox="1"/>
            <p:nvPr/>
          </p:nvSpPr>
          <p:spPr>
            <a:xfrm>
              <a:off x="9573515" y="3071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358407" y="3903905"/>
              <a:ext cx="8467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http://tieba.baidu.com/page/3797994694.html?see_lz=1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2479251" y="3595036"/>
              <a:ext cx="806034" cy="306636"/>
            </a:xfrm>
            <a:custGeom>
              <a:avLst/>
              <a:gdLst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33400 h 566058"/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59898 h 566058"/>
                <a:gd name="connsiteX0" fmla="*/ 0 w 827315"/>
                <a:gd name="connsiteY0" fmla="*/ 566058 h 581983"/>
                <a:gd name="connsiteX1" fmla="*/ 0 w 827315"/>
                <a:gd name="connsiteY1" fmla="*/ 0 h 581983"/>
                <a:gd name="connsiteX2" fmla="*/ 827315 w 827315"/>
                <a:gd name="connsiteY2" fmla="*/ 0 h 581983"/>
                <a:gd name="connsiteX3" fmla="*/ 827315 w 827315"/>
                <a:gd name="connsiteY3" fmla="*/ 581983 h 581983"/>
                <a:gd name="connsiteX0" fmla="*/ 0 w 827315"/>
                <a:gd name="connsiteY0" fmla="*/ 566058 h 568733"/>
                <a:gd name="connsiteX1" fmla="*/ 0 w 827315"/>
                <a:gd name="connsiteY1" fmla="*/ 0 h 568733"/>
                <a:gd name="connsiteX2" fmla="*/ 827315 w 827315"/>
                <a:gd name="connsiteY2" fmla="*/ 0 h 568733"/>
                <a:gd name="connsiteX3" fmla="*/ 827315 w 827315"/>
                <a:gd name="connsiteY3" fmla="*/ 568733 h 56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315" h="568733">
                  <a:moveTo>
                    <a:pt x="0" y="566058"/>
                  </a:moveTo>
                  <a:lnTo>
                    <a:pt x="0" y="0"/>
                  </a:lnTo>
                  <a:lnTo>
                    <a:pt x="827315" y="0"/>
                  </a:lnTo>
                  <a:lnTo>
                    <a:pt x="827315" y="568733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3393651" y="3593468"/>
              <a:ext cx="2312278" cy="306636"/>
            </a:xfrm>
            <a:custGeom>
              <a:avLst/>
              <a:gdLst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33400 h 566058"/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59898 h 566058"/>
                <a:gd name="connsiteX0" fmla="*/ 0 w 827315"/>
                <a:gd name="connsiteY0" fmla="*/ 566058 h 581983"/>
                <a:gd name="connsiteX1" fmla="*/ 0 w 827315"/>
                <a:gd name="connsiteY1" fmla="*/ 0 h 581983"/>
                <a:gd name="connsiteX2" fmla="*/ 827315 w 827315"/>
                <a:gd name="connsiteY2" fmla="*/ 0 h 581983"/>
                <a:gd name="connsiteX3" fmla="*/ 827315 w 827315"/>
                <a:gd name="connsiteY3" fmla="*/ 581983 h 581983"/>
                <a:gd name="connsiteX0" fmla="*/ 0 w 827315"/>
                <a:gd name="connsiteY0" fmla="*/ 566058 h 568733"/>
                <a:gd name="connsiteX1" fmla="*/ 0 w 827315"/>
                <a:gd name="connsiteY1" fmla="*/ 0 h 568733"/>
                <a:gd name="connsiteX2" fmla="*/ 827315 w 827315"/>
                <a:gd name="connsiteY2" fmla="*/ 0 h 568733"/>
                <a:gd name="connsiteX3" fmla="*/ 827315 w 827315"/>
                <a:gd name="connsiteY3" fmla="*/ 568733 h 56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315" h="568733">
                  <a:moveTo>
                    <a:pt x="0" y="566058"/>
                  </a:moveTo>
                  <a:lnTo>
                    <a:pt x="0" y="0"/>
                  </a:lnTo>
                  <a:lnTo>
                    <a:pt x="827315" y="0"/>
                  </a:lnTo>
                  <a:lnTo>
                    <a:pt x="827315" y="568733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814292" y="3593468"/>
              <a:ext cx="869536" cy="306636"/>
            </a:xfrm>
            <a:custGeom>
              <a:avLst/>
              <a:gdLst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33400 h 566058"/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59898 h 566058"/>
                <a:gd name="connsiteX0" fmla="*/ 0 w 827315"/>
                <a:gd name="connsiteY0" fmla="*/ 566058 h 581983"/>
                <a:gd name="connsiteX1" fmla="*/ 0 w 827315"/>
                <a:gd name="connsiteY1" fmla="*/ 0 h 581983"/>
                <a:gd name="connsiteX2" fmla="*/ 827315 w 827315"/>
                <a:gd name="connsiteY2" fmla="*/ 0 h 581983"/>
                <a:gd name="connsiteX3" fmla="*/ 827315 w 827315"/>
                <a:gd name="connsiteY3" fmla="*/ 581983 h 581983"/>
                <a:gd name="connsiteX0" fmla="*/ 0 w 827315"/>
                <a:gd name="connsiteY0" fmla="*/ 566058 h 568733"/>
                <a:gd name="connsiteX1" fmla="*/ 0 w 827315"/>
                <a:gd name="connsiteY1" fmla="*/ 0 h 568733"/>
                <a:gd name="connsiteX2" fmla="*/ 827315 w 827315"/>
                <a:gd name="connsiteY2" fmla="*/ 0 h 568733"/>
                <a:gd name="connsiteX3" fmla="*/ 827315 w 827315"/>
                <a:gd name="connsiteY3" fmla="*/ 568733 h 56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315" h="568733">
                  <a:moveTo>
                    <a:pt x="0" y="566058"/>
                  </a:moveTo>
                  <a:lnTo>
                    <a:pt x="0" y="0"/>
                  </a:lnTo>
                  <a:lnTo>
                    <a:pt x="827315" y="0"/>
                  </a:lnTo>
                  <a:lnTo>
                    <a:pt x="827315" y="568733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6792191" y="3593468"/>
              <a:ext cx="2449780" cy="306636"/>
            </a:xfrm>
            <a:custGeom>
              <a:avLst/>
              <a:gdLst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33400 h 566058"/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59898 h 566058"/>
                <a:gd name="connsiteX0" fmla="*/ 0 w 827315"/>
                <a:gd name="connsiteY0" fmla="*/ 566058 h 581983"/>
                <a:gd name="connsiteX1" fmla="*/ 0 w 827315"/>
                <a:gd name="connsiteY1" fmla="*/ 0 h 581983"/>
                <a:gd name="connsiteX2" fmla="*/ 827315 w 827315"/>
                <a:gd name="connsiteY2" fmla="*/ 0 h 581983"/>
                <a:gd name="connsiteX3" fmla="*/ 827315 w 827315"/>
                <a:gd name="connsiteY3" fmla="*/ 581983 h 581983"/>
                <a:gd name="connsiteX0" fmla="*/ 0 w 827315"/>
                <a:gd name="connsiteY0" fmla="*/ 566058 h 568733"/>
                <a:gd name="connsiteX1" fmla="*/ 0 w 827315"/>
                <a:gd name="connsiteY1" fmla="*/ 0 h 568733"/>
                <a:gd name="connsiteX2" fmla="*/ 827315 w 827315"/>
                <a:gd name="connsiteY2" fmla="*/ 0 h 568733"/>
                <a:gd name="connsiteX3" fmla="*/ 827315 w 827315"/>
                <a:gd name="connsiteY3" fmla="*/ 568733 h 56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315" h="568733">
                  <a:moveTo>
                    <a:pt x="0" y="566058"/>
                  </a:moveTo>
                  <a:lnTo>
                    <a:pt x="0" y="0"/>
                  </a:lnTo>
                  <a:lnTo>
                    <a:pt x="827315" y="0"/>
                  </a:lnTo>
                  <a:lnTo>
                    <a:pt x="827315" y="568733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9350334" y="3593468"/>
              <a:ext cx="1168894" cy="306636"/>
            </a:xfrm>
            <a:custGeom>
              <a:avLst/>
              <a:gdLst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33400 h 566058"/>
                <a:gd name="connsiteX0" fmla="*/ 0 w 827315"/>
                <a:gd name="connsiteY0" fmla="*/ 566058 h 566058"/>
                <a:gd name="connsiteX1" fmla="*/ 0 w 827315"/>
                <a:gd name="connsiteY1" fmla="*/ 0 h 566058"/>
                <a:gd name="connsiteX2" fmla="*/ 827315 w 827315"/>
                <a:gd name="connsiteY2" fmla="*/ 0 h 566058"/>
                <a:gd name="connsiteX3" fmla="*/ 827315 w 827315"/>
                <a:gd name="connsiteY3" fmla="*/ 559898 h 566058"/>
                <a:gd name="connsiteX0" fmla="*/ 0 w 827315"/>
                <a:gd name="connsiteY0" fmla="*/ 566058 h 581983"/>
                <a:gd name="connsiteX1" fmla="*/ 0 w 827315"/>
                <a:gd name="connsiteY1" fmla="*/ 0 h 581983"/>
                <a:gd name="connsiteX2" fmla="*/ 827315 w 827315"/>
                <a:gd name="connsiteY2" fmla="*/ 0 h 581983"/>
                <a:gd name="connsiteX3" fmla="*/ 827315 w 827315"/>
                <a:gd name="connsiteY3" fmla="*/ 581983 h 581983"/>
                <a:gd name="connsiteX0" fmla="*/ 0 w 827315"/>
                <a:gd name="connsiteY0" fmla="*/ 566058 h 568733"/>
                <a:gd name="connsiteX1" fmla="*/ 0 w 827315"/>
                <a:gd name="connsiteY1" fmla="*/ 0 h 568733"/>
                <a:gd name="connsiteX2" fmla="*/ 827315 w 827315"/>
                <a:gd name="connsiteY2" fmla="*/ 0 h 568733"/>
                <a:gd name="connsiteX3" fmla="*/ 827315 w 827315"/>
                <a:gd name="connsiteY3" fmla="*/ 568733 h 56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315" h="568733">
                  <a:moveTo>
                    <a:pt x="0" y="566058"/>
                  </a:moveTo>
                  <a:lnTo>
                    <a:pt x="0" y="0"/>
                  </a:lnTo>
                  <a:lnTo>
                    <a:pt x="827315" y="0"/>
                  </a:lnTo>
                  <a:lnTo>
                    <a:pt x="827315" y="568733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971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71957" y="47754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和结构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www.zhixin99.com/uploads/questions/20150206/acf497d44f0351138b0c9db0f7ea2d8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5" y="206829"/>
            <a:ext cx="89511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309261" y="1943408"/>
            <a:ext cx="5589982" cy="3831818"/>
            <a:chOff x="3548748" y="2030496"/>
            <a:chExt cx="5589982" cy="3831818"/>
          </a:xfrm>
        </p:grpSpPr>
        <p:sp>
          <p:nvSpPr>
            <p:cNvPr id="3" name="文本框 2"/>
            <p:cNvSpPr txBox="1"/>
            <p:nvPr/>
          </p:nvSpPr>
          <p:spPr>
            <a:xfrm>
              <a:off x="3548748" y="2030496"/>
              <a:ext cx="2098651" cy="3831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&lt;head&gt;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&lt;body&gt;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&lt;div&gt;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&lt;h1&gt;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&lt;li&gt;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&lt;</a:t>
              </a:r>
              <a:r>
                <a:rPr lang="en-US" altLang="zh-CN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&lt;a&gt;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&lt;p&gt;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879778" y="2030496"/>
              <a:ext cx="2258952" cy="3831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整个网页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某块区域框架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不同字号标题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放置链接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文字内容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9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48069" y="5470532"/>
            <a:ext cx="73100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模拟人的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行为批量访问</a:t>
            </a:r>
            <a:r>
              <a:rPr lang="en-US" altLang="zh-CN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并获取响应的数据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3" descr="https://www.searchlaboratory.com/wp-content/uploads/2016/01/HTTP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2" y="2076450"/>
            <a:ext cx="75723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浏览网页"/>
          <p:cNvSpPr txBox="1"/>
          <p:nvPr/>
        </p:nvSpPr>
        <p:spPr>
          <a:xfrm>
            <a:off x="3337069" y="5486301"/>
            <a:ext cx="55194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通过浏览器浏览网页，点击相关内容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1" descr="https://www.unblu.com/themes/unblu/images/unblu-cobrowsing-vide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50" y="1525707"/>
            <a:ext cx="6598699" cy="370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871957" y="47754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爬虫基本原理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http://80legs.com/assets/images/icon-doma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3" y="238062"/>
            <a:ext cx="858845" cy="85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524</Words>
  <Application>Microsoft Office PowerPoint</Application>
  <PresentationFormat>宽屏</PresentationFormat>
  <Paragraphs>156</Paragraphs>
  <Slides>31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DengXian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142</cp:revision>
  <dcterms:created xsi:type="dcterms:W3CDTF">2016-01-23T07:14:00Z</dcterms:created>
  <dcterms:modified xsi:type="dcterms:W3CDTF">2016-09-12T10:53:24Z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