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handoutMasterIdLst>
    <p:handoutMasterId r:id="rId22"/>
  </p:handoutMasterIdLst>
  <p:sldIdLst>
    <p:sldId id="256" r:id="rId4"/>
    <p:sldId id="317" r:id="rId6"/>
    <p:sldId id="257" r:id="rId7"/>
    <p:sldId id="338" r:id="rId8"/>
    <p:sldId id="316" r:id="rId9"/>
    <p:sldId id="327" r:id="rId10"/>
    <p:sldId id="258" r:id="rId11"/>
    <p:sldId id="339" r:id="rId12"/>
    <p:sldId id="340" r:id="rId13"/>
    <p:sldId id="262" r:id="rId14"/>
    <p:sldId id="311" r:id="rId15"/>
    <p:sldId id="312" r:id="rId16"/>
    <p:sldId id="272" r:id="rId17"/>
    <p:sldId id="341" r:id="rId18"/>
    <p:sldId id="335" r:id="rId19"/>
    <p:sldId id="306" r:id="rId20"/>
    <p:sldId id="26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77"/>
    <a:srgbClr val="CD31C4"/>
    <a:srgbClr val="95A3C6"/>
    <a:srgbClr val="62B83F"/>
    <a:srgbClr val="404040"/>
    <a:srgbClr val="1B212E"/>
    <a:srgbClr val="20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232"/>
        <p:guide pos="307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7F68C4-E3A8-4E39-952E-FA88D2C222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lstStyle/>
          <a:p>
            <a:pPr lvl="0" indent="0" algn="r"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 rot="2517681">
            <a:off x="328930" y="-2145665"/>
            <a:ext cx="3761740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 flipV="1">
            <a:off x="5033010" y="3185795"/>
            <a:ext cx="166243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0"/>
          <p:cNvCxnSpPr/>
          <p:nvPr/>
        </p:nvCxnSpPr>
        <p:spPr>
          <a:xfrm flipH="1">
            <a:off x="9653270" y="3195003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30"/>
          <p:cNvCxnSpPr/>
          <p:nvPr/>
        </p:nvCxnSpPr>
        <p:spPr>
          <a:xfrm flipH="1">
            <a:off x="8357870" y="3195003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046845" y="4361815"/>
            <a:ext cx="3145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chemeClr val="bg1"/>
                </a:solidFill>
              </a:rPr>
              <a:t>(QEA21QE003)</a:t>
            </a:r>
            <a:endParaRPr lang="en-IN" alt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      Batch-2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681855" y="2396490"/>
            <a:ext cx="6696710" cy="79883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bg1">
                <a:alpha val="36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IDENTIFY NEW BIKES</a:t>
            </a:r>
            <a:endParaRPr lang="en-US" altLang="zh-CN" sz="4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29"/>
          <p:cNvCxnSpPr/>
          <p:nvPr/>
        </p:nvCxnSpPr>
        <p:spPr>
          <a:xfrm flipH="1" flipV="1">
            <a:off x="6695440" y="3185795"/>
            <a:ext cx="166243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523105" y="4361815"/>
            <a:ext cx="3145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chemeClr val="bg1"/>
                </a:solidFill>
              </a:rPr>
              <a:t>Trainer :</a:t>
            </a:r>
            <a:endParaRPr lang="en-IN" alt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Venkatesh Indramohan</a:t>
            </a:r>
            <a:endParaRPr lang="en-I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 dir="r"/>
      </p:transition>
    </mc:Choice>
    <mc:Fallback>
      <p:transition spd="slow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2526030" y="320675"/>
            <a:ext cx="3591560" cy="812165"/>
          </a:xfrm>
        </p:spPr>
        <p:txBody>
          <a:bodyPr/>
          <a:lstStyle/>
          <a:p>
            <a:r>
              <a:rPr lang="en-US"/>
              <a:t>       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ea typeface="Arial Unicode MS" panose="020B0604020202020204" pitchFamily="34" charset="-122"/>
                <a:cs typeface="Bookman Old Style" panose="02050604050505020204" charset="0"/>
              </a:rPr>
              <a:t>-1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charset="0"/>
              <a:ea typeface="Arial Unicode MS" panose="020B0604020202020204" pitchFamily="34" charset="-122"/>
              <a:cs typeface="Bookman Old Style" panose="0205060405050502020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75285" y="1422400"/>
            <a:ext cx="8789035" cy="481520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Display "Upcoming" bikes details like bike name, price      and expected launch date.</a:t>
            </a:r>
            <a:r>
              <a:rPr lang="en-US" dirty="0"/>
              <a:t>  </a:t>
            </a:r>
            <a:endParaRPr lang="en-US" dirty="0"/>
          </a:p>
          <a:p>
            <a:pPr marL="0" indent="0">
              <a:buFont typeface="Wingdings" panose="05000000000000000000" charset="0"/>
              <a:buNone/>
            </a:pPr>
            <a:endParaRPr lang="en-US" dirty="0"/>
          </a:p>
        </p:txBody>
      </p:sp>
      <p:grpSp>
        <p:nvGrpSpPr>
          <p:cNvPr id="22535" name="组合 52"/>
          <p:cNvGrpSpPr/>
          <p:nvPr/>
        </p:nvGrpSpPr>
        <p:grpSpPr>
          <a:xfrm flipH="1">
            <a:off x="8533765" y="-635"/>
            <a:ext cx="433895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179445" y="19996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406400" y="2413000"/>
            <a:ext cx="2413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i="1" dirty="0">
                <a:solidFill>
                  <a:srgbClr val="0070C0"/>
                </a:solidFill>
              </a:rPr>
              <a:t>Application</a:t>
            </a:r>
            <a:r>
              <a:rPr lang="en-US" sz="2800" b="1" i="1" dirty="0">
                <a:solidFill>
                  <a:srgbClr val="0070C0"/>
                </a:solidFill>
              </a:rPr>
              <a:t>:</a:t>
            </a:r>
            <a:r>
              <a:rPr lang="en-US" sz="2000" b="1" i="1" dirty="0">
                <a:solidFill>
                  <a:srgbClr val="0070C0"/>
                </a:solidFill>
              </a:rPr>
              <a:t>-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893435" y="2370455"/>
            <a:ext cx="3025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i="1" dirty="0">
                <a:solidFill>
                  <a:srgbClr val="0070C0"/>
                </a:solidFill>
              </a:rPr>
              <a:t>Console Output</a:t>
            </a:r>
            <a:r>
              <a:rPr lang="en-US" sz="2800" b="1" i="1" dirty="0">
                <a:solidFill>
                  <a:srgbClr val="0070C0"/>
                </a:solidFill>
              </a:rPr>
              <a:t>:</a:t>
            </a:r>
            <a:r>
              <a:rPr lang="en-US" sz="2000" b="1" i="1" dirty="0">
                <a:solidFill>
                  <a:srgbClr val="0070C0"/>
                </a:solidFill>
              </a:rPr>
              <a:t>-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pic>
        <p:nvPicPr>
          <p:cNvPr id="2" name="Picture 1" descr="Honda Bik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3169920"/>
            <a:ext cx="5279390" cy="3436620"/>
          </a:xfrm>
          <a:prstGeom prst="rect">
            <a:avLst/>
          </a:prstGeom>
        </p:spPr>
      </p:pic>
      <p:pic>
        <p:nvPicPr>
          <p:cNvPr id="5" name="Picture 4" descr="‪Bikes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05" y="3063240"/>
            <a:ext cx="6182995" cy="365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2526030" y="320675"/>
            <a:ext cx="3591560" cy="812165"/>
          </a:xfrm>
        </p:spPr>
        <p:txBody>
          <a:bodyPr/>
          <a:lstStyle/>
          <a:p>
            <a:r>
              <a:rPr lang="en-US"/>
              <a:t>       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ea typeface="Arial Unicode MS" panose="020B0604020202020204" pitchFamily="34" charset="-122"/>
                <a:cs typeface="Bookman Old Style" panose="02050604050505020204" charset="0"/>
              </a:rPr>
              <a:t>-2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charset="0"/>
              <a:ea typeface="Arial Unicode MS" panose="020B0604020202020204" pitchFamily="34" charset="-122"/>
              <a:cs typeface="Bookman Old Style" panose="0205060405050502020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75285" y="1422400"/>
            <a:ext cx="8789035" cy="531602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800" dirty="0">
                <a:ea typeface="Roboto"/>
                <a:cs typeface="Times New Roman" panose="02020603050405020304" pitchFamily="18" charset="0"/>
                <a:sym typeface="Roboto"/>
              </a:rPr>
              <a:t>  For Used cars in Chennai, extract</a:t>
            </a:r>
            <a:r>
              <a:rPr lang="en-IN" altLang="en-US" sz="2800" dirty="0">
                <a:ea typeface="Roboto"/>
                <a:cs typeface="Times New Roman" panose="02020603050405020304" pitchFamily="18" charset="0"/>
                <a:sym typeface="Roboto"/>
              </a:rPr>
              <a:t>ing </a:t>
            </a:r>
            <a:r>
              <a:rPr lang="en-US" sz="2800" dirty="0">
                <a:ea typeface="Roboto"/>
                <a:cs typeface="Times New Roman" panose="02020603050405020304" pitchFamily="18" charset="0"/>
                <a:sym typeface="Roboto"/>
              </a:rPr>
              <a:t> all the popular models</a:t>
            </a:r>
            <a:r>
              <a:rPr lang="en-IN" altLang="en-US" sz="2800" dirty="0"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in</a:t>
            </a:r>
            <a:r>
              <a:rPr lang="en-IN" altLang="en-US" dirty="0">
                <a:ea typeface="Roboto"/>
                <a:cs typeface="Times New Roman" panose="02020603050405020304" pitchFamily="18" charset="0"/>
                <a:sym typeface="Roboto"/>
              </a:rPr>
              <a:t>to</a:t>
            </a: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 a List</a:t>
            </a:r>
            <a:r>
              <a:rPr lang="en-IN" altLang="en-US" dirty="0">
                <a:ea typeface="Roboto"/>
                <a:cs typeface="Times New Roman" panose="02020603050405020304" pitchFamily="18" charset="0"/>
                <a:sym typeface="Roboto"/>
              </a:rPr>
              <a:t> and d</a:t>
            </a: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isplay</a:t>
            </a:r>
            <a:r>
              <a:rPr lang="en-IN" altLang="en-US" dirty="0">
                <a:ea typeface="Roboto"/>
                <a:cs typeface="Times New Roman" panose="02020603050405020304" pitchFamily="18" charset="0"/>
                <a:sym typeface="Roboto"/>
              </a:rPr>
              <a:t>ing</a:t>
            </a: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 the same.</a:t>
            </a:r>
            <a:endParaRPr lang="en-US" sz="2800" dirty="0">
              <a:solidFill>
                <a:schemeClr val="tx1"/>
              </a:solidFill>
              <a:ea typeface="Roboto"/>
              <a:cs typeface="Times New Roman" panose="02020603050405020304" pitchFamily="18" charset="0"/>
              <a:sym typeface="Roboto"/>
            </a:endParaRPr>
          </a:p>
        </p:txBody>
      </p:sp>
      <p:grpSp>
        <p:nvGrpSpPr>
          <p:cNvPr id="22535" name="组合 52"/>
          <p:cNvGrpSpPr/>
          <p:nvPr/>
        </p:nvGrpSpPr>
        <p:grpSpPr>
          <a:xfrm flipH="1">
            <a:off x="8305800" y="-635"/>
            <a:ext cx="433895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179445" y="19996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Text Box 31"/>
          <p:cNvSpPr txBox="1"/>
          <p:nvPr/>
        </p:nvSpPr>
        <p:spPr>
          <a:xfrm>
            <a:off x="5795010" y="2470785"/>
            <a:ext cx="3117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i="1" dirty="0">
                <a:solidFill>
                  <a:srgbClr val="0070C0"/>
                </a:solidFill>
                <a:sym typeface="+mn-ea"/>
              </a:rPr>
              <a:t>Console Output</a:t>
            </a:r>
            <a:r>
              <a:rPr lang="en-US" sz="2800" b="1" i="1" dirty="0">
                <a:solidFill>
                  <a:srgbClr val="0070C0"/>
                </a:solidFill>
                <a:sym typeface="+mn-ea"/>
              </a:rPr>
              <a:t>:-</a:t>
            </a:r>
            <a:endParaRPr lang="en-US" sz="2800" b="1" i="1" dirty="0">
              <a:solidFill>
                <a:srgbClr val="0070C0"/>
              </a:solidFill>
            </a:endParaRPr>
          </a:p>
          <a:p>
            <a:endParaRPr lang="en-US" sz="2000" b="1" i="1" dirty="0">
              <a:solidFill>
                <a:srgbClr val="0070C0"/>
              </a:solidFill>
            </a:endParaRPr>
          </a:p>
        </p:txBody>
      </p:sp>
      <p:pic>
        <p:nvPicPr>
          <p:cNvPr id="2" name="Picture 1" descr="C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3183890"/>
            <a:ext cx="5304155" cy="3262630"/>
          </a:xfrm>
          <a:prstGeom prst="rect">
            <a:avLst/>
          </a:prstGeom>
        </p:spPr>
      </p:pic>
      <p:pic>
        <p:nvPicPr>
          <p:cNvPr id="5" name="Picture 4" descr="Cara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3183890"/>
            <a:ext cx="5833110" cy="32893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6400" y="2413000"/>
            <a:ext cx="2413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 i="1" dirty="0">
                <a:solidFill>
                  <a:srgbClr val="0070C0"/>
                </a:solidFill>
              </a:rPr>
              <a:t>Application</a:t>
            </a:r>
            <a:r>
              <a:rPr lang="en-US" sz="2800" b="1" i="1" dirty="0">
                <a:solidFill>
                  <a:srgbClr val="0070C0"/>
                </a:solidFill>
              </a:rPr>
              <a:t>:</a:t>
            </a:r>
            <a:r>
              <a:rPr lang="en-US" sz="2000" b="1" i="1" dirty="0">
                <a:solidFill>
                  <a:srgbClr val="0070C0"/>
                </a:solidFill>
              </a:rPr>
              <a:t>-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2526030" y="320675"/>
            <a:ext cx="3591560" cy="812165"/>
          </a:xfrm>
        </p:spPr>
        <p:txBody>
          <a:bodyPr/>
          <a:lstStyle/>
          <a:p>
            <a:r>
              <a:rPr lang="en-US"/>
              <a:t>       </a:t>
            </a:r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ea typeface="Arial Unicode MS" panose="020B0604020202020204" pitchFamily="34" charset="-122"/>
                <a:cs typeface="Bookman Old Style" panose="02050604050505020204" charset="0"/>
              </a:rPr>
              <a:t>-3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charset="0"/>
              <a:ea typeface="Arial Unicode MS" panose="020B0604020202020204" pitchFamily="34" charset="-122"/>
              <a:cs typeface="Bookman Old Style" panose="0205060405050502020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75285" y="1132840"/>
            <a:ext cx="8979535" cy="540448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altLang="en-US" dirty="0">
                <a:ea typeface="Roboto"/>
                <a:cs typeface="Times New Roman" panose="02020603050405020304" pitchFamily="18" charset="0"/>
                <a:sym typeface="Roboto"/>
              </a:rPr>
              <a:t>We have to try </a:t>
            </a:r>
            <a:r>
              <a:rPr lang="en-US" dirty="0">
                <a:sym typeface="+mn-ea"/>
              </a:rPr>
              <a:t> ‘Login’ with Google, </a:t>
            </a:r>
            <a:r>
              <a:rPr lang="en-IN" altLang="en-US" dirty="0">
                <a:sym typeface="+mn-ea"/>
              </a:rPr>
              <a:t>by giving invalid </a:t>
            </a:r>
            <a:r>
              <a:rPr lang="en-US" dirty="0">
                <a:sym typeface="+mn-ea"/>
              </a:rPr>
              <a:t> account details &amp;</a:t>
            </a:r>
            <a:r>
              <a:rPr lang="en-IN" alt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capture the error message.  </a:t>
            </a:r>
            <a:endParaRPr lang="en-US" dirty="0"/>
          </a:p>
        </p:txBody>
      </p:sp>
      <p:grpSp>
        <p:nvGrpSpPr>
          <p:cNvPr id="22535" name="组合 52"/>
          <p:cNvGrpSpPr/>
          <p:nvPr/>
        </p:nvGrpSpPr>
        <p:grpSpPr>
          <a:xfrm flipH="1">
            <a:off x="8225667" y="0"/>
            <a:ext cx="433895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179445" y="19996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445770" y="2437130"/>
            <a:ext cx="237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i="1" dirty="0">
                <a:solidFill>
                  <a:srgbClr val="0070C0"/>
                </a:solidFill>
                <a:sym typeface="+mn-ea"/>
              </a:rPr>
              <a:t>Application</a:t>
            </a:r>
            <a:r>
              <a:rPr lang="en-US" sz="2800" b="1" i="1" dirty="0">
                <a:solidFill>
                  <a:srgbClr val="0070C0"/>
                </a:solidFill>
                <a:sym typeface="+mn-ea"/>
              </a:rPr>
              <a:t>:-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5482590" y="2390140"/>
            <a:ext cx="2961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i="1" dirty="0">
                <a:solidFill>
                  <a:srgbClr val="0070C0"/>
                </a:solidFill>
                <a:sym typeface="+mn-ea"/>
              </a:rPr>
              <a:t>Console Output</a:t>
            </a:r>
            <a:r>
              <a:rPr lang="en-US" sz="2800" b="1" i="1" dirty="0">
                <a:solidFill>
                  <a:srgbClr val="0070C0"/>
                </a:solidFill>
                <a:sym typeface="+mn-ea"/>
              </a:rPr>
              <a:t>:-</a:t>
            </a:r>
            <a:endParaRPr lang="en-US" sz="2800" b="1" i="1" dirty="0">
              <a:solidFill>
                <a:srgbClr val="0070C0"/>
              </a:solidFill>
            </a:endParaRPr>
          </a:p>
          <a:p>
            <a:endParaRPr lang="en-US" sz="2000" b="1" i="1" dirty="0">
              <a:solidFill>
                <a:srgbClr val="0070C0"/>
              </a:solidFill>
            </a:endParaRPr>
          </a:p>
        </p:txBody>
      </p:sp>
      <p:pic>
        <p:nvPicPr>
          <p:cNvPr id="2" name="Picture 1" descr="Wrong credentia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3191510"/>
            <a:ext cx="4879975" cy="3346450"/>
          </a:xfrm>
          <a:prstGeom prst="rect">
            <a:avLst/>
          </a:prstGeom>
        </p:spPr>
      </p:pic>
      <p:pic>
        <p:nvPicPr>
          <p:cNvPr id="5" name="Picture 4" descr="mail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55" y="3192145"/>
            <a:ext cx="6057265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Jenkins Screenshots</a:t>
            </a:r>
            <a:endParaRPr lang="en-IN" b="1" dirty="0"/>
          </a:p>
        </p:txBody>
      </p:sp>
      <p:grpSp>
        <p:nvGrpSpPr>
          <p:cNvPr id="7" name="组合 52"/>
          <p:cNvGrpSpPr/>
          <p:nvPr/>
        </p:nvGrpSpPr>
        <p:grpSpPr>
          <a:xfrm flipH="1">
            <a:off x="8253044" y="0"/>
            <a:ext cx="4338955" cy="6858635"/>
            <a:chOff x="-1" y="0"/>
            <a:chExt cx="7404101" cy="6858000"/>
          </a:xfrm>
        </p:grpSpPr>
        <p:sp>
          <p:nvSpPr>
            <p:cNvPr id="8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6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Content Placeholder 2" descr="outpu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9870"/>
            <a:ext cx="5684520" cy="2362200"/>
          </a:xfrm>
          <a:prstGeom prst="rect">
            <a:avLst/>
          </a:prstGeom>
        </p:spPr>
      </p:pic>
      <p:pic>
        <p:nvPicPr>
          <p:cNvPr id="4" name="Picture 3" descr="outpu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1207770"/>
            <a:ext cx="4770755" cy="2805430"/>
          </a:xfrm>
          <a:prstGeom prst="rect">
            <a:avLst/>
          </a:prstGeom>
        </p:spPr>
      </p:pic>
      <p:pic>
        <p:nvPicPr>
          <p:cNvPr id="5" name="Picture 4" descr="outpu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4013200"/>
            <a:ext cx="5590540" cy="2760345"/>
          </a:xfrm>
          <a:prstGeom prst="rect">
            <a:avLst/>
          </a:prstGeom>
        </p:spPr>
      </p:pic>
      <p:pic>
        <p:nvPicPr>
          <p:cNvPr id="6" name="Picture 5" descr="output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20" y="4013200"/>
            <a:ext cx="4812665" cy="2845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EXCEL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</a:t>
            </a:r>
            <a:b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505" y="1880235"/>
            <a:ext cx="8456930" cy="460248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52"/>
          <p:cNvGrpSpPr/>
          <p:nvPr/>
        </p:nvGrpSpPr>
        <p:grpSpPr>
          <a:xfrm flipH="1">
            <a:off x="8253044" y="0"/>
            <a:ext cx="4338955" cy="6858635"/>
            <a:chOff x="-1" y="0"/>
            <a:chExt cx="7404101" cy="6858000"/>
          </a:xfrm>
        </p:grpSpPr>
        <p:sp>
          <p:nvSpPr>
            <p:cNvPr id="8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Output Excel Files</a:t>
            </a:r>
            <a:endParaRPr lang="en-IN" altLang="en-US" b="1"/>
          </a:p>
        </p:txBody>
      </p:sp>
      <p:pic>
        <p:nvPicPr>
          <p:cNvPr id="4" name="Content Placeholder 3" descr="Screenshot (2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135" y="1825625"/>
            <a:ext cx="4835525" cy="379095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8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52"/>
          <p:cNvGrpSpPr/>
          <p:nvPr/>
        </p:nvGrpSpPr>
        <p:grpSpPr>
          <a:xfrm flipH="1">
            <a:off x="8253044" y="0"/>
            <a:ext cx="4338955" cy="6858635"/>
            <a:chOff x="-1" y="0"/>
            <a:chExt cx="7404101" cy="6858000"/>
          </a:xfrm>
        </p:grpSpPr>
        <p:sp>
          <p:nvSpPr>
            <p:cNvPr id="8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6" name="Picture 5" descr="Screenshot (2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826260"/>
            <a:ext cx="592836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5" name="组合 52"/>
          <p:cNvGrpSpPr/>
          <p:nvPr/>
        </p:nvGrpSpPr>
        <p:grpSpPr>
          <a:xfrm flipH="1">
            <a:off x="8609427" y="-635"/>
            <a:ext cx="3581302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840174" y="526123"/>
            <a:ext cx="43116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cs typeface="Bookman Old Style" panose="02050604050505020204" charset="0"/>
              </a:rPr>
              <a:t>FINAL OUTPUT</a:t>
            </a:r>
            <a:endParaRPr 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2" name="Content Placeholder 1" descr="HT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875" y="1826895"/>
            <a:ext cx="9314180" cy="43503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60328" y="2987358"/>
            <a:ext cx="5710237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6600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charset="0"/>
                <a:ea typeface="Microsoft YaHei" panose="020B0503020204020204" pitchFamily="34" charset="-122"/>
                <a:cs typeface="Algerian" panose="04020705040A02060702" charset="0"/>
                <a:sym typeface="Arial" panose="020B0604020202020204" pitchFamily="34" charset="0"/>
              </a:rPr>
              <a:t>Thank you.!!</a:t>
            </a:r>
            <a:endParaRPr lang="en-US" altLang="zh-CN" sz="6600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charset="0"/>
              <a:ea typeface="Microsoft YaHei" panose="020B0503020204020204" pitchFamily="34" charset="-122"/>
              <a:cs typeface="Algerian" panose="04020705040A02060702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Team Members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IN" altLang="en-US"/>
              <a:t>   K.Kalyani	--	899488</a:t>
            </a:r>
            <a:endParaRPr lang="en-IN" altLang="en-US"/>
          </a:p>
          <a:p>
            <a:pPr>
              <a:buFont typeface="Wingdings" panose="05000000000000000000" charset="0"/>
              <a:buChar char="v"/>
            </a:pPr>
            <a:r>
              <a:rPr lang="en-IN" altLang="en-US"/>
              <a:t>   O.Ashalatha	--	899412</a:t>
            </a:r>
            <a:endParaRPr lang="en-IN" altLang="en-US"/>
          </a:p>
          <a:p>
            <a:pPr>
              <a:buFont typeface="Wingdings" panose="05000000000000000000" charset="0"/>
              <a:buChar char="v"/>
            </a:pPr>
            <a:r>
              <a:rPr lang="en-IN" altLang="en-US"/>
              <a:t>   O.Vyshnavi	--	899426</a:t>
            </a:r>
            <a:endParaRPr lang="en-IN" altLang="en-US"/>
          </a:p>
          <a:p>
            <a:pPr>
              <a:buFont typeface="Wingdings" panose="05000000000000000000" charset="0"/>
              <a:buChar char="v"/>
            </a:pPr>
            <a:r>
              <a:rPr lang="en-IN" altLang="en-US"/>
              <a:t>   K.Sahithi		--	899446  </a:t>
            </a:r>
            <a:endParaRPr lang="en-IN" altLang="en-US"/>
          </a:p>
          <a:p>
            <a:pPr>
              <a:buFont typeface="Wingdings" panose="05000000000000000000" charset="0"/>
              <a:buChar char="v"/>
            </a:pPr>
            <a:r>
              <a:rPr lang="en-IN" altLang="en-US"/>
              <a:t>   K.Jhansi		--	899389    </a:t>
            </a:r>
            <a:endParaRPr lang="en-IN" altLang="en-US"/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8327390" y="5080"/>
            <a:ext cx="3863340" cy="6858000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0" y="453390"/>
            <a:ext cx="10515600" cy="1901190"/>
          </a:xfrm>
        </p:spPr>
        <p:txBody>
          <a:bodyPr/>
          <a:lstStyle/>
          <a:p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Problem Statement: </a:t>
            </a: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Identify </a:t>
            </a:r>
            <a:b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-GB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altLang="en-GB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Problem s</a:t>
            </a:r>
            <a:r>
              <a:rPr lang="en-GB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tatement:</a:t>
            </a:r>
            <a:r>
              <a:rPr lang="en-GB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altLang="en-GB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Identify New Bikes</a:t>
            </a: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New Bikes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74775"/>
            <a:ext cx="10257155" cy="5071110"/>
          </a:xfrm>
        </p:spPr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endParaRPr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endParaRPr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</a:t>
            </a: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Display "Upcoming" bikes details like bike name, price and expected launch date </a:t>
            </a:r>
            <a:endParaRPr lang="en-GB"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 India, for manufacturer 'Honda' &amp; Bike price should be less than 4 Lacs.</a:t>
            </a:r>
            <a:endParaRPr lang="en-US" altLang="en-GB"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For Used cars in Chennai, extract all the popular models in a List; Display the same</a:t>
            </a:r>
            <a:endParaRPr lang="en-GB"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Try to 'Login' with Google, give invalid account details &amp; capture the err</a:t>
            </a: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message</a:t>
            </a: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  <a:endParaRPr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</a:t>
            </a:r>
            <a:r>
              <a:rPr lang="en-GB" sz="2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(Suggested site: zigwheels.com)</a:t>
            </a:r>
            <a:endParaRPr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2" name="组合 9"/>
          <p:cNvGrpSpPr/>
          <p:nvPr/>
        </p:nvGrpSpPr>
        <p:grpSpPr>
          <a:xfrm rot="10800000">
            <a:off x="9372600" y="4043363"/>
            <a:ext cx="2819400" cy="2819400"/>
            <a:chOff x="0" y="0"/>
            <a:chExt cx="2819400" cy="2819400"/>
          </a:xfrm>
        </p:grpSpPr>
        <p:sp>
          <p:nvSpPr>
            <p:cNvPr id="11" name="任意多边形 10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5400000" flipV="1">
              <a:off x="1319211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8327390" y="5080"/>
            <a:ext cx="3863340" cy="6858000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6" name="直接连接符 85"/>
          <p:cNvCxnSpPr/>
          <p:nvPr/>
        </p:nvCxnSpPr>
        <p:spPr>
          <a:xfrm flipH="1">
            <a:off x="0" y="0"/>
            <a:ext cx="904875" cy="1654175"/>
          </a:xfrm>
          <a:prstGeom prst="line">
            <a:avLst/>
          </a:prstGeom>
          <a:ln>
            <a:solidFill>
              <a:srgbClr val="39B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563563" y="0"/>
            <a:ext cx="506413" cy="925513"/>
          </a:xfrm>
          <a:prstGeom prst="line">
            <a:avLst/>
          </a:prstGeom>
          <a:ln>
            <a:solidFill>
              <a:srgbClr val="39B4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u="sng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Automation Scope</a:t>
            </a:r>
            <a:b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Handling windows &amp; frames</a:t>
            </a:r>
            <a:endParaRPr lang="en-US" b="0" i="0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Filling simple form, Capture warning message</a:t>
            </a:r>
            <a:endParaRPr lang="en-US" b="0" i="0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Extract menu items from frames &amp; store in collections</a:t>
            </a:r>
            <a:endParaRPr lang="en-US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Handling different WebBrowsers</a:t>
            </a:r>
            <a:endParaRPr lang="en-US" b="0" i="0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2C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5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Detailed Description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65"/>
            <a:ext cx="9283700" cy="5233035"/>
          </a:xfrm>
        </p:spPr>
        <p:txBody>
          <a:bodyPr/>
          <a:p>
            <a:pPr marL="0"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Website Used: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https://www.zigwheels.com/</a:t>
            </a:r>
            <a:endParaRPr lang="en-IN" alt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Zigwheels is the best car &amp; bike research app in India to buy, sell and compare cars and bikes, be it new or used. It gives you in-depth information, price alerts and offers about new cars, used cars, new motorcycles, second hand bikes and scooters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our project we are testing for three modules.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Upcoming Bikes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Cars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5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D Model 2"/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15585" y="365125"/>
            <a:ext cx="4171315" cy="6090920"/>
          </a:xfrm>
          <a:prstGeom prst="rect">
            <a:avLst/>
          </a:prstGeom>
        </p:spPr>
      </p:pic>
      <p:grpSp>
        <p:nvGrpSpPr>
          <p:cNvPr id="14" name="Group 18"/>
          <p:cNvGrpSpPr/>
          <p:nvPr/>
        </p:nvGrpSpPr>
        <p:grpSpPr>
          <a:xfrm rot="898906">
            <a:off x="5911598" y="663847"/>
            <a:ext cx="2205355" cy="1106805"/>
            <a:chOff x="4165318" y="1777118"/>
            <a:chExt cx="2205613" cy="1722781"/>
          </a:xfrm>
        </p:grpSpPr>
        <p:sp>
          <p:nvSpPr>
            <p:cNvPr id="21" name="TextBox 20"/>
            <p:cNvSpPr txBox="1"/>
            <p:nvPr/>
          </p:nvSpPr>
          <p:spPr>
            <a:xfrm>
              <a:off x="4773860" y="2348007"/>
              <a:ext cx="1597071" cy="5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  </a:t>
              </a:r>
              <a:r>
                <a:rPr lang="en-US" sz="16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Documents</a:t>
              </a:r>
              <a:r>
                <a:rPr lang="en-US" sz="14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       </a:t>
              </a:r>
              <a:endParaRPr lang="en-US" sz="1400" b="1" dirty="0">
                <a:solidFill>
                  <a:schemeClr val="bg1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43063" y="1985860"/>
              <a:ext cx="1263635" cy="5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1600" b="1" dirty="0" smtClean="0">
                  <a:solidFill>
                    <a:schemeClr val="bg1"/>
                  </a:solidFill>
                </a:rPr>
                <a:t> Testcases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65318" y="1777118"/>
              <a:ext cx="711697" cy="1722781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p>
              <a:pPr algn="ctr"/>
              <a:r>
                <a:rPr lang="en-US" sz="6600" b="1">
                  <a:ln w="0"/>
                  <a:solidFill>
                    <a:schemeClr val="bg1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Arial Black" panose="020B0A04020102020204" pitchFamily="34" charset="0"/>
                </a:rPr>
                <a:t>1</a:t>
              </a:r>
              <a:endParaRPr lang="en-US" sz="6600" b="1" cap="none" spc="0">
                <a:ln w="0"/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9" name="Group 13"/>
          <p:cNvGrpSpPr/>
          <p:nvPr/>
        </p:nvGrpSpPr>
        <p:grpSpPr>
          <a:xfrm rot="20713155">
            <a:off x="6114664" y="1991714"/>
            <a:ext cx="2256817" cy="1107996"/>
            <a:chOff x="4165318" y="1777118"/>
            <a:chExt cx="2256817" cy="1107996"/>
          </a:xfrm>
        </p:grpSpPr>
        <p:sp>
          <p:nvSpPr>
            <p:cNvPr id="16" name="TextBox 15"/>
            <p:cNvSpPr txBox="1"/>
            <p:nvPr/>
          </p:nvSpPr>
          <p:spPr>
            <a:xfrm>
              <a:off x="4825064" y="2288502"/>
              <a:ext cx="1597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 dirty="0" smtClean="0">
                  <a:solidFill>
                    <a:schemeClr val="bg1"/>
                  </a:solidFill>
                </a:rPr>
                <a:t>     TestNG      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3452" y="1918530"/>
              <a:ext cx="978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1400" b="1" dirty="0" smtClean="0">
                  <a:solidFill>
                    <a:schemeClr val="bg1"/>
                  </a:solidFill>
                </a:rPr>
                <a:t>    </a:t>
              </a:r>
              <a:r>
                <a:rPr lang="en-IN" sz="1600" b="1" dirty="0" smtClean="0">
                  <a:solidFill>
                    <a:schemeClr val="bg1"/>
                  </a:solidFill>
                </a:rPr>
                <a:t>POM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65318" y="1777118"/>
              <a:ext cx="711697" cy="11079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p>
              <a:pPr algn="ctr"/>
              <a:r>
                <a:rPr lang="en-US" sz="6600" b="1">
                  <a:ln w="0"/>
                  <a:solidFill>
                    <a:schemeClr val="bg1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Arial Black" panose="020B0A04020102020204" pitchFamily="34" charset="0"/>
                </a:rPr>
                <a:t>2</a:t>
              </a:r>
              <a:endParaRPr lang="en-US" sz="6600" b="1" cap="none" spc="0">
                <a:ln w="0"/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 rot="403336">
            <a:off x="6117363" y="3629461"/>
            <a:ext cx="2270125" cy="1106805"/>
            <a:chOff x="4165318" y="1777118"/>
            <a:chExt cx="2270344" cy="1642290"/>
          </a:xfrm>
        </p:grpSpPr>
        <p:sp>
          <p:nvSpPr>
            <p:cNvPr id="11" name="TextBox 10"/>
            <p:cNvSpPr txBox="1"/>
            <p:nvPr/>
          </p:nvSpPr>
          <p:spPr>
            <a:xfrm>
              <a:off x="4838591" y="2283636"/>
              <a:ext cx="1597071" cy="50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 dirty="0" smtClean="0">
                  <a:solidFill>
                    <a:schemeClr val="bg1"/>
                  </a:solidFill>
                </a:rPr>
                <a:t>    Jenkins  </a:t>
              </a:r>
              <a:r>
                <a:rPr lang="en-US" sz="14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     </a:t>
              </a:r>
              <a:endParaRPr lang="en-US" sz="1400" b="1" dirty="0">
                <a:solidFill>
                  <a:schemeClr val="bg1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8964" y="1991905"/>
              <a:ext cx="978684" cy="50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1600" b="1" dirty="0" smtClean="0">
                  <a:solidFill>
                    <a:schemeClr val="bg1"/>
                  </a:solidFill>
                </a:rPr>
                <a:t> Maven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5318" y="1777118"/>
              <a:ext cx="711697" cy="1642290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p>
              <a:pPr algn="ctr"/>
              <a:r>
                <a:rPr lang="en-US" sz="6600" b="1">
                  <a:ln w="0"/>
                  <a:solidFill>
                    <a:schemeClr val="bg1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Arial Black" panose="020B0A04020102020204" pitchFamily="34" charset="0"/>
                </a:rPr>
                <a:t>3</a:t>
              </a:r>
              <a:endParaRPr lang="en-US" sz="6600" b="1" cap="none" spc="0">
                <a:ln w="0"/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A04020102020204" pitchFamily="34" charset="0"/>
              </a:endParaRPr>
            </a:p>
          </p:txBody>
        </p:sp>
      </p:grpSp>
      <p:grpSp>
        <p:nvGrpSpPr>
          <p:cNvPr id="6" name="Group 3"/>
          <p:cNvGrpSpPr/>
          <p:nvPr/>
        </p:nvGrpSpPr>
        <p:grpSpPr>
          <a:xfrm rot="21180070">
            <a:off x="6258711" y="4737506"/>
            <a:ext cx="2276475" cy="1106805"/>
            <a:chOff x="4165318" y="1777118"/>
            <a:chExt cx="2276722" cy="1401478"/>
          </a:xfrm>
        </p:grpSpPr>
        <p:sp>
          <p:nvSpPr>
            <p:cNvPr id="7" name="TextBox 5"/>
            <p:cNvSpPr txBox="1"/>
            <p:nvPr/>
          </p:nvSpPr>
          <p:spPr>
            <a:xfrm>
              <a:off x="4844969" y="2261325"/>
              <a:ext cx="1597071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   </a:t>
              </a:r>
              <a:r>
                <a:rPr lang="en-US" sz="1600" b="1" dirty="0" smtClean="0">
                  <a:solidFill>
                    <a:schemeClr val="bg1"/>
                  </a:solidFill>
                  <a:latin typeface="Avenir Next" panose="020B0503020202020204" pitchFamily="34" charset="0"/>
                </a:rPr>
                <a:t> Reports       </a:t>
              </a:r>
              <a:endParaRPr lang="en-US" sz="1400" b="1" dirty="0">
                <a:solidFill>
                  <a:schemeClr val="bg1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5031390" y="1934414"/>
              <a:ext cx="978684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1600" b="1" dirty="0" smtClean="0">
                  <a:solidFill>
                    <a:schemeClr val="bg1"/>
                  </a:solidFill>
                </a:rPr>
                <a:t>Results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7"/>
            <p:cNvSpPr/>
            <p:nvPr/>
          </p:nvSpPr>
          <p:spPr>
            <a:xfrm>
              <a:off x="4165318" y="1777118"/>
              <a:ext cx="711697" cy="1401478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p>
              <a:pPr algn="ctr"/>
              <a:r>
                <a:rPr lang="en-US" sz="6600" b="1" cap="none" spc="0">
                  <a:ln w="0"/>
                  <a:solidFill>
                    <a:schemeClr val="bg1"/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Arial Black" panose="020B0A04020102020204" pitchFamily="34" charset="0"/>
                </a:rPr>
                <a:t>4</a:t>
              </a:r>
              <a:endParaRPr lang="en-US" sz="6600" b="1" cap="none" spc="0">
                <a:ln w="0"/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A04020102020204" pitchFamily="34" charset="0"/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1002665" y="1965960"/>
            <a:ext cx="34417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PHASES OF PROJECT</a:t>
            </a:r>
            <a:endParaRPr lang="en-IN" sz="4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2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355"/>
            <a:ext cx="10515600" cy="1325563"/>
          </a:xfrm>
        </p:spPr>
        <p:txBody>
          <a:bodyPr/>
          <a:lstStyle/>
          <a:p>
            <a:r>
              <a:rPr lang="en-US" altLang="zh-CN" sz="28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Concepts that are used in our project:-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725170" y="1626235"/>
            <a:ext cx="4256405" cy="472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Java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Selenium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Choice of Web Browser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</a:t>
            </a:r>
            <a:r>
              <a:rPr lang="en-IN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Driven Framework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POI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TestNG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Extent Report Logger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Web Page Synchronization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Functional Testing Report</a:t>
            </a:r>
            <a:r>
              <a:rPr lang="en-US" altLang="en-GB" sz="18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 </a:t>
            </a:r>
            <a:endParaRPr sz="18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210" y="1453515"/>
            <a:ext cx="52705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5313680" y="1796415"/>
            <a:ext cx="44761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Error/ Exception Handling</a:t>
            </a:r>
            <a:r>
              <a:rPr lang="en-US" alt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Jenkins</a:t>
            </a:r>
            <a:r>
              <a:rPr lang="en-US" alt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Maven</a:t>
            </a:r>
            <a:r>
              <a:rPr lang="en-US" alt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E2E Execution</a:t>
            </a:r>
            <a:r>
              <a:rPr lang="en-US" altLang="en-GB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   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79980" y="2256014"/>
            <a:ext cx="340650" cy="3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76905" y="2700020"/>
            <a:ext cx="44831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00163" y="2689490"/>
            <a:ext cx="340653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27830" y="2671445"/>
            <a:ext cx="313690" cy="37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488440" y="3806825"/>
            <a:ext cx="526415" cy="29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7;p1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678940" y="4286250"/>
            <a:ext cx="902335" cy="47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8"/>
          <a:srcRect l="31943" t="4734" r="32830" b="59984"/>
          <a:stretch>
            <a:fillRect/>
          </a:stretch>
        </p:blipFill>
        <p:spPr>
          <a:xfrm>
            <a:off x="3176764" y="4831810"/>
            <a:ext cx="720751" cy="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3674980" y="5445115"/>
            <a:ext cx="459575" cy="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3557504" y="6015297"/>
            <a:ext cx="340650" cy="3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8327603" y="1796262"/>
            <a:ext cx="410750" cy="3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6528640" y="2183473"/>
            <a:ext cx="459575" cy="4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6394599" y="2911511"/>
            <a:ext cx="1036101" cy="2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7068820" y="3362960"/>
            <a:ext cx="479425" cy="363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5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Structure of Maven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" y="1691005"/>
            <a:ext cx="8243570" cy="4906645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5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TestNG</a:t>
            </a:r>
            <a:r>
              <a:rPr lang="en-IN" altLang="en-US" dirty="0">
                <a:sym typeface="+mn-ea"/>
              </a:rPr>
              <a:t>:</a:t>
            </a:r>
            <a:br>
              <a:rPr lang="en-IN" altLang="en-US" dirty="0">
                <a:sym typeface="+mn-ea"/>
              </a:rPr>
            </a:br>
            <a:r>
              <a:rPr lang="en-IN" altLang="en-US" dirty="0">
                <a:sym typeface="+mn-ea"/>
              </a:rPr>
              <a:t>    </a:t>
            </a:r>
            <a:r>
              <a:rPr lang="en-IN" altLang="en-US" sz="2400" dirty="0">
                <a:sym typeface="+mn-ea"/>
              </a:rPr>
              <a:t>It is a open sourse testing Framework which is used to </a:t>
            </a:r>
            <a:br>
              <a:rPr lang="en-IN" altLang="en-US" sz="2400" dirty="0">
                <a:sym typeface="+mn-ea"/>
              </a:rPr>
            </a:br>
            <a:r>
              <a:rPr lang="en-IN" altLang="en-US" sz="2400" dirty="0">
                <a:sym typeface="+mn-ea"/>
              </a:rPr>
              <a:t>manage and execute the Test cases .</a:t>
            </a:r>
            <a:br>
              <a:rPr lang="en-IN" sz="2400" dirty="0"/>
            </a:br>
            <a:endParaRPr lang="en-US" sz="24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100" y="2555875"/>
            <a:ext cx="7972425" cy="40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29" name="组合 8"/>
          <p:cNvGrpSpPr/>
          <p:nvPr/>
        </p:nvGrpSpPr>
        <p:grpSpPr>
          <a:xfrm>
            <a:off x="0" y="0"/>
            <a:ext cx="2819400" cy="2819400"/>
            <a:chOff x="0" y="0"/>
            <a:chExt cx="2819400" cy="2819400"/>
          </a:xfrm>
        </p:grpSpPr>
        <p:sp>
          <p:nvSpPr>
            <p:cNvPr id="15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7"/>
            <p:cNvSpPr/>
            <p:nvPr/>
          </p:nvSpPr>
          <p:spPr>
            <a:xfrm rot="5400000" flipV="1">
              <a:off x="1319210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5" name="组合 52"/>
          <p:cNvGrpSpPr/>
          <p:nvPr/>
        </p:nvGrpSpPr>
        <p:grpSpPr>
          <a:xfrm flipH="1">
            <a:off x="7971155" y="-635"/>
            <a:ext cx="4219575" cy="6858635"/>
            <a:chOff x="-1" y="0"/>
            <a:chExt cx="7404101" cy="6858000"/>
          </a:xfrm>
        </p:grpSpPr>
        <p:sp>
          <p:nvSpPr>
            <p:cNvPr id="54" name="直角三角形 53"/>
            <p:cNvSpPr/>
            <p:nvPr/>
          </p:nvSpPr>
          <p:spPr>
            <a:xfrm flipV="1">
              <a:off x="-1" y="0"/>
              <a:ext cx="7404101" cy="5918200"/>
            </a:xfrm>
            <a:prstGeom prst="rtTriangle">
              <a:avLst/>
            </a:pr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-1" y="0"/>
              <a:ext cx="2737996" cy="5918200"/>
            </a:xfrm>
            <a:custGeom>
              <a:avLst/>
              <a:gdLst>
                <a:gd name="connsiteX0" fmla="*/ 0 w 3100156"/>
                <a:gd name="connsiteY0" fmla="*/ 0 h 5918200"/>
                <a:gd name="connsiteX1" fmla="*/ 1897395 w 3100156"/>
                <a:gd name="connsiteY1" fmla="*/ 0 h 5918200"/>
                <a:gd name="connsiteX2" fmla="*/ 3100156 w 3100156"/>
                <a:gd name="connsiteY2" fmla="*/ 3729301 h 5918200"/>
                <a:gd name="connsiteX3" fmla="*/ 0 w 3100156"/>
                <a:gd name="connsiteY3" fmla="*/ 5918200 h 591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156" h="5918200">
                  <a:moveTo>
                    <a:pt x="0" y="0"/>
                  </a:moveTo>
                  <a:lnTo>
                    <a:pt x="1897395" y="0"/>
                  </a:lnTo>
                  <a:lnTo>
                    <a:pt x="3100156" y="3729301"/>
                  </a:lnTo>
                  <a:lnTo>
                    <a:pt x="0" y="5918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-1" y="3721100"/>
              <a:ext cx="3630106" cy="3136900"/>
            </a:xfrm>
            <a:custGeom>
              <a:avLst/>
              <a:gdLst>
                <a:gd name="connsiteX0" fmla="*/ 3100156 w 4109213"/>
                <a:gd name="connsiteY0" fmla="*/ 0 h 3128699"/>
                <a:gd name="connsiteX1" fmla="*/ 4109213 w 4109213"/>
                <a:gd name="connsiteY1" fmla="*/ 3128699 h 3128699"/>
                <a:gd name="connsiteX2" fmla="*/ 0 w 4109213"/>
                <a:gd name="connsiteY2" fmla="*/ 3128699 h 3128699"/>
                <a:gd name="connsiteX3" fmla="*/ 0 w 4109213"/>
                <a:gd name="connsiteY3" fmla="*/ 2188899 h 31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13" h="3128699">
                  <a:moveTo>
                    <a:pt x="3100156" y="0"/>
                  </a:moveTo>
                  <a:lnTo>
                    <a:pt x="4109213" y="3128699"/>
                  </a:lnTo>
                  <a:lnTo>
                    <a:pt x="0" y="3128699"/>
                  </a:lnTo>
                  <a:lnTo>
                    <a:pt x="0" y="2188899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WPS Presentation</Application>
  <PresentationFormat>Widescreen</PresentationFormat>
  <Paragraphs>150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Times New Roman</vt:lpstr>
      <vt:lpstr>Roboto</vt:lpstr>
      <vt:lpstr>Segoe Print</vt:lpstr>
      <vt:lpstr>Avenir Next</vt:lpstr>
      <vt:lpstr>Agency FB</vt:lpstr>
      <vt:lpstr>Century Gothic</vt:lpstr>
      <vt:lpstr>Tahoma</vt:lpstr>
      <vt:lpstr>Arial Black</vt:lpstr>
      <vt:lpstr>Bookman Old Style</vt:lpstr>
      <vt:lpstr>Arial Unicode MS</vt:lpstr>
      <vt:lpstr>Algerian</vt:lpstr>
      <vt:lpstr>Arial Unicode MS</vt:lpstr>
      <vt:lpstr>Office 主题</vt:lpstr>
      <vt:lpstr>1_Office 主题</vt:lpstr>
      <vt:lpstr>PowerPoint 演示文稿</vt:lpstr>
      <vt:lpstr>Team Members </vt:lpstr>
      <vt:lpstr>Problem Statement: Identify    Problem statement: Identify New BikesNew Bikes</vt:lpstr>
      <vt:lpstr>PowerPoint 演示文稿</vt:lpstr>
      <vt:lpstr>Detailed Description</vt:lpstr>
      <vt:lpstr>PowerPoint 演示文稿</vt:lpstr>
      <vt:lpstr>Concepts that are used in our project:-</vt:lpstr>
      <vt:lpstr>PowerPoint 演示文稿</vt:lpstr>
      <vt:lpstr>PowerPoint 演示文稿</vt:lpstr>
      <vt:lpstr>        Module-1</vt:lpstr>
      <vt:lpstr>        Module-2</vt:lpstr>
      <vt:lpstr>        Module-3</vt:lpstr>
      <vt:lpstr>Jenkins Screenshots</vt:lpstr>
      <vt:lpstr>PowerPoint 演示文稿</vt:lpstr>
      <vt:lpstr>Output Excel Files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Aasha</cp:lastModifiedBy>
  <cp:revision>118</cp:revision>
  <dcterms:created xsi:type="dcterms:W3CDTF">2016-01-14T12:57:00Z</dcterms:created>
  <dcterms:modified xsi:type="dcterms:W3CDTF">2021-04-18T06:36:26Z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