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9" r:id="rId3"/>
    <p:sldId id="271" r:id="rId4"/>
    <p:sldId id="270" r:id="rId5"/>
    <p:sldId id="272" r:id="rId6"/>
    <p:sldId id="274" r:id="rId7"/>
    <p:sldId id="276" r:id="rId8"/>
    <p:sldId id="308" r:id="rId9"/>
    <p:sldId id="284" r:id="rId10"/>
    <p:sldId id="273" r:id="rId11"/>
    <p:sldId id="304" r:id="rId12"/>
    <p:sldId id="305" r:id="rId13"/>
    <p:sldId id="277" r:id="rId14"/>
    <p:sldId id="278" r:id="rId15"/>
    <p:sldId id="279" r:id="rId16"/>
    <p:sldId id="280" r:id="rId17"/>
    <p:sldId id="307" r:id="rId18"/>
    <p:sldId id="283" r:id="rId19"/>
    <p:sldId id="281" r:id="rId20"/>
    <p:sldId id="285" r:id="rId21"/>
    <p:sldId id="309" r:id="rId22"/>
    <p:sldId id="292" r:id="rId23"/>
    <p:sldId id="293" r:id="rId24"/>
    <p:sldId id="294" r:id="rId25"/>
    <p:sldId id="295" r:id="rId26"/>
    <p:sldId id="287" r:id="rId27"/>
    <p:sldId id="310" r:id="rId28"/>
    <p:sldId id="311"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nt Sawakare" initials="HS" lastIdx="1" clrIdx="0">
    <p:extLst>
      <p:ext uri="{19B8F6BF-5375-455C-9EA6-DF929625EA0E}">
        <p15:presenceInfo xmlns:p15="http://schemas.microsoft.com/office/powerpoint/2012/main" userId="66b310e2459990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817" autoAdjust="0"/>
  </p:normalViewPr>
  <p:slideViewPr>
    <p:cSldViewPr snapToGrid="0">
      <p:cViewPr varScale="1">
        <p:scale>
          <a:sx n="60" d="100"/>
          <a:sy n="60" d="100"/>
        </p:scale>
        <p:origin x="100" y="36"/>
      </p:cViewPr>
      <p:guideLst/>
    </p:cSldViewPr>
  </p:slideViewPr>
  <p:outlineViewPr>
    <p:cViewPr>
      <p:scale>
        <a:sx n="33" d="100"/>
        <a:sy n="33" d="100"/>
      </p:scale>
      <p:origin x="0" y="-125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hyperlink" Target="https://data.gov.in/"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data.gov.in/"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D115EA-2B0B-423C-B9C4-9024EA63E0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CB2BBE9-9AC0-4C17-9951-A795DB7FD350}">
      <dgm:prSet/>
      <dgm:spPr/>
      <dgm:t>
        <a:bodyPr/>
        <a:lstStyle/>
        <a:p>
          <a:r>
            <a:rPr lang="en-US" b="1" u="none"/>
            <a:t>Problem Statement</a:t>
          </a:r>
          <a:endParaRPr lang="en-US" u="none" dirty="0"/>
        </a:p>
      </dgm:t>
    </dgm:pt>
    <dgm:pt modelId="{60E85AB6-6149-4267-9C67-49C5945F4860}" type="parTrans" cxnId="{4D7A8102-64A2-4DE6-BF47-4BB34A9AEBD0}">
      <dgm:prSet/>
      <dgm:spPr/>
      <dgm:t>
        <a:bodyPr/>
        <a:lstStyle/>
        <a:p>
          <a:endParaRPr lang="en-US"/>
        </a:p>
      </dgm:t>
    </dgm:pt>
    <dgm:pt modelId="{72E7D478-8B10-4314-8A44-605AAB6D6525}" type="sibTrans" cxnId="{4D7A8102-64A2-4DE6-BF47-4BB34A9AEBD0}">
      <dgm:prSet/>
      <dgm:spPr/>
      <dgm:t>
        <a:bodyPr/>
        <a:lstStyle/>
        <a:p>
          <a:endParaRPr lang="en-US"/>
        </a:p>
      </dgm:t>
    </dgm:pt>
    <dgm:pt modelId="{909D5991-CAC9-4CB3-BB3A-DC3717540B5D}">
      <dgm:prSet/>
      <dgm:spPr/>
      <dgm:t>
        <a:bodyPr/>
        <a:lstStyle/>
        <a:p>
          <a:pPr>
            <a:lnSpc>
              <a:spcPct val="100000"/>
            </a:lnSpc>
          </a:pPr>
          <a:r>
            <a:rPr lang="en-US"/>
            <a:t>Analyze and compare the GDPs of various Indian states (both total and per capita).</a:t>
          </a:r>
        </a:p>
      </dgm:t>
    </dgm:pt>
    <dgm:pt modelId="{61B3001B-FF17-4690-9B77-D18EE143E3A2}" type="parTrans" cxnId="{80401693-656D-4583-A5CA-7DFC65166B59}">
      <dgm:prSet/>
      <dgm:spPr/>
      <dgm:t>
        <a:bodyPr/>
        <a:lstStyle/>
        <a:p>
          <a:endParaRPr lang="en-US"/>
        </a:p>
      </dgm:t>
    </dgm:pt>
    <dgm:pt modelId="{CE3D84D0-D93F-434E-90ED-85A0A81CCA4C}" type="sibTrans" cxnId="{80401693-656D-4583-A5CA-7DFC65166B59}">
      <dgm:prSet/>
      <dgm:spPr/>
      <dgm:t>
        <a:bodyPr/>
        <a:lstStyle/>
        <a:p>
          <a:endParaRPr lang="en-US"/>
        </a:p>
      </dgm:t>
    </dgm:pt>
    <dgm:pt modelId="{806418FA-1FB7-4A2E-93D1-AACE606C172F}">
      <dgm:prSet/>
      <dgm:spPr/>
      <dgm:t>
        <a:bodyPr/>
        <a:lstStyle/>
        <a:p>
          <a:r>
            <a:rPr lang="en-US" b="1" u="none"/>
            <a:t>Data Exploration</a:t>
          </a:r>
          <a:endParaRPr lang="en-US" u="none" dirty="0"/>
        </a:p>
      </dgm:t>
    </dgm:pt>
    <dgm:pt modelId="{25BA2653-62F1-4C58-99F7-98FCAF2D31E2}" type="parTrans" cxnId="{F1D623E9-0F38-4314-814F-D2E74AA32548}">
      <dgm:prSet/>
      <dgm:spPr/>
      <dgm:t>
        <a:bodyPr/>
        <a:lstStyle/>
        <a:p>
          <a:endParaRPr lang="en-US"/>
        </a:p>
      </dgm:t>
    </dgm:pt>
    <dgm:pt modelId="{EBD83D25-1DF6-466D-9915-F9D3F55617CC}" type="sibTrans" cxnId="{F1D623E9-0F38-4314-814F-D2E74AA32548}">
      <dgm:prSet/>
      <dgm:spPr/>
      <dgm:t>
        <a:bodyPr/>
        <a:lstStyle/>
        <a:p>
          <a:endParaRPr lang="en-US"/>
        </a:p>
      </dgm:t>
    </dgm:pt>
    <dgm:pt modelId="{BE673BAD-267B-4AE2-A9AA-325BFFCE0445}">
      <dgm:prSet/>
      <dgm:spPr/>
      <dgm:t>
        <a:bodyPr/>
        <a:lstStyle/>
        <a:p>
          <a:pPr>
            <a:lnSpc>
              <a:spcPct val="100000"/>
            </a:lnSpc>
          </a:pPr>
          <a:r>
            <a:rPr lang="en-US" b="1"/>
            <a:t>Source:</a:t>
          </a:r>
          <a:r>
            <a:rPr lang="en-US"/>
            <a:t> </a:t>
          </a:r>
          <a:r>
            <a:rPr lang="en-US" u="sng">
              <a:hlinkClick xmlns:r="http://schemas.openxmlformats.org/officeDocument/2006/relationships" r:id="rId1"/>
            </a:rPr>
            <a:t>https://data.gov.in/</a:t>
          </a:r>
          <a:r>
            <a:rPr lang="en-US" u="sng"/>
            <a:t> - </a:t>
          </a:r>
          <a:r>
            <a:rPr lang="en-US"/>
            <a:t>an Open Government Data (OGD) platform of India. </a:t>
          </a:r>
        </a:p>
      </dgm:t>
    </dgm:pt>
    <dgm:pt modelId="{1DBEB900-7095-4BA5-923C-D38BEF8EA46E}" type="parTrans" cxnId="{6A2124AC-F0A2-4C95-8B88-DADBBB2069F1}">
      <dgm:prSet/>
      <dgm:spPr/>
      <dgm:t>
        <a:bodyPr/>
        <a:lstStyle/>
        <a:p>
          <a:endParaRPr lang="en-US"/>
        </a:p>
      </dgm:t>
    </dgm:pt>
    <dgm:pt modelId="{FDB9F749-CBC2-4A64-9A0A-E0F9931F6779}" type="sibTrans" cxnId="{6A2124AC-F0A2-4C95-8B88-DADBBB2069F1}">
      <dgm:prSet/>
      <dgm:spPr/>
      <dgm:t>
        <a:bodyPr/>
        <a:lstStyle/>
        <a:p>
          <a:endParaRPr lang="en-US"/>
        </a:p>
      </dgm:t>
    </dgm:pt>
    <dgm:pt modelId="{F8F1FA18-D8A3-4936-A9FF-04DC9D438573}">
      <dgm:prSet/>
      <dgm:spPr/>
      <dgm:t>
        <a:bodyPr/>
        <a:lstStyle/>
        <a:p>
          <a:pPr>
            <a:lnSpc>
              <a:spcPct val="100000"/>
            </a:lnSpc>
          </a:pPr>
          <a:r>
            <a:rPr lang="en-US"/>
            <a:t>Divide the states into four categories based on the GDP per capita, and for each of these four categories, analyze the sectors that contribute the most to the GDP (such as agriculture, real estate, manufacturing, etc.).</a:t>
          </a:r>
          <a:endParaRPr lang="en-US" dirty="0"/>
        </a:p>
      </dgm:t>
    </dgm:pt>
    <dgm:pt modelId="{6FFE4DCD-E43C-472F-8B3C-8BD7BF82F856}" type="parTrans" cxnId="{AB7FF5E9-A372-4D42-89EE-19F7FB629069}">
      <dgm:prSet/>
      <dgm:spPr/>
      <dgm:t>
        <a:bodyPr/>
        <a:lstStyle/>
        <a:p>
          <a:endParaRPr lang="en-US"/>
        </a:p>
      </dgm:t>
    </dgm:pt>
    <dgm:pt modelId="{7EC7A269-C3E9-45DD-8ED0-6CF8E401890C}" type="sibTrans" cxnId="{AB7FF5E9-A372-4D42-89EE-19F7FB629069}">
      <dgm:prSet/>
      <dgm:spPr/>
      <dgm:t>
        <a:bodyPr/>
        <a:lstStyle/>
        <a:p>
          <a:endParaRPr lang="en-US"/>
        </a:p>
      </dgm:t>
    </dgm:pt>
    <dgm:pt modelId="{19AD3097-D9A4-4338-808C-A6CB05BFC924}">
      <dgm:prSet/>
      <dgm:spPr/>
      <dgm:t>
        <a:bodyPr/>
        <a:lstStyle/>
        <a:p>
          <a:pPr>
            <a:lnSpc>
              <a:spcPct val="100000"/>
            </a:lnSpc>
          </a:pPr>
          <a:r>
            <a:rPr lang="en-US"/>
            <a:t>Analyze whether GDP per capita is related to dropout rates in schools and colleges.</a:t>
          </a:r>
        </a:p>
      </dgm:t>
    </dgm:pt>
    <dgm:pt modelId="{E93EA89F-CB82-49C4-AA2C-73CE71A2B190}" type="parTrans" cxnId="{B7419F71-C6FE-4715-A09F-02A0411C0D73}">
      <dgm:prSet/>
      <dgm:spPr/>
      <dgm:t>
        <a:bodyPr/>
        <a:lstStyle/>
        <a:p>
          <a:endParaRPr lang="en-US"/>
        </a:p>
      </dgm:t>
    </dgm:pt>
    <dgm:pt modelId="{6FBA6A04-9971-4D6B-82C6-F83C64A8BB76}" type="sibTrans" cxnId="{B7419F71-C6FE-4715-A09F-02A0411C0D73}">
      <dgm:prSet/>
      <dgm:spPr/>
      <dgm:t>
        <a:bodyPr/>
        <a:lstStyle/>
        <a:p>
          <a:endParaRPr lang="en-US"/>
        </a:p>
      </dgm:t>
    </dgm:pt>
    <dgm:pt modelId="{A06EA12F-FB4B-41B7-B606-7797B09E57A6}">
      <dgm:prSet/>
      <dgm:spPr/>
      <dgm:t>
        <a:bodyPr/>
        <a:lstStyle/>
        <a:p>
          <a:pPr>
            <a:lnSpc>
              <a:spcPct val="100000"/>
            </a:lnSpc>
          </a:pPr>
          <a:r>
            <a:rPr lang="en-US"/>
            <a:t>Provide state specific recommendations, if any, to improve GDP.</a:t>
          </a:r>
        </a:p>
      </dgm:t>
    </dgm:pt>
    <dgm:pt modelId="{44EF464D-8775-4B59-8598-6C71E2D83194}" type="parTrans" cxnId="{895710C6-32BE-4A39-A157-2E9FDD930AC6}">
      <dgm:prSet/>
      <dgm:spPr/>
      <dgm:t>
        <a:bodyPr/>
        <a:lstStyle/>
        <a:p>
          <a:endParaRPr lang="en-US"/>
        </a:p>
      </dgm:t>
    </dgm:pt>
    <dgm:pt modelId="{A07378DF-15DB-43ED-89E7-9F7459EDEBF8}" type="sibTrans" cxnId="{895710C6-32BE-4A39-A157-2E9FDD930AC6}">
      <dgm:prSet/>
      <dgm:spPr/>
      <dgm:t>
        <a:bodyPr/>
        <a:lstStyle/>
        <a:p>
          <a:endParaRPr lang="en-US"/>
        </a:p>
      </dgm:t>
    </dgm:pt>
    <dgm:pt modelId="{D8040103-7A60-4692-92C7-B9C7280548CF}">
      <dgm:prSet/>
      <dgm:spPr/>
      <dgm:t>
        <a:bodyPr/>
        <a:lstStyle/>
        <a:p>
          <a:pPr>
            <a:lnSpc>
              <a:spcPct val="100000"/>
            </a:lnSpc>
          </a:pPr>
          <a:r>
            <a:rPr lang="en-US" b="1"/>
            <a:t>Datasets:</a:t>
          </a:r>
        </a:p>
      </dgm:t>
    </dgm:pt>
    <dgm:pt modelId="{335AF813-ACDF-458D-A1B4-B996B8433986}" type="parTrans" cxnId="{24462001-E086-44E2-843F-B48C01302DB7}">
      <dgm:prSet/>
      <dgm:spPr/>
      <dgm:t>
        <a:bodyPr/>
        <a:lstStyle/>
        <a:p>
          <a:endParaRPr lang="en-US"/>
        </a:p>
      </dgm:t>
    </dgm:pt>
    <dgm:pt modelId="{BCB1AE1F-B6BE-4B98-B6E4-FA47C0A3E856}" type="sibTrans" cxnId="{24462001-E086-44E2-843F-B48C01302DB7}">
      <dgm:prSet/>
      <dgm:spPr/>
      <dgm:t>
        <a:bodyPr/>
        <a:lstStyle/>
        <a:p>
          <a:endParaRPr lang="en-US"/>
        </a:p>
      </dgm:t>
    </dgm:pt>
    <dgm:pt modelId="{99FDEE2F-ABF6-4063-BBB2-EC4924AD43B2}">
      <dgm:prSet/>
      <dgm:spPr/>
      <dgm:t>
        <a:bodyPr/>
        <a:lstStyle/>
        <a:p>
          <a:r>
            <a:rPr lang="en-US"/>
            <a:t>State-wise Gross Domestic Product (GDP) at current price on yearly basis</a:t>
          </a:r>
        </a:p>
      </dgm:t>
    </dgm:pt>
    <dgm:pt modelId="{1BE6CF4C-FEAD-4897-A27F-B08FFD3E8A49}" type="parTrans" cxnId="{5F390151-4C06-4F07-A6DB-A7132B741952}">
      <dgm:prSet/>
      <dgm:spPr/>
      <dgm:t>
        <a:bodyPr/>
        <a:lstStyle/>
        <a:p>
          <a:endParaRPr lang="en-US"/>
        </a:p>
      </dgm:t>
    </dgm:pt>
    <dgm:pt modelId="{311172D6-A1BD-4C3D-B8D9-AA05E8634312}" type="sibTrans" cxnId="{5F390151-4C06-4F07-A6DB-A7132B741952}">
      <dgm:prSet/>
      <dgm:spPr/>
      <dgm:t>
        <a:bodyPr/>
        <a:lstStyle/>
        <a:p>
          <a:endParaRPr lang="en-US"/>
        </a:p>
      </dgm:t>
    </dgm:pt>
    <dgm:pt modelId="{EE2F9B5C-D3E8-4E70-AD40-A97670AAFF4A}">
      <dgm:prSet/>
      <dgm:spPr/>
      <dgm:t>
        <a:bodyPr/>
        <a:lstStyle/>
        <a:p>
          <a:r>
            <a:rPr lang="en-US" dirty="0"/>
            <a:t>GSVA by Economic Activity at Current Prices</a:t>
          </a:r>
        </a:p>
      </dgm:t>
    </dgm:pt>
    <dgm:pt modelId="{525FE240-C230-4194-AD2E-AAEEB946FC59}" type="parTrans" cxnId="{3B3EE2C3-69D6-4C89-BCE7-204A7716B9AC}">
      <dgm:prSet/>
      <dgm:spPr/>
      <dgm:t>
        <a:bodyPr/>
        <a:lstStyle/>
        <a:p>
          <a:endParaRPr lang="en-US"/>
        </a:p>
      </dgm:t>
    </dgm:pt>
    <dgm:pt modelId="{C08DBAF6-7D55-4E25-B3B2-123C4E8D87CD}" type="sibTrans" cxnId="{3B3EE2C3-69D6-4C89-BCE7-204A7716B9AC}">
      <dgm:prSet/>
      <dgm:spPr/>
      <dgm:t>
        <a:bodyPr/>
        <a:lstStyle/>
        <a:p>
          <a:endParaRPr lang="en-US"/>
        </a:p>
      </dgm:t>
    </dgm:pt>
    <dgm:pt modelId="{CFCC2C54-6F1C-4CA3-942A-3366FC56C7B2}">
      <dgm:prSet/>
      <dgm:spPr/>
      <dgm:t>
        <a:bodyPr/>
        <a:lstStyle/>
        <a:p>
          <a:r>
            <a:rPr lang="en-US"/>
            <a:t>Dropout rates data </a:t>
          </a:r>
          <a:endParaRPr lang="en-US" b="1"/>
        </a:p>
      </dgm:t>
    </dgm:pt>
    <dgm:pt modelId="{0BAB9398-2A1E-465B-8F54-7D53CB152214}" type="parTrans" cxnId="{BC383361-8BC4-41A0-B23A-B08DCCFB8E88}">
      <dgm:prSet/>
      <dgm:spPr/>
      <dgm:t>
        <a:bodyPr/>
        <a:lstStyle/>
        <a:p>
          <a:endParaRPr lang="en-US"/>
        </a:p>
      </dgm:t>
    </dgm:pt>
    <dgm:pt modelId="{4EF78ECD-64D4-4267-81B6-2925FA2079DC}" type="sibTrans" cxnId="{BC383361-8BC4-41A0-B23A-B08DCCFB8E88}">
      <dgm:prSet/>
      <dgm:spPr/>
      <dgm:t>
        <a:bodyPr/>
        <a:lstStyle/>
        <a:p>
          <a:endParaRPr lang="en-US"/>
        </a:p>
      </dgm:t>
    </dgm:pt>
    <dgm:pt modelId="{819937CF-8401-480C-9C82-D79A1B5AFB4D}" type="pres">
      <dgm:prSet presAssocID="{36D115EA-2B0B-423C-B9C4-9024EA63E056}" presName="linear" presStyleCnt="0">
        <dgm:presLayoutVars>
          <dgm:animLvl val="lvl"/>
          <dgm:resizeHandles val="exact"/>
        </dgm:presLayoutVars>
      </dgm:prSet>
      <dgm:spPr/>
    </dgm:pt>
    <dgm:pt modelId="{6B44370A-6B80-494C-B3A4-0811A4BF4929}" type="pres">
      <dgm:prSet presAssocID="{9CB2BBE9-9AC0-4C17-9951-A795DB7FD350}" presName="parentText" presStyleLbl="node1" presStyleIdx="0" presStyleCnt="2">
        <dgm:presLayoutVars>
          <dgm:chMax val="0"/>
          <dgm:bulletEnabled val="1"/>
        </dgm:presLayoutVars>
      </dgm:prSet>
      <dgm:spPr/>
    </dgm:pt>
    <dgm:pt modelId="{D010CC26-4CC3-44C1-9196-14053242E9EF}" type="pres">
      <dgm:prSet presAssocID="{9CB2BBE9-9AC0-4C17-9951-A795DB7FD350}" presName="childText" presStyleLbl="revTx" presStyleIdx="0" presStyleCnt="2">
        <dgm:presLayoutVars>
          <dgm:bulletEnabled val="1"/>
        </dgm:presLayoutVars>
      </dgm:prSet>
      <dgm:spPr/>
    </dgm:pt>
    <dgm:pt modelId="{BC5EE924-3475-4913-9D56-942686CDC183}" type="pres">
      <dgm:prSet presAssocID="{806418FA-1FB7-4A2E-93D1-AACE606C172F}" presName="parentText" presStyleLbl="node1" presStyleIdx="1" presStyleCnt="2">
        <dgm:presLayoutVars>
          <dgm:chMax val="0"/>
          <dgm:bulletEnabled val="1"/>
        </dgm:presLayoutVars>
      </dgm:prSet>
      <dgm:spPr/>
    </dgm:pt>
    <dgm:pt modelId="{DE2A262F-820C-4260-9842-603566EF99A7}" type="pres">
      <dgm:prSet presAssocID="{806418FA-1FB7-4A2E-93D1-AACE606C172F}" presName="childText" presStyleLbl="revTx" presStyleIdx="1" presStyleCnt="2">
        <dgm:presLayoutVars>
          <dgm:bulletEnabled val="1"/>
        </dgm:presLayoutVars>
      </dgm:prSet>
      <dgm:spPr/>
    </dgm:pt>
  </dgm:ptLst>
  <dgm:cxnLst>
    <dgm:cxn modelId="{24462001-E086-44E2-843F-B48C01302DB7}" srcId="{806418FA-1FB7-4A2E-93D1-AACE606C172F}" destId="{D8040103-7A60-4692-92C7-B9C7280548CF}" srcOrd="1" destOrd="0" parTransId="{335AF813-ACDF-458D-A1B4-B996B8433986}" sibTransId="{BCB1AE1F-B6BE-4B98-B6E4-FA47C0A3E856}"/>
    <dgm:cxn modelId="{4D7A8102-64A2-4DE6-BF47-4BB34A9AEBD0}" srcId="{36D115EA-2B0B-423C-B9C4-9024EA63E056}" destId="{9CB2BBE9-9AC0-4C17-9951-A795DB7FD350}" srcOrd="0" destOrd="0" parTransId="{60E85AB6-6149-4267-9C67-49C5945F4860}" sibTransId="{72E7D478-8B10-4314-8A44-605AAB6D6525}"/>
    <dgm:cxn modelId="{87A2F11A-C298-46E4-8513-3D8EE0019D2A}" type="presOf" srcId="{806418FA-1FB7-4A2E-93D1-AACE606C172F}" destId="{BC5EE924-3475-4913-9D56-942686CDC183}" srcOrd="0" destOrd="0" presId="urn:microsoft.com/office/officeart/2005/8/layout/vList2"/>
    <dgm:cxn modelId="{6EBC3234-1436-4B55-A203-999853ABD3D1}" type="presOf" srcId="{99FDEE2F-ABF6-4063-BBB2-EC4924AD43B2}" destId="{DE2A262F-820C-4260-9842-603566EF99A7}" srcOrd="0" destOrd="2" presId="urn:microsoft.com/office/officeart/2005/8/layout/vList2"/>
    <dgm:cxn modelId="{BC383361-8BC4-41A0-B23A-B08DCCFB8E88}" srcId="{D8040103-7A60-4692-92C7-B9C7280548CF}" destId="{CFCC2C54-6F1C-4CA3-942A-3366FC56C7B2}" srcOrd="2" destOrd="0" parTransId="{0BAB9398-2A1E-465B-8F54-7D53CB152214}" sibTransId="{4EF78ECD-64D4-4267-81B6-2925FA2079DC}"/>
    <dgm:cxn modelId="{A286F169-420B-497B-9492-177BB2ACD68C}" type="presOf" srcId="{909D5991-CAC9-4CB3-BB3A-DC3717540B5D}" destId="{D010CC26-4CC3-44C1-9196-14053242E9EF}" srcOrd="0" destOrd="0" presId="urn:microsoft.com/office/officeart/2005/8/layout/vList2"/>
    <dgm:cxn modelId="{5F390151-4C06-4F07-A6DB-A7132B741952}" srcId="{D8040103-7A60-4692-92C7-B9C7280548CF}" destId="{99FDEE2F-ABF6-4063-BBB2-EC4924AD43B2}" srcOrd="0" destOrd="0" parTransId="{1BE6CF4C-FEAD-4897-A27F-B08FFD3E8A49}" sibTransId="{311172D6-A1BD-4C3D-B8D9-AA05E8634312}"/>
    <dgm:cxn modelId="{B7419F71-C6FE-4715-A09F-02A0411C0D73}" srcId="{9CB2BBE9-9AC0-4C17-9951-A795DB7FD350}" destId="{19AD3097-D9A4-4338-808C-A6CB05BFC924}" srcOrd="2" destOrd="0" parTransId="{E93EA89F-CB82-49C4-AA2C-73CE71A2B190}" sibTransId="{6FBA6A04-9971-4D6B-82C6-F83C64A8BB76}"/>
    <dgm:cxn modelId="{0979A47B-C48F-44FD-821D-C3A99914B058}" type="presOf" srcId="{CFCC2C54-6F1C-4CA3-942A-3366FC56C7B2}" destId="{DE2A262F-820C-4260-9842-603566EF99A7}" srcOrd="0" destOrd="4" presId="urn:microsoft.com/office/officeart/2005/8/layout/vList2"/>
    <dgm:cxn modelId="{4D462184-F2B3-4D23-929E-FC024397702B}" type="presOf" srcId="{BE673BAD-267B-4AE2-A9AA-325BFFCE0445}" destId="{DE2A262F-820C-4260-9842-603566EF99A7}" srcOrd="0" destOrd="0" presId="urn:microsoft.com/office/officeart/2005/8/layout/vList2"/>
    <dgm:cxn modelId="{EE20818A-5564-4C32-BAD1-206DE5857D7C}" type="presOf" srcId="{9CB2BBE9-9AC0-4C17-9951-A795DB7FD350}" destId="{6B44370A-6B80-494C-B3A4-0811A4BF4929}" srcOrd="0" destOrd="0" presId="urn:microsoft.com/office/officeart/2005/8/layout/vList2"/>
    <dgm:cxn modelId="{80401693-656D-4583-A5CA-7DFC65166B59}" srcId="{9CB2BBE9-9AC0-4C17-9951-A795DB7FD350}" destId="{909D5991-CAC9-4CB3-BB3A-DC3717540B5D}" srcOrd="0" destOrd="0" parTransId="{61B3001B-FF17-4690-9B77-D18EE143E3A2}" sibTransId="{CE3D84D0-D93F-434E-90ED-85A0A81CCA4C}"/>
    <dgm:cxn modelId="{6A2124AC-F0A2-4C95-8B88-DADBBB2069F1}" srcId="{806418FA-1FB7-4A2E-93D1-AACE606C172F}" destId="{BE673BAD-267B-4AE2-A9AA-325BFFCE0445}" srcOrd="0" destOrd="0" parTransId="{1DBEB900-7095-4BA5-923C-D38BEF8EA46E}" sibTransId="{FDB9F749-CBC2-4A64-9A0A-E0F9931F6779}"/>
    <dgm:cxn modelId="{BA3F93AC-DC3A-4FC1-B8F6-F8CDBBF56B16}" type="presOf" srcId="{D8040103-7A60-4692-92C7-B9C7280548CF}" destId="{DE2A262F-820C-4260-9842-603566EF99A7}" srcOrd="0" destOrd="1" presId="urn:microsoft.com/office/officeart/2005/8/layout/vList2"/>
    <dgm:cxn modelId="{3B3EE2C3-69D6-4C89-BCE7-204A7716B9AC}" srcId="{D8040103-7A60-4692-92C7-B9C7280548CF}" destId="{EE2F9B5C-D3E8-4E70-AD40-A97670AAFF4A}" srcOrd="1" destOrd="0" parTransId="{525FE240-C230-4194-AD2E-AAEEB946FC59}" sibTransId="{C08DBAF6-7D55-4E25-B3B2-123C4E8D87CD}"/>
    <dgm:cxn modelId="{895710C6-32BE-4A39-A157-2E9FDD930AC6}" srcId="{9CB2BBE9-9AC0-4C17-9951-A795DB7FD350}" destId="{A06EA12F-FB4B-41B7-B606-7797B09E57A6}" srcOrd="3" destOrd="0" parTransId="{44EF464D-8775-4B59-8598-6C71E2D83194}" sibTransId="{A07378DF-15DB-43ED-89E7-9F7459EDEBF8}"/>
    <dgm:cxn modelId="{7153A3DE-5BDD-453D-815C-540BFD988A98}" type="presOf" srcId="{EE2F9B5C-D3E8-4E70-AD40-A97670AAFF4A}" destId="{DE2A262F-820C-4260-9842-603566EF99A7}" srcOrd="0" destOrd="3" presId="urn:microsoft.com/office/officeart/2005/8/layout/vList2"/>
    <dgm:cxn modelId="{635441DF-FB7D-4129-B79A-340935305838}" type="presOf" srcId="{A06EA12F-FB4B-41B7-B606-7797B09E57A6}" destId="{D010CC26-4CC3-44C1-9196-14053242E9EF}" srcOrd="0" destOrd="3" presId="urn:microsoft.com/office/officeart/2005/8/layout/vList2"/>
    <dgm:cxn modelId="{322637E4-FDAD-4169-8AE9-8B053B4D1321}" type="presOf" srcId="{36D115EA-2B0B-423C-B9C4-9024EA63E056}" destId="{819937CF-8401-480C-9C82-D79A1B5AFB4D}" srcOrd="0" destOrd="0" presId="urn:microsoft.com/office/officeart/2005/8/layout/vList2"/>
    <dgm:cxn modelId="{4354A3E6-5F89-4C4E-B28C-5CFDE7EC7913}" type="presOf" srcId="{F8F1FA18-D8A3-4936-A9FF-04DC9D438573}" destId="{D010CC26-4CC3-44C1-9196-14053242E9EF}" srcOrd="0" destOrd="1" presId="urn:microsoft.com/office/officeart/2005/8/layout/vList2"/>
    <dgm:cxn modelId="{F1D623E9-0F38-4314-814F-D2E74AA32548}" srcId="{36D115EA-2B0B-423C-B9C4-9024EA63E056}" destId="{806418FA-1FB7-4A2E-93D1-AACE606C172F}" srcOrd="1" destOrd="0" parTransId="{25BA2653-62F1-4C58-99F7-98FCAF2D31E2}" sibTransId="{EBD83D25-1DF6-466D-9915-F9D3F55617CC}"/>
    <dgm:cxn modelId="{AB7FF5E9-A372-4D42-89EE-19F7FB629069}" srcId="{9CB2BBE9-9AC0-4C17-9951-A795DB7FD350}" destId="{F8F1FA18-D8A3-4936-A9FF-04DC9D438573}" srcOrd="1" destOrd="0" parTransId="{6FFE4DCD-E43C-472F-8B3C-8BD7BF82F856}" sibTransId="{7EC7A269-C3E9-45DD-8ED0-6CF8E401890C}"/>
    <dgm:cxn modelId="{5D9A3DF1-C919-44ED-AD80-70BF23C89900}" type="presOf" srcId="{19AD3097-D9A4-4338-808C-A6CB05BFC924}" destId="{D010CC26-4CC3-44C1-9196-14053242E9EF}" srcOrd="0" destOrd="2" presId="urn:microsoft.com/office/officeart/2005/8/layout/vList2"/>
    <dgm:cxn modelId="{A4E9110E-EF14-4EFE-97FF-15ABEAFC9263}" type="presParOf" srcId="{819937CF-8401-480C-9C82-D79A1B5AFB4D}" destId="{6B44370A-6B80-494C-B3A4-0811A4BF4929}" srcOrd="0" destOrd="0" presId="urn:microsoft.com/office/officeart/2005/8/layout/vList2"/>
    <dgm:cxn modelId="{2F1A4175-E5EC-4A81-B04D-047B7417D55D}" type="presParOf" srcId="{819937CF-8401-480C-9C82-D79A1B5AFB4D}" destId="{D010CC26-4CC3-44C1-9196-14053242E9EF}" srcOrd="1" destOrd="0" presId="urn:microsoft.com/office/officeart/2005/8/layout/vList2"/>
    <dgm:cxn modelId="{BA88401E-2032-4F35-B0B4-22078BDDDC21}" type="presParOf" srcId="{819937CF-8401-480C-9C82-D79A1B5AFB4D}" destId="{BC5EE924-3475-4913-9D56-942686CDC183}" srcOrd="2" destOrd="0" presId="urn:microsoft.com/office/officeart/2005/8/layout/vList2"/>
    <dgm:cxn modelId="{A592E454-5625-4DA0-A295-EEF8ED2A3EFB}" type="presParOf" srcId="{819937CF-8401-480C-9C82-D79A1B5AFB4D}" destId="{DE2A262F-820C-4260-9842-603566EF99A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D115EA-2B0B-423C-B9C4-9024EA63E05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CB2BBE9-9AC0-4C17-9951-A795DB7FD350}">
      <dgm:prSet/>
      <dgm:spPr/>
      <dgm:t>
        <a:bodyPr/>
        <a:lstStyle/>
        <a:p>
          <a:r>
            <a:rPr lang="en-US" b="1" dirty="0"/>
            <a:t>State-wise Gross Domestic Product (GDP) at current price on yearly basis:</a:t>
          </a:r>
          <a:endParaRPr lang="en-US" dirty="0"/>
        </a:p>
      </dgm:t>
    </dgm:pt>
    <dgm:pt modelId="{60E85AB6-6149-4267-9C67-49C5945F4860}" type="parTrans" cxnId="{4D7A8102-64A2-4DE6-BF47-4BB34A9AEBD0}">
      <dgm:prSet/>
      <dgm:spPr/>
      <dgm:t>
        <a:bodyPr/>
        <a:lstStyle/>
        <a:p>
          <a:endParaRPr lang="en-US"/>
        </a:p>
      </dgm:t>
    </dgm:pt>
    <dgm:pt modelId="{72E7D478-8B10-4314-8A44-605AAB6D6525}" type="sibTrans" cxnId="{4D7A8102-64A2-4DE6-BF47-4BB34A9AEBD0}">
      <dgm:prSet/>
      <dgm:spPr/>
      <dgm:t>
        <a:bodyPr/>
        <a:lstStyle/>
        <a:p>
          <a:endParaRPr lang="en-US"/>
        </a:p>
      </dgm:t>
    </dgm:pt>
    <dgm:pt modelId="{909D5991-CAC9-4CB3-BB3A-DC3717540B5D}">
      <dgm:prSet/>
      <dgm:spPr/>
      <dgm:t>
        <a:bodyPr/>
        <a:lstStyle/>
        <a:p>
          <a:r>
            <a:rPr lang="en-US"/>
            <a:t>Contains data for 28 states and 4 union territories</a:t>
          </a:r>
        </a:p>
      </dgm:t>
    </dgm:pt>
    <dgm:pt modelId="{61B3001B-FF17-4690-9B77-D18EE143E3A2}" type="parTrans" cxnId="{80401693-656D-4583-A5CA-7DFC65166B59}">
      <dgm:prSet/>
      <dgm:spPr/>
      <dgm:t>
        <a:bodyPr/>
        <a:lstStyle/>
        <a:p>
          <a:endParaRPr lang="en-US"/>
        </a:p>
      </dgm:t>
    </dgm:pt>
    <dgm:pt modelId="{CE3D84D0-D93F-434E-90ED-85A0A81CCA4C}" type="sibTrans" cxnId="{80401693-656D-4583-A5CA-7DFC65166B59}">
      <dgm:prSet/>
      <dgm:spPr/>
      <dgm:t>
        <a:bodyPr/>
        <a:lstStyle/>
        <a:p>
          <a:endParaRPr lang="en-US"/>
        </a:p>
      </dgm:t>
    </dgm:pt>
    <dgm:pt modelId="{D15F93D9-626D-4AC5-BD51-75D03F0DAE24}">
      <dgm:prSet/>
      <dgm:spPr/>
      <dgm:t>
        <a:bodyPr/>
        <a:lstStyle/>
        <a:p>
          <a:r>
            <a:rPr lang="en-US"/>
            <a:t>Data for West Bengal is not available (Excluded from analysis)</a:t>
          </a:r>
        </a:p>
      </dgm:t>
    </dgm:pt>
    <dgm:pt modelId="{31297FEC-C2DB-4668-9BA1-D33A1B8A6936}" type="parTrans" cxnId="{4E76CE03-CFD7-450C-97DB-2357A3397BF4}">
      <dgm:prSet/>
      <dgm:spPr/>
      <dgm:t>
        <a:bodyPr/>
        <a:lstStyle/>
        <a:p>
          <a:endParaRPr lang="en-US"/>
        </a:p>
      </dgm:t>
    </dgm:pt>
    <dgm:pt modelId="{75BF27C0-9B4E-47AC-9C31-288C6F3BC8C6}" type="sibTrans" cxnId="{4E76CE03-CFD7-450C-97DB-2357A3397BF4}">
      <dgm:prSet/>
      <dgm:spPr/>
      <dgm:t>
        <a:bodyPr/>
        <a:lstStyle/>
        <a:p>
          <a:endParaRPr lang="en-US"/>
        </a:p>
      </dgm:t>
    </dgm:pt>
    <dgm:pt modelId="{C97CC225-B094-4EA2-91CC-45CB951C1D22}">
      <dgm:prSet/>
      <dgm:spPr/>
      <dgm:t>
        <a:bodyPr/>
        <a:lstStyle/>
        <a:p>
          <a:r>
            <a:rPr lang="en-US" dirty="0"/>
            <a:t>GSDP - CURRENT PRICES (` in Crore) for Year 2011 thru 2017</a:t>
          </a:r>
        </a:p>
      </dgm:t>
    </dgm:pt>
    <dgm:pt modelId="{BC562C7E-D562-4839-9E4F-1B5E860DFCA4}" type="parTrans" cxnId="{C4E45ADE-2FD1-43B9-946A-38626E09763D}">
      <dgm:prSet/>
      <dgm:spPr/>
      <dgm:t>
        <a:bodyPr/>
        <a:lstStyle/>
        <a:p>
          <a:endParaRPr lang="en-US"/>
        </a:p>
      </dgm:t>
    </dgm:pt>
    <dgm:pt modelId="{25FA4087-1B52-424E-A01F-A0222C8F5B2A}" type="sibTrans" cxnId="{C4E45ADE-2FD1-43B9-946A-38626E09763D}">
      <dgm:prSet/>
      <dgm:spPr/>
      <dgm:t>
        <a:bodyPr/>
        <a:lstStyle/>
        <a:p>
          <a:endParaRPr lang="en-US"/>
        </a:p>
      </dgm:t>
    </dgm:pt>
    <dgm:pt modelId="{458F2E97-69CF-4EB1-AAFE-835111021FE8}">
      <dgm:prSet/>
      <dgm:spPr/>
      <dgm:t>
        <a:bodyPr/>
        <a:lstStyle/>
        <a:p>
          <a:r>
            <a:rPr lang="en-US" dirty="0"/>
            <a:t>GSDP is in Crores</a:t>
          </a:r>
        </a:p>
      </dgm:t>
    </dgm:pt>
    <dgm:pt modelId="{CBFB47D7-270C-4954-9F87-6790EAE82E77}" type="parTrans" cxnId="{A5714286-D485-4816-9037-C033E0F85EB4}">
      <dgm:prSet/>
      <dgm:spPr/>
      <dgm:t>
        <a:bodyPr/>
        <a:lstStyle/>
        <a:p>
          <a:endParaRPr lang="en-US"/>
        </a:p>
      </dgm:t>
    </dgm:pt>
    <dgm:pt modelId="{A51CDB40-9A88-4CAA-BCC3-F52AAADAFD98}" type="sibTrans" cxnId="{A5714286-D485-4816-9037-C033E0F85EB4}">
      <dgm:prSet/>
      <dgm:spPr/>
      <dgm:t>
        <a:bodyPr/>
        <a:lstStyle/>
        <a:p>
          <a:endParaRPr lang="en-US"/>
        </a:p>
      </dgm:t>
    </dgm:pt>
    <dgm:pt modelId="{A48E9A5D-4439-4BB4-9448-018A31D9153E}">
      <dgm:prSet/>
      <dgm:spPr/>
      <dgm:t>
        <a:bodyPr/>
        <a:lstStyle/>
        <a:p>
          <a:r>
            <a:rPr lang="en-US"/>
            <a:t>(% Growth over previous year) for Year 2011 thru 2017</a:t>
          </a:r>
        </a:p>
      </dgm:t>
    </dgm:pt>
    <dgm:pt modelId="{3537ED33-12EC-4D0F-936E-612D25796CE4}" type="parTrans" cxnId="{DC203090-87FE-40E3-BC6E-A8C0C8A555C9}">
      <dgm:prSet/>
      <dgm:spPr/>
      <dgm:t>
        <a:bodyPr/>
        <a:lstStyle/>
        <a:p>
          <a:endParaRPr lang="en-US"/>
        </a:p>
      </dgm:t>
    </dgm:pt>
    <dgm:pt modelId="{41C15D32-F640-4F6B-8183-3B36082B6378}" type="sibTrans" cxnId="{DC203090-87FE-40E3-BC6E-A8C0C8A555C9}">
      <dgm:prSet/>
      <dgm:spPr/>
      <dgm:t>
        <a:bodyPr/>
        <a:lstStyle/>
        <a:p>
          <a:endParaRPr lang="en-US"/>
        </a:p>
      </dgm:t>
    </dgm:pt>
    <dgm:pt modelId="{806418FA-1FB7-4A2E-93D1-AACE606C172F}">
      <dgm:prSet/>
      <dgm:spPr/>
      <dgm:t>
        <a:bodyPr/>
        <a:lstStyle/>
        <a:p>
          <a:r>
            <a:rPr lang="en-US" b="1" dirty="0"/>
            <a:t>GSVA by Economic Activity at Current Prices:</a:t>
          </a:r>
          <a:endParaRPr lang="en-US" dirty="0"/>
        </a:p>
      </dgm:t>
    </dgm:pt>
    <dgm:pt modelId="{25BA2653-62F1-4C58-99F7-98FCAF2D31E2}" type="parTrans" cxnId="{F1D623E9-0F38-4314-814F-D2E74AA32548}">
      <dgm:prSet/>
      <dgm:spPr/>
      <dgm:t>
        <a:bodyPr/>
        <a:lstStyle/>
        <a:p>
          <a:endParaRPr lang="en-US"/>
        </a:p>
      </dgm:t>
    </dgm:pt>
    <dgm:pt modelId="{EBD83D25-1DF6-466D-9915-F9D3F55617CC}" type="sibTrans" cxnId="{F1D623E9-0F38-4314-814F-D2E74AA32548}">
      <dgm:prSet/>
      <dgm:spPr/>
      <dgm:t>
        <a:bodyPr/>
        <a:lstStyle/>
        <a:p>
          <a:endParaRPr lang="en-US"/>
        </a:p>
      </dgm:t>
    </dgm:pt>
    <dgm:pt modelId="{BE673BAD-267B-4AE2-A9AA-325BFFCE0445}">
      <dgm:prSet/>
      <dgm:spPr/>
      <dgm:t>
        <a:bodyPr/>
        <a:lstStyle/>
        <a:p>
          <a:r>
            <a:rPr lang="en-US"/>
            <a:t>Data available as individual datasets for 28 states and 4 union territories</a:t>
          </a:r>
        </a:p>
      </dgm:t>
    </dgm:pt>
    <dgm:pt modelId="{1DBEB900-7095-4BA5-923C-D38BEF8EA46E}" type="parTrans" cxnId="{6A2124AC-F0A2-4C95-8B88-DADBBB2069F1}">
      <dgm:prSet/>
      <dgm:spPr/>
      <dgm:t>
        <a:bodyPr/>
        <a:lstStyle/>
        <a:p>
          <a:endParaRPr lang="en-US"/>
        </a:p>
      </dgm:t>
    </dgm:pt>
    <dgm:pt modelId="{FDB9F749-CBC2-4A64-9A0A-E0F9931F6779}" type="sibTrans" cxnId="{6A2124AC-F0A2-4C95-8B88-DADBBB2069F1}">
      <dgm:prSet/>
      <dgm:spPr/>
      <dgm:t>
        <a:bodyPr/>
        <a:lstStyle/>
        <a:p>
          <a:endParaRPr lang="en-US"/>
        </a:p>
      </dgm:t>
    </dgm:pt>
    <dgm:pt modelId="{00751DDA-3FC2-440A-98E0-F039D72A5F26}">
      <dgm:prSet/>
      <dgm:spPr/>
      <dgm:t>
        <a:bodyPr/>
        <a:lstStyle/>
        <a:p>
          <a:r>
            <a:rPr lang="en-US"/>
            <a:t>Data represents GDP contribution by various Sectors/Sub-Sectors</a:t>
          </a:r>
        </a:p>
      </dgm:t>
    </dgm:pt>
    <dgm:pt modelId="{C5B555D3-32A2-4E53-9C4E-6420F0D20884}" type="parTrans" cxnId="{26FDF1DA-2FE8-437F-A697-6C4B258D33D0}">
      <dgm:prSet/>
      <dgm:spPr/>
      <dgm:t>
        <a:bodyPr/>
        <a:lstStyle/>
        <a:p>
          <a:endParaRPr lang="en-US"/>
        </a:p>
      </dgm:t>
    </dgm:pt>
    <dgm:pt modelId="{5B0637CD-D30B-4C7F-8790-61F064562196}" type="sibTrans" cxnId="{26FDF1DA-2FE8-437F-A697-6C4B258D33D0}">
      <dgm:prSet/>
      <dgm:spPr/>
      <dgm:t>
        <a:bodyPr/>
        <a:lstStyle/>
        <a:p>
          <a:endParaRPr lang="en-US"/>
        </a:p>
      </dgm:t>
    </dgm:pt>
    <dgm:pt modelId="{5DC299C1-2BA8-445F-AEC1-0859E21BEF27}">
      <dgm:prSet/>
      <dgm:spPr/>
      <dgm:t>
        <a:bodyPr/>
        <a:lstStyle/>
        <a:p>
          <a:r>
            <a:rPr lang="en-US" dirty="0"/>
            <a:t>Per Capita GSDP is available for various years.</a:t>
          </a:r>
        </a:p>
      </dgm:t>
    </dgm:pt>
    <dgm:pt modelId="{F740BDC8-B893-49A9-99CA-F959D857EC95}" type="parTrans" cxnId="{1116E2E4-BF66-4F3E-A40A-F13632A95E0B}">
      <dgm:prSet/>
      <dgm:spPr/>
      <dgm:t>
        <a:bodyPr/>
        <a:lstStyle/>
        <a:p>
          <a:endParaRPr lang="en-US"/>
        </a:p>
      </dgm:t>
    </dgm:pt>
    <dgm:pt modelId="{460F67F6-4C4F-49E6-B44C-973F40BD9F17}" type="sibTrans" cxnId="{1116E2E4-BF66-4F3E-A40A-F13632A95E0B}">
      <dgm:prSet/>
      <dgm:spPr/>
      <dgm:t>
        <a:bodyPr/>
        <a:lstStyle/>
        <a:p>
          <a:endParaRPr lang="en-US"/>
        </a:p>
      </dgm:t>
    </dgm:pt>
    <dgm:pt modelId="{043D02D5-FA0C-4055-ACF8-9AD343743DF5}">
      <dgm:prSet/>
      <dgm:spPr/>
      <dgm:t>
        <a:bodyPr/>
        <a:lstStyle/>
        <a:p>
          <a:r>
            <a:rPr lang="en-US"/>
            <a:t>GSDP is in lacks</a:t>
          </a:r>
        </a:p>
      </dgm:t>
    </dgm:pt>
    <dgm:pt modelId="{6B270B18-C391-49D5-97F8-5782C509FC41}" type="parTrans" cxnId="{F7DEDE01-3ACF-4DEB-8017-2E5BA7959F95}">
      <dgm:prSet/>
      <dgm:spPr/>
      <dgm:t>
        <a:bodyPr/>
        <a:lstStyle/>
        <a:p>
          <a:endParaRPr lang="en-US"/>
        </a:p>
      </dgm:t>
    </dgm:pt>
    <dgm:pt modelId="{29AA530C-C949-4309-82DB-FC676B8149FB}" type="sibTrans" cxnId="{F7DEDE01-3ACF-4DEB-8017-2E5BA7959F95}">
      <dgm:prSet/>
      <dgm:spPr/>
      <dgm:t>
        <a:bodyPr/>
        <a:lstStyle/>
        <a:p>
          <a:endParaRPr lang="en-US"/>
        </a:p>
      </dgm:t>
    </dgm:pt>
    <dgm:pt modelId="{D312FE50-38AF-43A7-8A8C-F0D7B6B4897C}">
      <dgm:prSet/>
      <dgm:spPr/>
      <dgm:t>
        <a:bodyPr/>
        <a:lstStyle/>
        <a:p>
          <a:r>
            <a:rPr lang="en-US" b="1" dirty="0"/>
            <a:t>Dropout rates data :</a:t>
          </a:r>
          <a:endParaRPr lang="en-US" dirty="0"/>
        </a:p>
      </dgm:t>
    </dgm:pt>
    <dgm:pt modelId="{22AEB657-0C1B-4070-8BAC-8902C6101696}" type="parTrans" cxnId="{655816B9-75E2-4252-88A5-579B5AD8E174}">
      <dgm:prSet/>
      <dgm:spPr/>
      <dgm:t>
        <a:bodyPr/>
        <a:lstStyle/>
        <a:p>
          <a:endParaRPr lang="en-US"/>
        </a:p>
      </dgm:t>
    </dgm:pt>
    <dgm:pt modelId="{01FE1920-1BF2-4111-B635-A4BFF9C9EF85}" type="sibTrans" cxnId="{655816B9-75E2-4252-88A5-579B5AD8E174}">
      <dgm:prSet/>
      <dgm:spPr/>
      <dgm:t>
        <a:bodyPr/>
        <a:lstStyle/>
        <a:p>
          <a:endParaRPr lang="en-US"/>
        </a:p>
      </dgm:t>
    </dgm:pt>
    <dgm:pt modelId="{6723CCC4-E6F5-432A-96C5-90C9803C340F}">
      <dgm:prSet/>
      <dgm:spPr/>
      <dgm:t>
        <a:bodyPr/>
        <a:lstStyle/>
        <a:p>
          <a:r>
            <a:rPr lang="en-US"/>
            <a:t>Contains drop out rates for Primary, Upper Primary, Secondary and Senior Secondary class.</a:t>
          </a:r>
        </a:p>
      </dgm:t>
    </dgm:pt>
    <dgm:pt modelId="{0A87DB09-44F8-4BF3-B5B2-87DC92EE84B3}" type="parTrans" cxnId="{C2A45084-9B22-4A17-A733-8C8C826E143E}">
      <dgm:prSet/>
      <dgm:spPr/>
      <dgm:t>
        <a:bodyPr/>
        <a:lstStyle/>
        <a:p>
          <a:endParaRPr lang="en-US"/>
        </a:p>
      </dgm:t>
    </dgm:pt>
    <dgm:pt modelId="{BF82FFA1-B6D7-4883-BDF1-4B6813F4180F}" type="sibTrans" cxnId="{C2A45084-9B22-4A17-A733-8C8C826E143E}">
      <dgm:prSet/>
      <dgm:spPr/>
      <dgm:t>
        <a:bodyPr/>
        <a:lstStyle/>
        <a:p>
          <a:endParaRPr lang="en-US"/>
        </a:p>
      </dgm:t>
    </dgm:pt>
    <dgm:pt modelId="{039F3AE4-0DC8-436A-9E0C-40696B763D59}">
      <dgm:prSet/>
      <dgm:spPr/>
      <dgm:t>
        <a:bodyPr/>
        <a:lstStyle/>
        <a:p>
          <a:r>
            <a:rPr lang="en-US"/>
            <a:t>Data is available for 2012 thru 2015</a:t>
          </a:r>
        </a:p>
      </dgm:t>
    </dgm:pt>
    <dgm:pt modelId="{741D8831-D165-475D-87A9-C4D25993BDCB}" type="parTrans" cxnId="{89CD4515-A6FC-4185-8CE1-2BF423FD352C}">
      <dgm:prSet/>
      <dgm:spPr/>
      <dgm:t>
        <a:bodyPr/>
        <a:lstStyle/>
        <a:p>
          <a:endParaRPr lang="en-US"/>
        </a:p>
      </dgm:t>
    </dgm:pt>
    <dgm:pt modelId="{367B7936-399C-4D26-8E44-0A7FF5530E58}" type="sibTrans" cxnId="{89CD4515-A6FC-4185-8CE1-2BF423FD352C}">
      <dgm:prSet/>
      <dgm:spPr/>
      <dgm:t>
        <a:bodyPr/>
        <a:lstStyle/>
        <a:p>
          <a:endParaRPr lang="en-US"/>
        </a:p>
      </dgm:t>
    </dgm:pt>
    <dgm:pt modelId="{30C75477-7E35-4B8E-BB97-F70B4AA0B506}">
      <dgm:prSet/>
      <dgm:spPr/>
      <dgm:t>
        <a:bodyPr/>
        <a:lstStyle/>
        <a:p>
          <a:r>
            <a:rPr lang="en-US" dirty="0"/>
            <a:t>Primary 2014-2015 occurs twice in the data. This appears to be Typo - First occurrence appears to be Primary 2013-2014. We will ignore the first occurrence and consider second occurrence (Primary - 2014-2015.1) for our processing</a:t>
          </a:r>
        </a:p>
      </dgm:t>
    </dgm:pt>
    <dgm:pt modelId="{05ADAD79-FFAD-4CC0-A8CC-9F34779E21BB}" type="parTrans" cxnId="{ABAE34D9-135E-4190-8BD4-805FAF52FC3A}">
      <dgm:prSet/>
      <dgm:spPr/>
      <dgm:t>
        <a:bodyPr/>
        <a:lstStyle/>
        <a:p>
          <a:endParaRPr lang="en-US"/>
        </a:p>
      </dgm:t>
    </dgm:pt>
    <dgm:pt modelId="{925524EA-B8B6-487A-9F9E-38D39C13CA0E}" type="sibTrans" cxnId="{ABAE34D9-135E-4190-8BD4-805FAF52FC3A}">
      <dgm:prSet/>
      <dgm:spPr/>
      <dgm:t>
        <a:bodyPr/>
        <a:lstStyle/>
        <a:p>
          <a:endParaRPr lang="en-US"/>
        </a:p>
      </dgm:t>
    </dgm:pt>
    <dgm:pt modelId="{83102398-AF44-41EA-9B15-192D4B133D85}" type="pres">
      <dgm:prSet presAssocID="{36D115EA-2B0B-423C-B9C4-9024EA63E056}" presName="linear" presStyleCnt="0">
        <dgm:presLayoutVars>
          <dgm:animLvl val="lvl"/>
          <dgm:resizeHandles val="exact"/>
        </dgm:presLayoutVars>
      </dgm:prSet>
      <dgm:spPr/>
    </dgm:pt>
    <dgm:pt modelId="{605E00AE-2A9D-41FD-AD07-7763AD3A13E2}" type="pres">
      <dgm:prSet presAssocID="{9CB2BBE9-9AC0-4C17-9951-A795DB7FD350}" presName="parentText" presStyleLbl="node1" presStyleIdx="0" presStyleCnt="3">
        <dgm:presLayoutVars>
          <dgm:chMax val="0"/>
          <dgm:bulletEnabled val="1"/>
        </dgm:presLayoutVars>
      </dgm:prSet>
      <dgm:spPr/>
    </dgm:pt>
    <dgm:pt modelId="{BBDA8AB0-7E63-4142-A9ED-DC837E558861}" type="pres">
      <dgm:prSet presAssocID="{9CB2BBE9-9AC0-4C17-9951-A795DB7FD350}" presName="childText" presStyleLbl="revTx" presStyleIdx="0" presStyleCnt="3">
        <dgm:presLayoutVars>
          <dgm:bulletEnabled val="1"/>
        </dgm:presLayoutVars>
      </dgm:prSet>
      <dgm:spPr/>
    </dgm:pt>
    <dgm:pt modelId="{4D73D72B-F286-4284-8E64-4BDA48AF61DC}" type="pres">
      <dgm:prSet presAssocID="{806418FA-1FB7-4A2E-93D1-AACE606C172F}" presName="parentText" presStyleLbl="node1" presStyleIdx="1" presStyleCnt="3">
        <dgm:presLayoutVars>
          <dgm:chMax val="0"/>
          <dgm:bulletEnabled val="1"/>
        </dgm:presLayoutVars>
      </dgm:prSet>
      <dgm:spPr/>
    </dgm:pt>
    <dgm:pt modelId="{68ACD61D-BD71-4A18-BEA7-31B7231EFC54}" type="pres">
      <dgm:prSet presAssocID="{806418FA-1FB7-4A2E-93D1-AACE606C172F}" presName="childText" presStyleLbl="revTx" presStyleIdx="1" presStyleCnt="3">
        <dgm:presLayoutVars>
          <dgm:bulletEnabled val="1"/>
        </dgm:presLayoutVars>
      </dgm:prSet>
      <dgm:spPr/>
    </dgm:pt>
    <dgm:pt modelId="{B68306A0-966D-426D-81FD-508A8E8E7280}" type="pres">
      <dgm:prSet presAssocID="{D312FE50-38AF-43A7-8A8C-F0D7B6B4897C}" presName="parentText" presStyleLbl="node1" presStyleIdx="2" presStyleCnt="3">
        <dgm:presLayoutVars>
          <dgm:chMax val="0"/>
          <dgm:bulletEnabled val="1"/>
        </dgm:presLayoutVars>
      </dgm:prSet>
      <dgm:spPr/>
    </dgm:pt>
    <dgm:pt modelId="{9B3FA6D1-E1E9-4887-9348-A57D69C42AF7}" type="pres">
      <dgm:prSet presAssocID="{D312FE50-38AF-43A7-8A8C-F0D7B6B4897C}" presName="childText" presStyleLbl="revTx" presStyleIdx="2" presStyleCnt="3">
        <dgm:presLayoutVars>
          <dgm:bulletEnabled val="1"/>
        </dgm:presLayoutVars>
      </dgm:prSet>
      <dgm:spPr/>
    </dgm:pt>
  </dgm:ptLst>
  <dgm:cxnLst>
    <dgm:cxn modelId="{F7DEDE01-3ACF-4DEB-8017-2E5BA7959F95}" srcId="{806418FA-1FB7-4A2E-93D1-AACE606C172F}" destId="{043D02D5-FA0C-4055-ACF8-9AD343743DF5}" srcOrd="3" destOrd="0" parTransId="{6B270B18-C391-49D5-97F8-5782C509FC41}" sibTransId="{29AA530C-C949-4309-82DB-FC676B8149FB}"/>
    <dgm:cxn modelId="{4D7A8102-64A2-4DE6-BF47-4BB34A9AEBD0}" srcId="{36D115EA-2B0B-423C-B9C4-9024EA63E056}" destId="{9CB2BBE9-9AC0-4C17-9951-A795DB7FD350}" srcOrd="0" destOrd="0" parTransId="{60E85AB6-6149-4267-9C67-49C5945F4860}" sibTransId="{72E7D478-8B10-4314-8A44-605AAB6D6525}"/>
    <dgm:cxn modelId="{4E76CE03-CFD7-450C-97DB-2357A3397BF4}" srcId="{9CB2BBE9-9AC0-4C17-9951-A795DB7FD350}" destId="{D15F93D9-626D-4AC5-BD51-75D03F0DAE24}" srcOrd="1" destOrd="0" parTransId="{31297FEC-C2DB-4668-9BA1-D33A1B8A6936}" sibTransId="{75BF27C0-9B4E-47AC-9C31-288C6F3BC8C6}"/>
    <dgm:cxn modelId="{6AA26408-DA2A-4B7A-B18C-467DB58191F3}" type="presOf" srcId="{36D115EA-2B0B-423C-B9C4-9024EA63E056}" destId="{83102398-AF44-41EA-9B15-192D4B133D85}" srcOrd="0" destOrd="0" presId="urn:microsoft.com/office/officeart/2005/8/layout/vList2"/>
    <dgm:cxn modelId="{2DFDCD08-57EE-4E74-96BD-A67B12C04080}" type="presOf" srcId="{C97CC225-B094-4EA2-91CC-45CB951C1D22}" destId="{BBDA8AB0-7E63-4142-A9ED-DC837E558861}" srcOrd="0" destOrd="2" presId="urn:microsoft.com/office/officeart/2005/8/layout/vList2"/>
    <dgm:cxn modelId="{89CD4515-A6FC-4185-8CE1-2BF423FD352C}" srcId="{D312FE50-38AF-43A7-8A8C-F0D7B6B4897C}" destId="{039F3AE4-0DC8-436A-9E0C-40696B763D59}" srcOrd="1" destOrd="0" parTransId="{741D8831-D165-475D-87A9-C4D25993BDCB}" sibTransId="{367B7936-399C-4D26-8E44-0A7FF5530E58}"/>
    <dgm:cxn modelId="{E3BFFF24-404B-4624-94C8-5D5009A16434}" type="presOf" srcId="{D312FE50-38AF-43A7-8A8C-F0D7B6B4897C}" destId="{B68306A0-966D-426D-81FD-508A8E8E7280}" srcOrd="0" destOrd="0" presId="urn:microsoft.com/office/officeart/2005/8/layout/vList2"/>
    <dgm:cxn modelId="{6200D52B-AFB0-4210-8E98-8F7413A2A3BD}" type="presOf" srcId="{9CB2BBE9-9AC0-4C17-9951-A795DB7FD350}" destId="{605E00AE-2A9D-41FD-AD07-7763AD3A13E2}" srcOrd="0" destOrd="0" presId="urn:microsoft.com/office/officeart/2005/8/layout/vList2"/>
    <dgm:cxn modelId="{D5024971-FCDE-48E1-ADEE-87095423FB55}" type="presOf" srcId="{30C75477-7E35-4B8E-BB97-F70B4AA0B506}" destId="{9B3FA6D1-E1E9-4887-9348-A57D69C42AF7}" srcOrd="0" destOrd="2" presId="urn:microsoft.com/office/officeart/2005/8/layout/vList2"/>
    <dgm:cxn modelId="{065D4579-FC19-4D2B-9681-255AC3DA900E}" type="presOf" srcId="{039F3AE4-0DC8-436A-9E0C-40696B763D59}" destId="{9B3FA6D1-E1E9-4887-9348-A57D69C42AF7}" srcOrd="0" destOrd="1" presId="urn:microsoft.com/office/officeart/2005/8/layout/vList2"/>
    <dgm:cxn modelId="{E340067E-EC7A-4245-A65B-BA9B3FB83BB5}" type="presOf" srcId="{BE673BAD-267B-4AE2-A9AA-325BFFCE0445}" destId="{68ACD61D-BD71-4A18-BEA7-31B7231EFC54}" srcOrd="0" destOrd="0" presId="urn:microsoft.com/office/officeart/2005/8/layout/vList2"/>
    <dgm:cxn modelId="{C2A45084-9B22-4A17-A733-8C8C826E143E}" srcId="{D312FE50-38AF-43A7-8A8C-F0D7B6B4897C}" destId="{6723CCC4-E6F5-432A-96C5-90C9803C340F}" srcOrd="0" destOrd="0" parTransId="{0A87DB09-44F8-4BF3-B5B2-87DC92EE84B3}" sibTransId="{BF82FFA1-B6D7-4883-BDF1-4B6813F4180F}"/>
    <dgm:cxn modelId="{A5714286-D485-4816-9037-C033E0F85EB4}" srcId="{9CB2BBE9-9AC0-4C17-9951-A795DB7FD350}" destId="{458F2E97-69CF-4EB1-AAFE-835111021FE8}" srcOrd="3" destOrd="0" parTransId="{CBFB47D7-270C-4954-9F87-6790EAE82E77}" sibTransId="{A51CDB40-9A88-4CAA-BCC3-F52AAADAFD98}"/>
    <dgm:cxn modelId="{580F6A89-5397-4ECD-89F3-6351F7702F5D}" type="presOf" srcId="{043D02D5-FA0C-4055-ACF8-9AD343743DF5}" destId="{68ACD61D-BD71-4A18-BEA7-31B7231EFC54}" srcOrd="0" destOrd="3" presId="urn:microsoft.com/office/officeart/2005/8/layout/vList2"/>
    <dgm:cxn modelId="{DC203090-87FE-40E3-BC6E-A8C0C8A555C9}" srcId="{9CB2BBE9-9AC0-4C17-9951-A795DB7FD350}" destId="{A48E9A5D-4439-4BB4-9448-018A31D9153E}" srcOrd="4" destOrd="0" parTransId="{3537ED33-12EC-4D0F-936E-612D25796CE4}" sibTransId="{41C15D32-F640-4F6B-8183-3B36082B6378}"/>
    <dgm:cxn modelId="{80401693-656D-4583-A5CA-7DFC65166B59}" srcId="{9CB2BBE9-9AC0-4C17-9951-A795DB7FD350}" destId="{909D5991-CAC9-4CB3-BB3A-DC3717540B5D}" srcOrd="0" destOrd="0" parTransId="{61B3001B-FF17-4690-9B77-D18EE143E3A2}" sibTransId="{CE3D84D0-D93F-434E-90ED-85A0A81CCA4C}"/>
    <dgm:cxn modelId="{30DA019B-959F-4A6A-AC6C-5F233338F3CB}" type="presOf" srcId="{6723CCC4-E6F5-432A-96C5-90C9803C340F}" destId="{9B3FA6D1-E1E9-4887-9348-A57D69C42AF7}" srcOrd="0" destOrd="0" presId="urn:microsoft.com/office/officeart/2005/8/layout/vList2"/>
    <dgm:cxn modelId="{19C46DA9-DD66-4236-9DBC-1CC8D06C175B}" type="presOf" srcId="{458F2E97-69CF-4EB1-AAFE-835111021FE8}" destId="{BBDA8AB0-7E63-4142-A9ED-DC837E558861}" srcOrd="0" destOrd="3" presId="urn:microsoft.com/office/officeart/2005/8/layout/vList2"/>
    <dgm:cxn modelId="{9DB49BAA-D446-4120-99DC-17030675FE96}" type="presOf" srcId="{5DC299C1-2BA8-445F-AEC1-0859E21BEF27}" destId="{68ACD61D-BD71-4A18-BEA7-31B7231EFC54}" srcOrd="0" destOrd="2" presId="urn:microsoft.com/office/officeart/2005/8/layout/vList2"/>
    <dgm:cxn modelId="{6A2124AC-F0A2-4C95-8B88-DADBBB2069F1}" srcId="{806418FA-1FB7-4A2E-93D1-AACE606C172F}" destId="{BE673BAD-267B-4AE2-A9AA-325BFFCE0445}" srcOrd="0" destOrd="0" parTransId="{1DBEB900-7095-4BA5-923C-D38BEF8EA46E}" sibTransId="{FDB9F749-CBC2-4A64-9A0A-E0F9931F6779}"/>
    <dgm:cxn modelId="{655816B9-75E2-4252-88A5-579B5AD8E174}" srcId="{36D115EA-2B0B-423C-B9C4-9024EA63E056}" destId="{D312FE50-38AF-43A7-8A8C-F0D7B6B4897C}" srcOrd="2" destOrd="0" parTransId="{22AEB657-0C1B-4070-8BAC-8902C6101696}" sibTransId="{01FE1920-1BF2-4111-B635-A4BFF9C9EF85}"/>
    <dgm:cxn modelId="{37C349CF-DE49-4436-B72C-3339ABAB21FC}" type="presOf" srcId="{A48E9A5D-4439-4BB4-9448-018A31D9153E}" destId="{BBDA8AB0-7E63-4142-A9ED-DC837E558861}" srcOrd="0" destOrd="4" presId="urn:microsoft.com/office/officeart/2005/8/layout/vList2"/>
    <dgm:cxn modelId="{6668E0CF-30FE-4994-9300-EFFEA4974B26}" type="presOf" srcId="{909D5991-CAC9-4CB3-BB3A-DC3717540B5D}" destId="{BBDA8AB0-7E63-4142-A9ED-DC837E558861}" srcOrd="0" destOrd="0" presId="urn:microsoft.com/office/officeart/2005/8/layout/vList2"/>
    <dgm:cxn modelId="{ABAE34D9-135E-4190-8BD4-805FAF52FC3A}" srcId="{D312FE50-38AF-43A7-8A8C-F0D7B6B4897C}" destId="{30C75477-7E35-4B8E-BB97-F70B4AA0B506}" srcOrd="2" destOrd="0" parTransId="{05ADAD79-FFAD-4CC0-A8CC-9F34779E21BB}" sibTransId="{925524EA-B8B6-487A-9F9E-38D39C13CA0E}"/>
    <dgm:cxn modelId="{569BC9DA-DE47-465E-B198-EFAE5DD50C37}" type="presOf" srcId="{D15F93D9-626D-4AC5-BD51-75D03F0DAE24}" destId="{BBDA8AB0-7E63-4142-A9ED-DC837E558861}" srcOrd="0" destOrd="1" presId="urn:microsoft.com/office/officeart/2005/8/layout/vList2"/>
    <dgm:cxn modelId="{26FDF1DA-2FE8-437F-A697-6C4B258D33D0}" srcId="{806418FA-1FB7-4A2E-93D1-AACE606C172F}" destId="{00751DDA-3FC2-440A-98E0-F039D72A5F26}" srcOrd="1" destOrd="0" parTransId="{C5B555D3-32A2-4E53-9C4E-6420F0D20884}" sibTransId="{5B0637CD-D30B-4C7F-8790-61F064562196}"/>
    <dgm:cxn modelId="{C4E45ADE-2FD1-43B9-946A-38626E09763D}" srcId="{9CB2BBE9-9AC0-4C17-9951-A795DB7FD350}" destId="{C97CC225-B094-4EA2-91CC-45CB951C1D22}" srcOrd="2" destOrd="0" parTransId="{BC562C7E-D562-4839-9E4F-1B5E860DFCA4}" sibTransId="{25FA4087-1B52-424E-A01F-A0222C8F5B2A}"/>
    <dgm:cxn modelId="{1116E2E4-BF66-4F3E-A40A-F13632A95E0B}" srcId="{806418FA-1FB7-4A2E-93D1-AACE606C172F}" destId="{5DC299C1-2BA8-445F-AEC1-0859E21BEF27}" srcOrd="2" destOrd="0" parTransId="{F740BDC8-B893-49A9-99CA-F959D857EC95}" sibTransId="{460F67F6-4C4F-49E6-B44C-973F40BD9F17}"/>
    <dgm:cxn modelId="{F1D623E9-0F38-4314-814F-D2E74AA32548}" srcId="{36D115EA-2B0B-423C-B9C4-9024EA63E056}" destId="{806418FA-1FB7-4A2E-93D1-AACE606C172F}" srcOrd="1" destOrd="0" parTransId="{25BA2653-62F1-4C58-99F7-98FCAF2D31E2}" sibTransId="{EBD83D25-1DF6-466D-9915-F9D3F55617CC}"/>
    <dgm:cxn modelId="{768736ED-DEB5-4124-8EEE-363606B33FEE}" type="presOf" srcId="{806418FA-1FB7-4A2E-93D1-AACE606C172F}" destId="{4D73D72B-F286-4284-8E64-4BDA48AF61DC}" srcOrd="0" destOrd="0" presId="urn:microsoft.com/office/officeart/2005/8/layout/vList2"/>
    <dgm:cxn modelId="{320C13FB-D91A-4AA3-88EA-055A6DA6D89A}" type="presOf" srcId="{00751DDA-3FC2-440A-98E0-F039D72A5F26}" destId="{68ACD61D-BD71-4A18-BEA7-31B7231EFC54}" srcOrd="0" destOrd="1" presId="urn:microsoft.com/office/officeart/2005/8/layout/vList2"/>
    <dgm:cxn modelId="{5E5943E3-9841-47C4-8CE7-41B0413CF32F}" type="presParOf" srcId="{83102398-AF44-41EA-9B15-192D4B133D85}" destId="{605E00AE-2A9D-41FD-AD07-7763AD3A13E2}" srcOrd="0" destOrd="0" presId="urn:microsoft.com/office/officeart/2005/8/layout/vList2"/>
    <dgm:cxn modelId="{ACB9266E-91CB-48C9-94E7-1FF9C7FC091B}" type="presParOf" srcId="{83102398-AF44-41EA-9B15-192D4B133D85}" destId="{BBDA8AB0-7E63-4142-A9ED-DC837E558861}" srcOrd="1" destOrd="0" presId="urn:microsoft.com/office/officeart/2005/8/layout/vList2"/>
    <dgm:cxn modelId="{F54265E9-3959-4026-804B-7C0BFB840333}" type="presParOf" srcId="{83102398-AF44-41EA-9B15-192D4B133D85}" destId="{4D73D72B-F286-4284-8E64-4BDA48AF61DC}" srcOrd="2" destOrd="0" presId="urn:microsoft.com/office/officeart/2005/8/layout/vList2"/>
    <dgm:cxn modelId="{9603ACE0-7491-4523-9FC6-9E38EF795575}" type="presParOf" srcId="{83102398-AF44-41EA-9B15-192D4B133D85}" destId="{68ACD61D-BD71-4A18-BEA7-31B7231EFC54}" srcOrd="3" destOrd="0" presId="urn:microsoft.com/office/officeart/2005/8/layout/vList2"/>
    <dgm:cxn modelId="{6A377DBB-2E3C-4921-9DCC-6CA52B4D5D93}" type="presParOf" srcId="{83102398-AF44-41EA-9B15-192D4B133D85}" destId="{B68306A0-966D-426D-81FD-508A8E8E7280}" srcOrd="4" destOrd="0" presId="urn:microsoft.com/office/officeart/2005/8/layout/vList2"/>
    <dgm:cxn modelId="{50059AE4-28D0-4BFF-9BE5-B9E1D001E98C}" type="presParOf" srcId="{83102398-AF44-41EA-9B15-192D4B133D85}" destId="{9B3FA6D1-E1E9-4887-9348-A57D69C42AF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4370A-6B80-494C-B3A4-0811A4BF4929}">
      <dsp:nvSpPr>
        <dsp:cNvPr id="0" name=""/>
        <dsp:cNvSpPr/>
      </dsp:nvSpPr>
      <dsp:spPr>
        <a:xfrm>
          <a:off x="0" y="112459"/>
          <a:ext cx="10515600" cy="6475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u="none" kern="1200"/>
            <a:t>Problem Statement</a:t>
          </a:r>
          <a:endParaRPr lang="en-US" sz="2700" u="none" kern="1200" dirty="0"/>
        </a:p>
      </dsp:txBody>
      <dsp:txXfrm>
        <a:off x="31613" y="144072"/>
        <a:ext cx="10452374" cy="584369"/>
      </dsp:txXfrm>
    </dsp:sp>
    <dsp:sp modelId="{D010CC26-4CC3-44C1-9196-14053242E9EF}">
      <dsp:nvSpPr>
        <dsp:cNvPr id="0" name=""/>
        <dsp:cNvSpPr/>
      </dsp:nvSpPr>
      <dsp:spPr>
        <a:xfrm>
          <a:off x="0" y="760054"/>
          <a:ext cx="10515600" cy="223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100000"/>
            </a:lnSpc>
            <a:spcBef>
              <a:spcPct val="0"/>
            </a:spcBef>
            <a:spcAft>
              <a:spcPct val="20000"/>
            </a:spcAft>
            <a:buChar char="•"/>
          </a:pPr>
          <a:r>
            <a:rPr lang="en-US" sz="2100" kern="1200"/>
            <a:t>Analyze and compare the GDPs of various Indian states (both total and per capita).</a:t>
          </a:r>
        </a:p>
        <a:p>
          <a:pPr marL="228600" lvl="1" indent="-228600" algn="l" defTabSz="933450">
            <a:lnSpc>
              <a:spcPct val="100000"/>
            </a:lnSpc>
            <a:spcBef>
              <a:spcPct val="0"/>
            </a:spcBef>
            <a:spcAft>
              <a:spcPct val="20000"/>
            </a:spcAft>
            <a:buChar char="•"/>
          </a:pPr>
          <a:r>
            <a:rPr lang="en-US" sz="2100" kern="1200"/>
            <a:t>Divide the states into four categories based on the GDP per capita, and for each of these four categories, analyze the sectors that contribute the most to the GDP (such as agriculture, real estate, manufacturing, etc.).</a:t>
          </a:r>
          <a:endParaRPr lang="en-US" sz="2100" kern="1200" dirty="0"/>
        </a:p>
        <a:p>
          <a:pPr marL="228600" lvl="1" indent="-228600" algn="l" defTabSz="933450">
            <a:lnSpc>
              <a:spcPct val="100000"/>
            </a:lnSpc>
            <a:spcBef>
              <a:spcPct val="0"/>
            </a:spcBef>
            <a:spcAft>
              <a:spcPct val="20000"/>
            </a:spcAft>
            <a:buChar char="•"/>
          </a:pPr>
          <a:r>
            <a:rPr lang="en-US" sz="2100" kern="1200"/>
            <a:t>Analyze whether GDP per capita is related to dropout rates in schools and colleges.</a:t>
          </a:r>
        </a:p>
        <a:p>
          <a:pPr marL="228600" lvl="1" indent="-228600" algn="l" defTabSz="933450">
            <a:lnSpc>
              <a:spcPct val="100000"/>
            </a:lnSpc>
            <a:spcBef>
              <a:spcPct val="0"/>
            </a:spcBef>
            <a:spcAft>
              <a:spcPct val="20000"/>
            </a:spcAft>
            <a:buChar char="•"/>
          </a:pPr>
          <a:r>
            <a:rPr lang="en-US" sz="2100" kern="1200"/>
            <a:t>Provide state specific recommendations, if any, to improve GDP.</a:t>
          </a:r>
        </a:p>
      </dsp:txBody>
      <dsp:txXfrm>
        <a:off x="0" y="760054"/>
        <a:ext cx="10515600" cy="2235599"/>
      </dsp:txXfrm>
    </dsp:sp>
    <dsp:sp modelId="{BC5EE924-3475-4913-9D56-942686CDC183}">
      <dsp:nvSpPr>
        <dsp:cNvPr id="0" name=""/>
        <dsp:cNvSpPr/>
      </dsp:nvSpPr>
      <dsp:spPr>
        <a:xfrm>
          <a:off x="0" y="2995654"/>
          <a:ext cx="10515600" cy="64759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u="none" kern="1200"/>
            <a:t>Data Exploration</a:t>
          </a:r>
          <a:endParaRPr lang="en-US" sz="2700" u="none" kern="1200" dirty="0"/>
        </a:p>
      </dsp:txBody>
      <dsp:txXfrm>
        <a:off x="31613" y="3027267"/>
        <a:ext cx="10452374" cy="584369"/>
      </dsp:txXfrm>
    </dsp:sp>
    <dsp:sp modelId="{DE2A262F-820C-4260-9842-603566EF99A7}">
      <dsp:nvSpPr>
        <dsp:cNvPr id="0" name=""/>
        <dsp:cNvSpPr/>
      </dsp:nvSpPr>
      <dsp:spPr>
        <a:xfrm>
          <a:off x="0" y="3643249"/>
          <a:ext cx="10515600" cy="190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100000"/>
            </a:lnSpc>
            <a:spcBef>
              <a:spcPct val="0"/>
            </a:spcBef>
            <a:spcAft>
              <a:spcPct val="20000"/>
            </a:spcAft>
            <a:buChar char="•"/>
          </a:pPr>
          <a:r>
            <a:rPr lang="en-US" sz="2100" b="1" kern="1200"/>
            <a:t>Source:</a:t>
          </a:r>
          <a:r>
            <a:rPr lang="en-US" sz="2100" kern="1200"/>
            <a:t> </a:t>
          </a:r>
          <a:r>
            <a:rPr lang="en-US" sz="2100" u="sng" kern="1200">
              <a:hlinkClick xmlns:r="http://schemas.openxmlformats.org/officeDocument/2006/relationships" r:id="rId1"/>
            </a:rPr>
            <a:t>https://data.gov.in/</a:t>
          </a:r>
          <a:r>
            <a:rPr lang="en-US" sz="2100" u="sng" kern="1200"/>
            <a:t> - </a:t>
          </a:r>
          <a:r>
            <a:rPr lang="en-US" sz="2100" kern="1200"/>
            <a:t>an Open Government Data (OGD) platform of India. </a:t>
          </a:r>
        </a:p>
        <a:p>
          <a:pPr marL="228600" lvl="1" indent="-228600" algn="l" defTabSz="933450">
            <a:lnSpc>
              <a:spcPct val="100000"/>
            </a:lnSpc>
            <a:spcBef>
              <a:spcPct val="0"/>
            </a:spcBef>
            <a:spcAft>
              <a:spcPct val="20000"/>
            </a:spcAft>
            <a:buChar char="•"/>
          </a:pPr>
          <a:r>
            <a:rPr lang="en-US" sz="2100" b="1" kern="1200"/>
            <a:t>Datasets:</a:t>
          </a:r>
        </a:p>
        <a:p>
          <a:pPr marL="457200" lvl="2" indent="-228600" algn="l" defTabSz="933450">
            <a:lnSpc>
              <a:spcPct val="90000"/>
            </a:lnSpc>
            <a:spcBef>
              <a:spcPct val="0"/>
            </a:spcBef>
            <a:spcAft>
              <a:spcPct val="20000"/>
            </a:spcAft>
            <a:buChar char="•"/>
          </a:pPr>
          <a:r>
            <a:rPr lang="en-US" sz="2100" kern="1200"/>
            <a:t>State-wise Gross Domestic Product (GDP) at current price on yearly basis</a:t>
          </a:r>
        </a:p>
        <a:p>
          <a:pPr marL="457200" lvl="2" indent="-228600" algn="l" defTabSz="933450">
            <a:lnSpc>
              <a:spcPct val="90000"/>
            </a:lnSpc>
            <a:spcBef>
              <a:spcPct val="0"/>
            </a:spcBef>
            <a:spcAft>
              <a:spcPct val="20000"/>
            </a:spcAft>
            <a:buChar char="•"/>
          </a:pPr>
          <a:r>
            <a:rPr lang="en-US" sz="2100" kern="1200" dirty="0"/>
            <a:t>GSVA by Economic Activity at Current Prices</a:t>
          </a:r>
        </a:p>
        <a:p>
          <a:pPr marL="457200" lvl="2" indent="-228600" algn="l" defTabSz="933450">
            <a:lnSpc>
              <a:spcPct val="90000"/>
            </a:lnSpc>
            <a:spcBef>
              <a:spcPct val="0"/>
            </a:spcBef>
            <a:spcAft>
              <a:spcPct val="20000"/>
            </a:spcAft>
            <a:buChar char="•"/>
          </a:pPr>
          <a:r>
            <a:rPr lang="en-US" sz="2100" kern="1200"/>
            <a:t>Dropout rates data </a:t>
          </a:r>
          <a:endParaRPr lang="en-US" sz="2100" b="1" kern="1200"/>
        </a:p>
      </dsp:txBody>
      <dsp:txXfrm>
        <a:off x="0" y="3643249"/>
        <a:ext cx="10515600" cy="1900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E00AE-2A9D-41FD-AD07-7763AD3A13E2}">
      <dsp:nvSpPr>
        <dsp:cNvPr id="0" name=""/>
        <dsp:cNvSpPr/>
      </dsp:nvSpPr>
      <dsp:spPr>
        <a:xfrm>
          <a:off x="0" y="4458"/>
          <a:ext cx="10515600" cy="5276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State-wise Gross Domestic Product (GDP) at current price on yearly basis:</a:t>
          </a:r>
          <a:endParaRPr lang="en-US" sz="2200" kern="1200" dirty="0"/>
        </a:p>
      </dsp:txBody>
      <dsp:txXfrm>
        <a:off x="25759" y="30217"/>
        <a:ext cx="10464082" cy="476152"/>
      </dsp:txXfrm>
    </dsp:sp>
    <dsp:sp modelId="{BBDA8AB0-7E63-4142-A9ED-DC837E558861}">
      <dsp:nvSpPr>
        <dsp:cNvPr id="0" name=""/>
        <dsp:cNvSpPr/>
      </dsp:nvSpPr>
      <dsp:spPr>
        <a:xfrm>
          <a:off x="0" y="532128"/>
          <a:ext cx="10515600" cy="1457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Contains data for 28 states and 4 union territories</a:t>
          </a:r>
        </a:p>
        <a:p>
          <a:pPr marL="171450" lvl="1" indent="-171450" algn="l" defTabSz="755650">
            <a:lnSpc>
              <a:spcPct val="90000"/>
            </a:lnSpc>
            <a:spcBef>
              <a:spcPct val="0"/>
            </a:spcBef>
            <a:spcAft>
              <a:spcPct val="20000"/>
            </a:spcAft>
            <a:buChar char="•"/>
          </a:pPr>
          <a:r>
            <a:rPr lang="en-US" sz="1700" kern="1200"/>
            <a:t>Data for West Bengal is not available (Excluded from analysis)</a:t>
          </a:r>
        </a:p>
        <a:p>
          <a:pPr marL="171450" lvl="1" indent="-171450" algn="l" defTabSz="755650">
            <a:lnSpc>
              <a:spcPct val="90000"/>
            </a:lnSpc>
            <a:spcBef>
              <a:spcPct val="0"/>
            </a:spcBef>
            <a:spcAft>
              <a:spcPct val="20000"/>
            </a:spcAft>
            <a:buChar char="•"/>
          </a:pPr>
          <a:r>
            <a:rPr lang="en-US" sz="1700" kern="1200" dirty="0"/>
            <a:t>GSDP - CURRENT PRICES (` in Crore) for Year 2011 thru 2017</a:t>
          </a:r>
        </a:p>
        <a:p>
          <a:pPr marL="171450" lvl="1" indent="-171450" algn="l" defTabSz="755650">
            <a:lnSpc>
              <a:spcPct val="90000"/>
            </a:lnSpc>
            <a:spcBef>
              <a:spcPct val="0"/>
            </a:spcBef>
            <a:spcAft>
              <a:spcPct val="20000"/>
            </a:spcAft>
            <a:buChar char="•"/>
          </a:pPr>
          <a:r>
            <a:rPr lang="en-US" sz="1700" kern="1200" dirty="0"/>
            <a:t>GSDP is in Crores</a:t>
          </a:r>
        </a:p>
        <a:p>
          <a:pPr marL="171450" lvl="1" indent="-171450" algn="l" defTabSz="755650">
            <a:lnSpc>
              <a:spcPct val="90000"/>
            </a:lnSpc>
            <a:spcBef>
              <a:spcPct val="0"/>
            </a:spcBef>
            <a:spcAft>
              <a:spcPct val="20000"/>
            </a:spcAft>
            <a:buChar char="•"/>
          </a:pPr>
          <a:r>
            <a:rPr lang="en-US" sz="1700" kern="1200"/>
            <a:t>(% Growth over previous year) for Year 2011 thru 2017</a:t>
          </a:r>
        </a:p>
      </dsp:txBody>
      <dsp:txXfrm>
        <a:off x="0" y="532128"/>
        <a:ext cx="10515600" cy="1457280"/>
      </dsp:txXfrm>
    </dsp:sp>
    <dsp:sp modelId="{4D73D72B-F286-4284-8E64-4BDA48AF61DC}">
      <dsp:nvSpPr>
        <dsp:cNvPr id="0" name=""/>
        <dsp:cNvSpPr/>
      </dsp:nvSpPr>
      <dsp:spPr>
        <a:xfrm>
          <a:off x="0" y="1989408"/>
          <a:ext cx="10515600" cy="52767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GSVA by Economic Activity at Current Prices:</a:t>
          </a:r>
          <a:endParaRPr lang="en-US" sz="2200" kern="1200" dirty="0"/>
        </a:p>
      </dsp:txBody>
      <dsp:txXfrm>
        <a:off x="25759" y="2015167"/>
        <a:ext cx="10464082" cy="476152"/>
      </dsp:txXfrm>
    </dsp:sp>
    <dsp:sp modelId="{68ACD61D-BD71-4A18-BEA7-31B7231EFC54}">
      <dsp:nvSpPr>
        <dsp:cNvPr id="0" name=""/>
        <dsp:cNvSpPr/>
      </dsp:nvSpPr>
      <dsp:spPr>
        <a:xfrm>
          <a:off x="0" y="2517078"/>
          <a:ext cx="10515600"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Data available as individual datasets for 28 states and 4 union territories</a:t>
          </a:r>
        </a:p>
        <a:p>
          <a:pPr marL="171450" lvl="1" indent="-171450" algn="l" defTabSz="755650">
            <a:lnSpc>
              <a:spcPct val="90000"/>
            </a:lnSpc>
            <a:spcBef>
              <a:spcPct val="0"/>
            </a:spcBef>
            <a:spcAft>
              <a:spcPct val="20000"/>
            </a:spcAft>
            <a:buChar char="•"/>
          </a:pPr>
          <a:r>
            <a:rPr lang="en-US" sz="1700" kern="1200"/>
            <a:t>Data represents GDP contribution by various Sectors/Sub-Sectors</a:t>
          </a:r>
        </a:p>
        <a:p>
          <a:pPr marL="171450" lvl="1" indent="-171450" algn="l" defTabSz="755650">
            <a:lnSpc>
              <a:spcPct val="90000"/>
            </a:lnSpc>
            <a:spcBef>
              <a:spcPct val="0"/>
            </a:spcBef>
            <a:spcAft>
              <a:spcPct val="20000"/>
            </a:spcAft>
            <a:buChar char="•"/>
          </a:pPr>
          <a:r>
            <a:rPr lang="en-US" sz="1700" kern="1200" dirty="0"/>
            <a:t>Per Capita GSDP is available for various years.</a:t>
          </a:r>
        </a:p>
        <a:p>
          <a:pPr marL="171450" lvl="1" indent="-171450" algn="l" defTabSz="755650">
            <a:lnSpc>
              <a:spcPct val="90000"/>
            </a:lnSpc>
            <a:spcBef>
              <a:spcPct val="0"/>
            </a:spcBef>
            <a:spcAft>
              <a:spcPct val="20000"/>
            </a:spcAft>
            <a:buChar char="•"/>
          </a:pPr>
          <a:r>
            <a:rPr lang="en-US" sz="1700" kern="1200"/>
            <a:t>GSDP is in lacks</a:t>
          </a:r>
        </a:p>
      </dsp:txBody>
      <dsp:txXfrm>
        <a:off x="0" y="2517078"/>
        <a:ext cx="10515600" cy="1184040"/>
      </dsp:txXfrm>
    </dsp:sp>
    <dsp:sp modelId="{B68306A0-966D-426D-81FD-508A8E8E7280}">
      <dsp:nvSpPr>
        <dsp:cNvPr id="0" name=""/>
        <dsp:cNvSpPr/>
      </dsp:nvSpPr>
      <dsp:spPr>
        <a:xfrm>
          <a:off x="0" y="3701118"/>
          <a:ext cx="10515600" cy="5276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Dropout rates data :</a:t>
          </a:r>
          <a:endParaRPr lang="en-US" sz="2200" kern="1200" dirty="0"/>
        </a:p>
      </dsp:txBody>
      <dsp:txXfrm>
        <a:off x="25759" y="3726877"/>
        <a:ext cx="10464082" cy="476152"/>
      </dsp:txXfrm>
    </dsp:sp>
    <dsp:sp modelId="{9B3FA6D1-E1E9-4887-9348-A57D69C42AF7}">
      <dsp:nvSpPr>
        <dsp:cNvPr id="0" name=""/>
        <dsp:cNvSpPr/>
      </dsp:nvSpPr>
      <dsp:spPr>
        <a:xfrm>
          <a:off x="0" y="4228788"/>
          <a:ext cx="105156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Contains drop out rates for Primary, Upper Primary, Secondary and Senior Secondary class.</a:t>
          </a:r>
        </a:p>
        <a:p>
          <a:pPr marL="171450" lvl="1" indent="-171450" algn="l" defTabSz="755650">
            <a:lnSpc>
              <a:spcPct val="90000"/>
            </a:lnSpc>
            <a:spcBef>
              <a:spcPct val="0"/>
            </a:spcBef>
            <a:spcAft>
              <a:spcPct val="20000"/>
            </a:spcAft>
            <a:buChar char="•"/>
          </a:pPr>
          <a:r>
            <a:rPr lang="en-US" sz="1700" kern="1200"/>
            <a:t>Data is available for 2012 thru 2015</a:t>
          </a:r>
        </a:p>
        <a:p>
          <a:pPr marL="171450" lvl="1" indent="-171450" algn="l" defTabSz="755650">
            <a:lnSpc>
              <a:spcPct val="90000"/>
            </a:lnSpc>
            <a:spcBef>
              <a:spcPct val="0"/>
            </a:spcBef>
            <a:spcAft>
              <a:spcPct val="20000"/>
            </a:spcAft>
            <a:buChar char="•"/>
          </a:pPr>
          <a:r>
            <a:rPr lang="en-US" sz="1700" kern="1200" dirty="0"/>
            <a:t>Primary 2014-2015 occurs twice in the data. This appears to be Typo - First occurrence appears to be Primary 2013-2014. We will ignore the first occurrence and consider second occurrence (Primary - 2014-2015.1) for our processing</a:t>
          </a:r>
        </a:p>
      </dsp:txBody>
      <dsp:txXfrm>
        <a:off x="0" y="4228788"/>
        <a:ext cx="10515600" cy="13662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A9DB34-A0FA-4D10-8A8E-6CE918474C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57EE29D7-50EA-43C6-AAB1-F7022D0DB78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A8637CF-6C96-4FF1-B837-4CAFFF41BA31}" type="datetimeFigureOut">
              <a:rPr lang="en-US"/>
              <a:pPr>
                <a:defRPr/>
              </a:pPr>
              <a:t>8/2/2019</a:t>
            </a:fld>
            <a:endParaRPr lang="en-US"/>
          </a:p>
        </p:txBody>
      </p:sp>
      <p:sp>
        <p:nvSpPr>
          <p:cNvPr id="4" name="Slide Image Placeholder 3">
            <a:extLst>
              <a:ext uri="{FF2B5EF4-FFF2-40B4-BE49-F238E27FC236}">
                <a16:creationId xmlns:a16="http://schemas.microsoft.com/office/drawing/2014/main" id="{D3CAAE59-35CE-4786-A8A0-1CAA77AFB07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679D206-1EEB-450E-9F56-D311979A8A7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62427EC-063B-439D-A49D-B2ABDDBB548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1939997B-D5B6-44D1-BA19-8F5C4A86A3FD}"/>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736FF64-8E55-4C71-BB0C-5823A29BD00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36FF64-8E55-4C71-BB0C-5823A29BD002}" type="slidenum">
              <a:rPr lang="en-US" smtClean="0"/>
              <a:pPr>
                <a:defRPr/>
              </a:pPr>
              <a:t>6</a:t>
            </a:fld>
            <a:endParaRPr lang="en-US"/>
          </a:p>
        </p:txBody>
      </p:sp>
    </p:spTree>
    <p:extLst>
      <p:ext uri="{BB962C8B-B14F-4D97-AF65-F5344CB8AC3E}">
        <p14:creationId xmlns:p14="http://schemas.microsoft.com/office/powerpoint/2010/main" val="2834526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36FF64-8E55-4C71-BB0C-5823A29BD002}" type="slidenum">
              <a:rPr lang="en-US" smtClean="0"/>
              <a:pPr>
                <a:defRPr/>
              </a:pPr>
              <a:t>16</a:t>
            </a:fld>
            <a:endParaRPr lang="en-US"/>
          </a:p>
        </p:txBody>
      </p:sp>
    </p:spTree>
    <p:extLst>
      <p:ext uri="{BB962C8B-B14F-4D97-AF65-F5344CB8AC3E}">
        <p14:creationId xmlns:p14="http://schemas.microsoft.com/office/powerpoint/2010/main" val="1760805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36FF64-8E55-4C71-BB0C-5823A29BD002}" type="slidenum">
              <a:rPr lang="en-US" smtClean="0"/>
              <a:pPr>
                <a:defRPr/>
              </a:pPr>
              <a:t>17</a:t>
            </a:fld>
            <a:endParaRPr lang="en-US"/>
          </a:p>
        </p:txBody>
      </p:sp>
    </p:spTree>
    <p:extLst>
      <p:ext uri="{BB962C8B-B14F-4D97-AF65-F5344CB8AC3E}">
        <p14:creationId xmlns:p14="http://schemas.microsoft.com/office/powerpoint/2010/main" val="4018774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36FF64-8E55-4C71-BB0C-5823A29BD002}" type="slidenum">
              <a:rPr lang="en-US" smtClean="0"/>
              <a:pPr>
                <a:defRPr/>
              </a:pPr>
              <a:t>7</a:t>
            </a:fld>
            <a:endParaRPr lang="en-US"/>
          </a:p>
        </p:txBody>
      </p:sp>
    </p:spTree>
    <p:extLst>
      <p:ext uri="{BB962C8B-B14F-4D97-AF65-F5344CB8AC3E}">
        <p14:creationId xmlns:p14="http://schemas.microsoft.com/office/powerpoint/2010/main" val="472759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36FF64-8E55-4C71-BB0C-5823A29BD002}" type="slidenum">
              <a:rPr lang="en-US" smtClean="0"/>
              <a:pPr>
                <a:defRPr/>
              </a:pPr>
              <a:t>8</a:t>
            </a:fld>
            <a:endParaRPr lang="en-US"/>
          </a:p>
        </p:txBody>
      </p:sp>
    </p:spTree>
    <p:extLst>
      <p:ext uri="{BB962C8B-B14F-4D97-AF65-F5344CB8AC3E}">
        <p14:creationId xmlns:p14="http://schemas.microsoft.com/office/powerpoint/2010/main" val="1554101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36FF64-8E55-4C71-BB0C-5823A29BD002}" type="slidenum">
              <a:rPr lang="en-US" smtClean="0"/>
              <a:pPr>
                <a:defRPr/>
              </a:pPr>
              <a:t>9</a:t>
            </a:fld>
            <a:endParaRPr lang="en-US"/>
          </a:p>
        </p:txBody>
      </p:sp>
    </p:spTree>
    <p:extLst>
      <p:ext uri="{BB962C8B-B14F-4D97-AF65-F5344CB8AC3E}">
        <p14:creationId xmlns:p14="http://schemas.microsoft.com/office/powerpoint/2010/main" val="40200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36FF64-8E55-4C71-BB0C-5823A29BD002}" type="slidenum">
              <a:rPr lang="en-US" smtClean="0"/>
              <a:pPr>
                <a:defRPr/>
              </a:pPr>
              <a:t>11</a:t>
            </a:fld>
            <a:endParaRPr lang="en-US"/>
          </a:p>
        </p:txBody>
      </p:sp>
    </p:spTree>
    <p:extLst>
      <p:ext uri="{BB962C8B-B14F-4D97-AF65-F5344CB8AC3E}">
        <p14:creationId xmlns:p14="http://schemas.microsoft.com/office/powerpoint/2010/main" val="176507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36FF64-8E55-4C71-BB0C-5823A29BD002}" type="slidenum">
              <a:rPr lang="en-US" smtClean="0"/>
              <a:pPr>
                <a:defRPr/>
              </a:pPr>
              <a:t>12</a:t>
            </a:fld>
            <a:endParaRPr lang="en-US"/>
          </a:p>
        </p:txBody>
      </p:sp>
    </p:spTree>
    <p:extLst>
      <p:ext uri="{BB962C8B-B14F-4D97-AF65-F5344CB8AC3E}">
        <p14:creationId xmlns:p14="http://schemas.microsoft.com/office/powerpoint/2010/main" val="185952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36FF64-8E55-4C71-BB0C-5823A29BD002}" type="slidenum">
              <a:rPr lang="en-US" smtClean="0"/>
              <a:pPr>
                <a:defRPr/>
              </a:pPr>
              <a:t>13</a:t>
            </a:fld>
            <a:endParaRPr lang="en-US"/>
          </a:p>
        </p:txBody>
      </p:sp>
    </p:spTree>
    <p:extLst>
      <p:ext uri="{BB962C8B-B14F-4D97-AF65-F5344CB8AC3E}">
        <p14:creationId xmlns:p14="http://schemas.microsoft.com/office/powerpoint/2010/main" val="2791472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36FF64-8E55-4C71-BB0C-5823A29BD002}" type="slidenum">
              <a:rPr lang="en-US" smtClean="0"/>
              <a:pPr>
                <a:defRPr/>
              </a:pPr>
              <a:t>14</a:t>
            </a:fld>
            <a:endParaRPr lang="en-US"/>
          </a:p>
        </p:txBody>
      </p:sp>
    </p:spTree>
    <p:extLst>
      <p:ext uri="{BB962C8B-B14F-4D97-AF65-F5344CB8AC3E}">
        <p14:creationId xmlns:p14="http://schemas.microsoft.com/office/powerpoint/2010/main" val="598598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36FF64-8E55-4C71-BB0C-5823A29BD002}" type="slidenum">
              <a:rPr lang="en-US" smtClean="0"/>
              <a:pPr>
                <a:defRPr/>
              </a:pPr>
              <a:t>15</a:t>
            </a:fld>
            <a:endParaRPr lang="en-US"/>
          </a:p>
        </p:txBody>
      </p:sp>
    </p:spTree>
    <p:extLst>
      <p:ext uri="{BB962C8B-B14F-4D97-AF65-F5344CB8AC3E}">
        <p14:creationId xmlns:p14="http://schemas.microsoft.com/office/powerpoint/2010/main" val="401256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7384-EAA6-4C0D-81D5-B34D9D6479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40CA41-AFD2-4A84-BD77-C268FE63BA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698F5D-F855-4144-A40B-DED50178993E}"/>
              </a:ext>
            </a:extLst>
          </p:cNvPr>
          <p:cNvSpPr>
            <a:spLocks noGrp="1"/>
          </p:cNvSpPr>
          <p:nvPr>
            <p:ph type="dt" sz="half" idx="10"/>
          </p:nvPr>
        </p:nvSpPr>
        <p:spPr/>
        <p:txBody>
          <a:bodyPr/>
          <a:lstStyle>
            <a:lvl1pPr>
              <a:defRPr/>
            </a:lvl1pPr>
          </a:lstStyle>
          <a:p>
            <a:pPr>
              <a:defRPr/>
            </a:pPr>
            <a:fld id="{47EE17F3-784C-4452-95A6-FD2AAD1AD02A}" type="datetime1">
              <a:rPr lang="en-US" smtClean="0"/>
              <a:t>8/4/2019</a:t>
            </a:fld>
            <a:endParaRPr lang="en-US"/>
          </a:p>
        </p:txBody>
      </p:sp>
      <p:sp>
        <p:nvSpPr>
          <p:cNvPr id="5" name="Footer Placeholder 4">
            <a:extLst>
              <a:ext uri="{FF2B5EF4-FFF2-40B4-BE49-F238E27FC236}">
                <a16:creationId xmlns:a16="http://schemas.microsoft.com/office/drawing/2014/main" id="{57B35936-951D-4AD3-A88A-7F885981633B}"/>
              </a:ext>
            </a:extLst>
          </p:cNvPr>
          <p:cNvSpPr>
            <a:spLocks noGrp="1"/>
          </p:cNvSpPr>
          <p:nvPr>
            <p:ph type="ftr" sz="quarter" idx="11"/>
          </p:nvPr>
        </p:nvSpPr>
        <p:spPr/>
        <p:txBody>
          <a:bodyPr/>
          <a:lstStyle>
            <a:lvl1pPr>
              <a:defRPr/>
            </a:lvl1pPr>
          </a:lstStyle>
          <a:p>
            <a:pPr>
              <a:defRPr/>
            </a:pPr>
            <a:r>
              <a:rPr lang="en-US"/>
              <a:t>GDP Analysis -  Hemant Sawakare – Roll Number DDS1930106</a:t>
            </a:r>
          </a:p>
        </p:txBody>
      </p:sp>
      <p:sp>
        <p:nvSpPr>
          <p:cNvPr id="6" name="Slide Number Placeholder 5">
            <a:extLst>
              <a:ext uri="{FF2B5EF4-FFF2-40B4-BE49-F238E27FC236}">
                <a16:creationId xmlns:a16="http://schemas.microsoft.com/office/drawing/2014/main" id="{664FD579-C5A8-4F81-96CA-47DA33F0948D}"/>
              </a:ext>
            </a:extLst>
          </p:cNvPr>
          <p:cNvSpPr>
            <a:spLocks noGrp="1"/>
          </p:cNvSpPr>
          <p:nvPr>
            <p:ph type="sldNum" sz="quarter" idx="12"/>
          </p:nvPr>
        </p:nvSpPr>
        <p:spPr/>
        <p:txBody>
          <a:bodyPr/>
          <a:lstStyle>
            <a:lvl1pPr>
              <a:defRPr/>
            </a:lvl1pPr>
          </a:lstStyle>
          <a:p>
            <a:pPr>
              <a:defRPr/>
            </a:pPr>
            <a:fld id="{C5E4B355-51BE-4E16-97E0-01288BFEFBE2}" type="slidenum">
              <a:rPr lang="en-US"/>
              <a:pPr>
                <a:defRPr/>
              </a:pPr>
              <a:t>‹#›</a:t>
            </a:fld>
            <a:endParaRPr lang="en-US"/>
          </a:p>
        </p:txBody>
      </p:sp>
    </p:spTree>
    <p:extLst>
      <p:ext uri="{BB962C8B-B14F-4D97-AF65-F5344CB8AC3E}">
        <p14:creationId xmlns:p14="http://schemas.microsoft.com/office/powerpoint/2010/main" val="229756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9DFF5-D2A2-446F-A0BA-28453CE1DA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42E97C-A9E9-454C-B17D-F736FE33FA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61A33-3947-4C11-94AB-E6078ABC0EDA}"/>
              </a:ext>
            </a:extLst>
          </p:cNvPr>
          <p:cNvSpPr>
            <a:spLocks noGrp="1"/>
          </p:cNvSpPr>
          <p:nvPr>
            <p:ph type="dt" sz="half" idx="10"/>
          </p:nvPr>
        </p:nvSpPr>
        <p:spPr/>
        <p:txBody>
          <a:bodyPr/>
          <a:lstStyle>
            <a:lvl1pPr>
              <a:defRPr/>
            </a:lvl1pPr>
          </a:lstStyle>
          <a:p>
            <a:pPr>
              <a:defRPr/>
            </a:pPr>
            <a:fld id="{FF481C71-8705-423D-BA89-9A9356ACD19D}" type="datetime1">
              <a:rPr lang="en-US" smtClean="0"/>
              <a:t>8/4/2019</a:t>
            </a:fld>
            <a:endParaRPr lang="en-US"/>
          </a:p>
        </p:txBody>
      </p:sp>
      <p:sp>
        <p:nvSpPr>
          <p:cNvPr id="5" name="Footer Placeholder 4">
            <a:extLst>
              <a:ext uri="{FF2B5EF4-FFF2-40B4-BE49-F238E27FC236}">
                <a16:creationId xmlns:a16="http://schemas.microsoft.com/office/drawing/2014/main" id="{ED381291-0706-4E00-BB43-8B8E2BFF6008}"/>
              </a:ext>
            </a:extLst>
          </p:cNvPr>
          <p:cNvSpPr>
            <a:spLocks noGrp="1"/>
          </p:cNvSpPr>
          <p:nvPr>
            <p:ph type="ftr" sz="quarter" idx="11"/>
          </p:nvPr>
        </p:nvSpPr>
        <p:spPr/>
        <p:txBody>
          <a:bodyPr/>
          <a:lstStyle>
            <a:lvl1pPr>
              <a:defRPr/>
            </a:lvl1pPr>
          </a:lstStyle>
          <a:p>
            <a:pPr>
              <a:defRPr/>
            </a:pPr>
            <a:r>
              <a:rPr lang="en-US"/>
              <a:t>GDP Analysis -  Hemant Sawakare – Roll Number DDS1930106</a:t>
            </a:r>
          </a:p>
        </p:txBody>
      </p:sp>
      <p:sp>
        <p:nvSpPr>
          <p:cNvPr id="6" name="Slide Number Placeholder 5">
            <a:extLst>
              <a:ext uri="{FF2B5EF4-FFF2-40B4-BE49-F238E27FC236}">
                <a16:creationId xmlns:a16="http://schemas.microsoft.com/office/drawing/2014/main" id="{EE713AC1-F285-4110-A64D-FADE47029692}"/>
              </a:ext>
            </a:extLst>
          </p:cNvPr>
          <p:cNvSpPr>
            <a:spLocks noGrp="1"/>
          </p:cNvSpPr>
          <p:nvPr>
            <p:ph type="sldNum" sz="quarter" idx="12"/>
          </p:nvPr>
        </p:nvSpPr>
        <p:spPr/>
        <p:txBody>
          <a:bodyPr/>
          <a:lstStyle>
            <a:lvl1pPr>
              <a:defRPr/>
            </a:lvl1pPr>
          </a:lstStyle>
          <a:p>
            <a:pPr>
              <a:defRPr/>
            </a:pPr>
            <a:fld id="{2CFA790A-B552-4418-9FF0-F7E25075887E}" type="slidenum">
              <a:rPr lang="en-US"/>
              <a:pPr>
                <a:defRPr/>
              </a:pPr>
              <a:t>‹#›</a:t>
            </a:fld>
            <a:endParaRPr lang="en-US"/>
          </a:p>
        </p:txBody>
      </p:sp>
    </p:spTree>
    <p:extLst>
      <p:ext uri="{BB962C8B-B14F-4D97-AF65-F5344CB8AC3E}">
        <p14:creationId xmlns:p14="http://schemas.microsoft.com/office/powerpoint/2010/main" val="347830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DA8A50-F499-450E-BB36-9A6F2AB0AF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ADEDA2-C5B9-4214-955B-1BFA266915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517FF-44AE-43FE-8CE7-280BE125C856}"/>
              </a:ext>
            </a:extLst>
          </p:cNvPr>
          <p:cNvSpPr>
            <a:spLocks noGrp="1"/>
          </p:cNvSpPr>
          <p:nvPr>
            <p:ph type="dt" sz="half" idx="10"/>
          </p:nvPr>
        </p:nvSpPr>
        <p:spPr/>
        <p:txBody>
          <a:bodyPr/>
          <a:lstStyle>
            <a:lvl1pPr>
              <a:defRPr/>
            </a:lvl1pPr>
          </a:lstStyle>
          <a:p>
            <a:pPr>
              <a:defRPr/>
            </a:pPr>
            <a:fld id="{98F0C5B1-5502-4982-8D34-46AB0899D4EB}" type="datetime1">
              <a:rPr lang="en-US" smtClean="0"/>
              <a:t>8/4/2019</a:t>
            </a:fld>
            <a:endParaRPr lang="en-US"/>
          </a:p>
        </p:txBody>
      </p:sp>
      <p:sp>
        <p:nvSpPr>
          <p:cNvPr id="5" name="Footer Placeholder 4">
            <a:extLst>
              <a:ext uri="{FF2B5EF4-FFF2-40B4-BE49-F238E27FC236}">
                <a16:creationId xmlns:a16="http://schemas.microsoft.com/office/drawing/2014/main" id="{6EC60E52-FC0C-44A5-9FFB-747D235A7C85}"/>
              </a:ext>
            </a:extLst>
          </p:cNvPr>
          <p:cNvSpPr>
            <a:spLocks noGrp="1"/>
          </p:cNvSpPr>
          <p:nvPr>
            <p:ph type="ftr" sz="quarter" idx="11"/>
          </p:nvPr>
        </p:nvSpPr>
        <p:spPr/>
        <p:txBody>
          <a:bodyPr/>
          <a:lstStyle>
            <a:lvl1pPr>
              <a:defRPr/>
            </a:lvl1pPr>
          </a:lstStyle>
          <a:p>
            <a:pPr>
              <a:defRPr/>
            </a:pPr>
            <a:r>
              <a:rPr lang="en-US"/>
              <a:t>GDP Analysis -  Hemant Sawakare – Roll Number DDS1930106</a:t>
            </a:r>
          </a:p>
        </p:txBody>
      </p:sp>
      <p:sp>
        <p:nvSpPr>
          <p:cNvPr id="6" name="Slide Number Placeholder 5">
            <a:extLst>
              <a:ext uri="{FF2B5EF4-FFF2-40B4-BE49-F238E27FC236}">
                <a16:creationId xmlns:a16="http://schemas.microsoft.com/office/drawing/2014/main" id="{65A6D1FD-2AD5-486C-9107-3D1980E1C978}"/>
              </a:ext>
            </a:extLst>
          </p:cNvPr>
          <p:cNvSpPr>
            <a:spLocks noGrp="1"/>
          </p:cNvSpPr>
          <p:nvPr>
            <p:ph type="sldNum" sz="quarter" idx="12"/>
          </p:nvPr>
        </p:nvSpPr>
        <p:spPr/>
        <p:txBody>
          <a:bodyPr/>
          <a:lstStyle>
            <a:lvl1pPr>
              <a:defRPr/>
            </a:lvl1pPr>
          </a:lstStyle>
          <a:p>
            <a:pPr>
              <a:defRPr/>
            </a:pPr>
            <a:fld id="{62856354-63D7-48AC-A5D1-C7BDFF7540B5}" type="slidenum">
              <a:rPr lang="en-US"/>
              <a:pPr>
                <a:defRPr/>
              </a:pPr>
              <a:t>‹#›</a:t>
            </a:fld>
            <a:endParaRPr lang="en-US"/>
          </a:p>
        </p:txBody>
      </p:sp>
    </p:spTree>
    <p:extLst>
      <p:ext uri="{BB962C8B-B14F-4D97-AF65-F5344CB8AC3E}">
        <p14:creationId xmlns:p14="http://schemas.microsoft.com/office/powerpoint/2010/main" val="279511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99EE-1BC7-42F2-B033-E26F3068B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4C236E-BEAA-4A5A-BBFF-637A28F565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7EE40-A3D1-4C31-A08C-973634D5168E}"/>
              </a:ext>
            </a:extLst>
          </p:cNvPr>
          <p:cNvSpPr>
            <a:spLocks noGrp="1"/>
          </p:cNvSpPr>
          <p:nvPr>
            <p:ph type="dt" sz="half" idx="10"/>
          </p:nvPr>
        </p:nvSpPr>
        <p:spPr/>
        <p:txBody>
          <a:bodyPr/>
          <a:lstStyle>
            <a:lvl1pPr>
              <a:defRPr/>
            </a:lvl1pPr>
          </a:lstStyle>
          <a:p>
            <a:pPr>
              <a:defRPr/>
            </a:pPr>
            <a:fld id="{29D39430-9129-4167-9B71-08747AF93DC0}" type="datetime1">
              <a:rPr lang="en-US" smtClean="0"/>
              <a:t>8/4/2019</a:t>
            </a:fld>
            <a:endParaRPr lang="en-US"/>
          </a:p>
        </p:txBody>
      </p:sp>
      <p:sp>
        <p:nvSpPr>
          <p:cNvPr id="5" name="Footer Placeholder 4">
            <a:extLst>
              <a:ext uri="{FF2B5EF4-FFF2-40B4-BE49-F238E27FC236}">
                <a16:creationId xmlns:a16="http://schemas.microsoft.com/office/drawing/2014/main" id="{979D892C-03DE-40CB-BD48-CC1CC80ECA27}"/>
              </a:ext>
            </a:extLst>
          </p:cNvPr>
          <p:cNvSpPr>
            <a:spLocks noGrp="1"/>
          </p:cNvSpPr>
          <p:nvPr>
            <p:ph type="ftr" sz="quarter" idx="11"/>
          </p:nvPr>
        </p:nvSpPr>
        <p:spPr/>
        <p:txBody>
          <a:bodyPr/>
          <a:lstStyle>
            <a:lvl1pPr>
              <a:defRPr/>
            </a:lvl1pPr>
          </a:lstStyle>
          <a:p>
            <a:pPr>
              <a:defRPr/>
            </a:pPr>
            <a:r>
              <a:rPr lang="en-US"/>
              <a:t>GDP Analysis -  Hemant Sawakare – Roll Number DDS1930106</a:t>
            </a:r>
          </a:p>
        </p:txBody>
      </p:sp>
      <p:sp>
        <p:nvSpPr>
          <p:cNvPr id="6" name="Slide Number Placeholder 5">
            <a:extLst>
              <a:ext uri="{FF2B5EF4-FFF2-40B4-BE49-F238E27FC236}">
                <a16:creationId xmlns:a16="http://schemas.microsoft.com/office/drawing/2014/main" id="{020117F1-AE4E-4659-AD4D-DD3594219213}"/>
              </a:ext>
            </a:extLst>
          </p:cNvPr>
          <p:cNvSpPr>
            <a:spLocks noGrp="1"/>
          </p:cNvSpPr>
          <p:nvPr>
            <p:ph type="sldNum" sz="quarter" idx="12"/>
          </p:nvPr>
        </p:nvSpPr>
        <p:spPr/>
        <p:txBody>
          <a:bodyPr/>
          <a:lstStyle>
            <a:lvl1pPr>
              <a:defRPr/>
            </a:lvl1pPr>
          </a:lstStyle>
          <a:p>
            <a:pPr>
              <a:defRPr/>
            </a:pPr>
            <a:fld id="{858CE9B2-E0F8-4013-96C2-FFB4BC3F53BC}" type="slidenum">
              <a:rPr lang="en-US"/>
              <a:pPr>
                <a:defRPr/>
              </a:pPr>
              <a:t>‹#›</a:t>
            </a:fld>
            <a:endParaRPr lang="en-US"/>
          </a:p>
        </p:txBody>
      </p:sp>
    </p:spTree>
    <p:extLst>
      <p:ext uri="{BB962C8B-B14F-4D97-AF65-F5344CB8AC3E}">
        <p14:creationId xmlns:p14="http://schemas.microsoft.com/office/powerpoint/2010/main" val="310802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1CB1-7B39-40C7-A87F-AFC31C2EB5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F76990-1C2B-403A-89BA-C2D6AF6278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1815A3-693C-40D2-A5DE-BEAC0336E3FC}"/>
              </a:ext>
            </a:extLst>
          </p:cNvPr>
          <p:cNvSpPr>
            <a:spLocks noGrp="1"/>
          </p:cNvSpPr>
          <p:nvPr>
            <p:ph type="dt" sz="half" idx="10"/>
          </p:nvPr>
        </p:nvSpPr>
        <p:spPr/>
        <p:txBody>
          <a:bodyPr/>
          <a:lstStyle>
            <a:lvl1pPr>
              <a:defRPr/>
            </a:lvl1pPr>
          </a:lstStyle>
          <a:p>
            <a:pPr>
              <a:defRPr/>
            </a:pPr>
            <a:fld id="{00AF0C5F-E30F-4487-8EE5-E43874CDF50F}" type="datetime1">
              <a:rPr lang="en-US" smtClean="0"/>
              <a:t>8/4/2019</a:t>
            </a:fld>
            <a:endParaRPr lang="en-US"/>
          </a:p>
        </p:txBody>
      </p:sp>
      <p:sp>
        <p:nvSpPr>
          <p:cNvPr id="5" name="Footer Placeholder 4">
            <a:extLst>
              <a:ext uri="{FF2B5EF4-FFF2-40B4-BE49-F238E27FC236}">
                <a16:creationId xmlns:a16="http://schemas.microsoft.com/office/drawing/2014/main" id="{E81EEBEE-6345-4895-A677-A58AF9DF32DA}"/>
              </a:ext>
            </a:extLst>
          </p:cNvPr>
          <p:cNvSpPr>
            <a:spLocks noGrp="1"/>
          </p:cNvSpPr>
          <p:nvPr>
            <p:ph type="ftr" sz="quarter" idx="11"/>
          </p:nvPr>
        </p:nvSpPr>
        <p:spPr/>
        <p:txBody>
          <a:bodyPr/>
          <a:lstStyle>
            <a:lvl1pPr>
              <a:defRPr/>
            </a:lvl1pPr>
          </a:lstStyle>
          <a:p>
            <a:pPr>
              <a:defRPr/>
            </a:pPr>
            <a:r>
              <a:rPr lang="en-US"/>
              <a:t>GDP Analysis -  Hemant Sawakare – Roll Number DDS1930106</a:t>
            </a:r>
          </a:p>
        </p:txBody>
      </p:sp>
      <p:sp>
        <p:nvSpPr>
          <p:cNvPr id="6" name="Slide Number Placeholder 5">
            <a:extLst>
              <a:ext uri="{FF2B5EF4-FFF2-40B4-BE49-F238E27FC236}">
                <a16:creationId xmlns:a16="http://schemas.microsoft.com/office/drawing/2014/main" id="{FE241996-7E49-46B2-BA43-6BDA7BF0BC23}"/>
              </a:ext>
            </a:extLst>
          </p:cNvPr>
          <p:cNvSpPr>
            <a:spLocks noGrp="1"/>
          </p:cNvSpPr>
          <p:nvPr>
            <p:ph type="sldNum" sz="quarter" idx="12"/>
          </p:nvPr>
        </p:nvSpPr>
        <p:spPr/>
        <p:txBody>
          <a:bodyPr/>
          <a:lstStyle>
            <a:lvl1pPr>
              <a:defRPr/>
            </a:lvl1pPr>
          </a:lstStyle>
          <a:p>
            <a:pPr>
              <a:defRPr/>
            </a:pPr>
            <a:fld id="{07F47F88-2968-4C51-ABA6-37EAFF57C691}" type="slidenum">
              <a:rPr lang="en-US"/>
              <a:pPr>
                <a:defRPr/>
              </a:pPr>
              <a:t>‹#›</a:t>
            </a:fld>
            <a:endParaRPr lang="en-US"/>
          </a:p>
        </p:txBody>
      </p:sp>
    </p:spTree>
    <p:extLst>
      <p:ext uri="{BB962C8B-B14F-4D97-AF65-F5344CB8AC3E}">
        <p14:creationId xmlns:p14="http://schemas.microsoft.com/office/powerpoint/2010/main" val="166375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B2DE-B76F-41FD-B2EF-EAFE184F42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58B10-B889-400D-8E0E-5F980D2AAB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5E6E9D-3EB6-4EC6-8A8E-274EFA1845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0350171-7535-4D11-9E2D-936A92712BD1}"/>
              </a:ext>
            </a:extLst>
          </p:cNvPr>
          <p:cNvSpPr>
            <a:spLocks noGrp="1"/>
          </p:cNvSpPr>
          <p:nvPr>
            <p:ph type="dt" sz="half" idx="10"/>
          </p:nvPr>
        </p:nvSpPr>
        <p:spPr/>
        <p:txBody>
          <a:bodyPr/>
          <a:lstStyle>
            <a:lvl1pPr>
              <a:defRPr/>
            </a:lvl1pPr>
          </a:lstStyle>
          <a:p>
            <a:pPr>
              <a:defRPr/>
            </a:pPr>
            <a:fld id="{4D42884E-DD04-4240-A31E-EE3C949C9698}" type="datetime1">
              <a:rPr lang="en-US" smtClean="0"/>
              <a:t>8/4/2019</a:t>
            </a:fld>
            <a:endParaRPr lang="en-US"/>
          </a:p>
        </p:txBody>
      </p:sp>
      <p:sp>
        <p:nvSpPr>
          <p:cNvPr id="6" name="Footer Placeholder 4">
            <a:extLst>
              <a:ext uri="{FF2B5EF4-FFF2-40B4-BE49-F238E27FC236}">
                <a16:creationId xmlns:a16="http://schemas.microsoft.com/office/drawing/2014/main" id="{05FAA4A8-7CFF-48C7-9226-667E1AC77E93}"/>
              </a:ext>
            </a:extLst>
          </p:cNvPr>
          <p:cNvSpPr>
            <a:spLocks noGrp="1"/>
          </p:cNvSpPr>
          <p:nvPr>
            <p:ph type="ftr" sz="quarter" idx="11"/>
          </p:nvPr>
        </p:nvSpPr>
        <p:spPr/>
        <p:txBody>
          <a:bodyPr/>
          <a:lstStyle>
            <a:lvl1pPr>
              <a:defRPr/>
            </a:lvl1pPr>
          </a:lstStyle>
          <a:p>
            <a:pPr>
              <a:defRPr/>
            </a:pPr>
            <a:r>
              <a:rPr lang="en-US"/>
              <a:t>GDP Analysis -  Hemant Sawakare – Roll Number DDS1930106</a:t>
            </a:r>
          </a:p>
        </p:txBody>
      </p:sp>
      <p:sp>
        <p:nvSpPr>
          <p:cNvPr id="7" name="Slide Number Placeholder 5">
            <a:extLst>
              <a:ext uri="{FF2B5EF4-FFF2-40B4-BE49-F238E27FC236}">
                <a16:creationId xmlns:a16="http://schemas.microsoft.com/office/drawing/2014/main" id="{D1175BA4-700E-4E5E-9A7B-C982344F63C0}"/>
              </a:ext>
            </a:extLst>
          </p:cNvPr>
          <p:cNvSpPr>
            <a:spLocks noGrp="1"/>
          </p:cNvSpPr>
          <p:nvPr>
            <p:ph type="sldNum" sz="quarter" idx="12"/>
          </p:nvPr>
        </p:nvSpPr>
        <p:spPr/>
        <p:txBody>
          <a:bodyPr/>
          <a:lstStyle>
            <a:lvl1pPr>
              <a:defRPr/>
            </a:lvl1pPr>
          </a:lstStyle>
          <a:p>
            <a:pPr>
              <a:defRPr/>
            </a:pPr>
            <a:fld id="{86847C17-1C4D-40D7-BDA6-553FE21E6F3A}" type="slidenum">
              <a:rPr lang="en-US"/>
              <a:pPr>
                <a:defRPr/>
              </a:pPr>
              <a:t>‹#›</a:t>
            </a:fld>
            <a:endParaRPr lang="en-US"/>
          </a:p>
        </p:txBody>
      </p:sp>
    </p:spTree>
    <p:extLst>
      <p:ext uri="{BB962C8B-B14F-4D97-AF65-F5344CB8AC3E}">
        <p14:creationId xmlns:p14="http://schemas.microsoft.com/office/powerpoint/2010/main" val="4003726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8CF4-0EA2-4708-9FC0-1CA59C033F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ECECA6-9B3B-4C6B-90DB-63B2AF63F0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02406-BDE0-4332-8483-A2A12262C9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83C67B-E96E-4734-A4DD-5ED19B0106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EFEB38-593C-4021-A086-157EA265BD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2274025-C0BA-4A46-B621-A501B58137D4}"/>
              </a:ext>
            </a:extLst>
          </p:cNvPr>
          <p:cNvSpPr>
            <a:spLocks noGrp="1"/>
          </p:cNvSpPr>
          <p:nvPr>
            <p:ph type="dt" sz="half" idx="10"/>
          </p:nvPr>
        </p:nvSpPr>
        <p:spPr/>
        <p:txBody>
          <a:bodyPr/>
          <a:lstStyle>
            <a:lvl1pPr>
              <a:defRPr/>
            </a:lvl1pPr>
          </a:lstStyle>
          <a:p>
            <a:pPr>
              <a:defRPr/>
            </a:pPr>
            <a:fld id="{F5DC1369-15BD-496F-A8BA-BC41DA0F31FF}" type="datetime1">
              <a:rPr lang="en-US" smtClean="0"/>
              <a:t>8/4/2019</a:t>
            </a:fld>
            <a:endParaRPr lang="en-US"/>
          </a:p>
        </p:txBody>
      </p:sp>
      <p:sp>
        <p:nvSpPr>
          <p:cNvPr id="8" name="Footer Placeholder 4">
            <a:extLst>
              <a:ext uri="{FF2B5EF4-FFF2-40B4-BE49-F238E27FC236}">
                <a16:creationId xmlns:a16="http://schemas.microsoft.com/office/drawing/2014/main" id="{5868F980-4CA8-42C0-BC73-0C3EA428971E}"/>
              </a:ext>
            </a:extLst>
          </p:cNvPr>
          <p:cNvSpPr>
            <a:spLocks noGrp="1"/>
          </p:cNvSpPr>
          <p:nvPr>
            <p:ph type="ftr" sz="quarter" idx="11"/>
          </p:nvPr>
        </p:nvSpPr>
        <p:spPr/>
        <p:txBody>
          <a:bodyPr/>
          <a:lstStyle>
            <a:lvl1pPr>
              <a:defRPr/>
            </a:lvl1pPr>
          </a:lstStyle>
          <a:p>
            <a:pPr>
              <a:defRPr/>
            </a:pPr>
            <a:r>
              <a:rPr lang="en-US"/>
              <a:t>GDP Analysis -  Hemant Sawakare – Roll Number DDS1930106</a:t>
            </a:r>
          </a:p>
        </p:txBody>
      </p:sp>
      <p:sp>
        <p:nvSpPr>
          <p:cNvPr id="9" name="Slide Number Placeholder 5">
            <a:extLst>
              <a:ext uri="{FF2B5EF4-FFF2-40B4-BE49-F238E27FC236}">
                <a16:creationId xmlns:a16="http://schemas.microsoft.com/office/drawing/2014/main" id="{2029CBA4-4C42-4A58-91CF-22DD29EBC096}"/>
              </a:ext>
            </a:extLst>
          </p:cNvPr>
          <p:cNvSpPr>
            <a:spLocks noGrp="1"/>
          </p:cNvSpPr>
          <p:nvPr>
            <p:ph type="sldNum" sz="quarter" idx="12"/>
          </p:nvPr>
        </p:nvSpPr>
        <p:spPr/>
        <p:txBody>
          <a:bodyPr/>
          <a:lstStyle>
            <a:lvl1pPr>
              <a:defRPr/>
            </a:lvl1pPr>
          </a:lstStyle>
          <a:p>
            <a:pPr>
              <a:defRPr/>
            </a:pPr>
            <a:fld id="{A0EA457C-2042-4587-B474-AF2E11CA1D39}" type="slidenum">
              <a:rPr lang="en-US"/>
              <a:pPr>
                <a:defRPr/>
              </a:pPr>
              <a:t>‹#›</a:t>
            </a:fld>
            <a:endParaRPr lang="en-US"/>
          </a:p>
        </p:txBody>
      </p:sp>
    </p:spTree>
    <p:extLst>
      <p:ext uri="{BB962C8B-B14F-4D97-AF65-F5344CB8AC3E}">
        <p14:creationId xmlns:p14="http://schemas.microsoft.com/office/powerpoint/2010/main" val="134309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98F9-26DF-42C3-925E-EC1A50444661}"/>
              </a:ext>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04C5CB8-8408-448F-85C3-C927BC56FCE5}"/>
              </a:ext>
            </a:extLst>
          </p:cNvPr>
          <p:cNvSpPr>
            <a:spLocks noGrp="1"/>
          </p:cNvSpPr>
          <p:nvPr>
            <p:ph type="dt" sz="half" idx="10"/>
          </p:nvPr>
        </p:nvSpPr>
        <p:spPr/>
        <p:txBody>
          <a:bodyPr/>
          <a:lstStyle>
            <a:lvl1pPr>
              <a:defRPr/>
            </a:lvl1pPr>
          </a:lstStyle>
          <a:p>
            <a:pPr>
              <a:defRPr/>
            </a:pPr>
            <a:fld id="{C523FF2F-7F9A-4F17-BEB3-6901DB67A357}" type="datetime1">
              <a:rPr lang="en-US" smtClean="0"/>
              <a:t>8/4/2019</a:t>
            </a:fld>
            <a:endParaRPr lang="en-US"/>
          </a:p>
        </p:txBody>
      </p:sp>
      <p:sp>
        <p:nvSpPr>
          <p:cNvPr id="4" name="Footer Placeholder 4">
            <a:extLst>
              <a:ext uri="{FF2B5EF4-FFF2-40B4-BE49-F238E27FC236}">
                <a16:creationId xmlns:a16="http://schemas.microsoft.com/office/drawing/2014/main" id="{DEA2DEAA-109C-499E-8919-EF0AE06FFA57}"/>
              </a:ext>
            </a:extLst>
          </p:cNvPr>
          <p:cNvSpPr>
            <a:spLocks noGrp="1"/>
          </p:cNvSpPr>
          <p:nvPr>
            <p:ph type="ftr" sz="quarter" idx="11"/>
          </p:nvPr>
        </p:nvSpPr>
        <p:spPr/>
        <p:txBody>
          <a:bodyPr/>
          <a:lstStyle>
            <a:lvl1pPr>
              <a:defRPr/>
            </a:lvl1pPr>
          </a:lstStyle>
          <a:p>
            <a:pPr>
              <a:defRPr/>
            </a:pPr>
            <a:r>
              <a:rPr lang="en-US"/>
              <a:t>GDP Analysis -  Hemant Sawakare – Roll Number DDS1930106</a:t>
            </a:r>
          </a:p>
        </p:txBody>
      </p:sp>
      <p:sp>
        <p:nvSpPr>
          <p:cNvPr id="5" name="Slide Number Placeholder 5">
            <a:extLst>
              <a:ext uri="{FF2B5EF4-FFF2-40B4-BE49-F238E27FC236}">
                <a16:creationId xmlns:a16="http://schemas.microsoft.com/office/drawing/2014/main" id="{967D15B0-02EE-4255-A060-19589C6C47B8}"/>
              </a:ext>
            </a:extLst>
          </p:cNvPr>
          <p:cNvSpPr>
            <a:spLocks noGrp="1"/>
          </p:cNvSpPr>
          <p:nvPr>
            <p:ph type="sldNum" sz="quarter" idx="12"/>
          </p:nvPr>
        </p:nvSpPr>
        <p:spPr/>
        <p:txBody>
          <a:bodyPr/>
          <a:lstStyle>
            <a:lvl1pPr>
              <a:defRPr/>
            </a:lvl1pPr>
          </a:lstStyle>
          <a:p>
            <a:pPr>
              <a:defRPr/>
            </a:pPr>
            <a:fld id="{ECAEB39A-1093-4B07-9F3F-AFE6115DAFDA}" type="slidenum">
              <a:rPr lang="en-US"/>
              <a:pPr>
                <a:defRPr/>
              </a:pPr>
              <a:t>‹#›</a:t>
            </a:fld>
            <a:endParaRPr lang="en-US"/>
          </a:p>
        </p:txBody>
      </p:sp>
    </p:spTree>
    <p:extLst>
      <p:ext uri="{BB962C8B-B14F-4D97-AF65-F5344CB8AC3E}">
        <p14:creationId xmlns:p14="http://schemas.microsoft.com/office/powerpoint/2010/main" val="308796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CB2AE9E-0025-4B1B-B9A7-CFFCF597525B}"/>
              </a:ext>
            </a:extLst>
          </p:cNvPr>
          <p:cNvSpPr>
            <a:spLocks noGrp="1"/>
          </p:cNvSpPr>
          <p:nvPr>
            <p:ph type="dt" sz="half" idx="10"/>
          </p:nvPr>
        </p:nvSpPr>
        <p:spPr/>
        <p:txBody>
          <a:bodyPr/>
          <a:lstStyle>
            <a:lvl1pPr>
              <a:defRPr/>
            </a:lvl1pPr>
          </a:lstStyle>
          <a:p>
            <a:pPr>
              <a:defRPr/>
            </a:pPr>
            <a:fld id="{1624563A-3133-469E-AE3B-5EEFAE0EED2E}" type="datetime1">
              <a:rPr lang="en-US" smtClean="0"/>
              <a:t>8/4/2019</a:t>
            </a:fld>
            <a:endParaRPr lang="en-US"/>
          </a:p>
        </p:txBody>
      </p:sp>
      <p:sp>
        <p:nvSpPr>
          <p:cNvPr id="3" name="Footer Placeholder 4">
            <a:extLst>
              <a:ext uri="{FF2B5EF4-FFF2-40B4-BE49-F238E27FC236}">
                <a16:creationId xmlns:a16="http://schemas.microsoft.com/office/drawing/2014/main" id="{3E143800-CF93-43E7-BFE0-B14126EF4A65}"/>
              </a:ext>
            </a:extLst>
          </p:cNvPr>
          <p:cNvSpPr>
            <a:spLocks noGrp="1"/>
          </p:cNvSpPr>
          <p:nvPr>
            <p:ph type="ftr" sz="quarter" idx="11"/>
          </p:nvPr>
        </p:nvSpPr>
        <p:spPr/>
        <p:txBody>
          <a:bodyPr/>
          <a:lstStyle>
            <a:lvl1pPr>
              <a:defRPr/>
            </a:lvl1pPr>
          </a:lstStyle>
          <a:p>
            <a:pPr>
              <a:defRPr/>
            </a:pPr>
            <a:r>
              <a:rPr lang="en-US"/>
              <a:t>GDP Analysis -  Hemant Sawakare – Roll Number DDS1930106</a:t>
            </a:r>
          </a:p>
        </p:txBody>
      </p:sp>
      <p:sp>
        <p:nvSpPr>
          <p:cNvPr id="4" name="Slide Number Placeholder 5">
            <a:extLst>
              <a:ext uri="{FF2B5EF4-FFF2-40B4-BE49-F238E27FC236}">
                <a16:creationId xmlns:a16="http://schemas.microsoft.com/office/drawing/2014/main" id="{8BBD6D6A-116F-483D-A2AA-B98588EE0163}"/>
              </a:ext>
            </a:extLst>
          </p:cNvPr>
          <p:cNvSpPr>
            <a:spLocks noGrp="1"/>
          </p:cNvSpPr>
          <p:nvPr>
            <p:ph type="sldNum" sz="quarter" idx="12"/>
          </p:nvPr>
        </p:nvSpPr>
        <p:spPr/>
        <p:txBody>
          <a:bodyPr/>
          <a:lstStyle>
            <a:lvl1pPr>
              <a:defRPr/>
            </a:lvl1pPr>
          </a:lstStyle>
          <a:p>
            <a:pPr>
              <a:defRPr/>
            </a:pPr>
            <a:fld id="{FCE35254-E5AB-45A8-83DE-98E44A4B4B8E}" type="slidenum">
              <a:rPr lang="en-US"/>
              <a:pPr>
                <a:defRPr/>
              </a:pPr>
              <a:t>‹#›</a:t>
            </a:fld>
            <a:endParaRPr lang="en-US"/>
          </a:p>
        </p:txBody>
      </p:sp>
    </p:spTree>
    <p:extLst>
      <p:ext uri="{BB962C8B-B14F-4D97-AF65-F5344CB8AC3E}">
        <p14:creationId xmlns:p14="http://schemas.microsoft.com/office/powerpoint/2010/main" val="3398593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EC91-DDDA-4B24-A320-8FDC88E6B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021472-FCA7-4B79-B990-861BC19F27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9A5B9E-8EC5-47F2-9851-A9355202D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9F9B6CB7-BA8F-4AB8-B6F7-E46EDD1791FB}"/>
              </a:ext>
            </a:extLst>
          </p:cNvPr>
          <p:cNvSpPr>
            <a:spLocks noGrp="1"/>
          </p:cNvSpPr>
          <p:nvPr>
            <p:ph type="dt" sz="half" idx="10"/>
          </p:nvPr>
        </p:nvSpPr>
        <p:spPr/>
        <p:txBody>
          <a:bodyPr/>
          <a:lstStyle>
            <a:lvl1pPr>
              <a:defRPr/>
            </a:lvl1pPr>
          </a:lstStyle>
          <a:p>
            <a:pPr>
              <a:defRPr/>
            </a:pPr>
            <a:fld id="{C73B4689-7D8D-4AC1-9389-04C7FFEF6E8B}" type="datetime1">
              <a:rPr lang="en-US" smtClean="0"/>
              <a:t>8/4/2019</a:t>
            </a:fld>
            <a:endParaRPr lang="en-US"/>
          </a:p>
        </p:txBody>
      </p:sp>
      <p:sp>
        <p:nvSpPr>
          <p:cNvPr id="6" name="Footer Placeholder 4">
            <a:extLst>
              <a:ext uri="{FF2B5EF4-FFF2-40B4-BE49-F238E27FC236}">
                <a16:creationId xmlns:a16="http://schemas.microsoft.com/office/drawing/2014/main" id="{B2AD7292-43C6-4827-828C-4B2542FE5799}"/>
              </a:ext>
            </a:extLst>
          </p:cNvPr>
          <p:cNvSpPr>
            <a:spLocks noGrp="1"/>
          </p:cNvSpPr>
          <p:nvPr>
            <p:ph type="ftr" sz="quarter" idx="11"/>
          </p:nvPr>
        </p:nvSpPr>
        <p:spPr/>
        <p:txBody>
          <a:bodyPr/>
          <a:lstStyle>
            <a:lvl1pPr>
              <a:defRPr/>
            </a:lvl1pPr>
          </a:lstStyle>
          <a:p>
            <a:pPr>
              <a:defRPr/>
            </a:pPr>
            <a:r>
              <a:rPr lang="en-US"/>
              <a:t>GDP Analysis -  Hemant Sawakare – Roll Number DDS1930106</a:t>
            </a:r>
          </a:p>
        </p:txBody>
      </p:sp>
      <p:sp>
        <p:nvSpPr>
          <p:cNvPr id="7" name="Slide Number Placeholder 5">
            <a:extLst>
              <a:ext uri="{FF2B5EF4-FFF2-40B4-BE49-F238E27FC236}">
                <a16:creationId xmlns:a16="http://schemas.microsoft.com/office/drawing/2014/main" id="{10572851-1217-4F37-863E-DC6EBB2812BB}"/>
              </a:ext>
            </a:extLst>
          </p:cNvPr>
          <p:cNvSpPr>
            <a:spLocks noGrp="1"/>
          </p:cNvSpPr>
          <p:nvPr>
            <p:ph type="sldNum" sz="quarter" idx="12"/>
          </p:nvPr>
        </p:nvSpPr>
        <p:spPr/>
        <p:txBody>
          <a:bodyPr/>
          <a:lstStyle>
            <a:lvl1pPr>
              <a:defRPr/>
            </a:lvl1pPr>
          </a:lstStyle>
          <a:p>
            <a:pPr>
              <a:defRPr/>
            </a:pPr>
            <a:fld id="{79947571-9FBA-45E6-892A-D39774D4E0DD}" type="slidenum">
              <a:rPr lang="en-US"/>
              <a:pPr>
                <a:defRPr/>
              </a:pPr>
              <a:t>‹#›</a:t>
            </a:fld>
            <a:endParaRPr lang="en-US"/>
          </a:p>
        </p:txBody>
      </p:sp>
    </p:spTree>
    <p:extLst>
      <p:ext uri="{BB962C8B-B14F-4D97-AF65-F5344CB8AC3E}">
        <p14:creationId xmlns:p14="http://schemas.microsoft.com/office/powerpoint/2010/main" val="1956862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E157E-76BA-4107-B231-72841B205A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3EAC82-FD7F-4074-88F9-0578622E27D8}"/>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1A149B99-79E2-444D-B4E3-010490423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18ECA9FF-831E-4A6E-8FE1-F8F167E10108}"/>
              </a:ext>
            </a:extLst>
          </p:cNvPr>
          <p:cNvSpPr>
            <a:spLocks noGrp="1"/>
          </p:cNvSpPr>
          <p:nvPr>
            <p:ph type="dt" sz="half" idx="10"/>
          </p:nvPr>
        </p:nvSpPr>
        <p:spPr/>
        <p:txBody>
          <a:bodyPr/>
          <a:lstStyle>
            <a:lvl1pPr>
              <a:defRPr/>
            </a:lvl1pPr>
          </a:lstStyle>
          <a:p>
            <a:pPr>
              <a:defRPr/>
            </a:pPr>
            <a:fld id="{86C417E4-61E6-4687-B745-7A2DF0B0A45A}" type="datetime1">
              <a:rPr lang="en-US" smtClean="0"/>
              <a:t>8/4/2019</a:t>
            </a:fld>
            <a:endParaRPr lang="en-US"/>
          </a:p>
        </p:txBody>
      </p:sp>
      <p:sp>
        <p:nvSpPr>
          <p:cNvPr id="6" name="Footer Placeholder 4">
            <a:extLst>
              <a:ext uri="{FF2B5EF4-FFF2-40B4-BE49-F238E27FC236}">
                <a16:creationId xmlns:a16="http://schemas.microsoft.com/office/drawing/2014/main" id="{50EFDD87-9DBB-4A39-993B-23FFC70D6035}"/>
              </a:ext>
            </a:extLst>
          </p:cNvPr>
          <p:cNvSpPr>
            <a:spLocks noGrp="1"/>
          </p:cNvSpPr>
          <p:nvPr>
            <p:ph type="ftr" sz="quarter" idx="11"/>
          </p:nvPr>
        </p:nvSpPr>
        <p:spPr/>
        <p:txBody>
          <a:bodyPr/>
          <a:lstStyle>
            <a:lvl1pPr>
              <a:defRPr/>
            </a:lvl1pPr>
          </a:lstStyle>
          <a:p>
            <a:pPr>
              <a:defRPr/>
            </a:pPr>
            <a:r>
              <a:rPr lang="en-US"/>
              <a:t>GDP Analysis -  Hemant Sawakare – Roll Number DDS1930106</a:t>
            </a:r>
          </a:p>
        </p:txBody>
      </p:sp>
      <p:sp>
        <p:nvSpPr>
          <p:cNvPr id="7" name="Slide Number Placeholder 5">
            <a:extLst>
              <a:ext uri="{FF2B5EF4-FFF2-40B4-BE49-F238E27FC236}">
                <a16:creationId xmlns:a16="http://schemas.microsoft.com/office/drawing/2014/main" id="{2FF8CA8A-A3A8-47CB-A211-55CE37E35020}"/>
              </a:ext>
            </a:extLst>
          </p:cNvPr>
          <p:cNvSpPr>
            <a:spLocks noGrp="1"/>
          </p:cNvSpPr>
          <p:nvPr>
            <p:ph type="sldNum" sz="quarter" idx="12"/>
          </p:nvPr>
        </p:nvSpPr>
        <p:spPr/>
        <p:txBody>
          <a:bodyPr/>
          <a:lstStyle>
            <a:lvl1pPr>
              <a:defRPr/>
            </a:lvl1pPr>
          </a:lstStyle>
          <a:p>
            <a:pPr>
              <a:defRPr/>
            </a:pPr>
            <a:fld id="{6883192F-CD97-4D39-A83B-3A48E97A8BC8}" type="slidenum">
              <a:rPr lang="en-US"/>
              <a:pPr>
                <a:defRPr/>
              </a:pPr>
              <a:t>‹#›</a:t>
            </a:fld>
            <a:endParaRPr lang="en-US"/>
          </a:p>
        </p:txBody>
      </p:sp>
    </p:spTree>
    <p:extLst>
      <p:ext uri="{BB962C8B-B14F-4D97-AF65-F5344CB8AC3E}">
        <p14:creationId xmlns:p14="http://schemas.microsoft.com/office/powerpoint/2010/main" val="278833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FFC66A6-4325-4CFB-A3F3-6A954DA8510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A9102E3-9C66-4E5C-B971-BBC2C675F7DA}"/>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7B529AE-8413-40F4-BC13-ED83221B7D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AFDA8F8C-6B5F-4D0F-92BC-7DA0A4DC4358}" type="datetime1">
              <a:rPr lang="en-US" smtClean="0"/>
              <a:t>8/4/2019</a:t>
            </a:fld>
            <a:endParaRPr lang="en-US"/>
          </a:p>
        </p:txBody>
      </p:sp>
      <p:sp>
        <p:nvSpPr>
          <p:cNvPr id="5" name="Footer Placeholder 4">
            <a:extLst>
              <a:ext uri="{FF2B5EF4-FFF2-40B4-BE49-F238E27FC236}">
                <a16:creationId xmlns:a16="http://schemas.microsoft.com/office/drawing/2014/main" id="{1B2335FB-099F-4F47-95EB-5B72DBA089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GDP Analysis -  Hemant Sawakare – Roll Number DDS1930106</a:t>
            </a:r>
          </a:p>
        </p:txBody>
      </p:sp>
      <p:sp>
        <p:nvSpPr>
          <p:cNvPr id="6" name="Slide Number Placeholder 5">
            <a:extLst>
              <a:ext uri="{FF2B5EF4-FFF2-40B4-BE49-F238E27FC236}">
                <a16:creationId xmlns:a16="http://schemas.microsoft.com/office/drawing/2014/main" id="{E278226A-954A-492B-A734-4630EE99C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E79047CB-77D5-4FEF-8254-6F866D8B3D3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4" name="Title 2">
            <a:extLst>
              <a:ext uri="{FF2B5EF4-FFF2-40B4-BE49-F238E27FC236}">
                <a16:creationId xmlns:a16="http://schemas.microsoft.com/office/drawing/2014/main" id="{F878BE59-2916-49C4-85B4-58847E9DBCC8}"/>
              </a:ext>
            </a:extLst>
          </p:cNvPr>
          <p:cNvSpPr>
            <a:spLocks noGrp="1" noChangeArrowheads="1"/>
          </p:cNvSpPr>
          <p:nvPr>
            <p:ph type="ctrTitle"/>
          </p:nvPr>
        </p:nvSpPr>
        <p:spPr>
          <a:xfrm>
            <a:off x="838199" y="4525347"/>
            <a:ext cx="6801321" cy="1737360"/>
          </a:xfrm>
        </p:spPr>
        <p:txBody>
          <a:bodyPr anchor="ctr">
            <a:normAutofit/>
          </a:bodyPr>
          <a:lstStyle/>
          <a:p>
            <a:pPr algn="r" eaLnBrk="1" hangingPunct="1"/>
            <a:r>
              <a:rPr lang="en-US" dirty="0"/>
              <a:t>GDP Analysis</a:t>
            </a:r>
            <a:endParaRPr lang="en-US" altLang="en-US"/>
          </a:p>
        </p:txBody>
      </p:sp>
      <p:sp>
        <p:nvSpPr>
          <p:cNvPr id="3075" name="Subtitle 3">
            <a:extLst>
              <a:ext uri="{FF2B5EF4-FFF2-40B4-BE49-F238E27FC236}">
                <a16:creationId xmlns:a16="http://schemas.microsoft.com/office/drawing/2014/main" id="{A6BF2BA6-B731-4A42-BE0E-1D0598D674D9}"/>
              </a:ext>
            </a:extLst>
          </p:cNvPr>
          <p:cNvSpPr>
            <a:spLocks noGrp="1" noChangeArrowheads="1"/>
          </p:cNvSpPr>
          <p:nvPr>
            <p:ph type="subTitle" idx="1"/>
          </p:nvPr>
        </p:nvSpPr>
        <p:spPr>
          <a:xfrm>
            <a:off x="7961258" y="4525347"/>
            <a:ext cx="3258675" cy="1737360"/>
          </a:xfrm>
        </p:spPr>
        <p:txBody>
          <a:bodyPr anchor="ctr">
            <a:normAutofit/>
          </a:bodyPr>
          <a:lstStyle/>
          <a:p>
            <a:pPr algn="l" eaLnBrk="1" hangingPunct="1"/>
            <a:r>
              <a:rPr lang="en-US" altLang="en-US" dirty="0"/>
              <a:t>By: Hemant Sawakare</a:t>
            </a:r>
          </a:p>
          <a:p>
            <a:pPr algn="l" eaLnBrk="1" hangingPunct="1"/>
            <a:r>
              <a:rPr lang="en-US" altLang="en-US" dirty="0"/>
              <a:t>Date: 07/30/2019</a:t>
            </a:r>
          </a:p>
          <a:p>
            <a:pPr algn="l" eaLnBrk="1" hangingPunct="1"/>
            <a:r>
              <a:rPr lang="en-US" dirty="0"/>
              <a:t>Roll Number -DDS1930106</a:t>
            </a:r>
            <a:endParaRPr lang="en-US" altLang="en-US" dirty="0"/>
          </a:p>
        </p:txBody>
      </p:sp>
      <p:sp>
        <p:nvSpPr>
          <p:cNvPr id="74" name="Oval 7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Freeform: Shape 7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2" name="Straight Connector 8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7E1532E-F41B-4AAE-A3F6-DF0E1F23DB61}"/>
              </a:ext>
            </a:extLst>
          </p:cNvPr>
          <p:cNvSpPr>
            <a:spLocks noGrp="1"/>
          </p:cNvSpPr>
          <p:nvPr>
            <p:ph type="ftr" sz="quarter" idx="11"/>
          </p:nvPr>
        </p:nvSpPr>
        <p:spPr>
          <a:xfrm>
            <a:off x="3200401" y="6356350"/>
            <a:ext cx="4439120" cy="365125"/>
          </a:xfrm>
        </p:spPr>
        <p:txBody>
          <a:bodyPr>
            <a:normAutofit/>
          </a:bodyPr>
          <a:lstStyle/>
          <a:p>
            <a:pPr algn="r">
              <a:spcAft>
                <a:spcPts val="600"/>
              </a:spcAft>
              <a:defRPr/>
            </a:pPr>
            <a:r>
              <a:rPr lang="en-US" dirty="0"/>
              <a:t>GDP Analysis -  Hemant Sawakare – Roll Number DDS1930106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672C548-D1B9-43A8-B919-4DB34CBBC11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schemeClr val="tx1">
                    <a:tint val="75000"/>
                  </a:schemeClr>
                </a:solidFill>
                <a:latin typeface="+mn-lt"/>
                <a:ea typeface="+mn-ea"/>
                <a:cs typeface="+mn-cs"/>
              </a:rPr>
              <a:t>GDP Analysis -  Hemant Sawakare – Roll Number DDS1930106</a:t>
            </a:r>
          </a:p>
        </p:txBody>
      </p:sp>
      <p:sp>
        <p:nvSpPr>
          <p:cNvPr id="2" name="TextBox 1">
            <a:extLst>
              <a:ext uri="{FF2B5EF4-FFF2-40B4-BE49-F238E27FC236}">
                <a16:creationId xmlns:a16="http://schemas.microsoft.com/office/drawing/2014/main" id="{739F0F74-369C-46DC-B167-4B4602EFBF8E}"/>
              </a:ext>
            </a:extLst>
          </p:cNvPr>
          <p:cNvSpPr txBox="1"/>
          <p:nvPr/>
        </p:nvSpPr>
        <p:spPr>
          <a:xfrm>
            <a:off x="4019109" y="318974"/>
            <a:ext cx="4716099" cy="369332"/>
          </a:xfrm>
          <a:prstGeom prst="rect">
            <a:avLst/>
          </a:prstGeom>
          <a:noFill/>
        </p:spPr>
        <p:txBody>
          <a:bodyPr wrap="none" rtlCol="0">
            <a:spAutoFit/>
          </a:bodyPr>
          <a:lstStyle/>
          <a:p>
            <a:r>
              <a:rPr lang="en-US" altLang="en-US" b="1" dirty="0"/>
              <a:t>% Contribution from individual states (2014-15)</a:t>
            </a:r>
            <a:endParaRPr lang="en-US" b="1" dirty="0"/>
          </a:p>
        </p:txBody>
      </p:sp>
      <p:pic>
        <p:nvPicPr>
          <p:cNvPr id="25604" name="Picture 4">
            <a:extLst>
              <a:ext uri="{FF2B5EF4-FFF2-40B4-BE49-F238E27FC236}">
                <a16:creationId xmlns:a16="http://schemas.microsoft.com/office/drawing/2014/main" id="{DD87BF10-AAFA-424B-A4BC-2FA9F6F81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155" y="624536"/>
            <a:ext cx="11288233" cy="609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3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a:solidFill>
                  <a:srgbClr val="FFFFFF"/>
                </a:solidFill>
              </a:rPr>
              <a:t>Correlation between sectors (</a:t>
            </a:r>
            <a:r>
              <a:rPr lang="en-US" altLang="en-US" sz="2800" b="1" dirty="0">
                <a:solidFill>
                  <a:srgbClr val="FFFFFF"/>
                </a:solidFill>
              </a:rPr>
              <a:t>Duration – 2014-15)</a:t>
            </a:r>
            <a:endParaRPr lang="en-US" sz="2800" b="1" dirty="0">
              <a:solidFill>
                <a:schemeClr val="bg1"/>
              </a:solidFill>
            </a:endParaRP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643468" y="2638044"/>
            <a:ext cx="3363974" cy="3415622"/>
          </a:xfrm>
        </p:spPr>
        <p:txBody>
          <a:bodyPr>
            <a:normAutofit lnSpcReduction="10000"/>
          </a:bodyPr>
          <a:lstStyle/>
          <a:p>
            <a:pPr marL="0" indent="0">
              <a:buNone/>
            </a:pPr>
            <a:r>
              <a:rPr lang="en-US" sz="2100" b="1" dirty="0">
                <a:solidFill>
                  <a:schemeClr val="bg1"/>
                </a:solidFill>
              </a:rPr>
              <a:t>Observations:-</a:t>
            </a:r>
          </a:p>
          <a:p>
            <a:pPr lvl="1"/>
            <a:r>
              <a:rPr lang="en-US" sz="2100" dirty="0">
                <a:solidFill>
                  <a:schemeClr val="bg1"/>
                </a:solidFill>
              </a:rPr>
              <a:t>GDP rises with increase in contribution from Tertiary sector (Strongly correlation )</a:t>
            </a:r>
          </a:p>
          <a:p>
            <a:pPr lvl="1"/>
            <a:r>
              <a:rPr lang="en-US" sz="2100" dirty="0">
                <a:solidFill>
                  <a:schemeClr val="bg1"/>
                </a:solidFill>
              </a:rPr>
              <a:t>GDP is weakly correlated to population</a:t>
            </a:r>
          </a:p>
          <a:p>
            <a:pPr lvl="1"/>
            <a:r>
              <a:rPr lang="en-US" sz="2100" dirty="0">
                <a:solidFill>
                  <a:schemeClr val="bg1"/>
                </a:solidFill>
              </a:rPr>
              <a:t>Moderate correlation between secondary and tertiary section</a:t>
            </a:r>
          </a:p>
          <a:p>
            <a:endParaRPr lang="en-US" altLang="en-US" sz="2100" dirty="0">
              <a:solidFill>
                <a:schemeClr val="bg1"/>
              </a:solidFill>
            </a:endParaRPr>
          </a:p>
          <a:p>
            <a:pPr lvl="1"/>
            <a:endParaRPr lang="en-US" sz="1700" dirty="0">
              <a:solidFill>
                <a:schemeClr val="bg1"/>
              </a:solidFill>
            </a:endParaRP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5297762" y="6356350"/>
            <a:ext cx="4579768" cy="365125"/>
          </a:xfrm>
        </p:spPr>
        <p:txBody>
          <a:bodyPr>
            <a:normAutofit/>
          </a:bodyPr>
          <a:lstStyle/>
          <a:p>
            <a:pPr algn="l">
              <a:spcAft>
                <a:spcPts val="600"/>
              </a:spcAft>
              <a:defRPr/>
            </a:pPr>
            <a:r>
              <a:rPr lang="en-US">
                <a:solidFill>
                  <a:schemeClr val="tx1">
                    <a:alpha val="80000"/>
                  </a:schemeClr>
                </a:solidFill>
              </a:rPr>
              <a:t>GDP Analysis -  Hemant Sawakare – Roll Number DDS1930106</a:t>
            </a:r>
          </a:p>
        </p:txBody>
      </p:sp>
      <p:pic>
        <p:nvPicPr>
          <p:cNvPr id="7" name="Picture 2">
            <a:extLst>
              <a:ext uri="{FF2B5EF4-FFF2-40B4-BE49-F238E27FC236}">
                <a16:creationId xmlns:a16="http://schemas.microsoft.com/office/drawing/2014/main" id="{95326D02-850A-44CE-9CF7-6B286BB75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1663" y="854481"/>
            <a:ext cx="6819646" cy="538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37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a:solidFill>
                  <a:srgbClr val="FFFFFF"/>
                </a:solidFill>
              </a:rPr>
              <a:t>Plot correlation between sub-sectors (</a:t>
            </a:r>
            <a:r>
              <a:rPr lang="en-US" altLang="en-US" sz="2800" b="1" dirty="0">
                <a:solidFill>
                  <a:srgbClr val="FFFFFF"/>
                </a:solidFill>
              </a:rPr>
              <a:t>Duration – 2014-15)</a:t>
            </a:r>
            <a:endParaRPr lang="en-US" sz="2800" b="1" dirty="0">
              <a:solidFill>
                <a:schemeClr val="bg1"/>
              </a:solidFill>
            </a:endParaRP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643468" y="2638044"/>
            <a:ext cx="3363974" cy="3415622"/>
          </a:xfrm>
        </p:spPr>
        <p:txBody>
          <a:bodyPr>
            <a:normAutofit/>
          </a:bodyPr>
          <a:lstStyle/>
          <a:p>
            <a:pPr marL="0" indent="0">
              <a:buNone/>
            </a:pPr>
            <a:r>
              <a:rPr lang="en-US" sz="1600" b="1" dirty="0">
                <a:solidFill>
                  <a:schemeClr val="bg1"/>
                </a:solidFill>
              </a:rPr>
              <a:t>Observations:-</a:t>
            </a:r>
          </a:p>
          <a:p>
            <a:pPr lvl="1"/>
            <a:r>
              <a:rPr lang="en-US" sz="1600" dirty="0">
                <a:solidFill>
                  <a:schemeClr val="bg1"/>
                </a:solidFill>
              </a:rPr>
              <a:t>Focus on below 2 sub-sector because of strong correlation</a:t>
            </a:r>
          </a:p>
          <a:p>
            <a:pPr lvl="2"/>
            <a:r>
              <a:rPr lang="en-US" sz="1600" dirty="0">
                <a:solidFill>
                  <a:schemeClr val="bg1"/>
                </a:solidFill>
              </a:rPr>
              <a:t>Transport, storage, communication &amp; services related to broadcasting</a:t>
            </a:r>
          </a:p>
          <a:p>
            <a:pPr lvl="2"/>
            <a:r>
              <a:rPr lang="en-US" sz="1600" dirty="0">
                <a:solidFill>
                  <a:schemeClr val="bg1"/>
                </a:solidFill>
              </a:rPr>
              <a:t>Trade, repair, hotels and restaurants</a:t>
            </a:r>
          </a:p>
          <a:p>
            <a:pPr lvl="1"/>
            <a:r>
              <a:rPr lang="en-US" sz="1600" dirty="0">
                <a:solidFill>
                  <a:schemeClr val="bg1"/>
                </a:solidFill>
              </a:rPr>
              <a:t>Weak correlation with “Mining and quarrying” sub-sector.</a:t>
            </a:r>
          </a:p>
          <a:p>
            <a:pPr lvl="1"/>
            <a:endParaRPr lang="en-US" sz="2100" dirty="0">
              <a:solidFill>
                <a:schemeClr val="bg1"/>
              </a:solidFill>
            </a:endParaRPr>
          </a:p>
          <a:p>
            <a:endParaRPr lang="en-US" altLang="en-US" sz="2100" dirty="0">
              <a:solidFill>
                <a:schemeClr val="bg1"/>
              </a:solidFill>
            </a:endParaRPr>
          </a:p>
          <a:p>
            <a:pPr lvl="1"/>
            <a:endParaRPr lang="en-US" sz="1700" dirty="0">
              <a:solidFill>
                <a:schemeClr val="bg1"/>
              </a:solidFill>
            </a:endParaRP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5297762" y="6356350"/>
            <a:ext cx="4579768" cy="365125"/>
          </a:xfrm>
        </p:spPr>
        <p:txBody>
          <a:bodyPr>
            <a:normAutofit/>
          </a:bodyPr>
          <a:lstStyle/>
          <a:p>
            <a:pPr algn="l">
              <a:spcAft>
                <a:spcPts val="600"/>
              </a:spcAft>
              <a:defRPr/>
            </a:pPr>
            <a:r>
              <a:rPr lang="en-US">
                <a:solidFill>
                  <a:schemeClr val="tx1">
                    <a:alpha val="80000"/>
                  </a:schemeClr>
                </a:solidFill>
              </a:rPr>
              <a:t>GDP Analysis -  Hemant Sawakare – Roll Number DDS1930106</a:t>
            </a:r>
          </a:p>
        </p:txBody>
      </p:sp>
      <p:graphicFrame>
        <p:nvGraphicFramePr>
          <p:cNvPr id="5" name="Table 4">
            <a:extLst>
              <a:ext uri="{FF2B5EF4-FFF2-40B4-BE49-F238E27FC236}">
                <a16:creationId xmlns:a16="http://schemas.microsoft.com/office/drawing/2014/main" id="{175CFEF5-C7CB-412A-B289-01E749F10E02}"/>
              </a:ext>
            </a:extLst>
          </p:cNvPr>
          <p:cNvGraphicFramePr>
            <a:graphicFrameLocks noGrp="1"/>
          </p:cNvGraphicFramePr>
          <p:nvPr>
            <p:extLst>
              <p:ext uri="{D42A27DB-BD31-4B8C-83A1-F6EECF244321}">
                <p14:modId xmlns:p14="http://schemas.microsoft.com/office/powerpoint/2010/main" val="2844359733"/>
              </p:ext>
            </p:extLst>
          </p:nvPr>
        </p:nvGraphicFramePr>
        <p:xfrm>
          <a:off x="4928616" y="2826798"/>
          <a:ext cx="3474720" cy="2687320"/>
        </p:xfrm>
        <a:graphic>
          <a:graphicData uri="http://schemas.openxmlformats.org/drawingml/2006/table">
            <a:tbl>
              <a:tblPr>
                <a:tableStyleId>{3C2FFA5D-87B4-456A-9821-1D502468CF0F}</a:tableStyleId>
              </a:tblPr>
              <a:tblGrid>
                <a:gridCol w="2660904">
                  <a:extLst>
                    <a:ext uri="{9D8B030D-6E8A-4147-A177-3AD203B41FA5}">
                      <a16:colId xmlns:a16="http://schemas.microsoft.com/office/drawing/2014/main" val="992155603"/>
                    </a:ext>
                  </a:extLst>
                </a:gridCol>
                <a:gridCol w="813816">
                  <a:extLst>
                    <a:ext uri="{9D8B030D-6E8A-4147-A177-3AD203B41FA5}">
                      <a16:colId xmlns:a16="http://schemas.microsoft.com/office/drawing/2014/main" val="288363910"/>
                    </a:ext>
                  </a:extLst>
                </a:gridCol>
              </a:tblGrid>
              <a:tr h="184150">
                <a:tc>
                  <a:txBody>
                    <a:bodyPr/>
                    <a:lstStyle/>
                    <a:p>
                      <a:pPr algn="l" fontAlgn="b"/>
                      <a:r>
                        <a:rPr lang="en-US" sz="1200" b="1" u="none" strike="noStrike">
                          <a:effectLst/>
                        </a:rPr>
                        <a:t>Sub-Sector</a:t>
                      </a:r>
                      <a:endParaRPr lang="en-US" sz="12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200" b="1" u="none" strike="noStrike" dirty="0">
                          <a:effectLst/>
                        </a:rPr>
                        <a:t>Correlation</a:t>
                      </a:r>
                      <a:endParaRPr lang="en-US"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08345855"/>
                  </a:ext>
                </a:extLst>
              </a:tr>
              <a:tr h="184150">
                <a:tc>
                  <a:txBody>
                    <a:bodyPr/>
                    <a:lstStyle/>
                    <a:p>
                      <a:pPr algn="l" fontAlgn="b"/>
                      <a:r>
                        <a:rPr lang="en-US" sz="1100" u="none" strike="noStrike">
                          <a:effectLst/>
                        </a:rPr>
                        <a:t>Transport, storage, communication &amp; services related to broadcasting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812497"/>
                  </a:ext>
                </a:extLst>
              </a:tr>
              <a:tr h="184150">
                <a:tc>
                  <a:txBody>
                    <a:bodyPr/>
                    <a:lstStyle/>
                    <a:p>
                      <a:pPr algn="l" fontAlgn="b"/>
                      <a:r>
                        <a:rPr lang="en-US" sz="1100" u="none" strike="noStrike">
                          <a:effectLst/>
                        </a:rPr>
                        <a:t>Trade, repair, hotels and restaurants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59050181"/>
                  </a:ext>
                </a:extLst>
              </a:tr>
              <a:tr h="184150">
                <a:tc>
                  <a:txBody>
                    <a:bodyPr/>
                    <a:lstStyle/>
                    <a:p>
                      <a:pPr algn="l" fontAlgn="b"/>
                      <a:r>
                        <a:rPr lang="en-US" sz="1100" u="none" strike="noStrike">
                          <a:effectLst/>
                        </a:rPr>
                        <a:t>Other services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20281698"/>
                  </a:ext>
                </a:extLst>
              </a:tr>
              <a:tr h="184150">
                <a:tc>
                  <a:txBody>
                    <a:bodyPr/>
                    <a:lstStyle/>
                    <a:p>
                      <a:pPr algn="l" fontAlgn="b"/>
                      <a:r>
                        <a:rPr lang="en-US" sz="1100" u="none" strike="noStrike">
                          <a:effectLst/>
                        </a:rPr>
                        <a:t>Manufacturing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38694959"/>
                  </a:ext>
                </a:extLst>
              </a:tr>
              <a:tr h="184150">
                <a:tc>
                  <a:txBody>
                    <a:bodyPr/>
                    <a:lstStyle/>
                    <a:p>
                      <a:pPr algn="l" fontAlgn="b"/>
                      <a:r>
                        <a:rPr lang="en-US" sz="1100" u="none" strike="noStrike">
                          <a:effectLst/>
                        </a:rPr>
                        <a:t>Real estate, ownership of dwelling &amp; professional services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23821783"/>
                  </a:ext>
                </a:extLst>
              </a:tr>
              <a:tr h="184150">
                <a:tc>
                  <a:txBody>
                    <a:bodyPr/>
                    <a:lstStyle/>
                    <a:p>
                      <a:pPr algn="l" fontAlgn="b"/>
                      <a:r>
                        <a:rPr lang="en-US" sz="1100" u="none" strike="noStrike">
                          <a:effectLst/>
                        </a:rPr>
                        <a:t>Financial services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4758040"/>
                  </a:ext>
                </a:extLst>
              </a:tr>
              <a:tr h="184150">
                <a:tc>
                  <a:txBody>
                    <a:bodyPr/>
                    <a:lstStyle/>
                    <a:p>
                      <a:pPr algn="l" fontAlgn="b"/>
                      <a:r>
                        <a:rPr lang="en-US" sz="1100" u="none" strike="noStrike">
                          <a:effectLst/>
                        </a:rPr>
                        <a:t>Public administration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6917772"/>
                  </a:ext>
                </a:extLst>
              </a:tr>
              <a:tr h="184150">
                <a:tc>
                  <a:txBody>
                    <a:bodyPr/>
                    <a:lstStyle/>
                    <a:p>
                      <a:pPr algn="l" fontAlgn="b"/>
                      <a:r>
                        <a:rPr lang="en-US" sz="1100" u="none" strike="noStrike">
                          <a:effectLst/>
                        </a:rPr>
                        <a:t>Construction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27456288"/>
                  </a:ext>
                </a:extLst>
              </a:tr>
              <a:tr h="184150">
                <a:tc>
                  <a:txBody>
                    <a:bodyPr/>
                    <a:lstStyle/>
                    <a:p>
                      <a:pPr algn="l" fontAlgn="b"/>
                      <a:r>
                        <a:rPr lang="en-US" sz="1100" u="none" strike="noStrike">
                          <a:effectLst/>
                        </a:rPr>
                        <a:t>Electricity, gas, water supply &amp; other utility services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78390434"/>
                  </a:ext>
                </a:extLst>
              </a:tr>
              <a:tr h="184150">
                <a:tc>
                  <a:txBody>
                    <a:bodyPr/>
                    <a:lstStyle/>
                    <a:p>
                      <a:pPr algn="l" fontAlgn="b"/>
                      <a:r>
                        <a:rPr lang="en-US" sz="1100" u="none" strike="noStrike">
                          <a:effectLst/>
                        </a:rPr>
                        <a:t>Agriculture, forestry and fishing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96394086"/>
                  </a:ext>
                </a:extLst>
              </a:tr>
              <a:tr h="184150">
                <a:tc>
                  <a:txBody>
                    <a:bodyPr/>
                    <a:lstStyle/>
                    <a:p>
                      <a:pPr algn="l" fontAlgn="b"/>
                      <a:r>
                        <a:rPr lang="en-US" sz="1100" u="none" strike="noStrike">
                          <a:effectLst/>
                        </a:rPr>
                        <a:t>Mining and quarrying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0.61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29609774"/>
                  </a:ext>
                </a:extLst>
              </a:tr>
            </a:tbl>
          </a:graphicData>
        </a:graphic>
      </p:graphicFrame>
      <p:pic>
        <p:nvPicPr>
          <p:cNvPr id="14338" name="Picture 2">
            <a:extLst>
              <a:ext uri="{FF2B5EF4-FFF2-40B4-BE49-F238E27FC236}">
                <a16:creationId xmlns:a16="http://schemas.microsoft.com/office/drawing/2014/main" id="{9DF94103-0068-4C61-B0EE-D85EA29B3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344" y="321374"/>
            <a:ext cx="6977253" cy="5996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617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7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964974" y="2466847"/>
            <a:ext cx="3378426" cy="3763832"/>
          </a:xfrm>
        </p:spPr>
        <p:txBody>
          <a:bodyPr>
            <a:noAutofit/>
          </a:bodyPr>
          <a:lstStyle/>
          <a:p>
            <a:r>
              <a:rPr lang="en-US" sz="1100" dirty="0"/>
              <a:t>These top 6 sub-sectors contribute to approximately 80% of the GDP</a:t>
            </a:r>
          </a:p>
          <a:p>
            <a:pPr lvl="1"/>
            <a:r>
              <a:rPr lang="en-US" altLang="en-US" sz="1100" dirty="0"/>
              <a:t>Manufacturing</a:t>
            </a:r>
          </a:p>
          <a:p>
            <a:pPr lvl="1"/>
            <a:r>
              <a:rPr lang="en-US" altLang="en-US" sz="1100" dirty="0"/>
              <a:t>Agriculture, forestry and fishing </a:t>
            </a:r>
          </a:p>
          <a:p>
            <a:pPr lvl="1"/>
            <a:r>
              <a:rPr lang="en-US" altLang="en-US" sz="1100" dirty="0"/>
              <a:t>Trade, repair, hotels and restaurants</a:t>
            </a:r>
          </a:p>
          <a:p>
            <a:pPr lvl="1"/>
            <a:r>
              <a:rPr lang="en-US" altLang="en-US" sz="1100" dirty="0"/>
              <a:t>Real estate, ownership of dwelling &amp; professional services</a:t>
            </a:r>
          </a:p>
          <a:p>
            <a:pPr lvl="1"/>
            <a:r>
              <a:rPr lang="en-US" altLang="en-US" sz="1100" dirty="0"/>
              <a:t>Construction </a:t>
            </a:r>
          </a:p>
          <a:p>
            <a:pPr lvl="1"/>
            <a:r>
              <a:rPr lang="en-US" altLang="en-US" sz="1100" dirty="0"/>
              <a:t>Other services</a:t>
            </a:r>
          </a:p>
          <a:p>
            <a:r>
              <a:rPr lang="en-US" altLang="en-US" sz="1100" b="1" dirty="0"/>
              <a:t>Recommendation</a:t>
            </a:r>
            <a:r>
              <a:rPr lang="en-US" altLang="en-US" sz="1100" dirty="0"/>
              <a:t> – </a:t>
            </a:r>
          </a:p>
          <a:p>
            <a:pPr lvl="1"/>
            <a:r>
              <a:rPr lang="en-US" altLang="en-US" sz="1100" dirty="0"/>
              <a:t>Focus on “Real estate, ownership of dwelling &amp; professional services” since it has strong correlation and contributes significantly to GDP.</a:t>
            </a:r>
          </a:p>
          <a:p>
            <a:pPr lvl="1"/>
            <a:r>
              <a:rPr lang="en-US" altLang="en-US" sz="1100" dirty="0"/>
              <a:t>Increased focus “Trade, repair, hotels and restaurants” may result in higher per Capita GDP because of tourism. </a:t>
            </a:r>
          </a:p>
          <a:p>
            <a:endParaRPr lang="en-US" altLang="en-US" sz="1100" dirty="0"/>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4662102" y="6356350"/>
            <a:ext cx="5459798" cy="365125"/>
          </a:xfrm>
        </p:spPr>
        <p:txBody>
          <a:bodyPr>
            <a:normAutofit/>
          </a:bodyPr>
          <a:lstStyle/>
          <a:p>
            <a:pPr algn="l">
              <a:spcAft>
                <a:spcPts val="600"/>
              </a:spcAft>
              <a:defRPr/>
            </a:pPr>
            <a:r>
              <a:rPr lang="en-US">
                <a:solidFill>
                  <a:prstClr val="black">
                    <a:tint val="75000"/>
                  </a:prstClr>
                </a:solidFill>
              </a:rPr>
              <a:t>GDP Analysis -  Hemant Sawakare – Roll Number DDS1930106</a:t>
            </a:r>
          </a:p>
        </p:txBody>
      </p:sp>
      <p:sp>
        <p:nvSpPr>
          <p:cNvPr id="23" name="Title 1">
            <a:extLst>
              <a:ext uri="{FF2B5EF4-FFF2-40B4-BE49-F238E27FC236}">
                <a16:creationId xmlns:a16="http://schemas.microsoft.com/office/drawing/2014/main" id="{692CC4F5-68F0-4EE3-BD0F-7010E46F1DD7}"/>
              </a:ext>
            </a:extLst>
          </p:cNvPr>
          <p:cNvSpPr>
            <a:spLocks noGrp="1"/>
          </p:cNvSpPr>
          <p:nvPr>
            <p:ph type="title"/>
          </p:nvPr>
        </p:nvSpPr>
        <p:spPr>
          <a:xfrm>
            <a:off x="1286932" y="1214742"/>
            <a:ext cx="10023398" cy="857894"/>
          </a:xfrm>
        </p:spPr>
        <p:txBody>
          <a:bodyPr>
            <a:normAutofit/>
          </a:bodyPr>
          <a:lstStyle/>
          <a:p>
            <a:r>
              <a:rPr lang="en-US" sz="1600" b="1" dirty="0">
                <a:solidFill>
                  <a:srgbClr val="FFFFFF"/>
                </a:solidFill>
              </a:rPr>
              <a:t>% Contribution of sub-sectors for C1 Category (Category1 - Greater than 85 percentile)</a:t>
            </a:r>
            <a:br>
              <a:rPr lang="en-US" sz="1600" b="1" dirty="0">
                <a:solidFill>
                  <a:srgbClr val="FFFFFF"/>
                </a:solidFill>
              </a:rPr>
            </a:br>
            <a:r>
              <a:rPr lang="en-US" altLang="en-US" sz="1600" b="1" dirty="0">
                <a:solidFill>
                  <a:srgbClr val="FFFFFF"/>
                </a:solidFill>
              </a:rPr>
              <a:t>C1 Category states – Goa, Sikkim, Haryana, Kerala, Uttarakhand</a:t>
            </a:r>
            <a:br>
              <a:rPr lang="en-US" altLang="en-US" sz="1600" b="1" dirty="0">
                <a:solidFill>
                  <a:srgbClr val="FFFFFF"/>
                </a:solidFill>
              </a:rPr>
            </a:br>
            <a:r>
              <a:rPr lang="en-US" altLang="en-US" sz="1600" b="1" dirty="0">
                <a:solidFill>
                  <a:srgbClr val="FFFFFF"/>
                </a:solidFill>
              </a:rPr>
              <a:t>Duration – 2014-15</a:t>
            </a:r>
            <a:endParaRPr lang="en-US" sz="2500" b="1" dirty="0">
              <a:solidFill>
                <a:srgbClr val="FFFFFF"/>
              </a:solidFill>
            </a:endParaRPr>
          </a:p>
        </p:txBody>
      </p:sp>
      <p:cxnSp>
        <p:nvCxnSpPr>
          <p:cNvPr id="10" name="Straight Connector 9">
            <a:extLst>
              <a:ext uri="{FF2B5EF4-FFF2-40B4-BE49-F238E27FC236}">
                <a16:creationId xmlns:a16="http://schemas.microsoft.com/office/drawing/2014/main" id="{9E197FA5-84BF-4088-ABDB-FD29A9618ED3}"/>
              </a:ext>
            </a:extLst>
          </p:cNvPr>
          <p:cNvCxnSpPr/>
          <p:nvPr/>
        </p:nvCxnSpPr>
        <p:spPr>
          <a:xfrm>
            <a:off x="4592674" y="2445488"/>
            <a:ext cx="0" cy="3519377"/>
          </a:xfrm>
          <a:prstGeom prst="line">
            <a:avLst/>
          </a:prstGeom>
        </p:spPr>
        <p:style>
          <a:lnRef idx="1">
            <a:schemeClr val="accent1"/>
          </a:lnRef>
          <a:fillRef idx="0">
            <a:schemeClr val="accent1"/>
          </a:fillRef>
          <a:effectRef idx="0">
            <a:schemeClr val="accent1"/>
          </a:effectRef>
          <a:fontRef idx="minor">
            <a:schemeClr val="tx1"/>
          </a:fontRef>
        </p:style>
      </p:cxnSp>
      <p:pic>
        <p:nvPicPr>
          <p:cNvPr id="26626" name="Picture 2">
            <a:extLst>
              <a:ext uri="{FF2B5EF4-FFF2-40B4-BE49-F238E27FC236}">
                <a16:creationId xmlns:a16="http://schemas.microsoft.com/office/drawing/2014/main" id="{5EC385A7-719B-49AA-B703-EBCF965AC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121" y="2896707"/>
            <a:ext cx="7338458" cy="263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655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1286932" y="1204109"/>
            <a:ext cx="10023398" cy="857894"/>
          </a:xfrm>
        </p:spPr>
        <p:txBody>
          <a:bodyPr>
            <a:normAutofit fontScale="90000"/>
          </a:bodyPr>
          <a:lstStyle/>
          <a:p>
            <a:r>
              <a:rPr lang="en-US" sz="1600" b="1" dirty="0">
                <a:solidFill>
                  <a:srgbClr val="FFFFFF"/>
                </a:solidFill>
              </a:rPr>
              <a:t>% Contribution of sub-sectors for C2 Category (Category2 - Greater than 50 and Less than or equal to 85 percentile)</a:t>
            </a:r>
            <a:br>
              <a:rPr lang="en-US" sz="1600" b="1" dirty="0">
                <a:solidFill>
                  <a:srgbClr val="FFFFFF"/>
                </a:solidFill>
              </a:rPr>
            </a:br>
            <a:r>
              <a:rPr lang="en-US" altLang="en-US" sz="1600" b="1" dirty="0">
                <a:solidFill>
                  <a:srgbClr val="FFFFFF"/>
                </a:solidFill>
              </a:rPr>
              <a:t>C2 Category states – Maharashtra, Himachal Pradesh, Tamil Nadu, Karnataka, Gujarat, Telangana, Punjab, Arunachal Pradesh, Andhra Pradesh.</a:t>
            </a:r>
            <a:br>
              <a:rPr lang="en-US" altLang="en-US" sz="1600" b="1" dirty="0">
                <a:solidFill>
                  <a:srgbClr val="FFFFFF"/>
                </a:solidFill>
              </a:rPr>
            </a:br>
            <a:r>
              <a:rPr lang="en-US" altLang="en-US" sz="1600" b="1" dirty="0">
                <a:solidFill>
                  <a:srgbClr val="FFFFFF"/>
                </a:solidFill>
              </a:rPr>
              <a:t>Duration – 2014-15</a:t>
            </a:r>
            <a:endParaRPr lang="en-US" sz="1600" b="1" dirty="0">
              <a:solidFill>
                <a:srgbClr val="FFFFFF"/>
              </a:solidFill>
            </a:endParaRP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795130" y="2340024"/>
            <a:ext cx="3865770" cy="4294692"/>
          </a:xfrm>
        </p:spPr>
        <p:txBody>
          <a:bodyPr>
            <a:noAutofit/>
          </a:bodyPr>
          <a:lstStyle/>
          <a:p>
            <a:r>
              <a:rPr lang="en-US" sz="1100" dirty="0"/>
              <a:t>These top 6 sub-sectors contribute to approximately 80% of the GDP</a:t>
            </a:r>
          </a:p>
          <a:p>
            <a:pPr lvl="1"/>
            <a:r>
              <a:rPr lang="en-US" sz="1100" dirty="0"/>
              <a:t>Manufacturing</a:t>
            </a:r>
          </a:p>
          <a:p>
            <a:pPr lvl="1"/>
            <a:r>
              <a:rPr lang="en-US" sz="1100" dirty="0"/>
              <a:t>Real estate, ownership of dwelling &amp; professional services</a:t>
            </a:r>
          </a:p>
          <a:p>
            <a:pPr lvl="1"/>
            <a:r>
              <a:rPr lang="en-US" sz="1100" dirty="0"/>
              <a:t>Agriculture, forestry and fishing</a:t>
            </a:r>
          </a:p>
          <a:p>
            <a:pPr lvl="1"/>
            <a:r>
              <a:rPr lang="en-US" sz="1100" dirty="0"/>
              <a:t>Trade, repair, hotels and restaurants</a:t>
            </a:r>
          </a:p>
          <a:p>
            <a:pPr lvl="1"/>
            <a:r>
              <a:rPr lang="en-US" sz="1100" dirty="0"/>
              <a:t>Construction </a:t>
            </a:r>
          </a:p>
          <a:p>
            <a:pPr lvl="1"/>
            <a:r>
              <a:rPr lang="en-US" sz="1100" dirty="0"/>
              <a:t>Other services</a:t>
            </a:r>
          </a:p>
          <a:p>
            <a:pPr lvl="1"/>
            <a:r>
              <a:rPr lang="en-US" sz="1100" dirty="0"/>
              <a:t>Financial services</a:t>
            </a:r>
          </a:p>
          <a:p>
            <a:r>
              <a:rPr lang="en-US" altLang="en-US" sz="1100" b="1" dirty="0"/>
              <a:t>Recommendation</a:t>
            </a:r>
            <a:r>
              <a:rPr lang="en-US" altLang="en-US" sz="1100" dirty="0"/>
              <a:t> – </a:t>
            </a:r>
          </a:p>
          <a:p>
            <a:pPr lvl="1"/>
            <a:r>
              <a:rPr lang="en-US" altLang="en-US" sz="1100" dirty="0"/>
              <a:t>Category 2 contributes most to the GDP but has lesser per Capita GDP because of population. With increasing population there is increased demand of housing. Focus on Real estate, ownership of dwelling &amp; professional services may boost per Capita GDP.</a:t>
            </a:r>
          </a:p>
          <a:p>
            <a:pPr lvl="1"/>
            <a:r>
              <a:rPr lang="en-US" altLang="en-US" sz="1100" dirty="0"/>
              <a:t>Continued focus on Manufacturing because of strong correlation with GDP.</a:t>
            </a:r>
          </a:p>
          <a:p>
            <a:pPr lvl="1"/>
            <a:r>
              <a:rPr lang="en-US" altLang="en-US" sz="1100" dirty="0"/>
              <a:t>Increased focus on “Trade, repair, hotels and restaurants” may results in higher per Capita GDP because of spending capacity of people and higher correlation. </a:t>
            </a: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prstClr val="black">
                    <a:tint val="75000"/>
                  </a:prstClr>
                </a:solidFill>
              </a:rPr>
              <a:t>GDP Analysis -  Hemant Sawakare – Roll Number DDS1930106</a:t>
            </a:r>
          </a:p>
        </p:txBody>
      </p:sp>
      <p:cxnSp>
        <p:nvCxnSpPr>
          <p:cNvPr id="8" name="Straight Connector 7">
            <a:extLst>
              <a:ext uri="{FF2B5EF4-FFF2-40B4-BE49-F238E27FC236}">
                <a16:creationId xmlns:a16="http://schemas.microsoft.com/office/drawing/2014/main" id="{5248C25C-EEAD-4327-AE07-5717CF77E751}"/>
              </a:ext>
            </a:extLst>
          </p:cNvPr>
          <p:cNvCxnSpPr/>
          <p:nvPr/>
        </p:nvCxnSpPr>
        <p:spPr>
          <a:xfrm>
            <a:off x="4922874" y="2534388"/>
            <a:ext cx="0" cy="3519377"/>
          </a:xfrm>
          <a:prstGeom prst="line">
            <a:avLst/>
          </a:prstGeom>
        </p:spPr>
        <p:style>
          <a:lnRef idx="1">
            <a:schemeClr val="accent1"/>
          </a:lnRef>
          <a:fillRef idx="0">
            <a:schemeClr val="accent1"/>
          </a:fillRef>
          <a:effectRef idx="0">
            <a:schemeClr val="accent1"/>
          </a:effectRef>
          <a:fontRef idx="minor">
            <a:schemeClr val="tx1"/>
          </a:fontRef>
        </p:style>
      </p:cxnSp>
      <p:pic>
        <p:nvPicPr>
          <p:cNvPr id="28674" name="Picture 2">
            <a:extLst>
              <a:ext uri="{FF2B5EF4-FFF2-40B4-BE49-F238E27FC236}">
                <a16:creationId xmlns:a16="http://schemas.microsoft.com/office/drawing/2014/main" id="{DBF3E309-C05E-42AD-BB86-7F334EC8D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809" y="2760698"/>
            <a:ext cx="6899965" cy="2810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677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1286932" y="1176677"/>
            <a:ext cx="10023398" cy="857894"/>
          </a:xfrm>
        </p:spPr>
        <p:txBody>
          <a:bodyPr>
            <a:normAutofit/>
          </a:bodyPr>
          <a:lstStyle/>
          <a:p>
            <a:r>
              <a:rPr lang="en-US" sz="1600" b="1" dirty="0">
                <a:solidFill>
                  <a:srgbClr val="FFFFFF"/>
                </a:solidFill>
              </a:rPr>
              <a:t>% Contribution of sub-sectors for C3 Category (Category3 - Greater than 20 and Less than or equal to 50 percentile)</a:t>
            </a:r>
            <a:br>
              <a:rPr lang="en-US" sz="1600" b="1" dirty="0">
                <a:solidFill>
                  <a:srgbClr val="FFFFFF"/>
                </a:solidFill>
              </a:rPr>
            </a:br>
            <a:r>
              <a:rPr lang="en-US" altLang="en-US" sz="1600" b="1" dirty="0">
                <a:solidFill>
                  <a:srgbClr val="FFFFFF"/>
                </a:solidFill>
              </a:rPr>
              <a:t>C3 Category states – Mizoram, Nagaland, Chhattisgarh, Rajasthan, Tripura, Meghalaya, Jammu Kashmir, Odisha</a:t>
            </a:r>
            <a:br>
              <a:rPr lang="en-US" altLang="en-US" sz="1600" b="1" dirty="0">
                <a:solidFill>
                  <a:srgbClr val="FFFFFF"/>
                </a:solidFill>
              </a:rPr>
            </a:br>
            <a:r>
              <a:rPr lang="en-US" altLang="en-US" sz="1600" b="1" dirty="0">
                <a:solidFill>
                  <a:srgbClr val="FFFFFF"/>
                </a:solidFill>
              </a:rPr>
              <a:t>Duration – 2014-15</a:t>
            </a:r>
            <a:endParaRPr lang="en-US" sz="1600" b="1" dirty="0">
              <a:solidFill>
                <a:srgbClr val="FFFFFF"/>
              </a:solidFill>
            </a:endParaRP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914400" y="2337151"/>
            <a:ext cx="3530379" cy="4391247"/>
          </a:xfrm>
        </p:spPr>
        <p:txBody>
          <a:bodyPr>
            <a:noAutofit/>
          </a:bodyPr>
          <a:lstStyle/>
          <a:p>
            <a:r>
              <a:rPr lang="en-US" sz="1100" dirty="0"/>
              <a:t>These top 6 sub-sectors contribute to approximately 80% of the GDP</a:t>
            </a:r>
          </a:p>
          <a:p>
            <a:pPr lvl="1"/>
            <a:r>
              <a:rPr lang="en-US" sz="1100" dirty="0"/>
              <a:t>Agriculture, forestry and fishing</a:t>
            </a:r>
          </a:p>
          <a:p>
            <a:pPr lvl="1"/>
            <a:r>
              <a:rPr lang="en-US" sz="1100" dirty="0"/>
              <a:t>Manufacturing </a:t>
            </a:r>
          </a:p>
          <a:p>
            <a:pPr lvl="1"/>
            <a:r>
              <a:rPr lang="en-US" sz="1100" dirty="0"/>
              <a:t>Trade, repair, hotels and restaurants</a:t>
            </a:r>
          </a:p>
          <a:p>
            <a:pPr lvl="1"/>
            <a:r>
              <a:rPr lang="en-US" sz="1100" dirty="0"/>
              <a:t>Real estate, ownership of dwelling &amp; professional services</a:t>
            </a:r>
          </a:p>
          <a:p>
            <a:pPr lvl="1"/>
            <a:r>
              <a:rPr lang="en-US" sz="1100" dirty="0"/>
              <a:t>Construction</a:t>
            </a:r>
          </a:p>
          <a:p>
            <a:pPr lvl="1"/>
            <a:r>
              <a:rPr lang="en-US" sz="1100" dirty="0"/>
              <a:t>Other services</a:t>
            </a:r>
          </a:p>
          <a:p>
            <a:pPr lvl="1"/>
            <a:r>
              <a:rPr lang="en-US" sz="1100" dirty="0"/>
              <a:t>Mining and quarrying</a:t>
            </a:r>
          </a:p>
          <a:p>
            <a:r>
              <a:rPr lang="en-US" altLang="en-US" sz="1100" b="1" dirty="0"/>
              <a:t>Recommendation</a:t>
            </a:r>
            <a:r>
              <a:rPr lang="en-US" altLang="en-US" sz="1100" dirty="0"/>
              <a:t> – </a:t>
            </a:r>
          </a:p>
          <a:p>
            <a:pPr lvl="1"/>
            <a:r>
              <a:rPr lang="en-US" altLang="en-US" sz="1100" dirty="0"/>
              <a:t>Continued focus on “Agriculture, forestry and fishing” sub-sector because of higher contribution to GDP and strong correlation with GDP.</a:t>
            </a:r>
          </a:p>
          <a:p>
            <a:pPr lvl="1"/>
            <a:r>
              <a:rPr lang="en-US" altLang="en-US" sz="1100" dirty="0"/>
              <a:t>Increase focus on Tertiary sector (Real estate, ownership of dwelling &amp; professional services ) may result in higher GDP and thus higher per Capita GDP. </a:t>
            </a:r>
          </a:p>
          <a:p>
            <a:pPr lvl="1"/>
            <a:r>
              <a:rPr lang="en-US" altLang="en-US" sz="1100" dirty="0"/>
              <a:t>Increase focus on “Construction “ sub-sector because of strong correlation with GDP.</a:t>
            </a:r>
          </a:p>
          <a:p>
            <a:pPr lvl="1"/>
            <a:r>
              <a:rPr lang="en-US" altLang="en-US" sz="1100" dirty="0"/>
              <a:t>Highest subsidies on product resulting in loss of GDP.</a:t>
            </a: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4662102" y="6356350"/>
            <a:ext cx="5459798" cy="365125"/>
          </a:xfrm>
        </p:spPr>
        <p:txBody>
          <a:bodyPr>
            <a:normAutofit/>
          </a:bodyPr>
          <a:lstStyle/>
          <a:p>
            <a:pPr algn="l">
              <a:spcAft>
                <a:spcPts val="600"/>
              </a:spcAft>
              <a:defRPr/>
            </a:pPr>
            <a:r>
              <a:rPr lang="en-US">
                <a:solidFill>
                  <a:prstClr val="black">
                    <a:tint val="75000"/>
                  </a:prstClr>
                </a:solidFill>
              </a:rPr>
              <a:t>GDP Analysis -  Hemant Sawakare – Roll Number DDS1930106</a:t>
            </a:r>
          </a:p>
        </p:txBody>
      </p:sp>
      <p:cxnSp>
        <p:nvCxnSpPr>
          <p:cNvPr id="9" name="Straight Connector 8">
            <a:extLst>
              <a:ext uri="{FF2B5EF4-FFF2-40B4-BE49-F238E27FC236}">
                <a16:creationId xmlns:a16="http://schemas.microsoft.com/office/drawing/2014/main" id="{7C126B1A-89A0-4601-9198-5D5D07C33E87}"/>
              </a:ext>
            </a:extLst>
          </p:cNvPr>
          <p:cNvCxnSpPr/>
          <p:nvPr/>
        </p:nvCxnSpPr>
        <p:spPr>
          <a:xfrm>
            <a:off x="4465674" y="2445488"/>
            <a:ext cx="0" cy="3519377"/>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a:extLst>
              <a:ext uri="{FF2B5EF4-FFF2-40B4-BE49-F238E27FC236}">
                <a16:creationId xmlns:a16="http://schemas.microsoft.com/office/drawing/2014/main" id="{24FEC5E7-B2BE-4A14-9B88-A3089B68F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469" y="2850524"/>
            <a:ext cx="7434595" cy="265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284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1286932" y="1204109"/>
            <a:ext cx="10023398" cy="857894"/>
          </a:xfrm>
        </p:spPr>
        <p:txBody>
          <a:bodyPr>
            <a:normAutofit/>
          </a:bodyPr>
          <a:lstStyle/>
          <a:p>
            <a:r>
              <a:rPr lang="en-US" sz="1800" b="1" dirty="0">
                <a:solidFill>
                  <a:srgbClr val="FFFFFF"/>
                </a:solidFill>
              </a:rPr>
              <a:t>% Contribution of sub-sectors for C4 Category (Category4 -  Less than or equal to 20 percentile)</a:t>
            </a:r>
            <a:br>
              <a:rPr lang="en-US" sz="1800" b="1" dirty="0">
                <a:solidFill>
                  <a:srgbClr val="FFFFFF"/>
                </a:solidFill>
              </a:rPr>
            </a:br>
            <a:r>
              <a:rPr lang="en-US" altLang="en-US" sz="1800" b="1" dirty="0">
                <a:solidFill>
                  <a:srgbClr val="FFFFFF"/>
                </a:solidFill>
              </a:rPr>
              <a:t>C4 Category states – Madhya Pradesh, Jharkhand, Assam, Manipur, Uttar Pradesh, Bihar</a:t>
            </a:r>
            <a:br>
              <a:rPr lang="en-US" altLang="en-US" sz="1800" b="1" dirty="0">
                <a:solidFill>
                  <a:srgbClr val="FFFFFF"/>
                </a:solidFill>
              </a:rPr>
            </a:br>
            <a:r>
              <a:rPr lang="en-US" altLang="en-US" sz="1800" b="1" dirty="0">
                <a:solidFill>
                  <a:srgbClr val="FFFFFF"/>
                </a:solidFill>
              </a:rPr>
              <a:t>Duration – 2014-15</a:t>
            </a:r>
            <a:endParaRPr lang="en-US" sz="1800" b="1" dirty="0">
              <a:solidFill>
                <a:srgbClr val="FFFFFF"/>
              </a:solidFill>
            </a:endParaRP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956931" y="2509285"/>
            <a:ext cx="3391785" cy="3519116"/>
          </a:xfrm>
        </p:spPr>
        <p:txBody>
          <a:bodyPr>
            <a:normAutofit fontScale="92500" lnSpcReduction="20000"/>
          </a:bodyPr>
          <a:lstStyle/>
          <a:p>
            <a:r>
              <a:rPr lang="en-US" sz="1100" dirty="0"/>
              <a:t>These top 6 sub-sectors contribute to approximately 80% of the GDP</a:t>
            </a:r>
          </a:p>
          <a:p>
            <a:pPr lvl="1"/>
            <a:r>
              <a:rPr lang="en-US" sz="1100" dirty="0"/>
              <a:t>Agriculture, forestry and fishing </a:t>
            </a:r>
          </a:p>
          <a:p>
            <a:pPr lvl="1"/>
            <a:r>
              <a:rPr lang="en-US" sz="1100" dirty="0"/>
              <a:t>Trade, repair, hotels and restaurants </a:t>
            </a:r>
          </a:p>
          <a:p>
            <a:pPr lvl="1"/>
            <a:r>
              <a:rPr lang="en-US" sz="1100" dirty="0"/>
              <a:t>Manufacturing</a:t>
            </a:r>
          </a:p>
          <a:p>
            <a:pPr lvl="1"/>
            <a:r>
              <a:rPr lang="en-US" sz="1100" dirty="0"/>
              <a:t>Real estate, ownership of dwelling &amp; professional services </a:t>
            </a:r>
          </a:p>
          <a:p>
            <a:pPr lvl="1"/>
            <a:r>
              <a:rPr lang="en-US" sz="1100" dirty="0"/>
              <a:t>Construction</a:t>
            </a:r>
          </a:p>
          <a:p>
            <a:pPr lvl="1"/>
            <a:r>
              <a:rPr lang="en-US" sz="1100" dirty="0"/>
              <a:t>Transport, storage, communication &amp; services related to broadcasting </a:t>
            </a:r>
          </a:p>
          <a:p>
            <a:r>
              <a:rPr lang="en-US" altLang="en-US" sz="1100" b="1" dirty="0"/>
              <a:t>Recommendation</a:t>
            </a:r>
            <a:r>
              <a:rPr lang="en-US" altLang="en-US" sz="1100" dirty="0"/>
              <a:t> – </a:t>
            </a:r>
          </a:p>
          <a:p>
            <a:pPr lvl="1"/>
            <a:r>
              <a:rPr lang="en-US" altLang="en-US" sz="1100" dirty="0"/>
              <a:t>Increased focus on “Construction” sub-sector because of contribution to GDP and strong correlation.</a:t>
            </a:r>
          </a:p>
          <a:p>
            <a:pPr lvl="1"/>
            <a:r>
              <a:rPr lang="en-US" altLang="en-US" sz="1100" dirty="0"/>
              <a:t>Most of the GDP is driven by Agriculture, Forestry and Fishing. Diversification is needed to increase the employment opportunity and mitigate risk.</a:t>
            </a:r>
          </a:p>
          <a:p>
            <a:pPr lvl="1"/>
            <a:r>
              <a:rPr lang="en-US" altLang="en-US" sz="1100" dirty="0"/>
              <a:t>Focus on sectors like Manufacturing, Real estate, ownership of dwelling &amp; professional services will increase per Capita GDP.</a:t>
            </a:r>
          </a:p>
          <a:p>
            <a:pPr lvl="1"/>
            <a:r>
              <a:rPr lang="en-US" altLang="en-US" sz="1100" dirty="0"/>
              <a:t>Reduce focus from “Mining and quarrying” sub-sector since it does not contribute significantly to GDP and has negative correlation. </a:t>
            </a: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prstClr val="black">
                    <a:tint val="75000"/>
                  </a:prstClr>
                </a:solidFill>
              </a:rPr>
              <a:t>GDP Analysis -  Hemant Sawakare – Roll Number DDS1930106</a:t>
            </a:r>
          </a:p>
        </p:txBody>
      </p:sp>
      <p:cxnSp>
        <p:nvCxnSpPr>
          <p:cNvPr id="8" name="Straight Connector 7">
            <a:extLst>
              <a:ext uri="{FF2B5EF4-FFF2-40B4-BE49-F238E27FC236}">
                <a16:creationId xmlns:a16="http://schemas.microsoft.com/office/drawing/2014/main" id="{87181416-0027-46E1-BEC0-5ACCC04781DC}"/>
              </a:ext>
            </a:extLst>
          </p:cNvPr>
          <p:cNvCxnSpPr/>
          <p:nvPr/>
        </p:nvCxnSpPr>
        <p:spPr>
          <a:xfrm>
            <a:off x="4465674" y="2445488"/>
            <a:ext cx="0" cy="3519377"/>
          </a:xfrm>
          <a:prstGeom prst="line">
            <a:avLst/>
          </a:prstGeom>
        </p:spPr>
        <p:style>
          <a:lnRef idx="1">
            <a:schemeClr val="accent1"/>
          </a:lnRef>
          <a:fillRef idx="0">
            <a:schemeClr val="accent1"/>
          </a:fillRef>
          <a:effectRef idx="0">
            <a:schemeClr val="accent1"/>
          </a:effectRef>
          <a:fontRef idx="minor">
            <a:schemeClr val="tx1"/>
          </a:fontRef>
        </p:style>
      </p:cxnSp>
      <p:pic>
        <p:nvPicPr>
          <p:cNvPr id="30722" name="Picture 2">
            <a:extLst>
              <a:ext uri="{FF2B5EF4-FFF2-40B4-BE49-F238E27FC236}">
                <a16:creationId xmlns:a16="http://schemas.microsoft.com/office/drawing/2014/main" id="{B7AE42AB-3626-4F50-89C9-3A4A159A3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175" y="2685164"/>
            <a:ext cx="7669628" cy="276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133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a:solidFill>
                  <a:srgbClr val="FFFFFF"/>
                </a:solidFill>
              </a:rPr>
              <a:t>Plot correlation between sub-sectors (</a:t>
            </a:r>
            <a:r>
              <a:rPr lang="en-US" altLang="en-US" sz="2800" b="1" dirty="0">
                <a:solidFill>
                  <a:srgbClr val="FFFFFF"/>
                </a:solidFill>
              </a:rPr>
              <a:t>Duration – 2014-15)</a:t>
            </a:r>
            <a:endParaRPr lang="en-US" sz="2800" b="1" dirty="0">
              <a:solidFill>
                <a:schemeClr val="bg1"/>
              </a:solidFill>
            </a:endParaRP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643468" y="2638044"/>
            <a:ext cx="3363974" cy="3415622"/>
          </a:xfrm>
        </p:spPr>
        <p:txBody>
          <a:bodyPr>
            <a:normAutofit/>
          </a:bodyPr>
          <a:lstStyle/>
          <a:p>
            <a:pPr marL="0" indent="0">
              <a:buNone/>
            </a:pPr>
            <a:r>
              <a:rPr lang="en-US" sz="1600" b="1" dirty="0">
                <a:solidFill>
                  <a:schemeClr val="bg1"/>
                </a:solidFill>
              </a:rPr>
              <a:t>Observations:-</a:t>
            </a:r>
          </a:p>
          <a:p>
            <a:pPr lvl="1"/>
            <a:r>
              <a:rPr lang="en-US" sz="1600" dirty="0">
                <a:solidFill>
                  <a:schemeClr val="bg1"/>
                </a:solidFill>
              </a:rPr>
              <a:t>Focus on below 2 sub-sector because of strong correlation</a:t>
            </a:r>
          </a:p>
          <a:p>
            <a:pPr lvl="2"/>
            <a:r>
              <a:rPr lang="en-US" sz="1600" dirty="0">
                <a:solidFill>
                  <a:schemeClr val="bg1"/>
                </a:solidFill>
              </a:rPr>
              <a:t>Transport, storage, communication &amp; services related to broadcasting</a:t>
            </a:r>
          </a:p>
          <a:p>
            <a:pPr lvl="2"/>
            <a:r>
              <a:rPr lang="en-US" sz="1600" dirty="0">
                <a:solidFill>
                  <a:schemeClr val="bg1"/>
                </a:solidFill>
              </a:rPr>
              <a:t>Trade, repair, hotels and restaurants</a:t>
            </a:r>
          </a:p>
          <a:p>
            <a:pPr lvl="1"/>
            <a:r>
              <a:rPr lang="en-US" sz="1600" dirty="0">
                <a:solidFill>
                  <a:schemeClr val="bg1"/>
                </a:solidFill>
              </a:rPr>
              <a:t>Weak correlation with “Mining and quarrying” sub-sector.</a:t>
            </a:r>
          </a:p>
          <a:p>
            <a:pPr lvl="1"/>
            <a:endParaRPr lang="en-US" sz="2100" dirty="0">
              <a:solidFill>
                <a:schemeClr val="bg1"/>
              </a:solidFill>
            </a:endParaRPr>
          </a:p>
          <a:p>
            <a:endParaRPr lang="en-US" altLang="en-US" sz="2100" dirty="0">
              <a:solidFill>
                <a:schemeClr val="bg1"/>
              </a:solidFill>
            </a:endParaRPr>
          </a:p>
          <a:p>
            <a:pPr lvl="1"/>
            <a:endParaRPr lang="en-US" sz="1700" dirty="0">
              <a:solidFill>
                <a:schemeClr val="bg1"/>
              </a:solidFill>
            </a:endParaRP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5297762" y="6356350"/>
            <a:ext cx="4579768" cy="365125"/>
          </a:xfrm>
        </p:spPr>
        <p:txBody>
          <a:bodyPr>
            <a:normAutofit/>
          </a:bodyPr>
          <a:lstStyle/>
          <a:p>
            <a:pPr algn="l">
              <a:spcAft>
                <a:spcPts val="600"/>
              </a:spcAft>
              <a:defRPr/>
            </a:pPr>
            <a:r>
              <a:rPr lang="en-US">
                <a:solidFill>
                  <a:schemeClr val="tx1">
                    <a:alpha val="80000"/>
                  </a:schemeClr>
                </a:solidFill>
              </a:rPr>
              <a:t>GDP Analysis -  Hemant Sawakare – Roll Number DDS1930106</a:t>
            </a:r>
          </a:p>
        </p:txBody>
      </p:sp>
      <p:pic>
        <p:nvPicPr>
          <p:cNvPr id="31746" name="Picture 2">
            <a:extLst>
              <a:ext uri="{FF2B5EF4-FFF2-40B4-BE49-F238E27FC236}">
                <a16:creationId xmlns:a16="http://schemas.microsoft.com/office/drawing/2014/main" id="{548205F8-1D1F-4937-A207-0A1E8BC10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8298" y="0"/>
            <a:ext cx="6673702" cy="6767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610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BC77-1321-4656-8EC7-632C8ED7FD0F}"/>
              </a:ext>
            </a:extLst>
          </p:cNvPr>
          <p:cNvSpPr>
            <a:spLocks noGrp="1"/>
          </p:cNvSpPr>
          <p:nvPr>
            <p:ph type="title"/>
          </p:nvPr>
        </p:nvSpPr>
        <p:spPr>
          <a:xfrm>
            <a:off x="1571811" y="1573587"/>
            <a:ext cx="9122584" cy="797474"/>
          </a:xfrm>
        </p:spPr>
        <p:txBody>
          <a:bodyPr>
            <a:normAutofit/>
          </a:bodyPr>
          <a:lstStyle/>
          <a:p>
            <a:r>
              <a:rPr lang="en-US" dirty="0"/>
              <a:t>Observations</a:t>
            </a:r>
          </a:p>
        </p:txBody>
      </p:sp>
      <p:sp>
        <p:nvSpPr>
          <p:cNvPr id="3" name="Content Placeholder 2">
            <a:extLst>
              <a:ext uri="{FF2B5EF4-FFF2-40B4-BE49-F238E27FC236}">
                <a16:creationId xmlns:a16="http://schemas.microsoft.com/office/drawing/2014/main" id="{AE70F287-7EAD-49CB-AF45-6F45CCE88B92}"/>
              </a:ext>
            </a:extLst>
          </p:cNvPr>
          <p:cNvSpPr>
            <a:spLocks noGrp="1"/>
          </p:cNvSpPr>
          <p:nvPr>
            <p:ph idx="1"/>
          </p:nvPr>
        </p:nvSpPr>
        <p:spPr>
          <a:xfrm>
            <a:off x="1571811" y="2530549"/>
            <a:ext cx="5860347" cy="2968014"/>
          </a:xfrm>
        </p:spPr>
        <p:txBody>
          <a:bodyPr>
            <a:normAutofit/>
          </a:bodyPr>
          <a:lstStyle/>
          <a:p>
            <a:r>
              <a:rPr lang="en-US" sz="1400" dirty="0"/>
              <a:t>“Manufacturing” is major contributor in GDP for states in Category 1 as well as Category 2(Higher Per Capita GDP).</a:t>
            </a:r>
          </a:p>
          <a:p>
            <a:r>
              <a:rPr lang="en-US" sz="1400" dirty="0"/>
              <a:t>“Agriculture, forestry and fishing” is major contributor in GDP for states in Category 3 and Category 4.</a:t>
            </a:r>
          </a:p>
          <a:p>
            <a:r>
              <a:rPr lang="en-US" sz="1400" dirty="0"/>
              <a:t>Category 2 contributes most towards the GDP however because of population category’s Per Capita GDP is down.</a:t>
            </a:r>
          </a:p>
          <a:p>
            <a:r>
              <a:rPr lang="en-US" sz="1400" dirty="0"/>
              <a:t>States should continue to focus on “Manufacturing” and  “Trade, repair, hotels and restaurants Manufacturing“ sub-sectors because</a:t>
            </a:r>
          </a:p>
          <a:p>
            <a:pPr lvl="1"/>
            <a:r>
              <a:rPr lang="en-US" sz="1400" dirty="0"/>
              <a:t>They play major contribution to total GDP</a:t>
            </a:r>
          </a:p>
          <a:p>
            <a:pPr lvl="1"/>
            <a:r>
              <a:rPr lang="en-US" sz="1400" dirty="0"/>
              <a:t>Strong correlation with GDP</a:t>
            </a:r>
          </a:p>
        </p:txBody>
      </p:sp>
      <p:sp>
        <p:nvSpPr>
          <p:cNvPr id="29"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28"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30D5A6DE-667F-489A-85A1-B80B265202BB}"/>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prstClr val="black">
                    <a:tint val="75000"/>
                  </a:prstClr>
                </a:solidFill>
              </a:rPr>
              <a:t>GDP Analysis -  Hemant Sawakare – Roll Number DDS1930106</a:t>
            </a:r>
          </a:p>
        </p:txBody>
      </p:sp>
      <p:sp>
        <p:nvSpPr>
          <p:cNvPr id="6" name="TextBox 5">
            <a:extLst>
              <a:ext uri="{FF2B5EF4-FFF2-40B4-BE49-F238E27FC236}">
                <a16:creationId xmlns:a16="http://schemas.microsoft.com/office/drawing/2014/main" id="{AC0115A1-F57D-4C48-BC78-658A5A77D30A}"/>
              </a:ext>
            </a:extLst>
          </p:cNvPr>
          <p:cNvSpPr txBox="1"/>
          <p:nvPr/>
        </p:nvSpPr>
        <p:spPr>
          <a:xfrm>
            <a:off x="9197162" y="4263655"/>
            <a:ext cx="1297173" cy="1384995"/>
          </a:xfrm>
          <a:prstGeom prst="rect">
            <a:avLst/>
          </a:prstGeom>
          <a:noFill/>
        </p:spPr>
        <p:txBody>
          <a:bodyPr wrap="square" rtlCol="0">
            <a:spAutoFit/>
          </a:bodyPr>
          <a:lstStyle/>
          <a:p>
            <a:r>
              <a:rPr lang="en-US" b="1" u="sng" dirty="0">
                <a:solidFill>
                  <a:srgbClr val="0070C0"/>
                </a:solidFill>
              </a:rPr>
              <a:t>Legends</a:t>
            </a:r>
          </a:p>
          <a:p>
            <a:r>
              <a:rPr lang="en-US" sz="1200" dirty="0"/>
              <a:t>C1 = Category 1</a:t>
            </a:r>
          </a:p>
          <a:p>
            <a:r>
              <a:rPr lang="en-US" sz="1200" dirty="0"/>
              <a:t>C2 = Category 2</a:t>
            </a:r>
          </a:p>
          <a:p>
            <a:r>
              <a:rPr lang="en-US" sz="1200" dirty="0"/>
              <a:t>C3 = Category 3</a:t>
            </a:r>
          </a:p>
          <a:p>
            <a:r>
              <a:rPr lang="en-US" sz="1200" dirty="0"/>
              <a:t>C4 = Category 4</a:t>
            </a:r>
          </a:p>
          <a:p>
            <a:endParaRPr lang="en-US" b="1" dirty="0"/>
          </a:p>
        </p:txBody>
      </p:sp>
      <p:sp>
        <p:nvSpPr>
          <p:cNvPr id="8" name="TextBox 7">
            <a:extLst>
              <a:ext uri="{FF2B5EF4-FFF2-40B4-BE49-F238E27FC236}">
                <a16:creationId xmlns:a16="http://schemas.microsoft.com/office/drawing/2014/main" id="{DB8878E8-1B5B-4CDB-BCB1-0FB6965EE561}"/>
              </a:ext>
            </a:extLst>
          </p:cNvPr>
          <p:cNvSpPr txBox="1"/>
          <p:nvPr/>
        </p:nvSpPr>
        <p:spPr>
          <a:xfrm>
            <a:off x="8867560" y="3710761"/>
            <a:ext cx="1690572" cy="461665"/>
          </a:xfrm>
          <a:prstGeom prst="rect">
            <a:avLst/>
          </a:prstGeom>
          <a:noFill/>
        </p:spPr>
        <p:txBody>
          <a:bodyPr wrap="square" rtlCol="0">
            <a:spAutoFit/>
          </a:bodyPr>
          <a:lstStyle/>
          <a:p>
            <a:r>
              <a:rPr lang="en-US" sz="1200" b="1" u="sng" dirty="0">
                <a:solidFill>
                  <a:srgbClr val="0070C0"/>
                </a:solidFill>
              </a:rPr>
              <a:t>% Contribution by each </a:t>
            </a:r>
          </a:p>
          <a:p>
            <a:r>
              <a:rPr lang="en-US" sz="1200" b="1" u="sng" dirty="0">
                <a:solidFill>
                  <a:srgbClr val="0070C0"/>
                </a:solidFill>
              </a:rPr>
              <a:t>Category to Sector</a:t>
            </a:r>
          </a:p>
        </p:txBody>
      </p:sp>
      <p:pic>
        <p:nvPicPr>
          <p:cNvPr id="32770" name="Picture 2">
            <a:extLst>
              <a:ext uri="{FF2B5EF4-FFF2-40B4-BE49-F238E27FC236}">
                <a16:creationId xmlns:a16="http://schemas.microsoft.com/office/drawing/2014/main" id="{4E191DAE-9143-4F30-AF81-ACF91CFB4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8299" y="318977"/>
            <a:ext cx="3436387" cy="3136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942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223284" y="643467"/>
            <a:ext cx="4327451" cy="1344821"/>
          </a:xfrm>
          <a:noFill/>
          <a:ln w="19050">
            <a:solidFill>
              <a:schemeClr val="bg1"/>
            </a:solidFill>
          </a:ln>
        </p:spPr>
        <p:txBody>
          <a:bodyPr wrap="square">
            <a:normAutofit/>
          </a:bodyPr>
          <a:lstStyle/>
          <a:p>
            <a:pPr algn="ctr"/>
            <a:r>
              <a:rPr lang="en-US" sz="2600" b="1" dirty="0">
                <a:solidFill>
                  <a:schemeClr val="bg1"/>
                </a:solidFill>
              </a:rPr>
              <a:t>Dropout rates for education and Per Capita GDP – 2014-2015</a:t>
            </a: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112295" y="2275367"/>
            <a:ext cx="4491789" cy="4366065"/>
          </a:xfrm>
        </p:spPr>
        <p:txBody>
          <a:bodyPr>
            <a:noAutofit/>
          </a:bodyPr>
          <a:lstStyle/>
          <a:p>
            <a:r>
              <a:rPr lang="en-US" altLang="en-US" sz="1700" dirty="0">
                <a:solidFill>
                  <a:schemeClr val="bg1"/>
                </a:solidFill>
              </a:rPr>
              <a:t>Per Capita GDP is strongly impacted by dropout for Primary, Upper Primary and Secondary education. Increase in dropout rates results in decrease in Per Capita GDP.</a:t>
            </a:r>
          </a:p>
          <a:p>
            <a:r>
              <a:rPr lang="en-US" altLang="en-US" sz="1700" dirty="0">
                <a:solidFill>
                  <a:schemeClr val="bg1"/>
                </a:solidFill>
              </a:rPr>
              <a:t>Senior Secondary education has slight correlation with Per Capita GDP.</a:t>
            </a:r>
          </a:p>
          <a:p>
            <a:r>
              <a:rPr lang="en-US" altLang="en-US" sz="1700" dirty="0">
                <a:solidFill>
                  <a:schemeClr val="bg1"/>
                </a:solidFill>
              </a:rPr>
              <a:t>Dropouts from senior secondary potentially start contributing towards the GDP and hence we see positive correlation.</a:t>
            </a:r>
          </a:p>
          <a:p>
            <a:r>
              <a:rPr lang="en-US" altLang="en-US" sz="1700" dirty="0">
                <a:solidFill>
                  <a:schemeClr val="bg1"/>
                </a:solidFill>
              </a:rPr>
              <a:t>Note - Primary 2014-2015 occurs twice in the data. This appears to be Typo - First occurrence appears to be Primary 2013-2014. We will ignore the first occurrence and consider second occurrence (Primary - 2014-2015.1) for our processing</a:t>
            </a: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5297762" y="6356350"/>
            <a:ext cx="4579768" cy="365125"/>
          </a:xfrm>
        </p:spPr>
        <p:txBody>
          <a:bodyPr>
            <a:normAutofit/>
          </a:bodyPr>
          <a:lstStyle/>
          <a:p>
            <a:pPr algn="l">
              <a:spcAft>
                <a:spcPts val="600"/>
              </a:spcAft>
              <a:defRPr/>
            </a:pPr>
            <a:r>
              <a:rPr lang="en-US">
                <a:solidFill>
                  <a:schemeClr val="tx1">
                    <a:alpha val="80000"/>
                  </a:schemeClr>
                </a:solidFill>
              </a:rPr>
              <a:t>GDP Analysis -  Hemant Sawakare – Roll Number DDS1930106</a:t>
            </a:r>
          </a:p>
        </p:txBody>
      </p:sp>
      <p:pic>
        <p:nvPicPr>
          <p:cNvPr id="14340" name="Picture 4">
            <a:extLst>
              <a:ext uri="{FF2B5EF4-FFF2-40B4-BE49-F238E27FC236}">
                <a16:creationId xmlns:a16="http://schemas.microsoft.com/office/drawing/2014/main" id="{E6533989-2EC5-459C-9ADC-5916F491A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3116" y="234138"/>
            <a:ext cx="6696851" cy="528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81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F1BD0F-E5FE-4944-BBE6-85698FDC4931}"/>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t>GDP Analysis -  Hemant Sawakare – Roll Number DDS1930106</a:t>
            </a:r>
          </a:p>
        </p:txBody>
      </p:sp>
      <p:graphicFrame>
        <p:nvGraphicFramePr>
          <p:cNvPr id="5" name="Content Placeholder 2">
            <a:extLst>
              <a:ext uri="{FF2B5EF4-FFF2-40B4-BE49-F238E27FC236}">
                <a16:creationId xmlns:a16="http://schemas.microsoft.com/office/drawing/2014/main" id="{4BD54EB7-07E6-4CA8-8A7D-A513F52EE36E}"/>
              </a:ext>
            </a:extLst>
          </p:cNvPr>
          <p:cNvGraphicFramePr>
            <a:graphicFrameLocks noGrp="1"/>
          </p:cNvGraphicFramePr>
          <p:nvPr>
            <p:ph idx="1"/>
            <p:extLst>
              <p:ext uri="{D42A27DB-BD31-4B8C-83A1-F6EECF244321}">
                <p14:modId xmlns:p14="http://schemas.microsoft.com/office/powerpoint/2010/main" val="3203908537"/>
              </p:ext>
            </p:extLst>
          </p:nvPr>
        </p:nvGraphicFramePr>
        <p:xfrm>
          <a:off x="838200" y="520995"/>
          <a:ext cx="10515600" cy="5655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0522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287079" y="643467"/>
            <a:ext cx="4189228" cy="1597315"/>
          </a:xfrm>
          <a:noFill/>
          <a:ln w="19050">
            <a:solidFill>
              <a:schemeClr val="bg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normAutofit/>
          </a:bodyPr>
          <a:lstStyle/>
          <a:p>
            <a:pPr algn="ctr"/>
            <a:r>
              <a:rPr lang="en-US" sz="2600" b="1" dirty="0">
                <a:solidFill>
                  <a:schemeClr val="bg1"/>
                </a:solidFill>
              </a:rPr>
              <a:t>Dropout rates for Education vs Per Capita GDP – 2014-2015</a:t>
            </a: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287079" y="2638044"/>
            <a:ext cx="4157330" cy="3415622"/>
          </a:xfrm>
        </p:spPr>
        <p:txBody>
          <a:bodyPr>
            <a:normAutofit/>
          </a:bodyPr>
          <a:lstStyle/>
          <a:p>
            <a:r>
              <a:rPr lang="en-US" altLang="en-US" sz="1700" dirty="0">
                <a:solidFill>
                  <a:schemeClr val="bg1">
                    <a:lumMod val="95000"/>
                  </a:schemeClr>
                </a:solidFill>
              </a:rPr>
              <a:t>Red dot denotes the dropout rate.</a:t>
            </a:r>
          </a:p>
          <a:p>
            <a:r>
              <a:rPr lang="en-US" altLang="en-US" sz="1700" dirty="0">
                <a:solidFill>
                  <a:schemeClr val="bg1">
                    <a:lumMod val="95000"/>
                  </a:schemeClr>
                </a:solidFill>
              </a:rPr>
              <a:t>Lower dropout indicates educated population resulting in good employment opportunities.</a:t>
            </a:r>
          </a:p>
          <a:p>
            <a:r>
              <a:rPr lang="en-US" altLang="en-US" sz="1700" dirty="0">
                <a:solidFill>
                  <a:schemeClr val="bg1">
                    <a:lumMod val="95000"/>
                  </a:schemeClr>
                </a:solidFill>
              </a:rPr>
              <a:t>Higher the per capita GDP is observed for Primary, Upper Primary and Secondary because of the employment opportunity.</a:t>
            </a:r>
          </a:p>
          <a:p>
            <a:r>
              <a:rPr lang="en-US" altLang="en-US" sz="1700" dirty="0">
                <a:solidFill>
                  <a:schemeClr val="bg1">
                    <a:lumMod val="95000"/>
                  </a:schemeClr>
                </a:solidFill>
              </a:rPr>
              <a:t>For senior secondary, as dropout rate increases the Per Capita GDP also increases.</a:t>
            </a: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5297762" y="6356350"/>
            <a:ext cx="4579768" cy="365125"/>
          </a:xfrm>
        </p:spPr>
        <p:txBody>
          <a:bodyPr>
            <a:normAutofit/>
          </a:bodyPr>
          <a:lstStyle/>
          <a:p>
            <a:pPr algn="l">
              <a:spcAft>
                <a:spcPts val="600"/>
              </a:spcAft>
              <a:defRPr/>
            </a:pPr>
            <a:r>
              <a:rPr lang="en-US">
                <a:solidFill>
                  <a:schemeClr val="tx1">
                    <a:alpha val="80000"/>
                  </a:schemeClr>
                </a:solidFill>
              </a:rPr>
              <a:t>GDP Analysis -  Hemant Sawakare – Roll Number DDS1930106</a:t>
            </a:r>
          </a:p>
        </p:txBody>
      </p:sp>
      <p:pic>
        <p:nvPicPr>
          <p:cNvPr id="15364" name="Picture 4">
            <a:extLst>
              <a:ext uri="{FF2B5EF4-FFF2-40B4-BE49-F238E27FC236}">
                <a16:creationId xmlns:a16="http://schemas.microsoft.com/office/drawing/2014/main" id="{53541644-D16E-41C8-9D60-67BA350A8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016" y="76200"/>
            <a:ext cx="6781800"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427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8D65-07B4-409A-9265-747160EFCF75}"/>
              </a:ext>
            </a:extLst>
          </p:cNvPr>
          <p:cNvSpPr>
            <a:spLocks noGrp="1"/>
          </p:cNvSpPr>
          <p:nvPr>
            <p:ph type="title"/>
          </p:nvPr>
        </p:nvSpPr>
        <p:spPr>
          <a:xfrm>
            <a:off x="838200" y="365126"/>
            <a:ext cx="10515600" cy="644968"/>
          </a:xfrm>
        </p:spPr>
        <p:txBody>
          <a:bodyPr/>
          <a:lstStyle/>
          <a:p>
            <a:r>
              <a:rPr lang="en-US" sz="2400" b="1" dirty="0"/>
              <a:t>Dropout rates for Education vs Per Capita GDP – 2014-2015</a:t>
            </a:r>
            <a:endParaRPr lang="en-US" sz="2400" dirty="0"/>
          </a:p>
        </p:txBody>
      </p:sp>
      <p:sp>
        <p:nvSpPr>
          <p:cNvPr id="4" name="Footer Placeholder 3">
            <a:extLst>
              <a:ext uri="{FF2B5EF4-FFF2-40B4-BE49-F238E27FC236}">
                <a16:creationId xmlns:a16="http://schemas.microsoft.com/office/drawing/2014/main" id="{2ADCD4D5-AB69-44BA-A991-EB94239EC833}"/>
              </a:ext>
            </a:extLst>
          </p:cNvPr>
          <p:cNvSpPr>
            <a:spLocks noGrp="1"/>
          </p:cNvSpPr>
          <p:nvPr>
            <p:ph type="ftr" sz="quarter" idx="11"/>
          </p:nvPr>
        </p:nvSpPr>
        <p:spPr>
          <a:xfrm>
            <a:off x="4038600" y="6356350"/>
            <a:ext cx="4114800" cy="365125"/>
          </a:xfrm>
        </p:spPr>
        <p:txBody>
          <a:bodyPr/>
          <a:lstStyle/>
          <a:p>
            <a:pPr>
              <a:defRPr/>
            </a:pPr>
            <a:r>
              <a:rPr lang="en-US"/>
              <a:t>GDP Analysis -  Hemant Sawakare – Roll Number DDS1930106</a:t>
            </a:r>
          </a:p>
        </p:txBody>
      </p:sp>
      <p:pic>
        <p:nvPicPr>
          <p:cNvPr id="33798" name="Picture 6">
            <a:extLst>
              <a:ext uri="{FF2B5EF4-FFF2-40B4-BE49-F238E27FC236}">
                <a16:creationId xmlns:a16="http://schemas.microsoft.com/office/drawing/2014/main" id="{02C263C1-0951-45ED-9D97-862B2F852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479" y="1181100"/>
            <a:ext cx="102108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770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611568" y="643467"/>
            <a:ext cx="3363974" cy="1597315"/>
          </a:xfrm>
          <a:noFill/>
          <a:ln w="19050">
            <a:solidFill>
              <a:schemeClr val="bg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normAutofit/>
          </a:bodyPr>
          <a:lstStyle/>
          <a:p>
            <a:pPr algn="ctr"/>
            <a:r>
              <a:rPr lang="en-US" sz="2600" b="1" dirty="0">
                <a:solidFill>
                  <a:schemeClr val="bg1"/>
                </a:solidFill>
              </a:rPr>
              <a:t>Dropout rates vs Per Capita (2014-15) – Category 1</a:t>
            </a: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611569" y="2638044"/>
            <a:ext cx="3363974" cy="3415622"/>
          </a:xfrm>
        </p:spPr>
        <p:txBody>
          <a:bodyPr>
            <a:normAutofit/>
          </a:bodyPr>
          <a:lstStyle/>
          <a:p>
            <a:r>
              <a:rPr lang="en-US" altLang="en-US" sz="1700" dirty="0">
                <a:solidFill>
                  <a:schemeClr val="bg1">
                    <a:lumMod val="95000"/>
                  </a:schemeClr>
                </a:solidFill>
              </a:rPr>
              <a:t>Low dropout rate for Primary and Upper Primary education</a:t>
            </a:r>
          </a:p>
          <a:p>
            <a:r>
              <a:rPr lang="en-US" altLang="en-US" sz="1700" dirty="0">
                <a:solidFill>
                  <a:schemeClr val="bg1">
                    <a:lumMod val="95000"/>
                  </a:schemeClr>
                </a:solidFill>
              </a:rPr>
              <a:t>High dropout rate for Secondary and Senior Secondary.</a:t>
            </a:r>
          </a:p>
          <a:p>
            <a:r>
              <a:rPr lang="en-US" altLang="en-US" sz="1700" dirty="0">
                <a:solidFill>
                  <a:schemeClr val="bg1">
                    <a:lumMod val="95000"/>
                  </a:schemeClr>
                </a:solidFill>
              </a:rPr>
              <a:t>Summary:</a:t>
            </a:r>
          </a:p>
          <a:p>
            <a:endParaRPr lang="en-US" altLang="en-US" sz="1700" dirty="0">
              <a:solidFill>
                <a:schemeClr val="bg1">
                  <a:lumMod val="95000"/>
                </a:schemeClr>
              </a:solidFill>
            </a:endParaRPr>
          </a:p>
          <a:p>
            <a:endParaRPr lang="en-US" altLang="en-US" sz="1700" dirty="0">
              <a:solidFill>
                <a:schemeClr val="bg1">
                  <a:lumMod val="95000"/>
                </a:schemeClr>
              </a:solidFill>
            </a:endParaRP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5265863" y="6356350"/>
            <a:ext cx="4579768" cy="365125"/>
          </a:xfrm>
        </p:spPr>
        <p:txBody>
          <a:bodyPr>
            <a:normAutofit/>
          </a:bodyPr>
          <a:lstStyle/>
          <a:p>
            <a:pPr algn="l">
              <a:spcAft>
                <a:spcPts val="600"/>
              </a:spcAft>
              <a:defRPr/>
            </a:pPr>
            <a:r>
              <a:rPr lang="en-US">
                <a:solidFill>
                  <a:schemeClr val="tx1">
                    <a:alpha val="80000"/>
                  </a:schemeClr>
                </a:solidFill>
              </a:rPr>
              <a:t>GDP Analysis -  Hemant Sawakare – Roll Number DDS1930106</a:t>
            </a:r>
          </a:p>
        </p:txBody>
      </p:sp>
      <p:graphicFrame>
        <p:nvGraphicFramePr>
          <p:cNvPr id="8" name="Table 7">
            <a:extLst>
              <a:ext uri="{FF2B5EF4-FFF2-40B4-BE49-F238E27FC236}">
                <a16:creationId xmlns:a16="http://schemas.microsoft.com/office/drawing/2014/main" id="{1FA41C6B-719C-440C-B681-8E59AC9C69CD}"/>
              </a:ext>
            </a:extLst>
          </p:cNvPr>
          <p:cNvGraphicFramePr>
            <a:graphicFrameLocks noGrp="1"/>
          </p:cNvGraphicFramePr>
          <p:nvPr/>
        </p:nvGraphicFramePr>
        <p:xfrm>
          <a:off x="606053" y="4317880"/>
          <a:ext cx="3274832" cy="1857804"/>
        </p:xfrm>
        <a:graphic>
          <a:graphicData uri="http://schemas.openxmlformats.org/drawingml/2006/table">
            <a:tbl>
              <a:tblPr>
                <a:tableStyleId>{3C2FFA5D-87B4-456A-9821-1D502468CF0F}</a:tableStyleId>
              </a:tblPr>
              <a:tblGrid>
                <a:gridCol w="2035999">
                  <a:extLst>
                    <a:ext uri="{9D8B030D-6E8A-4147-A177-3AD203B41FA5}">
                      <a16:colId xmlns:a16="http://schemas.microsoft.com/office/drawing/2014/main" val="1693132630"/>
                    </a:ext>
                  </a:extLst>
                </a:gridCol>
                <a:gridCol w="1238833">
                  <a:extLst>
                    <a:ext uri="{9D8B030D-6E8A-4147-A177-3AD203B41FA5}">
                      <a16:colId xmlns:a16="http://schemas.microsoft.com/office/drawing/2014/main" val="683043345"/>
                    </a:ext>
                  </a:extLst>
                </a:gridCol>
              </a:tblGrid>
              <a:tr h="247916">
                <a:tc>
                  <a:txBody>
                    <a:bodyPr/>
                    <a:lstStyle/>
                    <a:p>
                      <a:pPr algn="l" fontAlgn="b"/>
                      <a:r>
                        <a:rPr lang="en-US" sz="1400" b="1" u="none" strike="noStrike" dirty="0">
                          <a:effectLst/>
                        </a:rPr>
                        <a:t>Education Level</a:t>
                      </a:r>
                      <a:endParaRPr lang="en-US" sz="1400" b="1" i="0" u="none" strike="noStrike" dirty="0">
                        <a:solidFill>
                          <a:schemeClr val="bg1"/>
                        </a:solidFill>
                        <a:effectLst/>
                        <a:latin typeface="Calibri" panose="020F0502020204030204" pitchFamily="34" charset="0"/>
                      </a:endParaRPr>
                    </a:p>
                  </a:txBody>
                  <a:tcPr marL="6350" marR="6350" marT="6350" marB="0" anchor="b"/>
                </a:tc>
                <a:tc>
                  <a:txBody>
                    <a:bodyPr/>
                    <a:lstStyle/>
                    <a:p>
                      <a:pPr algn="l" fontAlgn="b"/>
                      <a:r>
                        <a:rPr lang="en-US" sz="1400" b="1" u="none" strike="noStrike" dirty="0">
                          <a:effectLst/>
                        </a:rPr>
                        <a:t>Average Dropout</a:t>
                      </a:r>
                      <a:endParaRPr lang="en-US" sz="1400" b="1" i="0" u="none" strike="noStrike" dirty="0">
                        <a:solidFill>
                          <a:schemeClr val="bg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00508978"/>
                  </a:ext>
                </a:extLst>
              </a:tr>
              <a:tr h="247916">
                <a:tc>
                  <a:txBody>
                    <a:bodyPr/>
                    <a:lstStyle/>
                    <a:p>
                      <a:pPr algn="l" fontAlgn="b"/>
                      <a:r>
                        <a:rPr lang="en-US" sz="1400" u="none" strike="noStrike">
                          <a:effectLst/>
                        </a:rPr>
                        <a:t>Primary - 2014-2015</a:t>
                      </a:r>
                      <a:endParaRPr lang="en-US" sz="1400" b="0" i="0" u="none" strike="noStrike">
                        <a:solidFill>
                          <a:schemeClr val="bg1"/>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3.16</a:t>
                      </a:r>
                      <a:endParaRPr lang="en-US" sz="1400" b="0" i="0" u="none" strike="noStrike" dirty="0">
                        <a:solidFill>
                          <a:schemeClr val="bg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69485329"/>
                  </a:ext>
                </a:extLst>
              </a:tr>
              <a:tr h="247916">
                <a:tc>
                  <a:txBody>
                    <a:bodyPr/>
                    <a:lstStyle/>
                    <a:p>
                      <a:pPr algn="l" fontAlgn="b"/>
                      <a:r>
                        <a:rPr lang="en-US" sz="1400" u="none" strike="noStrike" dirty="0">
                          <a:effectLst/>
                        </a:rPr>
                        <a:t>Upper Primary - 2014-2015</a:t>
                      </a:r>
                      <a:endParaRPr lang="en-US" sz="1400" b="0" i="0" u="none" strike="noStrike" dirty="0">
                        <a:solidFill>
                          <a:schemeClr val="bg1"/>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2.16</a:t>
                      </a:r>
                      <a:endParaRPr lang="en-US" sz="1400" b="0" i="0" u="none" strike="noStrike" dirty="0">
                        <a:solidFill>
                          <a:schemeClr val="bg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0526862"/>
                  </a:ext>
                </a:extLst>
              </a:tr>
              <a:tr h="247916">
                <a:tc>
                  <a:txBody>
                    <a:bodyPr/>
                    <a:lstStyle/>
                    <a:p>
                      <a:pPr algn="l" fontAlgn="b"/>
                      <a:r>
                        <a:rPr lang="en-US" sz="1400" u="none" strike="noStrike" dirty="0">
                          <a:effectLst/>
                        </a:rPr>
                        <a:t>Secondary - 2014-2015</a:t>
                      </a:r>
                      <a:endParaRPr lang="en-US" sz="1400" b="0" i="0" u="none" strike="noStrike" dirty="0">
                        <a:solidFill>
                          <a:schemeClr val="bg1"/>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13.13</a:t>
                      </a:r>
                      <a:endParaRPr lang="en-US" sz="1400" b="0" i="0" u="none" strike="noStrike" dirty="0">
                        <a:solidFill>
                          <a:schemeClr val="bg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15497762"/>
                  </a:ext>
                </a:extLst>
              </a:tr>
              <a:tr h="247916">
                <a:tc>
                  <a:txBody>
                    <a:bodyPr/>
                    <a:lstStyle/>
                    <a:p>
                      <a:pPr algn="l" fontAlgn="b"/>
                      <a:r>
                        <a:rPr lang="en-US" sz="1400" u="none" strike="noStrike" dirty="0">
                          <a:effectLst/>
                        </a:rPr>
                        <a:t>Senior Secondary - 2014-2015</a:t>
                      </a:r>
                      <a:endParaRPr lang="en-US" sz="1400" b="0" i="0" u="none" strike="noStrike" dirty="0">
                        <a:solidFill>
                          <a:schemeClr val="bg1"/>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6.98</a:t>
                      </a:r>
                      <a:endParaRPr lang="en-US" sz="1400" b="0" i="0" u="none" strike="noStrike" dirty="0">
                        <a:solidFill>
                          <a:schemeClr val="bg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99663913"/>
                  </a:ext>
                </a:extLst>
              </a:tr>
              <a:tr h="247916">
                <a:tc>
                  <a:txBody>
                    <a:bodyPr/>
                    <a:lstStyle/>
                    <a:p>
                      <a:pPr algn="l" fontAlgn="b"/>
                      <a:r>
                        <a:rPr lang="en-US" sz="1400" u="none" strike="noStrike" dirty="0">
                          <a:effectLst/>
                        </a:rPr>
                        <a:t>GDP </a:t>
                      </a:r>
                      <a:r>
                        <a:rPr lang="en-US" sz="1400" u="none" strike="noStrike" dirty="0" err="1">
                          <a:effectLst/>
                        </a:rPr>
                        <a:t>PerCapita</a:t>
                      </a:r>
                      <a:endParaRPr lang="en-US" sz="1400" b="0" i="0" u="none" strike="noStrike" dirty="0">
                        <a:solidFill>
                          <a:schemeClr val="bg1"/>
                        </a:solidFill>
                        <a:effectLst/>
                        <a:latin typeface="Calibri" panose="020F0502020204030204" pitchFamily="34" charset="0"/>
                      </a:endParaRPr>
                    </a:p>
                  </a:txBody>
                  <a:tcPr marL="6350" marR="6350" marT="6350" marB="0" anchor="b"/>
                </a:tc>
                <a:tc>
                  <a:txBody>
                    <a:bodyPr/>
                    <a:lstStyle/>
                    <a:p>
                      <a:pPr algn="r" fontAlgn="b"/>
                      <a:r>
                        <a:rPr lang="en-US" sz="1400" u="none" strike="noStrike" kern="1200" dirty="0">
                          <a:solidFill>
                            <a:schemeClr val="dk1"/>
                          </a:solidFill>
                          <a:effectLst/>
                          <a:latin typeface="+mn-lt"/>
                          <a:ea typeface="+mn-ea"/>
                          <a:cs typeface="+mn-cs"/>
                        </a:rPr>
                        <a:t>196799.6</a:t>
                      </a:r>
                    </a:p>
                  </a:txBody>
                  <a:tcPr marL="6350" marR="6350" marT="6350" marB="0" anchor="b"/>
                </a:tc>
                <a:extLst>
                  <a:ext uri="{0D108BD9-81ED-4DB2-BD59-A6C34878D82A}">
                    <a16:rowId xmlns:a16="http://schemas.microsoft.com/office/drawing/2014/main" val="1637158892"/>
                  </a:ext>
                </a:extLst>
              </a:tr>
            </a:tbl>
          </a:graphicData>
        </a:graphic>
      </p:graphicFrame>
      <p:pic>
        <p:nvPicPr>
          <p:cNvPr id="16388" name="Picture 4">
            <a:extLst>
              <a:ext uri="{FF2B5EF4-FFF2-40B4-BE49-F238E27FC236}">
                <a16:creationId xmlns:a16="http://schemas.microsoft.com/office/drawing/2014/main" id="{55EE5E00-4BAB-4A8F-A6B1-4F01E2B9D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323" y="0"/>
            <a:ext cx="6781800" cy="652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619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611568" y="643467"/>
            <a:ext cx="3363974" cy="1597315"/>
          </a:xfrm>
          <a:noFill/>
          <a:ln w="19050">
            <a:solidFill>
              <a:schemeClr val="bg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normAutofit/>
          </a:bodyPr>
          <a:lstStyle/>
          <a:p>
            <a:pPr algn="ctr"/>
            <a:r>
              <a:rPr lang="en-US" sz="2600" b="1" dirty="0">
                <a:solidFill>
                  <a:schemeClr val="bg1"/>
                </a:solidFill>
              </a:rPr>
              <a:t>Dropout rates vs Per Capita (2014-15) – Category 2</a:t>
            </a: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611569" y="2638044"/>
            <a:ext cx="3363974" cy="3415622"/>
          </a:xfrm>
        </p:spPr>
        <p:txBody>
          <a:bodyPr>
            <a:normAutofit/>
          </a:bodyPr>
          <a:lstStyle/>
          <a:p>
            <a:r>
              <a:rPr lang="en-US" altLang="en-US" sz="1700" dirty="0">
                <a:solidFill>
                  <a:schemeClr val="bg1">
                    <a:lumMod val="95000"/>
                  </a:schemeClr>
                </a:solidFill>
              </a:rPr>
              <a:t>Drop out rates for category C2 is greater than category C1.</a:t>
            </a:r>
          </a:p>
          <a:p>
            <a:r>
              <a:rPr lang="en-US" altLang="en-US" sz="1700" dirty="0">
                <a:solidFill>
                  <a:schemeClr val="bg1">
                    <a:lumMod val="95000"/>
                  </a:schemeClr>
                </a:solidFill>
              </a:rPr>
              <a:t>Low dropout rate for Primary and Upper Primary education</a:t>
            </a:r>
          </a:p>
          <a:p>
            <a:r>
              <a:rPr lang="en-US" altLang="en-US" sz="1700" dirty="0">
                <a:solidFill>
                  <a:schemeClr val="bg1">
                    <a:lumMod val="95000"/>
                  </a:schemeClr>
                </a:solidFill>
              </a:rPr>
              <a:t>High dropout rate for Secondary and Senior Secondary.</a:t>
            </a:r>
          </a:p>
          <a:p>
            <a:r>
              <a:rPr lang="en-US" altLang="en-US" sz="1700" dirty="0">
                <a:solidFill>
                  <a:schemeClr val="bg1">
                    <a:lumMod val="95000"/>
                  </a:schemeClr>
                </a:solidFill>
              </a:rPr>
              <a:t>Summary:</a:t>
            </a:r>
          </a:p>
          <a:p>
            <a:endParaRPr lang="en-US" altLang="en-US" sz="1700" dirty="0">
              <a:solidFill>
                <a:schemeClr val="bg1">
                  <a:lumMod val="95000"/>
                </a:schemeClr>
              </a:solidFill>
            </a:endParaRPr>
          </a:p>
          <a:p>
            <a:endParaRPr lang="en-US" altLang="en-US" sz="1700" dirty="0">
              <a:solidFill>
                <a:schemeClr val="bg1">
                  <a:lumMod val="95000"/>
                </a:schemeClr>
              </a:solidFill>
            </a:endParaRP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5265863" y="6356350"/>
            <a:ext cx="4579768" cy="365125"/>
          </a:xfrm>
        </p:spPr>
        <p:txBody>
          <a:bodyPr>
            <a:normAutofit/>
          </a:bodyPr>
          <a:lstStyle/>
          <a:p>
            <a:pPr algn="l">
              <a:spcAft>
                <a:spcPts val="600"/>
              </a:spcAft>
              <a:defRPr/>
            </a:pPr>
            <a:r>
              <a:rPr lang="en-US">
                <a:solidFill>
                  <a:schemeClr val="tx1">
                    <a:alpha val="80000"/>
                  </a:schemeClr>
                </a:solidFill>
              </a:rPr>
              <a:t>GDP Analysis -  Hemant Sawakare – Roll Number DDS1930106</a:t>
            </a:r>
          </a:p>
        </p:txBody>
      </p:sp>
      <p:graphicFrame>
        <p:nvGraphicFramePr>
          <p:cNvPr id="5" name="Table 4">
            <a:extLst>
              <a:ext uri="{FF2B5EF4-FFF2-40B4-BE49-F238E27FC236}">
                <a16:creationId xmlns:a16="http://schemas.microsoft.com/office/drawing/2014/main" id="{014C18C1-B9AA-4DF7-BFD5-631CCBA1D529}"/>
              </a:ext>
            </a:extLst>
          </p:cNvPr>
          <p:cNvGraphicFramePr>
            <a:graphicFrameLocks noGrp="1"/>
          </p:cNvGraphicFramePr>
          <p:nvPr/>
        </p:nvGraphicFramePr>
        <p:xfrm>
          <a:off x="754912" y="4838868"/>
          <a:ext cx="3285460" cy="1531620"/>
        </p:xfrm>
        <a:graphic>
          <a:graphicData uri="http://schemas.openxmlformats.org/drawingml/2006/table">
            <a:tbl>
              <a:tblPr>
                <a:tableStyleId>{3C2FFA5D-87B4-456A-9821-1D502468CF0F}</a:tableStyleId>
              </a:tblPr>
              <a:tblGrid>
                <a:gridCol w="1996629">
                  <a:extLst>
                    <a:ext uri="{9D8B030D-6E8A-4147-A177-3AD203B41FA5}">
                      <a16:colId xmlns:a16="http://schemas.microsoft.com/office/drawing/2014/main" val="3939832916"/>
                    </a:ext>
                  </a:extLst>
                </a:gridCol>
                <a:gridCol w="1288831">
                  <a:extLst>
                    <a:ext uri="{9D8B030D-6E8A-4147-A177-3AD203B41FA5}">
                      <a16:colId xmlns:a16="http://schemas.microsoft.com/office/drawing/2014/main" val="119327974"/>
                    </a:ext>
                  </a:extLst>
                </a:gridCol>
              </a:tblGrid>
              <a:tr h="58981">
                <a:tc>
                  <a:txBody>
                    <a:bodyPr/>
                    <a:lstStyle/>
                    <a:p>
                      <a:pPr algn="l" fontAlgn="b"/>
                      <a:r>
                        <a:rPr lang="en-US" sz="1400" b="1" u="none" strike="noStrike" dirty="0">
                          <a:effectLst/>
                        </a:rPr>
                        <a:t>Education Level</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400" b="1" u="none" strike="noStrike" dirty="0">
                          <a:effectLst/>
                        </a:rPr>
                        <a:t>Average Dropout</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87348658"/>
                  </a:ext>
                </a:extLst>
              </a:tr>
              <a:tr h="58981">
                <a:tc>
                  <a:txBody>
                    <a:bodyPr/>
                    <a:lstStyle/>
                    <a:p>
                      <a:pPr algn="l" fontAlgn="b"/>
                      <a:r>
                        <a:rPr lang="en-US" sz="1400" u="none" strike="noStrike">
                          <a:effectLst/>
                        </a:rPr>
                        <a:t>Primary - 2014-2015</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a:effectLst/>
                        </a:rPr>
                        <a:t>3.44</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29420942"/>
                  </a:ext>
                </a:extLst>
              </a:tr>
              <a:tr h="58981">
                <a:tc>
                  <a:txBody>
                    <a:bodyPr/>
                    <a:lstStyle/>
                    <a:p>
                      <a:pPr algn="l" fontAlgn="b"/>
                      <a:r>
                        <a:rPr lang="en-US" sz="1400" u="none" strike="noStrike">
                          <a:effectLst/>
                        </a:rPr>
                        <a:t>Upper Primary - 2014-2015</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a:effectLst/>
                        </a:rPr>
                        <a:t>3.79</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05241555"/>
                  </a:ext>
                </a:extLst>
              </a:tr>
              <a:tr h="58981">
                <a:tc>
                  <a:txBody>
                    <a:bodyPr/>
                    <a:lstStyle/>
                    <a:p>
                      <a:pPr algn="l" fontAlgn="b"/>
                      <a:r>
                        <a:rPr lang="en-US" sz="1400" u="none" strike="noStrike" dirty="0">
                          <a:effectLst/>
                        </a:rPr>
                        <a:t>Secondary - 2014-2015</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a:effectLst/>
                        </a:rPr>
                        <a:t>15.05</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65798243"/>
                  </a:ext>
                </a:extLst>
              </a:tr>
              <a:tr h="58981">
                <a:tc>
                  <a:txBody>
                    <a:bodyPr/>
                    <a:lstStyle/>
                    <a:p>
                      <a:pPr algn="l" fontAlgn="b"/>
                      <a:r>
                        <a:rPr lang="en-US" sz="1400" u="none" strike="noStrike">
                          <a:effectLst/>
                        </a:rPr>
                        <a:t>Senior Secondary - 2014-2015</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a:effectLst/>
                        </a:rPr>
                        <a:t>5.83</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0573972"/>
                  </a:ext>
                </a:extLst>
              </a:tr>
              <a:tr h="58981">
                <a:tc>
                  <a:txBody>
                    <a:bodyPr/>
                    <a:lstStyle/>
                    <a:p>
                      <a:pPr algn="l" fontAlgn="b"/>
                      <a:r>
                        <a:rPr lang="en-US" sz="1400" u="none" strike="noStrike">
                          <a:effectLst/>
                        </a:rPr>
                        <a:t>GDP PerCapita</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135158.44</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03343241"/>
                  </a:ext>
                </a:extLst>
              </a:tr>
            </a:tbl>
          </a:graphicData>
        </a:graphic>
      </p:graphicFrame>
      <p:pic>
        <p:nvPicPr>
          <p:cNvPr id="17412" name="Picture 4">
            <a:extLst>
              <a:ext uri="{FF2B5EF4-FFF2-40B4-BE49-F238E27FC236}">
                <a16:creationId xmlns:a16="http://schemas.microsoft.com/office/drawing/2014/main" id="{D6D5E510-0D0E-4C0F-AC09-3B0D8F690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142" y="92260"/>
            <a:ext cx="6781800" cy="652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97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611568" y="643467"/>
            <a:ext cx="3363974" cy="1597315"/>
          </a:xfrm>
          <a:noFill/>
          <a:ln w="19050">
            <a:solidFill>
              <a:schemeClr val="bg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normAutofit/>
          </a:bodyPr>
          <a:lstStyle/>
          <a:p>
            <a:pPr algn="ctr"/>
            <a:r>
              <a:rPr lang="en-US" sz="2600" b="1" dirty="0">
                <a:solidFill>
                  <a:schemeClr val="bg1"/>
                </a:solidFill>
              </a:rPr>
              <a:t>Dropout rates vs Per Capita (2014-15) – Category 3	</a:t>
            </a: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611569" y="2638044"/>
            <a:ext cx="3630822" cy="3415622"/>
          </a:xfrm>
        </p:spPr>
        <p:txBody>
          <a:bodyPr>
            <a:normAutofit/>
          </a:bodyPr>
          <a:lstStyle/>
          <a:p>
            <a:r>
              <a:rPr lang="en-US" altLang="en-US" sz="1700" dirty="0">
                <a:solidFill>
                  <a:schemeClr val="bg1">
                    <a:lumMod val="95000"/>
                  </a:schemeClr>
                </a:solidFill>
              </a:rPr>
              <a:t>Drop out rates for category C3 is greater than category C3.</a:t>
            </a:r>
          </a:p>
          <a:p>
            <a:r>
              <a:rPr lang="en-US" altLang="en-US" sz="1700" dirty="0">
                <a:solidFill>
                  <a:schemeClr val="bg1">
                    <a:lumMod val="95000"/>
                  </a:schemeClr>
                </a:solidFill>
              </a:rPr>
              <a:t>Dropout rate for Primary significantly greater than Upper Primary.</a:t>
            </a:r>
          </a:p>
          <a:p>
            <a:r>
              <a:rPr lang="en-US" altLang="en-US" sz="1700" dirty="0">
                <a:solidFill>
                  <a:schemeClr val="bg1">
                    <a:lumMod val="95000"/>
                  </a:schemeClr>
                </a:solidFill>
              </a:rPr>
              <a:t>High dropout rate for Secondary and Senior Secondary.</a:t>
            </a:r>
          </a:p>
          <a:p>
            <a:r>
              <a:rPr lang="en-US" altLang="en-US" sz="1700" dirty="0">
                <a:solidFill>
                  <a:schemeClr val="bg1">
                    <a:lumMod val="95000"/>
                  </a:schemeClr>
                </a:solidFill>
              </a:rPr>
              <a:t>Summary:</a:t>
            </a:r>
          </a:p>
          <a:p>
            <a:endParaRPr lang="en-US" altLang="en-US" sz="1700" dirty="0">
              <a:solidFill>
                <a:schemeClr val="bg1">
                  <a:lumMod val="95000"/>
                </a:schemeClr>
              </a:solidFill>
            </a:endParaRPr>
          </a:p>
          <a:p>
            <a:endParaRPr lang="en-US" altLang="en-US" sz="1700" dirty="0">
              <a:solidFill>
                <a:schemeClr val="bg1">
                  <a:lumMod val="95000"/>
                </a:schemeClr>
              </a:solidFill>
            </a:endParaRP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5265863" y="6356350"/>
            <a:ext cx="4579768" cy="365125"/>
          </a:xfrm>
        </p:spPr>
        <p:txBody>
          <a:bodyPr>
            <a:normAutofit/>
          </a:bodyPr>
          <a:lstStyle/>
          <a:p>
            <a:pPr algn="l">
              <a:spcAft>
                <a:spcPts val="600"/>
              </a:spcAft>
              <a:defRPr/>
            </a:pPr>
            <a:r>
              <a:rPr lang="en-US">
                <a:solidFill>
                  <a:schemeClr val="tx1">
                    <a:alpha val="80000"/>
                  </a:schemeClr>
                </a:solidFill>
              </a:rPr>
              <a:t>GDP Analysis -  Hemant Sawakare – Roll Number DDS1930106</a:t>
            </a:r>
          </a:p>
        </p:txBody>
      </p:sp>
      <p:graphicFrame>
        <p:nvGraphicFramePr>
          <p:cNvPr id="4" name="Table 3">
            <a:extLst>
              <a:ext uri="{FF2B5EF4-FFF2-40B4-BE49-F238E27FC236}">
                <a16:creationId xmlns:a16="http://schemas.microsoft.com/office/drawing/2014/main" id="{E3841EF6-8082-4C40-8618-F9D28214277C}"/>
              </a:ext>
            </a:extLst>
          </p:cNvPr>
          <p:cNvGraphicFramePr>
            <a:graphicFrameLocks noGrp="1"/>
          </p:cNvGraphicFramePr>
          <p:nvPr>
            <p:extLst>
              <p:ext uri="{D42A27DB-BD31-4B8C-83A1-F6EECF244321}">
                <p14:modId xmlns:p14="http://schemas.microsoft.com/office/powerpoint/2010/main" val="993269202"/>
              </p:ext>
            </p:extLst>
          </p:nvPr>
        </p:nvGraphicFramePr>
        <p:xfrm>
          <a:off x="832293" y="4724751"/>
          <a:ext cx="3314405" cy="1531620"/>
        </p:xfrm>
        <a:graphic>
          <a:graphicData uri="http://schemas.openxmlformats.org/drawingml/2006/table">
            <a:tbl>
              <a:tblPr>
                <a:tableStyleId>{3C2FFA5D-87B4-456A-9821-1D502468CF0F}</a:tableStyleId>
              </a:tblPr>
              <a:tblGrid>
                <a:gridCol w="2287929">
                  <a:extLst>
                    <a:ext uri="{9D8B030D-6E8A-4147-A177-3AD203B41FA5}">
                      <a16:colId xmlns:a16="http://schemas.microsoft.com/office/drawing/2014/main" val="3065677955"/>
                    </a:ext>
                  </a:extLst>
                </a:gridCol>
                <a:gridCol w="1026476">
                  <a:extLst>
                    <a:ext uri="{9D8B030D-6E8A-4147-A177-3AD203B41FA5}">
                      <a16:colId xmlns:a16="http://schemas.microsoft.com/office/drawing/2014/main" val="3163445385"/>
                    </a:ext>
                  </a:extLst>
                </a:gridCol>
              </a:tblGrid>
              <a:tr h="184150">
                <a:tc>
                  <a:txBody>
                    <a:bodyPr/>
                    <a:lstStyle/>
                    <a:p>
                      <a:pPr algn="l" fontAlgn="b"/>
                      <a:r>
                        <a:rPr lang="en-US" sz="1400" u="none" strike="noStrike">
                          <a:effectLst/>
                        </a:rPr>
                        <a:t>Education Level</a:t>
                      </a:r>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400" u="none" strike="noStrike">
                          <a:effectLst/>
                        </a:rPr>
                        <a:t>Average Dropout</a:t>
                      </a:r>
                      <a:endParaRPr lang="en-US" sz="1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33303877"/>
                  </a:ext>
                </a:extLst>
              </a:tr>
              <a:tr h="184150">
                <a:tc>
                  <a:txBody>
                    <a:bodyPr/>
                    <a:lstStyle/>
                    <a:p>
                      <a:pPr algn="l" fontAlgn="b"/>
                      <a:r>
                        <a:rPr lang="en-US" sz="1400" u="none" strike="noStrike">
                          <a:effectLst/>
                        </a:rPr>
                        <a:t>Primary - 2014-2015</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5.50</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07054202"/>
                  </a:ext>
                </a:extLst>
              </a:tr>
              <a:tr h="184150">
                <a:tc>
                  <a:txBody>
                    <a:bodyPr/>
                    <a:lstStyle/>
                    <a:p>
                      <a:pPr algn="l" fontAlgn="b"/>
                      <a:r>
                        <a:rPr lang="en-US" sz="1400" u="none" strike="noStrike">
                          <a:effectLst/>
                        </a:rPr>
                        <a:t>Upper Primary - 2014-2015</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4.92</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4488600"/>
                  </a:ext>
                </a:extLst>
              </a:tr>
              <a:tr h="184150">
                <a:tc>
                  <a:txBody>
                    <a:bodyPr/>
                    <a:lstStyle/>
                    <a:p>
                      <a:pPr algn="l" fontAlgn="b"/>
                      <a:r>
                        <a:rPr lang="en-US" sz="1400" u="none" strike="noStrike">
                          <a:effectLst/>
                        </a:rPr>
                        <a:t>Secondary - 2014-2015</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21.33</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39472352"/>
                  </a:ext>
                </a:extLst>
              </a:tr>
              <a:tr h="184150">
                <a:tc>
                  <a:txBody>
                    <a:bodyPr/>
                    <a:lstStyle/>
                    <a:p>
                      <a:pPr algn="l" fontAlgn="b"/>
                      <a:r>
                        <a:rPr lang="en-US" sz="1400" u="none" strike="noStrike">
                          <a:effectLst/>
                        </a:rPr>
                        <a:t>Senior Secondary - 2014-2015</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7.64</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43995496"/>
                  </a:ext>
                </a:extLst>
              </a:tr>
              <a:tr h="184150">
                <a:tc>
                  <a:txBody>
                    <a:bodyPr/>
                    <a:lstStyle/>
                    <a:p>
                      <a:pPr algn="l" fontAlgn="b"/>
                      <a:r>
                        <a:rPr lang="en-US" sz="1400" u="none" strike="noStrike">
                          <a:effectLst/>
                        </a:rPr>
                        <a:t>GDP PerCapita</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82799.50</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8627150"/>
                  </a:ext>
                </a:extLst>
              </a:tr>
            </a:tbl>
          </a:graphicData>
        </a:graphic>
      </p:graphicFrame>
      <p:pic>
        <p:nvPicPr>
          <p:cNvPr id="18436" name="Picture 4">
            <a:extLst>
              <a:ext uri="{FF2B5EF4-FFF2-40B4-BE49-F238E27FC236}">
                <a16:creationId xmlns:a16="http://schemas.microsoft.com/office/drawing/2014/main" id="{16CF4CFC-555D-4E84-9339-B18AE2C12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444" y="92260"/>
            <a:ext cx="6781800" cy="652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841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611568" y="643467"/>
            <a:ext cx="3363974" cy="1597315"/>
          </a:xfrm>
          <a:noFill/>
          <a:ln w="19050">
            <a:solidFill>
              <a:schemeClr val="bg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normAutofit/>
          </a:bodyPr>
          <a:lstStyle/>
          <a:p>
            <a:pPr algn="ctr"/>
            <a:r>
              <a:rPr lang="en-US" sz="2600" b="1" dirty="0">
                <a:solidFill>
                  <a:schemeClr val="bg1"/>
                </a:solidFill>
              </a:rPr>
              <a:t>Dropout rates vs Per Capita (2014-15) – Category 4</a:t>
            </a: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611569" y="2638044"/>
            <a:ext cx="3363974" cy="3415622"/>
          </a:xfrm>
        </p:spPr>
        <p:txBody>
          <a:bodyPr>
            <a:normAutofit/>
          </a:bodyPr>
          <a:lstStyle/>
          <a:p>
            <a:r>
              <a:rPr lang="en-US" altLang="en-US" sz="1700" dirty="0">
                <a:solidFill>
                  <a:schemeClr val="bg1">
                    <a:lumMod val="95000"/>
                  </a:schemeClr>
                </a:solidFill>
              </a:rPr>
              <a:t>Low dropout rate for Primary and Upper Primary education</a:t>
            </a:r>
          </a:p>
          <a:p>
            <a:r>
              <a:rPr lang="en-US" altLang="en-US" sz="1700" dirty="0">
                <a:solidFill>
                  <a:schemeClr val="bg1">
                    <a:lumMod val="95000"/>
                  </a:schemeClr>
                </a:solidFill>
              </a:rPr>
              <a:t>High dropout rate for Secondary and Senior Secondary.</a:t>
            </a:r>
          </a:p>
          <a:p>
            <a:r>
              <a:rPr lang="en-US" altLang="en-US" sz="1700" dirty="0">
                <a:solidFill>
                  <a:schemeClr val="bg1">
                    <a:lumMod val="95000"/>
                  </a:schemeClr>
                </a:solidFill>
              </a:rPr>
              <a:t>Summary:</a:t>
            </a:r>
          </a:p>
          <a:p>
            <a:endParaRPr lang="en-US" altLang="en-US" sz="1700" dirty="0">
              <a:solidFill>
                <a:schemeClr val="bg1">
                  <a:lumMod val="95000"/>
                </a:schemeClr>
              </a:solidFill>
            </a:endParaRPr>
          </a:p>
          <a:p>
            <a:endParaRPr lang="en-US" altLang="en-US" sz="1700" dirty="0">
              <a:solidFill>
                <a:schemeClr val="bg1">
                  <a:lumMod val="95000"/>
                </a:schemeClr>
              </a:solidFill>
            </a:endParaRP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5265863" y="6356350"/>
            <a:ext cx="4579768" cy="365125"/>
          </a:xfrm>
        </p:spPr>
        <p:txBody>
          <a:bodyPr>
            <a:normAutofit/>
          </a:bodyPr>
          <a:lstStyle/>
          <a:p>
            <a:pPr algn="l">
              <a:spcAft>
                <a:spcPts val="600"/>
              </a:spcAft>
              <a:defRPr/>
            </a:pPr>
            <a:r>
              <a:rPr lang="en-US">
                <a:solidFill>
                  <a:schemeClr val="tx1">
                    <a:alpha val="80000"/>
                  </a:schemeClr>
                </a:solidFill>
              </a:rPr>
              <a:t>GDP Analysis -  Hemant Sawakare – Roll Number DDS1930106</a:t>
            </a:r>
          </a:p>
        </p:txBody>
      </p:sp>
      <p:graphicFrame>
        <p:nvGraphicFramePr>
          <p:cNvPr id="4" name="Table 3">
            <a:extLst>
              <a:ext uri="{FF2B5EF4-FFF2-40B4-BE49-F238E27FC236}">
                <a16:creationId xmlns:a16="http://schemas.microsoft.com/office/drawing/2014/main" id="{5DB3388B-8EE0-4F6F-9357-DD6F8FD31EF0}"/>
              </a:ext>
            </a:extLst>
          </p:cNvPr>
          <p:cNvGraphicFramePr>
            <a:graphicFrameLocks noGrp="1"/>
          </p:cNvGraphicFramePr>
          <p:nvPr/>
        </p:nvGraphicFramePr>
        <p:xfrm>
          <a:off x="715334" y="4497089"/>
          <a:ext cx="3403600" cy="1531620"/>
        </p:xfrm>
        <a:graphic>
          <a:graphicData uri="http://schemas.openxmlformats.org/drawingml/2006/table">
            <a:tbl>
              <a:tblPr>
                <a:tableStyleId>{3C2FFA5D-87B4-456A-9821-1D502468CF0F}</a:tableStyleId>
              </a:tblPr>
              <a:tblGrid>
                <a:gridCol w="2349500">
                  <a:extLst>
                    <a:ext uri="{9D8B030D-6E8A-4147-A177-3AD203B41FA5}">
                      <a16:colId xmlns:a16="http://schemas.microsoft.com/office/drawing/2014/main" val="451393825"/>
                    </a:ext>
                  </a:extLst>
                </a:gridCol>
                <a:gridCol w="1054100">
                  <a:extLst>
                    <a:ext uri="{9D8B030D-6E8A-4147-A177-3AD203B41FA5}">
                      <a16:colId xmlns:a16="http://schemas.microsoft.com/office/drawing/2014/main" val="4158200504"/>
                    </a:ext>
                  </a:extLst>
                </a:gridCol>
              </a:tblGrid>
              <a:tr h="184150">
                <a:tc>
                  <a:txBody>
                    <a:bodyPr/>
                    <a:lstStyle/>
                    <a:p>
                      <a:pPr algn="l" fontAlgn="b"/>
                      <a:r>
                        <a:rPr lang="en-US" sz="1400" b="1" u="none" strike="noStrike" dirty="0">
                          <a:effectLst/>
                        </a:rPr>
                        <a:t>Education Level</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400" b="1" u="none" strike="noStrike" dirty="0">
                          <a:effectLst/>
                        </a:rPr>
                        <a:t>Average Dropout</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7424820"/>
                  </a:ext>
                </a:extLst>
              </a:tr>
              <a:tr h="184150">
                <a:tc>
                  <a:txBody>
                    <a:bodyPr/>
                    <a:lstStyle/>
                    <a:p>
                      <a:pPr algn="l" fontAlgn="b"/>
                      <a:r>
                        <a:rPr lang="en-US" sz="1400" u="none" strike="noStrike">
                          <a:effectLst/>
                        </a:rPr>
                        <a:t>Primary - 2014-2015</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a:effectLst/>
                        </a:rPr>
                        <a:t>9.13</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09147474"/>
                  </a:ext>
                </a:extLst>
              </a:tr>
              <a:tr h="184150">
                <a:tc>
                  <a:txBody>
                    <a:bodyPr/>
                    <a:lstStyle/>
                    <a:p>
                      <a:pPr algn="l" fontAlgn="b"/>
                      <a:r>
                        <a:rPr lang="en-US" sz="1400" u="none" strike="noStrike">
                          <a:effectLst/>
                        </a:rPr>
                        <a:t>Upper Primary - 2014-2015</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a:effectLst/>
                        </a:rPr>
                        <a:t>6.61</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4809428"/>
                  </a:ext>
                </a:extLst>
              </a:tr>
              <a:tr h="184150">
                <a:tc>
                  <a:txBody>
                    <a:bodyPr/>
                    <a:lstStyle/>
                    <a:p>
                      <a:pPr algn="l" fontAlgn="b"/>
                      <a:r>
                        <a:rPr lang="en-US" sz="1400" u="none" strike="noStrike">
                          <a:effectLst/>
                        </a:rPr>
                        <a:t>Secondary - 2014-2015</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a:effectLst/>
                        </a:rPr>
                        <a:t>21.05</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00308793"/>
                  </a:ext>
                </a:extLst>
              </a:tr>
              <a:tr h="184150">
                <a:tc>
                  <a:txBody>
                    <a:bodyPr/>
                    <a:lstStyle/>
                    <a:p>
                      <a:pPr algn="l" fontAlgn="b"/>
                      <a:r>
                        <a:rPr lang="en-US" sz="1400" u="none" strike="noStrike">
                          <a:effectLst/>
                        </a:rPr>
                        <a:t>Senior Secondary - 2014-2015</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a:effectLst/>
                        </a:rPr>
                        <a:t>2.76</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79179644"/>
                  </a:ext>
                </a:extLst>
              </a:tr>
              <a:tr h="184150">
                <a:tc>
                  <a:txBody>
                    <a:bodyPr/>
                    <a:lstStyle/>
                    <a:p>
                      <a:pPr algn="l" fontAlgn="b"/>
                      <a:r>
                        <a:rPr lang="en-US" sz="1400" u="none" strike="noStrike">
                          <a:effectLst/>
                        </a:rPr>
                        <a:t>GDP PerCapita</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400" u="none" strike="noStrike" dirty="0">
                          <a:effectLst/>
                        </a:rPr>
                        <a:t>54591.17</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69079820"/>
                  </a:ext>
                </a:extLst>
              </a:tr>
            </a:tbl>
          </a:graphicData>
        </a:graphic>
      </p:graphicFrame>
      <p:pic>
        <p:nvPicPr>
          <p:cNvPr id="19460" name="Picture 4">
            <a:extLst>
              <a:ext uri="{FF2B5EF4-FFF2-40B4-BE49-F238E27FC236}">
                <a16:creationId xmlns:a16="http://schemas.microsoft.com/office/drawing/2014/main" id="{CF7BFAC8-F0DC-4353-8344-1480B4EC8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649" y="113525"/>
            <a:ext cx="6781800" cy="652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72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852BDC02-81C4-4A08-8B4F-E2A93730F51F}"/>
              </a:ext>
            </a:extLst>
          </p:cNvPr>
          <p:cNvSpPr>
            <a:spLocks noGrp="1"/>
          </p:cNvSpPr>
          <p:nvPr>
            <p:ph type="title"/>
          </p:nvPr>
        </p:nvSpPr>
        <p:spPr>
          <a:xfrm>
            <a:off x="960120" y="434101"/>
            <a:ext cx="10279971" cy="1362042"/>
          </a:xfrm>
        </p:spPr>
        <p:txBody>
          <a:bodyPr anchor="b">
            <a:normAutofit/>
          </a:bodyPr>
          <a:lstStyle/>
          <a:p>
            <a:r>
              <a:rPr lang="en-US" sz="4800">
                <a:solidFill>
                  <a:schemeClr val="bg1"/>
                </a:solidFill>
              </a:rPr>
              <a:t>Dropout Rate Comparison	</a:t>
            </a:r>
          </a:p>
        </p:txBody>
      </p:sp>
      <p:sp>
        <p:nvSpPr>
          <p:cNvPr id="14" name="Rectangle 13">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CE9FD4E2-D33A-44EB-941E-D03248EA0387}"/>
              </a:ext>
            </a:extLst>
          </p:cNvPr>
          <p:cNvSpPr>
            <a:spLocks noGrp="1"/>
          </p:cNvSpPr>
          <p:nvPr>
            <p:ph type="ftr" sz="quarter" idx="11"/>
          </p:nvPr>
        </p:nvSpPr>
        <p:spPr>
          <a:xfrm>
            <a:off x="4876800" y="6198721"/>
            <a:ext cx="5910943" cy="365125"/>
          </a:xfrm>
        </p:spPr>
        <p:txBody>
          <a:bodyPr>
            <a:normAutofit/>
          </a:bodyPr>
          <a:lstStyle/>
          <a:p>
            <a:pPr algn="r">
              <a:spcAft>
                <a:spcPts val="600"/>
              </a:spcAft>
              <a:defRPr/>
            </a:pPr>
            <a:r>
              <a:rPr lang="en-US" sz="1100">
                <a:solidFill>
                  <a:schemeClr val="tx1">
                    <a:alpha val="80000"/>
                  </a:schemeClr>
                </a:solidFill>
              </a:rPr>
              <a:t>GDP Analysis -  Hemant Sawakare – Roll Number DDS1930106</a:t>
            </a:r>
          </a:p>
        </p:txBody>
      </p:sp>
      <p:graphicFrame>
        <p:nvGraphicFramePr>
          <p:cNvPr id="5" name="Content Placeholder 4">
            <a:extLst>
              <a:ext uri="{FF2B5EF4-FFF2-40B4-BE49-F238E27FC236}">
                <a16:creationId xmlns:a16="http://schemas.microsoft.com/office/drawing/2014/main" id="{66D35426-457D-4EA5-A135-7D62B96FBED7}"/>
              </a:ext>
            </a:extLst>
          </p:cNvPr>
          <p:cNvGraphicFramePr>
            <a:graphicFrameLocks noGrp="1"/>
          </p:cNvGraphicFramePr>
          <p:nvPr>
            <p:ph idx="1"/>
            <p:extLst>
              <p:ext uri="{D42A27DB-BD31-4B8C-83A1-F6EECF244321}">
                <p14:modId xmlns:p14="http://schemas.microsoft.com/office/powerpoint/2010/main" val="3382685112"/>
              </p:ext>
            </p:extLst>
          </p:nvPr>
        </p:nvGraphicFramePr>
        <p:xfrm>
          <a:off x="1031359" y="2647508"/>
          <a:ext cx="10026500" cy="3466211"/>
        </p:xfrm>
        <a:graphic>
          <a:graphicData uri="http://schemas.openxmlformats.org/drawingml/2006/table">
            <a:tbl>
              <a:tblPr firstRow="1" bandRow="1"/>
              <a:tblGrid>
                <a:gridCol w="2962178">
                  <a:extLst>
                    <a:ext uri="{9D8B030D-6E8A-4147-A177-3AD203B41FA5}">
                      <a16:colId xmlns:a16="http://schemas.microsoft.com/office/drawing/2014/main" val="3697029247"/>
                    </a:ext>
                  </a:extLst>
                </a:gridCol>
                <a:gridCol w="1805448">
                  <a:extLst>
                    <a:ext uri="{9D8B030D-6E8A-4147-A177-3AD203B41FA5}">
                      <a16:colId xmlns:a16="http://schemas.microsoft.com/office/drawing/2014/main" val="4149038566"/>
                    </a:ext>
                  </a:extLst>
                </a:gridCol>
                <a:gridCol w="491248">
                  <a:extLst>
                    <a:ext uri="{9D8B030D-6E8A-4147-A177-3AD203B41FA5}">
                      <a16:colId xmlns:a16="http://schemas.microsoft.com/office/drawing/2014/main" val="3867647383"/>
                    </a:ext>
                  </a:extLst>
                </a:gridCol>
                <a:gridCol w="2962178">
                  <a:extLst>
                    <a:ext uri="{9D8B030D-6E8A-4147-A177-3AD203B41FA5}">
                      <a16:colId xmlns:a16="http://schemas.microsoft.com/office/drawing/2014/main" val="2206862693"/>
                    </a:ext>
                  </a:extLst>
                </a:gridCol>
                <a:gridCol w="1805448">
                  <a:extLst>
                    <a:ext uri="{9D8B030D-6E8A-4147-A177-3AD203B41FA5}">
                      <a16:colId xmlns:a16="http://schemas.microsoft.com/office/drawing/2014/main" val="3072464962"/>
                    </a:ext>
                  </a:extLst>
                </a:gridCol>
              </a:tblGrid>
              <a:tr h="229677">
                <a:tc gridSpan="2">
                  <a:txBody>
                    <a:bodyPr/>
                    <a:lstStyle/>
                    <a:p>
                      <a:pPr algn="ctr" fontAlgn="ctr"/>
                      <a:r>
                        <a:rPr lang="en-US" sz="1000" b="1" i="0" u="none" strike="noStrike">
                          <a:solidFill>
                            <a:srgbClr val="000000"/>
                          </a:solidFill>
                          <a:effectLst/>
                          <a:latin typeface="Calibri" panose="020F0502020204030204" pitchFamily="34" charset="0"/>
                        </a:rPr>
                        <a:t>C1 Category</a:t>
                      </a:r>
                    </a:p>
                  </a:txBody>
                  <a:tcPr marL="5970" marR="5970" marT="5970" marB="0" anchor="ctr">
                    <a:lnL>
                      <a:noFill/>
                    </a:lnL>
                    <a:lnR>
                      <a:noFill/>
                    </a:lnR>
                    <a:lnT>
                      <a:noFill/>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a:noFill/>
                    </a:lnL>
                    <a:lnR>
                      <a:noFill/>
                    </a:lnR>
                    <a:lnT>
                      <a:noFill/>
                    </a:lnT>
                    <a:lnB>
                      <a:noFill/>
                    </a:lnB>
                  </a:tcPr>
                </a:tc>
                <a:tc gridSpan="2">
                  <a:txBody>
                    <a:bodyPr/>
                    <a:lstStyle/>
                    <a:p>
                      <a:pPr algn="ctr" fontAlgn="ctr"/>
                      <a:r>
                        <a:rPr lang="en-US" sz="1000" b="1" i="0" u="none" strike="noStrike">
                          <a:solidFill>
                            <a:srgbClr val="000000"/>
                          </a:solidFill>
                          <a:effectLst/>
                          <a:latin typeface="Calibri" panose="020F0502020204030204" pitchFamily="34" charset="0"/>
                        </a:rPr>
                        <a:t>C2 Category</a:t>
                      </a:r>
                    </a:p>
                  </a:txBody>
                  <a:tcPr marL="5970" marR="5970" marT="5970" marB="0" anchor="ctr">
                    <a:lnL>
                      <a:noFill/>
                    </a:lnL>
                    <a:lnR>
                      <a:noFill/>
                    </a:lnR>
                    <a:lnT>
                      <a:noFill/>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30033488"/>
                  </a:ext>
                </a:extLst>
              </a:tr>
              <a:tr h="229677">
                <a:tc>
                  <a:txBody>
                    <a:bodyPr/>
                    <a:lstStyle/>
                    <a:p>
                      <a:pPr algn="l" fontAlgn="b"/>
                      <a:r>
                        <a:rPr lang="en-US" sz="1000" b="1" i="0" u="none" strike="noStrike">
                          <a:solidFill>
                            <a:srgbClr val="000000"/>
                          </a:solidFill>
                          <a:effectLst/>
                          <a:latin typeface="Calibri" panose="020F0502020204030204" pitchFamily="34" charset="0"/>
                        </a:rPr>
                        <a:t>Education Level</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1000" b="1" i="0" u="none" strike="noStrike">
                          <a:solidFill>
                            <a:srgbClr val="000000"/>
                          </a:solidFill>
                          <a:effectLst/>
                          <a:latin typeface="Calibri" panose="020F0502020204030204" pitchFamily="34" charset="0"/>
                        </a:rPr>
                        <a:t>Average Dropout</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solidFill>
                            <a:srgbClr val="000000"/>
                          </a:solidFill>
                          <a:effectLst/>
                          <a:latin typeface="Calibri" panose="020F0502020204030204" pitchFamily="34" charset="0"/>
                        </a:rPr>
                        <a:t>Education Level</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1000" b="1" i="0" u="none" strike="noStrike">
                          <a:solidFill>
                            <a:srgbClr val="000000"/>
                          </a:solidFill>
                          <a:effectLst/>
                          <a:latin typeface="Calibri" panose="020F0502020204030204" pitchFamily="34" charset="0"/>
                        </a:rPr>
                        <a:t>Average Dropout</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810026072"/>
                  </a:ext>
                </a:extLst>
              </a:tr>
              <a:tr h="229677">
                <a:tc>
                  <a:txBody>
                    <a:bodyPr/>
                    <a:lstStyle/>
                    <a:p>
                      <a:pPr algn="l" fontAlgn="b"/>
                      <a:r>
                        <a:rPr lang="en-US" sz="1000" b="0" i="0" u="none" strike="noStrike">
                          <a:solidFill>
                            <a:srgbClr val="000000"/>
                          </a:solidFill>
                          <a:effectLst/>
                          <a:latin typeface="Calibri" panose="020F0502020204030204" pitchFamily="34" charset="0"/>
                        </a:rPr>
                        <a:t>Primary - 2014-2015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3.16</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Primary - 2014-2015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3.44</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8219530"/>
                  </a:ext>
                </a:extLst>
              </a:tr>
              <a:tr h="229677">
                <a:tc>
                  <a:txBody>
                    <a:bodyPr/>
                    <a:lstStyle/>
                    <a:p>
                      <a:pPr algn="l" fontAlgn="b"/>
                      <a:r>
                        <a:rPr lang="en-US" sz="1000" b="0" i="0" u="none" strike="noStrike">
                          <a:solidFill>
                            <a:srgbClr val="000000"/>
                          </a:solidFill>
                          <a:effectLst/>
                          <a:latin typeface="Calibri" panose="020F0502020204030204" pitchFamily="34" charset="0"/>
                        </a:rPr>
                        <a:t>Upper Primary - 2014-2015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2.16</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Upper Primary - 2014-2015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3.79</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927973"/>
                  </a:ext>
                </a:extLst>
              </a:tr>
              <a:tr h="229677">
                <a:tc>
                  <a:txBody>
                    <a:bodyPr/>
                    <a:lstStyle/>
                    <a:p>
                      <a:pPr algn="l" fontAlgn="b"/>
                      <a:r>
                        <a:rPr lang="en-US" sz="1000" b="0" i="0" u="none" strike="noStrike">
                          <a:solidFill>
                            <a:srgbClr val="000000"/>
                          </a:solidFill>
                          <a:effectLst/>
                          <a:latin typeface="Calibri" panose="020F0502020204030204" pitchFamily="34" charset="0"/>
                        </a:rPr>
                        <a:t>Secondary - 2014-2015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13.13</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Secondary - 2014-2015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7854414"/>
                  </a:ext>
                </a:extLst>
              </a:tr>
              <a:tr h="229677">
                <a:tc>
                  <a:txBody>
                    <a:bodyPr/>
                    <a:lstStyle/>
                    <a:p>
                      <a:pPr algn="l" fontAlgn="b"/>
                      <a:r>
                        <a:rPr lang="en-US" sz="1000" b="0" i="0" u="none" strike="noStrike">
                          <a:solidFill>
                            <a:srgbClr val="000000"/>
                          </a:solidFill>
                          <a:effectLst/>
                          <a:latin typeface="Calibri" panose="020F0502020204030204" pitchFamily="34" charset="0"/>
                        </a:rPr>
                        <a:t>Senior Secondary - 2014-2015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6.98</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Senior Secondary - 2014-2015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5.83</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4898661"/>
                  </a:ext>
                </a:extLst>
              </a:tr>
              <a:tr h="229677">
                <a:tc>
                  <a:txBody>
                    <a:bodyPr/>
                    <a:lstStyle/>
                    <a:p>
                      <a:pPr algn="l" fontAlgn="b"/>
                      <a:r>
                        <a:rPr lang="en-US" sz="1000" b="0" i="0" u="none" strike="noStrike">
                          <a:solidFill>
                            <a:srgbClr val="000000"/>
                          </a:solidFill>
                          <a:effectLst/>
                          <a:latin typeface="Calibri" panose="020F0502020204030204" pitchFamily="34" charset="0"/>
                        </a:rPr>
                        <a:t>GDP PerCapita</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kern="1200" dirty="0">
                          <a:solidFill>
                            <a:srgbClr val="000000"/>
                          </a:solidFill>
                          <a:effectLst/>
                          <a:latin typeface="Calibri" panose="020F0502020204030204" pitchFamily="34" charset="0"/>
                          <a:ea typeface="+mn-ea"/>
                          <a:cs typeface="+mn-cs"/>
                        </a:rPr>
                        <a:t>196799.6</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GDP PerCapita</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135158.44</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576770"/>
                  </a:ext>
                </a:extLst>
              </a:tr>
              <a:tr h="250733">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87606842"/>
                  </a:ext>
                </a:extLst>
              </a:tr>
              <a:tr h="229677">
                <a:tc gridSpan="2">
                  <a:txBody>
                    <a:bodyPr/>
                    <a:lstStyle/>
                    <a:p>
                      <a:pPr algn="ctr" fontAlgn="ctr"/>
                      <a:r>
                        <a:rPr lang="en-US" sz="1000" b="1" i="0" u="none" strike="noStrike">
                          <a:solidFill>
                            <a:srgbClr val="000000"/>
                          </a:solidFill>
                          <a:effectLst/>
                          <a:latin typeface="Calibri" panose="020F0502020204030204" pitchFamily="34" charset="0"/>
                        </a:rPr>
                        <a:t>C3 Category</a:t>
                      </a:r>
                    </a:p>
                  </a:txBody>
                  <a:tcPr marL="5970" marR="5970" marT="5970" marB="0" anchor="ctr">
                    <a:lnL>
                      <a:noFill/>
                    </a:lnL>
                    <a:lnR>
                      <a:noFill/>
                    </a:lnR>
                    <a:lnT>
                      <a:noFill/>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a:noFill/>
                    </a:lnL>
                    <a:lnR>
                      <a:noFill/>
                    </a:lnR>
                    <a:lnT>
                      <a:noFill/>
                    </a:lnT>
                    <a:lnB>
                      <a:noFill/>
                    </a:lnB>
                  </a:tcPr>
                </a:tc>
                <a:tc gridSpan="2">
                  <a:txBody>
                    <a:bodyPr/>
                    <a:lstStyle/>
                    <a:p>
                      <a:pPr algn="ctr" fontAlgn="ctr"/>
                      <a:r>
                        <a:rPr lang="en-US" sz="1000" b="1" i="0" u="none" strike="noStrike">
                          <a:solidFill>
                            <a:srgbClr val="000000"/>
                          </a:solidFill>
                          <a:effectLst/>
                          <a:latin typeface="Calibri" panose="020F0502020204030204" pitchFamily="34" charset="0"/>
                        </a:rPr>
                        <a:t>C4 Category</a:t>
                      </a:r>
                    </a:p>
                  </a:txBody>
                  <a:tcPr marL="5970" marR="5970" marT="5970" marB="0" anchor="ctr">
                    <a:lnL>
                      <a:noFill/>
                    </a:lnL>
                    <a:lnR>
                      <a:noFill/>
                    </a:lnR>
                    <a:lnT>
                      <a:noFill/>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856378068"/>
                  </a:ext>
                </a:extLst>
              </a:tr>
              <a:tr h="229677">
                <a:tc>
                  <a:txBody>
                    <a:bodyPr/>
                    <a:lstStyle/>
                    <a:p>
                      <a:pPr algn="l" fontAlgn="b"/>
                      <a:r>
                        <a:rPr lang="en-US" sz="1000" b="1" i="0" u="none" strike="noStrike">
                          <a:solidFill>
                            <a:srgbClr val="000000"/>
                          </a:solidFill>
                          <a:effectLst/>
                          <a:latin typeface="Calibri" panose="020F0502020204030204" pitchFamily="34" charset="0"/>
                        </a:rPr>
                        <a:t>Education Level</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1000" b="1" i="0" u="none" strike="noStrike">
                          <a:solidFill>
                            <a:srgbClr val="000000"/>
                          </a:solidFill>
                          <a:effectLst/>
                          <a:latin typeface="Calibri" panose="020F0502020204030204" pitchFamily="34" charset="0"/>
                        </a:rPr>
                        <a:t>Average Dropout</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solidFill>
                            <a:srgbClr val="000000"/>
                          </a:solidFill>
                          <a:effectLst/>
                          <a:latin typeface="Calibri" panose="020F0502020204030204" pitchFamily="34" charset="0"/>
                        </a:rPr>
                        <a:t>Education Level</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US" sz="1000" b="1" i="0" u="none" strike="noStrike">
                          <a:solidFill>
                            <a:srgbClr val="000000"/>
                          </a:solidFill>
                          <a:effectLst/>
                          <a:latin typeface="Calibri" panose="020F0502020204030204" pitchFamily="34" charset="0"/>
                        </a:rPr>
                        <a:t>Average Dropout</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475007916"/>
                  </a:ext>
                </a:extLst>
              </a:tr>
              <a:tr h="229677">
                <a:tc>
                  <a:txBody>
                    <a:bodyPr/>
                    <a:lstStyle/>
                    <a:p>
                      <a:pPr algn="l" fontAlgn="b"/>
                      <a:r>
                        <a:rPr lang="en-US" sz="1000" b="0" i="0" u="none" strike="noStrike">
                          <a:solidFill>
                            <a:srgbClr val="000000"/>
                          </a:solidFill>
                          <a:effectLst/>
                          <a:latin typeface="Calibri" panose="020F0502020204030204" pitchFamily="34" charset="0"/>
                        </a:rPr>
                        <a:t>Primary - 2014-2015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5.87</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Primary - 2014-2015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9.13</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17495"/>
                  </a:ext>
                </a:extLst>
              </a:tr>
              <a:tr h="229677">
                <a:tc>
                  <a:txBody>
                    <a:bodyPr/>
                    <a:lstStyle/>
                    <a:p>
                      <a:pPr algn="l" fontAlgn="b"/>
                      <a:r>
                        <a:rPr lang="en-US" sz="1000" b="0" i="0" u="none" strike="noStrike">
                          <a:solidFill>
                            <a:srgbClr val="000000"/>
                          </a:solidFill>
                          <a:effectLst/>
                          <a:latin typeface="Calibri" panose="020F0502020204030204" pitchFamily="34" charset="0"/>
                        </a:rPr>
                        <a:t>Upper Primary - 2014-2015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4.79</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dirty="0">
                          <a:solidFill>
                            <a:srgbClr val="000000"/>
                          </a:solidFill>
                          <a:effectLst/>
                          <a:latin typeface="Calibri" panose="020F0502020204030204" pitchFamily="34" charset="0"/>
                        </a:rPr>
                        <a:t>Upper Primary - 2014-2015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6.61</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0352470"/>
                  </a:ext>
                </a:extLst>
              </a:tr>
              <a:tr h="229677">
                <a:tc>
                  <a:txBody>
                    <a:bodyPr/>
                    <a:lstStyle/>
                    <a:p>
                      <a:pPr algn="l" fontAlgn="b"/>
                      <a:r>
                        <a:rPr lang="en-US" sz="1000" b="0" i="0" u="none" strike="noStrike" dirty="0">
                          <a:solidFill>
                            <a:srgbClr val="000000"/>
                          </a:solidFill>
                          <a:effectLst/>
                          <a:latin typeface="Calibri" panose="020F0502020204030204" pitchFamily="34" charset="0"/>
                        </a:rPr>
                        <a:t>Secondary - 2014-2015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21.34</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Secondary - 2014-2015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21.05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445700"/>
                  </a:ext>
                </a:extLst>
              </a:tr>
              <a:tr h="229677">
                <a:tc>
                  <a:txBody>
                    <a:bodyPr/>
                    <a:lstStyle/>
                    <a:p>
                      <a:pPr algn="l" fontAlgn="b"/>
                      <a:r>
                        <a:rPr lang="en-US" sz="1000" b="0" i="0" u="none" strike="noStrike">
                          <a:solidFill>
                            <a:srgbClr val="000000"/>
                          </a:solidFill>
                          <a:effectLst/>
                          <a:latin typeface="Calibri" panose="020F0502020204030204" pitchFamily="34" charset="0"/>
                        </a:rPr>
                        <a:t>Senior Secondary - 2014-2015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8.86</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Senior Secondary - 2014-2015</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2.76</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6129251"/>
                  </a:ext>
                </a:extLst>
              </a:tr>
              <a:tr h="229677">
                <a:tc>
                  <a:txBody>
                    <a:bodyPr/>
                    <a:lstStyle/>
                    <a:p>
                      <a:pPr algn="l" fontAlgn="b"/>
                      <a:r>
                        <a:rPr lang="en-US" sz="1000" b="0" i="0" u="none" strike="noStrike">
                          <a:solidFill>
                            <a:srgbClr val="000000"/>
                          </a:solidFill>
                          <a:effectLst/>
                          <a:latin typeface="Calibri" panose="020F0502020204030204" pitchFamily="34" charset="0"/>
                        </a:rPr>
                        <a:t>GDP PerCapita</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82219.43</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GDP PerCapita</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54591.17</a:t>
                      </a:r>
                    </a:p>
                  </a:txBody>
                  <a:tcPr marL="5970" marR="5970" marT="59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5504043"/>
                  </a:ext>
                </a:extLst>
              </a:tr>
            </a:tbl>
          </a:graphicData>
        </a:graphic>
      </p:graphicFrame>
    </p:spTree>
    <p:extLst>
      <p:ext uri="{BB962C8B-B14F-4D97-AF65-F5344CB8AC3E}">
        <p14:creationId xmlns:p14="http://schemas.microsoft.com/office/powerpoint/2010/main" val="1202121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852BDC02-81C4-4A08-8B4F-E2A93730F51F}"/>
              </a:ext>
            </a:extLst>
          </p:cNvPr>
          <p:cNvSpPr>
            <a:spLocks noGrp="1"/>
          </p:cNvSpPr>
          <p:nvPr>
            <p:ph type="title"/>
          </p:nvPr>
        </p:nvSpPr>
        <p:spPr>
          <a:xfrm>
            <a:off x="960120" y="434101"/>
            <a:ext cx="10279971" cy="1362042"/>
          </a:xfrm>
        </p:spPr>
        <p:txBody>
          <a:bodyPr anchor="b">
            <a:normAutofit/>
          </a:bodyPr>
          <a:lstStyle/>
          <a:p>
            <a:r>
              <a:rPr lang="en-US" sz="4800" dirty="0">
                <a:solidFill>
                  <a:schemeClr val="bg1"/>
                </a:solidFill>
              </a:rPr>
              <a:t>Hypothesis – Education Dropout Rate 	</a:t>
            </a:r>
          </a:p>
        </p:txBody>
      </p:sp>
      <p:sp>
        <p:nvSpPr>
          <p:cNvPr id="14" name="Rectangle 13">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CE9FD4E2-D33A-44EB-941E-D03248EA0387}"/>
              </a:ext>
            </a:extLst>
          </p:cNvPr>
          <p:cNvSpPr>
            <a:spLocks noGrp="1"/>
          </p:cNvSpPr>
          <p:nvPr>
            <p:ph type="ftr" sz="quarter" idx="11"/>
          </p:nvPr>
        </p:nvSpPr>
        <p:spPr>
          <a:xfrm>
            <a:off x="4876800" y="6198721"/>
            <a:ext cx="5910943" cy="365125"/>
          </a:xfrm>
        </p:spPr>
        <p:txBody>
          <a:bodyPr>
            <a:normAutofit/>
          </a:bodyPr>
          <a:lstStyle/>
          <a:p>
            <a:pPr algn="r">
              <a:spcAft>
                <a:spcPts val="600"/>
              </a:spcAft>
              <a:defRPr/>
            </a:pPr>
            <a:r>
              <a:rPr lang="en-US" sz="1100">
                <a:solidFill>
                  <a:schemeClr val="tx1">
                    <a:alpha val="80000"/>
                  </a:schemeClr>
                </a:solidFill>
              </a:rPr>
              <a:t>GDP Analysis -  Hemant Sawakare – Roll Number DDS1930106</a:t>
            </a:r>
          </a:p>
        </p:txBody>
      </p:sp>
      <p:sp>
        <p:nvSpPr>
          <p:cNvPr id="6" name="Content Placeholder 5">
            <a:extLst>
              <a:ext uri="{FF2B5EF4-FFF2-40B4-BE49-F238E27FC236}">
                <a16:creationId xmlns:a16="http://schemas.microsoft.com/office/drawing/2014/main" id="{E8D8D316-ECC2-4E60-AC29-DD65B69B919B}"/>
              </a:ext>
            </a:extLst>
          </p:cNvPr>
          <p:cNvSpPr>
            <a:spLocks noGrp="1"/>
          </p:cNvSpPr>
          <p:nvPr>
            <p:ph idx="1"/>
          </p:nvPr>
        </p:nvSpPr>
        <p:spPr>
          <a:xfrm>
            <a:off x="838200" y="2732567"/>
            <a:ext cx="10515600" cy="3444396"/>
          </a:xfrm>
        </p:spPr>
        <p:txBody>
          <a:bodyPr/>
          <a:lstStyle/>
          <a:p>
            <a:r>
              <a:rPr lang="en-US" sz="1800" dirty="0"/>
              <a:t>Decrease in dropout rate for Primary and Upper primary results in increase in Per Capita GDP. It can be inferred that this attributes to qualified individuals contributing greatly to GDP, predominantly Tertiary and Secondary sector.</a:t>
            </a:r>
          </a:p>
          <a:p>
            <a:r>
              <a:rPr lang="en-US" sz="1800" dirty="0"/>
              <a:t>Higher dropout rate for Higher secondary does not impact Per Capita GDP since they can start contributing to GDP.</a:t>
            </a:r>
          </a:p>
          <a:p>
            <a:r>
              <a:rPr lang="en-US" sz="1800" dirty="0"/>
              <a:t>Dropout for Secondary level is highest and is consistent across categories.  Categories/States with high secondary drop out rates show majority of their contribution to GDP coming from “</a:t>
            </a:r>
            <a:r>
              <a:rPr lang="en-US" altLang="en-US" sz="1800" dirty="0"/>
              <a:t>Agriculture, forestry and fishing“ sub-sector.</a:t>
            </a:r>
          </a:p>
          <a:p>
            <a:r>
              <a:rPr lang="en-US" altLang="en-US" sz="1800" dirty="0"/>
              <a:t>Reducing dropout rates for category3 and category4 will result in higher GDP based on data analyzed.</a:t>
            </a:r>
          </a:p>
        </p:txBody>
      </p:sp>
    </p:spTree>
    <p:extLst>
      <p:ext uri="{BB962C8B-B14F-4D97-AF65-F5344CB8AC3E}">
        <p14:creationId xmlns:p14="http://schemas.microsoft.com/office/powerpoint/2010/main" val="2826876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852BDC02-81C4-4A08-8B4F-E2A93730F51F}"/>
              </a:ext>
            </a:extLst>
          </p:cNvPr>
          <p:cNvSpPr>
            <a:spLocks noGrp="1"/>
          </p:cNvSpPr>
          <p:nvPr>
            <p:ph type="title"/>
          </p:nvPr>
        </p:nvSpPr>
        <p:spPr>
          <a:xfrm>
            <a:off x="960120" y="434101"/>
            <a:ext cx="10279971" cy="1362042"/>
          </a:xfrm>
        </p:spPr>
        <p:txBody>
          <a:bodyPr anchor="b">
            <a:normAutofit/>
          </a:bodyPr>
          <a:lstStyle/>
          <a:p>
            <a:r>
              <a:rPr lang="en-US" sz="4800" dirty="0">
                <a:solidFill>
                  <a:schemeClr val="bg1"/>
                </a:solidFill>
              </a:rPr>
              <a:t>Summary</a:t>
            </a:r>
          </a:p>
        </p:txBody>
      </p:sp>
      <p:sp>
        <p:nvSpPr>
          <p:cNvPr id="14" name="Rectangle 13">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CE9FD4E2-D33A-44EB-941E-D03248EA0387}"/>
              </a:ext>
            </a:extLst>
          </p:cNvPr>
          <p:cNvSpPr>
            <a:spLocks noGrp="1"/>
          </p:cNvSpPr>
          <p:nvPr>
            <p:ph type="ftr" sz="quarter" idx="11"/>
          </p:nvPr>
        </p:nvSpPr>
        <p:spPr>
          <a:xfrm>
            <a:off x="4876800" y="6198721"/>
            <a:ext cx="5910943" cy="365125"/>
          </a:xfrm>
        </p:spPr>
        <p:txBody>
          <a:bodyPr>
            <a:normAutofit/>
          </a:bodyPr>
          <a:lstStyle/>
          <a:p>
            <a:pPr algn="r">
              <a:spcAft>
                <a:spcPts val="600"/>
              </a:spcAft>
              <a:defRPr/>
            </a:pPr>
            <a:r>
              <a:rPr lang="en-US" sz="1100">
                <a:solidFill>
                  <a:schemeClr val="tx1">
                    <a:alpha val="80000"/>
                  </a:schemeClr>
                </a:solidFill>
              </a:rPr>
              <a:t>GDP Analysis -  Hemant Sawakare – Roll Number DDS1930106</a:t>
            </a:r>
          </a:p>
        </p:txBody>
      </p:sp>
      <p:sp>
        <p:nvSpPr>
          <p:cNvPr id="6" name="Content Placeholder 5">
            <a:extLst>
              <a:ext uri="{FF2B5EF4-FFF2-40B4-BE49-F238E27FC236}">
                <a16:creationId xmlns:a16="http://schemas.microsoft.com/office/drawing/2014/main" id="{E8D8D316-ECC2-4E60-AC29-DD65B69B919B}"/>
              </a:ext>
            </a:extLst>
          </p:cNvPr>
          <p:cNvSpPr>
            <a:spLocks noGrp="1"/>
          </p:cNvSpPr>
          <p:nvPr>
            <p:ph idx="1"/>
          </p:nvPr>
        </p:nvSpPr>
        <p:spPr>
          <a:xfrm>
            <a:off x="838200" y="2732567"/>
            <a:ext cx="10515600" cy="3444396"/>
          </a:xfrm>
        </p:spPr>
        <p:txBody>
          <a:bodyPr/>
          <a:lstStyle/>
          <a:p>
            <a:pPr lvl="0"/>
            <a:r>
              <a:rPr lang="en-US" dirty="0"/>
              <a:t>Entire analyses and plots are done using Python3.</a:t>
            </a:r>
          </a:p>
          <a:p>
            <a:r>
              <a:rPr lang="en-US" dirty="0"/>
              <a:t>West Bengal data is missing and hence excluded from analysis.</a:t>
            </a:r>
          </a:p>
          <a:p>
            <a:r>
              <a:rPr lang="en-US" dirty="0"/>
              <a:t>Data is not imputed for missing values since it might lead to discrepancy.</a:t>
            </a:r>
          </a:p>
          <a:p>
            <a:r>
              <a:rPr lang="en-US" dirty="0"/>
              <a:t>Education dropout is pressing issue for Category 3 and category 4.</a:t>
            </a:r>
          </a:p>
          <a:p>
            <a:r>
              <a:rPr lang="en-US" dirty="0"/>
              <a:t>Bottom 5/6 sub-sectors contribute only 20% to GDP based on analysis done for 2014-15.</a:t>
            </a:r>
          </a:p>
        </p:txBody>
      </p:sp>
    </p:spTree>
    <p:extLst>
      <p:ext uri="{BB962C8B-B14F-4D97-AF65-F5344CB8AC3E}">
        <p14:creationId xmlns:p14="http://schemas.microsoft.com/office/powerpoint/2010/main" val="379560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F1BD0F-E5FE-4944-BBE6-85698FDC4931}"/>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t>GDP Analysis -  Hemant Sawakare – Roll Number DDS1930106</a:t>
            </a:r>
          </a:p>
        </p:txBody>
      </p:sp>
      <p:graphicFrame>
        <p:nvGraphicFramePr>
          <p:cNvPr id="5" name="Content Placeholder 2">
            <a:extLst>
              <a:ext uri="{FF2B5EF4-FFF2-40B4-BE49-F238E27FC236}">
                <a16:creationId xmlns:a16="http://schemas.microsoft.com/office/drawing/2014/main" id="{4BD54EB7-07E6-4CA8-8A7D-A513F52EE36E}"/>
              </a:ext>
            </a:extLst>
          </p:cNvPr>
          <p:cNvGraphicFramePr>
            <a:graphicFrameLocks noGrp="1"/>
          </p:cNvGraphicFramePr>
          <p:nvPr>
            <p:ph idx="1"/>
            <p:extLst>
              <p:ext uri="{D42A27DB-BD31-4B8C-83A1-F6EECF244321}">
                <p14:modId xmlns:p14="http://schemas.microsoft.com/office/powerpoint/2010/main" val="3730422474"/>
              </p:ext>
            </p:extLst>
          </p:nvPr>
        </p:nvGraphicFramePr>
        <p:xfrm>
          <a:off x="838200" y="577516"/>
          <a:ext cx="10515600" cy="5599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197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643467" y="643468"/>
            <a:ext cx="3363974" cy="1312924"/>
          </a:xfrm>
          <a:noFill/>
          <a:ln w="19050">
            <a:solidFill>
              <a:schemeClr val="bg1"/>
            </a:solidFill>
          </a:ln>
        </p:spPr>
        <p:txBody>
          <a:bodyPr wrap="square">
            <a:normAutofit fontScale="90000"/>
          </a:bodyPr>
          <a:lstStyle/>
          <a:p>
            <a:pPr algn="ctr"/>
            <a:r>
              <a:rPr lang="en-US" sz="2600" b="1" dirty="0">
                <a:solidFill>
                  <a:schemeClr val="bg1"/>
                </a:solidFill>
              </a:rPr>
              <a:t>Average '(% Growth over previous year)’ for the duration 2013-14, 2014-15 and 2015-16 </a:t>
            </a: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643468" y="2498651"/>
            <a:ext cx="3363974" cy="3555015"/>
          </a:xfrm>
        </p:spPr>
        <p:txBody>
          <a:bodyPr>
            <a:noAutofit/>
          </a:bodyPr>
          <a:lstStyle/>
          <a:p>
            <a:r>
              <a:rPr lang="en-US" sz="1700" dirty="0">
                <a:solidFill>
                  <a:schemeClr val="bg1"/>
                </a:solidFill>
              </a:rPr>
              <a:t>There is no data for West Bengal. </a:t>
            </a:r>
          </a:p>
          <a:p>
            <a:r>
              <a:rPr lang="en-US" sz="1700" dirty="0">
                <a:solidFill>
                  <a:schemeClr val="bg1"/>
                </a:solidFill>
              </a:rPr>
              <a:t>Mizoram, Tripura, Nagaland, Manipur and  Arunachal Pradesh have the highest average GDP growth over previous year. </a:t>
            </a:r>
          </a:p>
          <a:p>
            <a:r>
              <a:rPr lang="en-US" sz="1700" dirty="0">
                <a:solidFill>
                  <a:schemeClr val="bg1"/>
                </a:solidFill>
              </a:rPr>
              <a:t>Goa, Meghalaya, Odisha, Sikkim and J&amp;K have the lowest average GDP growth. </a:t>
            </a:r>
          </a:p>
          <a:p>
            <a:r>
              <a:rPr lang="en-US" sz="1700" dirty="0">
                <a:solidFill>
                  <a:schemeClr val="bg1"/>
                </a:solidFill>
              </a:rPr>
              <a:t>Goa, Meghalaya, Odisha, Sikkim, J&amp;K, and Gujrat are below Nation average GDP growth.</a:t>
            </a:r>
            <a:endParaRPr lang="en-US" altLang="en-US" sz="1700" dirty="0">
              <a:solidFill>
                <a:schemeClr val="bg1"/>
              </a:solidFill>
            </a:endParaRPr>
          </a:p>
          <a:p>
            <a:r>
              <a:rPr lang="en-US" altLang="en-US" sz="1700" b="1" dirty="0">
                <a:solidFill>
                  <a:schemeClr val="bg1"/>
                </a:solidFill>
              </a:rPr>
              <a:t>Note – Union Territories are included in the analysis.</a:t>
            </a: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5297762" y="6356350"/>
            <a:ext cx="4579768" cy="365125"/>
          </a:xfrm>
        </p:spPr>
        <p:txBody>
          <a:bodyPr>
            <a:normAutofit/>
          </a:bodyPr>
          <a:lstStyle/>
          <a:p>
            <a:pPr algn="l">
              <a:spcAft>
                <a:spcPts val="600"/>
              </a:spcAft>
              <a:defRPr/>
            </a:pPr>
            <a:r>
              <a:rPr lang="en-US">
                <a:solidFill>
                  <a:schemeClr val="tx1">
                    <a:alpha val="80000"/>
                  </a:schemeClr>
                </a:solidFill>
              </a:rPr>
              <a:t>GDP Analysis -  Hemant Sawakare – Roll Number DDS1930106</a:t>
            </a:r>
          </a:p>
        </p:txBody>
      </p:sp>
      <p:pic>
        <p:nvPicPr>
          <p:cNvPr id="20482" name="Picture 2">
            <a:extLst>
              <a:ext uri="{FF2B5EF4-FFF2-40B4-BE49-F238E27FC236}">
                <a16:creationId xmlns:a16="http://schemas.microsoft.com/office/drawing/2014/main" id="{CDA0BA4D-9769-4EF3-9B00-159CA1FB9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6158" y="88052"/>
            <a:ext cx="6765963" cy="6705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2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643467" y="643467"/>
            <a:ext cx="3363974" cy="1217231"/>
          </a:xfrm>
          <a:noFill/>
          <a:ln w="19050">
            <a:solidFill>
              <a:schemeClr val="bg1"/>
            </a:solidFill>
          </a:ln>
        </p:spPr>
        <p:txBody>
          <a:bodyPr wrap="square">
            <a:normAutofit/>
          </a:bodyPr>
          <a:lstStyle/>
          <a:p>
            <a:pPr algn="ctr"/>
            <a:r>
              <a:rPr lang="en-US" sz="2800" b="1" dirty="0">
                <a:solidFill>
                  <a:schemeClr val="bg1"/>
                </a:solidFill>
              </a:rPr>
              <a:t>Total GDP of the states for the year 2015-16</a:t>
            </a: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643468" y="2083982"/>
            <a:ext cx="3363974" cy="4497572"/>
          </a:xfrm>
        </p:spPr>
        <p:txBody>
          <a:bodyPr>
            <a:noAutofit/>
          </a:bodyPr>
          <a:lstStyle/>
          <a:p>
            <a:r>
              <a:rPr lang="en-US" sz="1300" dirty="0">
                <a:solidFill>
                  <a:schemeClr val="bg1"/>
                </a:solidFill>
              </a:rPr>
              <a:t>Tamil Nadu, Uttar Pradesh, Karnataka, Gujarat and Andhra Pradesh have the highest GDP. </a:t>
            </a:r>
          </a:p>
          <a:p>
            <a:r>
              <a:rPr lang="en-US" sz="1300" dirty="0">
                <a:solidFill>
                  <a:schemeClr val="bg1"/>
                </a:solidFill>
              </a:rPr>
              <a:t>Chandigarh, Meghalaya, Puducherry, Arunachal Pradesh and Sikkim have the lowest GDP.</a:t>
            </a:r>
          </a:p>
          <a:p>
            <a:r>
              <a:rPr lang="en-US" sz="1300" dirty="0">
                <a:solidFill>
                  <a:schemeClr val="bg1"/>
                </a:solidFill>
              </a:rPr>
              <a:t>There is no data to plot for below states</a:t>
            </a:r>
          </a:p>
          <a:p>
            <a:pPr lvl="1"/>
            <a:r>
              <a:rPr lang="en-US" sz="1300" dirty="0">
                <a:solidFill>
                  <a:schemeClr val="bg1"/>
                </a:solidFill>
              </a:rPr>
              <a:t>West Bengal.</a:t>
            </a:r>
          </a:p>
          <a:p>
            <a:pPr lvl="1"/>
            <a:r>
              <a:rPr lang="en-US" sz="1300" dirty="0">
                <a:solidFill>
                  <a:schemeClr val="bg1"/>
                </a:solidFill>
              </a:rPr>
              <a:t>Himachal Pradesh</a:t>
            </a:r>
          </a:p>
          <a:p>
            <a:pPr lvl="1"/>
            <a:r>
              <a:rPr lang="en-US" sz="1300" dirty="0">
                <a:solidFill>
                  <a:schemeClr val="bg1"/>
                </a:solidFill>
              </a:rPr>
              <a:t>Maharashtra</a:t>
            </a:r>
          </a:p>
          <a:p>
            <a:pPr lvl="1"/>
            <a:r>
              <a:rPr lang="en-US" sz="1300" dirty="0">
                <a:solidFill>
                  <a:schemeClr val="bg1"/>
                </a:solidFill>
              </a:rPr>
              <a:t>Manipur</a:t>
            </a:r>
          </a:p>
          <a:p>
            <a:pPr lvl="1"/>
            <a:r>
              <a:rPr lang="en-US" sz="1300" dirty="0">
                <a:solidFill>
                  <a:schemeClr val="bg1"/>
                </a:solidFill>
              </a:rPr>
              <a:t>Mizoram</a:t>
            </a:r>
          </a:p>
          <a:p>
            <a:pPr lvl="1"/>
            <a:r>
              <a:rPr lang="en-US" sz="1300" dirty="0">
                <a:solidFill>
                  <a:schemeClr val="bg1"/>
                </a:solidFill>
              </a:rPr>
              <a:t>Nagaland</a:t>
            </a:r>
          </a:p>
          <a:p>
            <a:pPr lvl="1"/>
            <a:r>
              <a:rPr lang="en-US" sz="1300" dirty="0">
                <a:solidFill>
                  <a:schemeClr val="bg1"/>
                </a:solidFill>
              </a:rPr>
              <a:t>Punjab</a:t>
            </a:r>
          </a:p>
          <a:p>
            <a:pPr lvl="1"/>
            <a:r>
              <a:rPr lang="en-US" sz="1300" dirty="0">
                <a:solidFill>
                  <a:schemeClr val="bg1"/>
                </a:solidFill>
              </a:rPr>
              <a:t>Rajasthan</a:t>
            </a:r>
          </a:p>
          <a:p>
            <a:pPr lvl="1"/>
            <a:r>
              <a:rPr lang="en-US" sz="1300" dirty="0">
                <a:solidFill>
                  <a:schemeClr val="bg1"/>
                </a:solidFill>
              </a:rPr>
              <a:t>Tripura</a:t>
            </a:r>
          </a:p>
          <a:p>
            <a:pPr lvl="1"/>
            <a:r>
              <a:rPr lang="en-US" sz="1300" dirty="0">
                <a:solidFill>
                  <a:schemeClr val="bg1"/>
                </a:solidFill>
              </a:rPr>
              <a:t>Andaman &amp; Nicobar Islands</a:t>
            </a:r>
          </a:p>
          <a:p>
            <a:r>
              <a:rPr lang="en-US" altLang="en-US" sz="1300" dirty="0">
                <a:solidFill>
                  <a:schemeClr val="bg1"/>
                </a:solidFill>
              </a:rPr>
              <a:t>Note – Union Territories are included in the analysis.</a:t>
            </a: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5297762" y="6356350"/>
            <a:ext cx="4579768" cy="365125"/>
          </a:xfrm>
        </p:spPr>
        <p:txBody>
          <a:bodyPr>
            <a:normAutofit/>
          </a:bodyPr>
          <a:lstStyle/>
          <a:p>
            <a:pPr algn="l">
              <a:spcAft>
                <a:spcPts val="600"/>
              </a:spcAft>
              <a:defRPr/>
            </a:pPr>
            <a:r>
              <a:rPr lang="en-US">
                <a:solidFill>
                  <a:schemeClr val="tx1">
                    <a:alpha val="80000"/>
                  </a:schemeClr>
                </a:solidFill>
              </a:rPr>
              <a:t>GDP Analysis -  Hemant Sawakare – Roll Number DDS1930106</a:t>
            </a:r>
          </a:p>
        </p:txBody>
      </p:sp>
      <p:pic>
        <p:nvPicPr>
          <p:cNvPr id="21506" name="Picture 2">
            <a:extLst>
              <a:ext uri="{FF2B5EF4-FFF2-40B4-BE49-F238E27FC236}">
                <a16:creationId xmlns:a16="http://schemas.microsoft.com/office/drawing/2014/main" id="{3EAC8AD6-BBC7-4721-94DB-E07BD40D2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488" y="1"/>
            <a:ext cx="639773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11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691115" y="643467"/>
            <a:ext cx="3316325" cy="1597315"/>
          </a:xfrm>
          <a:noFill/>
          <a:ln w="19050">
            <a:solidFill>
              <a:schemeClr val="bg1"/>
            </a:solidFill>
          </a:ln>
        </p:spPr>
        <p:txBody>
          <a:bodyPr wrap="square">
            <a:normAutofit/>
          </a:bodyPr>
          <a:lstStyle/>
          <a:p>
            <a:pPr algn="ctr"/>
            <a:r>
              <a:rPr lang="en-US" sz="2800" b="1" dirty="0">
                <a:solidFill>
                  <a:schemeClr val="bg1"/>
                </a:solidFill>
              </a:rPr>
              <a:t>GDP per capita for all the states for the year 2014-15</a:t>
            </a: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643468" y="2638043"/>
            <a:ext cx="3363974" cy="3964775"/>
          </a:xfrm>
        </p:spPr>
        <p:txBody>
          <a:bodyPr>
            <a:normAutofit/>
          </a:bodyPr>
          <a:lstStyle/>
          <a:p>
            <a:r>
              <a:rPr lang="en-US" altLang="en-US" sz="1700" dirty="0">
                <a:solidFill>
                  <a:schemeClr val="bg1"/>
                </a:solidFill>
              </a:rPr>
              <a:t>Top 5 states with Per Capital GDP are - Goa, Sikkim, Haryana, Kerala and Uttarakhand.</a:t>
            </a:r>
          </a:p>
          <a:p>
            <a:r>
              <a:rPr lang="en-US" altLang="en-US" sz="1700" dirty="0">
                <a:solidFill>
                  <a:schemeClr val="bg1"/>
                </a:solidFill>
              </a:rPr>
              <a:t>Bottom 5 states with Per Capital GDP are -  Bihar, Uttar Pradesh, Manipur, Assam and Jharkhand.</a:t>
            </a:r>
          </a:p>
          <a:p>
            <a:r>
              <a:rPr lang="en-US" altLang="en-US" sz="1700" dirty="0">
                <a:solidFill>
                  <a:schemeClr val="bg1"/>
                </a:solidFill>
              </a:rPr>
              <a:t>Ratio of the highest per capita GDP (Goa) to the lowest per capita GDP (Bihar) is 8.0</a:t>
            </a:r>
          </a:p>
          <a:p>
            <a:r>
              <a:rPr lang="en-US" altLang="en-US" sz="1700" dirty="0">
                <a:solidFill>
                  <a:schemeClr val="bg1"/>
                </a:solidFill>
              </a:rPr>
              <a:t>Union Territories are not considered for the analysis</a:t>
            </a:r>
          </a:p>
          <a:p>
            <a:r>
              <a:rPr lang="en-US" altLang="en-US" sz="1700" dirty="0">
                <a:solidFill>
                  <a:schemeClr val="bg1"/>
                </a:solidFill>
              </a:rPr>
              <a:t>Ratio of the highest per capita GDP (Goa) to the lowest per capita GDP (Bihar) is 8.0.</a:t>
            </a:r>
          </a:p>
          <a:p>
            <a:endParaRPr lang="en-US" sz="1700" dirty="0">
              <a:solidFill>
                <a:schemeClr val="bg1"/>
              </a:solidFill>
            </a:endParaRP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5297762" y="6356350"/>
            <a:ext cx="4579768" cy="365125"/>
          </a:xfrm>
        </p:spPr>
        <p:txBody>
          <a:bodyPr>
            <a:normAutofit/>
          </a:bodyPr>
          <a:lstStyle/>
          <a:p>
            <a:pPr algn="l">
              <a:spcAft>
                <a:spcPts val="600"/>
              </a:spcAft>
              <a:defRPr/>
            </a:pPr>
            <a:r>
              <a:rPr lang="en-US">
                <a:solidFill>
                  <a:schemeClr val="tx1">
                    <a:alpha val="80000"/>
                  </a:schemeClr>
                </a:solidFill>
              </a:rPr>
              <a:t>GDP Analysis -  Hemant Sawakare – Roll Number DDS1930106</a:t>
            </a:r>
          </a:p>
        </p:txBody>
      </p:sp>
      <p:pic>
        <p:nvPicPr>
          <p:cNvPr id="22530" name="Picture 2">
            <a:extLst>
              <a:ext uri="{FF2B5EF4-FFF2-40B4-BE49-F238E27FC236}">
                <a16:creationId xmlns:a16="http://schemas.microsoft.com/office/drawing/2014/main" id="{E141E4D4-091B-4242-B36B-FB79FCE3B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405" y="153729"/>
            <a:ext cx="7053927" cy="624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7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643467" y="643467"/>
            <a:ext cx="3363974" cy="1174700"/>
          </a:xfrm>
          <a:noFill/>
          <a:ln w="19050">
            <a:solidFill>
              <a:schemeClr val="bg1"/>
            </a:solidFill>
          </a:ln>
        </p:spPr>
        <p:txBody>
          <a:bodyPr wrap="square">
            <a:normAutofit fontScale="90000"/>
          </a:bodyPr>
          <a:lstStyle/>
          <a:p>
            <a:pPr algn="ctr"/>
            <a:r>
              <a:rPr lang="en-US" sz="2800" b="1" dirty="0">
                <a:solidFill>
                  <a:schemeClr val="bg1"/>
                </a:solidFill>
              </a:rPr>
              <a:t>% GDP Contribution from sectors (2014-15).</a:t>
            </a: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643468" y="2638044"/>
            <a:ext cx="3363974" cy="3415622"/>
          </a:xfrm>
        </p:spPr>
        <p:txBody>
          <a:bodyPr>
            <a:normAutofit/>
          </a:bodyPr>
          <a:lstStyle/>
          <a:p>
            <a:r>
              <a:rPr lang="en-US" altLang="en-US" sz="1700" dirty="0">
                <a:solidFill>
                  <a:schemeClr val="bg1"/>
                </a:solidFill>
              </a:rPr>
              <a:t>Overall contribution from Tertiary sector is higher followed by Secondary and Primary.</a:t>
            </a:r>
          </a:p>
          <a:p>
            <a:r>
              <a:rPr lang="en-US" altLang="en-US" sz="1700" dirty="0">
                <a:solidFill>
                  <a:schemeClr val="bg1"/>
                </a:solidFill>
              </a:rPr>
              <a:t>Note - For simplicity We are deriving a field “others” = Taxes on Products - Subsidies on products</a:t>
            </a:r>
          </a:p>
          <a:p>
            <a:r>
              <a:rPr lang="en-US" altLang="en-US" sz="1700" dirty="0">
                <a:solidFill>
                  <a:schemeClr val="bg1"/>
                </a:solidFill>
              </a:rPr>
              <a:t>Only Sikkim, Chhattisgarh, Gujrat, Nagaland and Uttarakhand have higher contribution from Secondary sector.</a:t>
            </a:r>
          </a:p>
          <a:p>
            <a:endParaRPr lang="en-US" altLang="en-US" sz="1700" dirty="0">
              <a:solidFill>
                <a:schemeClr val="bg1"/>
              </a:solidFill>
            </a:endParaRPr>
          </a:p>
          <a:p>
            <a:endParaRPr lang="en-US" sz="1700" dirty="0">
              <a:solidFill>
                <a:schemeClr val="bg1"/>
              </a:solidFill>
            </a:endParaRP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5297762" y="6356350"/>
            <a:ext cx="4579768" cy="365125"/>
          </a:xfrm>
        </p:spPr>
        <p:txBody>
          <a:bodyPr>
            <a:normAutofit/>
          </a:bodyPr>
          <a:lstStyle/>
          <a:p>
            <a:pPr algn="l">
              <a:spcAft>
                <a:spcPts val="600"/>
              </a:spcAft>
              <a:defRPr/>
            </a:pPr>
            <a:r>
              <a:rPr lang="en-US">
                <a:solidFill>
                  <a:schemeClr val="tx1">
                    <a:alpha val="80000"/>
                  </a:schemeClr>
                </a:solidFill>
              </a:rPr>
              <a:t>GDP Analysis -  Hemant Sawakare – Roll Number DDS1930106</a:t>
            </a:r>
          </a:p>
        </p:txBody>
      </p:sp>
      <p:pic>
        <p:nvPicPr>
          <p:cNvPr id="23554" name="Picture 2">
            <a:extLst>
              <a:ext uri="{FF2B5EF4-FFF2-40B4-BE49-F238E27FC236}">
                <a16:creationId xmlns:a16="http://schemas.microsoft.com/office/drawing/2014/main" id="{0A13ED88-FAAC-4CC0-9A16-B6089D736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2920" y="840748"/>
            <a:ext cx="5278174" cy="4943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66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Categorize Data for Analysis</a:t>
            </a:r>
          </a:p>
        </p:txBody>
      </p:sp>
      <p:cxnSp>
        <p:nvCxnSpPr>
          <p:cNvPr id="87" name="Straight Connector 77">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8" name="Content Placeholder 2">
            <a:extLst>
              <a:ext uri="{FF2B5EF4-FFF2-40B4-BE49-F238E27FC236}">
                <a16:creationId xmlns:a16="http://schemas.microsoft.com/office/drawing/2014/main" id="{64785C2B-8C62-453E-BE19-60C95E13E427}"/>
              </a:ext>
            </a:extLst>
          </p:cNvPr>
          <p:cNvSpPr>
            <a:spLocks noGrp="1"/>
          </p:cNvSpPr>
          <p:nvPr>
            <p:ph idx="1"/>
          </p:nvPr>
        </p:nvSpPr>
        <p:spPr>
          <a:xfrm>
            <a:off x="4976031" y="963877"/>
            <a:ext cx="6377769" cy="4930246"/>
          </a:xfrm>
        </p:spPr>
        <p:txBody>
          <a:bodyPr anchor="ctr">
            <a:normAutofit/>
          </a:bodyPr>
          <a:lstStyle/>
          <a:p>
            <a:pPr marL="0" indent="0">
              <a:buNone/>
            </a:pPr>
            <a:r>
              <a:rPr lang="en-US" altLang="en-US" sz="2400" b="1" u="sng" dirty="0"/>
              <a:t>Quantile Calculation</a:t>
            </a:r>
          </a:p>
          <a:p>
            <a:r>
              <a:rPr lang="en-US" altLang="en-US" sz="2400" dirty="0"/>
              <a:t>Category1 - Greater than 85 percentile</a:t>
            </a:r>
          </a:p>
          <a:p>
            <a:r>
              <a:rPr lang="en-US" altLang="en-US" sz="2400" dirty="0"/>
              <a:t>Category2 - Greater than 50 and Less than or equal to 85 percentile</a:t>
            </a:r>
          </a:p>
          <a:p>
            <a:r>
              <a:rPr lang="en-US" altLang="en-US" sz="2400" dirty="0"/>
              <a:t>Category3 - Greater than 20 and Less than or equal to 50 percentile</a:t>
            </a:r>
          </a:p>
          <a:p>
            <a:r>
              <a:rPr lang="en-US" altLang="en-US" sz="2400" dirty="0"/>
              <a:t>Category4 - Less than or equal to 20 percentile</a:t>
            </a:r>
          </a:p>
          <a:p>
            <a:endParaRPr lang="en-US" sz="2400" dirty="0"/>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4976031" y="6033479"/>
            <a:ext cx="5259985" cy="365125"/>
          </a:xfrm>
        </p:spPr>
        <p:txBody>
          <a:bodyPr>
            <a:normAutofit/>
          </a:bodyPr>
          <a:lstStyle/>
          <a:p>
            <a:pPr algn="l">
              <a:spcAft>
                <a:spcPts val="600"/>
              </a:spcAft>
              <a:defRPr/>
            </a:pPr>
            <a:r>
              <a:rPr lang="en-US" sz="1050">
                <a:solidFill>
                  <a:schemeClr val="tx1">
                    <a:alpha val="80000"/>
                  </a:schemeClr>
                </a:solidFill>
              </a:rPr>
              <a:t>GDP Analysis -  Hemant Sawakare – Roll Number DDS1930106</a:t>
            </a:r>
          </a:p>
        </p:txBody>
      </p:sp>
    </p:spTree>
    <p:extLst>
      <p:ext uri="{BB962C8B-B14F-4D97-AF65-F5344CB8AC3E}">
        <p14:creationId xmlns:p14="http://schemas.microsoft.com/office/powerpoint/2010/main" val="1086304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F3713-AB2F-4324-8B76-6DC09D2889A6}"/>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a:solidFill>
                  <a:schemeClr val="bg1"/>
                </a:solidFill>
              </a:rPr>
              <a:t>% GDP Contribution by sectors for all Categories (2014-15)</a:t>
            </a:r>
          </a:p>
        </p:txBody>
      </p:sp>
      <p:sp>
        <p:nvSpPr>
          <p:cNvPr id="3" name="Content Placeholder 2">
            <a:extLst>
              <a:ext uri="{FF2B5EF4-FFF2-40B4-BE49-F238E27FC236}">
                <a16:creationId xmlns:a16="http://schemas.microsoft.com/office/drawing/2014/main" id="{64785C2B-8C62-453E-BE19-60C95E13E427}"/>
              </a:ext>
            </a:extLst>
          </p:cNvPr>
          <p:cNvSpPr>
            <a:spLocks noGrp="1"/>
          </p:cNvSpPr>
          <p:nvPr>
            <p:ph idx="1"/>
          </p:nvPr>
        </p:nvSpPr>
        <p:spPr>
          <a:xfrm>
            <a:off x="643468" y="2638044"/>
            <a:ext cx="3363974" cy="3415622"/>
          </a:xfrm>
        </p:spPr>
        <p:txBody>
          <a:bodyPr>
            <a:normAutofit/>
          </a:bodyPr>
          <a:lstStyle/>
          <a:p>
            <a:r>
              <a:rPr lang="en-US" sz="1400" dirty="0">
                <a:solidFill>
                  <a:schemeClr val="bg1"/>
                </a:solidFill>
              </a:rPr>
              <a:t>These top 6 sub-sectors contribute to approximately 80% of the GDP</a:t>
            </a:r>
          </a:p>
          <a:p>
            <a:pPr lvl="1"/>
            <a:r>
              <a:rPr lang="en-US" sz="1400" dirty="0">
                <a:solidFill>
                  <a:schemeClr val="bg1"/>
                </a:solidFill>
              </a:rPr>
              <a:t>Manufacturing</a:t>
            </a:r>
          </a:p>
          <a:p>
            <a:pPr lvl="1"/>
            <a:r>
              <a:rPr lang="en-US" sz="1400" dirty="0">
                <a:solidFill>
                  <a:schemeClr val="bg1"/>
                </a:solidFill>
              </a:rPr>
              <a:t>Agriculture, forestry and fishing </a:t>
            </a:r>
          </a:p>
          <a:p>
            <a:pPr lvl="1"/>
            <a:r>
              <a:rPr lang="en-US" sz="1400" dirty="0">
                <a:solidFill>
                  <a:schemeClr val="bg1"/>
                </a:solidFill>
              </a:rPr>
              <a:t>Trade, repair, hotels and restaurants Manufacturing</a:t>
            </a:r>
          </a:p>
          <a:p>
            <a:pPr lvl="1"/>
            <a:r>
              <a:rPr lang="en-US" sz="1400" dirty="0">
                <a:solidFill>
                  <a:schemeClr val="bg1"/>
                </a:solidFill>
              </a:rPr>
              <a:t>Real estate, ownership of dwelling &amp; professional services </a:t>
            </a:r>
          </a:p>
          <a:p>
            <a:pPr lvl="1"/>
            <a:r>
              <a:rPr lang="en-US" sz="1400" dirty="0">
                <a:solidFill>
                  <a:schemeClr val="bg1"/>
                </a:solidFill>
              </a:rPr>
              <a:t>Construction</a:t>
            </a:r>
          </a:p>
          <a:p>
            <a:pPr lvl="1"/>
            <a:r>
              <a:rPr lang="en-US" sz="1400" dirty="0">
                <a:solidFill>
                  <a:schemeClr val="bg1"/>
                </a:solidFill>
              </a:rPr>
              <a:t>Taxes on Products </a:t>
            </a:r>
          </a:p>
          <a:p>
            <a:r>
              <a:rPr lang="en-US" sz="1400" dirty="0">
                <a:solidFill>
                  <a:schemeClr val="bg1"/>
                </a:solidFill>
              </a:rPr>
              <a:t>Derived field “Other” represents “Taxes on Products” – “Subsidies on products”</a:t>
            </a:r>
          </a:p>
          <a:p>
            <a:r>
              <a:rPr lang="en-US" altLang="en-US" sz="1400" dirty="0">
                <a:solidFill>
                  <a:schemeClr val="bg1"/>
                </a:solidFill>
              </a:rPr>
              <a:t>Contribution from individual states on next slide.</a:t>
            </a:r>
            <a:endParaRPr lang="en-US" sz="1400" dirty="0">
              <a:solidFill>
                <a:schemeClr val="bg1"/>
              </a:solidFill>
            </a:endParaRPr>
          </a:p>
        </p:txBody>
      </p:sp>
      <p:sp>
        <p:nvSpPr>
          <p:cNvPr id="13" name="Footer Placeholder 12">
            <a:extLst>
              <a:ext uri="{FF2B5EF4-FFF2-40B4-BE49-F238E27FC236}">
                <a16:creationId xmlns:a16="http://schemas.microsoft.com/office/drawing/2014/main" id="{A7151CE6-07CC-4C98-8E90-6F85B44030CC}"/>
              </a:ext>
            </a:extLst>
          </p:cNvPr>
          <p:cNvSpPr>
            <a:spLocks noGrp="1"/>
          </p:cNvSpPr>
          <p:nvPr>
            <p:ph type="ftr" sz="quarter" idx="11"/>
          </p:nvPr>
        </p:nvSpPr>
        <p:spPr>
          <a:xfrm>
            <a:off x="5297762" y="6356350"/>
            <a:ext cx="4579768" cy="365125"/>
          </a:xfrm>
        </p:spPr>
        <p:txBody>
          <a:bodyPr>
            <a:normAutofit/>
          </a:bodyPr>
          <a:lstStyle/>
          <a:p>
            <a:pPr algn="l">
              <a:spcAft>
                <a:spcPts val="600"/>
              </a:spcAft>
              <a:defRPr/>
            </a:pPr>
            <a:r>
              <a:rPr lang="en-US">
                <a:solidFill>
                  <a:schemeClr val="tx1">
                    <a:alpha val="80000"/>
                  </a:schemeClr>
                </a:solidFill>
              </a:rPr>
              <a:t>GDP Analysis -  Hemant Sawakare – Roll Number DDS1930106</a:t>
            </a:r>
          </a:p>
        </p:txBody>
      </p:sp>
      <p:pic>
        <p:nvPicPr>
          <p:cNvPr id="24578" name="Picture 2">
            <a:extLst>
              <a:ext uri="{FF2B5EF4-FFF2-40B4-BE49-F238E27FC236}">
                <a16:creationId xmlns:a16="http://schemas.microsoft.com/office/drawing/2014/main" id="{3C669D71-5548-4013-8988-00296B0703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540" y="425857"/>
            <a:ext cx="5791200"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737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1953</Words>
  <Application>Microsoft Office PowerPoint</Application>
  <PresentationFormat>Widescreen</PresentationFormat>
  <Paragraphs>366</Paragraphs>
  <Slides>28</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GDP Analysis</vt:lpstr>
      <vt:lpstr>PowerPoint Presentation</vt:lpstr>
      <vt:lpstr>PowerPoint Presentation</vt:lpstr>
      <vt:lpstr>Average '(% Growth over previous year)’ for the duration 2013-14, 2014-15 and 2015-16 </vt:lpstr>
      <vt:lpstr>Total GDP of the states for the year 2015-16</vt:lpstr>
      <vt:lpstr>GDP per capita for all the states for the year 2014-15</vt:lpstr>
      <vt:lpstr>% GDP Contribution from sectors (2014-15).</vt:lpstr>
      <vt:lpstr>Categorize Data for Analysis</vt:lpstr>
      <vt:lpstr>% GDP Contribution by sectors for all Categories (2014-15)</vt:lpstr>
      <vt:lpstr>PowerPoint Presentation</vt:lpstr>
      <vt:lpstr>Correlation between sectors (Duration – 2014-15)</vt:lpstr>
      <vt:lpstr>Plot correlation between sub-sectors (Duration – 2014-15)</vt:lpstr>
      <vt:lpstr>% Contribution of sub-sectors for C1 Category (Category1 - Greater than 85 percentile) C1 Category states – Goa, Sikkim, Haryana, Kerala, Uttarakhand Duration – 2014-15</vt:lpstr>
      <vt:lpstr>% Contribution of sub-sectors for C2 Category (Category2 - Greater than 50 and Less than or equal to 85 percentile) C2 Category states – Maharashtra, Himachal Pradesh, Tamil Nadu, Karnataka, Gujarat, Telangana, Punjab, Arunachal Pradesh, Andhra Pradesh. Duration – 2014-15</vt:lpstr>
      <vt:lpstr>% Contribution of sub-sectors for C3 Category (Category3 - Greater than 20 and Less than or equal to 50 percentile) C3 Category states – Mizoram, Nagaland, Chhattisgarh, Rajasthan, Tripura, Meghalaya, Jammu Kashmir, Odisha Duration – 2014-15</vt:lpstr>
      <vt:lpstr>% Contribution of sub-sectors for C4 Category (Category4 -  Less than or equal to 20 percentile) C4 Category states – Madhya Pradesh, Jharkhand, Assam, Manipur, Uttar Pradesh, Bihar Duration – 2014-15</vt:lpstr>
      <vt:lpstr>Plot correlation between sub-sectors (Duration – 2014-15)</vt:lpstr>
      <vt:lpstr>Observations</vt:lpstr>
      <vt:lpstr>Dropout rates for education and Per Capita GDP – 2014-2015</vt:lpstr>
      <vt:lpstr>Dropout rates for Education vs Per Capita GDP – 2014-2015</vt:lpstr>
      <vt:lpstr>Dropout rates for Education vs Per Capita GDP – 2014-2015</vt:lpstr>
      <vt:lpstr>Dropout rates vs Per Capita (2014-15) – Category 1</vt:lpstr>
      <vt:lpstr>Dropout rates vs Per Capita (2014-15) – Category 2</vt:lpstr>
      <vt:lpstr>Dropout rates vs Per Capita (2014-15) – Category 3 </vt:lpstr>
      <vt:lpstr>Dropout rates vs Per Capita (2014-15) – Category 4</vt:lpstr>
      <vt:lpstr>Dropout Rate Comparison </vt:lpstr>
      <vt:lpstr>Hypothesis – Education Dropout Rate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Analysis</dc:title>
  <dc:creator>Hemant Sawakare</dc:creator>
  <cp:lastModifiedBy>Hemant Sawakare</cp:lastModifiedBy>
  <cp:revision>1</cp:revision>
  <dcterms:created xsi:type="dcterms:W3CDTF">2019-08-03T19:13:07Z</dcterms:created>
  <dcterms:modified xsi:type="dcterms:W3CDTF">2019-08-03T19:16:26Z</dcterms:modified>
</cp:coreProperties>
</file>