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notesMasterIdLst>
    <p:notesMasterId r:id="rId52"/>
  </p:notesMasterIdLst>
  <p:sldIdLst>
    <p:sldId id="256" r:id="rId2"/>
    <p:sldId id="257" r:id="rId3"/>
    <p:sldId id="258" r:id="rId4"/>
    <p:sldId id="290" r:id="rId5"/>
    <p:sldId id="260" r:id="rId6"/>
    <p:sldId id="261" r:id="rId7"/>
    <p:sldId id="339" r:id="rId8"/>
    <p:sldId id="308" r:id="rId9"/>
    <p:sldId id="309" r:id="rId10"/>
    <p:sldId id="311" r:id="rId11"/>
    <p:sldId id="315" r:id="rId12"/>
    <p:sldId id="312" r:id="rId13"/>
    <p:sldId id="316" r:id="rId14"/>
    <p:sldId id="313" r:id="rId15"/>
    <p:sldId id="318" r:id="rId16"/>
    <p:sldId id="299" r:id="rId17"/>
    <p:sldId id="300" r:id="rId18"/>
    <p:sldId id="325" r:id="rId19"/>
    <p:sldId id="301" r:id="rId20"/>
    <p:sldId id="319" r:id="rId21"/>
    <p:sldId id="320" r:id="rId22"/>
    <p:sldId id="321" r:id="rId23"/>
    <p:sldId id="322" r:id="rId24"/>
    <p:sldId id="323" r:id="rId25"/>
    <p:sldId id="324" r:id="rId26"/>
    <p:sldId id="303" r:id="rId27"/>
    <p:sldId id="304" r:id="rId28"/>
    <p:sldId id="305" r:id="rId29"/>
    <p:sldId id="281" r:id="rId30"/>
    <p:sldId id="291" r:id="rId31"/>
    <p:sldId id="295" r:id="rId32"/>
    <p:sldId id="296" r:id="rId33"/>
    <p:sldId id="293" r:id="rId34"/>
    <p:sldId id="338" r:id="rId35"/>
    <p:sldId id="282" r:id="rId36"/>
    <p:sldId id="307" r:id="rId37"/>
    <p:sldId id="330" r:id="rId38"/>
    <p:sldId id="326" r:id="rId39"/>
    <p:sldId id="327" r:id="rId40"/>
    <p:sldId id="328" r:id="rId41"/>
    <p:sldId id="329" r:id="rId42"/>
    <p:sldId id="333" r:id="rId43"/>
    <p:sldId id="331" r:id="rId44"/>
    <p:sldId id="332" r:id="rId45"/>
    <p:sldId id="334" r:id="rId46"/>
    <p:sldId id="335" r:id="rId47"/>
    <p:sldId id="337" r:id="rId48"/>
    <p:sldId id="306" r:id="rId49"/>
    <p:sldId id="263" r:id="rId50"/>
    <p:sldId id="29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23FF6-3B1C-4481-B5BA-1E28EE6543BA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FEE45-7EB2-4B74-9108-FC181914B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6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1A1999B9-0A37-4F17-86E8-B4416CF1A59B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10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878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7A0C4335-475F-48D8-AA24-3CBEB0C9E04F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25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84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7EADC-9BD9-42D3-B402-77E43E7C1B99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3725"/>
            <a:ext cx="5121275" cy="4171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ECEB73B7-0E31-4C8B-829B-7DA69224750B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6957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50B41F75-CD3F-4A0A-84A0-F74550F35D62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330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3CF0D198-B8A6-4309-A000-494EAC38A437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251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C524AE3B-67C8-473A-A3F8-7381D62114DB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23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5419A4BC-233E-4AE7-B732-C9D38FCD1D1E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776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5F80348B-0F18-4E01-8085-6733B04F4E34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477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0BC5DAB4-FB11-4A82-8E37-90E025695356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8086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1pPr>
            <a:lvl2pPr marL="742950" indent="-28575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2pPr>
            <a:lvl3pPr marL="11430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3pPr>
            <a:lvl4pPr marL="16002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4pPr>
            <a:lvl5pPr marL="2057400" indent="-228600" defTabSz="928688"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Abadi MT Condensed Light" pitchFamily="34" charset="0"/>
              </a:defRPr>
            </a:lvl9pPr>
          </a:lstStyle>
          <a:p>
            <a:fld id="{D2CF31C3-5080-485F-BEF9-30637E2C8D49}" type="slidenum">
              <a:rPr kumimoji="0"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kumimoji="0"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42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29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27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04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UNR - Computer Vision Laboratory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3729-23A0-46DE-9280-9301E38B4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9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3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2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1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5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2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327000"/>
            <a:ext cx="8825658" cy="2677648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using a various classifiers applying genetic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455995"/>
          </a:xfrm>
        </p:spPr>
        <p:txBody>
          <a:bodyPr>
            <a:noAutofit/>
          </a:bodyPr>
          <a:lstStyle/>
          <a:p>
            <a:r>
              <a:rPr lang="en-US" sz="1600" dirty="0" err="1"/>
              <a:t>Ajaykumar</a:t>
            </a:r>
            <a:r>
              <a:rPr lang="en-US" sz="1600" dirty="0"/>
              <a:t> </a:t>
            </a:r>
            <a:r>
              <a:rPr lang="en-US" sz="1600" dirty="0" err="1"/>
              <a:t>Dawande</a:t>
            </a:r>
            <a:r>
              <a:rPr lang="en-US" sz="1600" dirty="0"/>
              <a:t>	111503003								Guided By</a:t>
            </a:r>
          </a:p>
          <a:p>
            <a:r>
              <a:rPr lang="en-US" sz="1600" dirty="0"/>
              <a:t>Rushikesh bhadane		111503013								R. b. adhao</a:t>
            </a:r>
          </a:p>
          <a:p>
            <a:r>
              <a:rPr lang="en-US" sz="1600" dirty="0"/>
              <a:t>Aakash Zure				141603015</a:t>
            </a:r>
          </a:p>
        </p:txBody>
      </p:sp>
    </p:spTree>
    <p:extLst>
      <p:ext uri="{BB962C8B-B14F-4D97-AF65-F5344CB8AC3E}">
        <p14:creationId xmlns:p14="http://schemas.microsoft.com/office/powerpoint/2010/main" val="8212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912" y="59055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/>
              <a:t>F</a:t>
            </a:r>
            <a:r>
              <a:rPr lang="en-US" b="1" dirty="0" smtClean="0"/>
              <a:t>eature Selection </a:t>
            </a:r>
            <a:r>
              <a:rPr lang="en-US" b="1" dirty="0" err="1" smtClean="0">
                <a:solidFill>
                  <a:srgbClr val="FF0000"/>
                </a:solidFill>
              </a:rPr>
              <a:t>vs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Dimensionality Reduction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8712" y="2309813"/>
            <a:ext cx="7848600" cy="3810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 dirty="0"/>
              <a:t>Dimensionality Reduction</a:t>
            </a:r>
          </a:p>
          <a:p>
            <a:pPr lvl="1">
              <a:defRPr/>
            </a:pPr>
            <a:r>
              <a:rPr lang="en-US" altLang="en-US" sz="2000" dirty="0"/>
              <a:t>When classifying novel patterns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all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features need to be computed.</a:t>
            </a:r>
          </a:p>
          <a:p>
            <a:pPr lvl="1">
              <a:defRPr/>
            </a:pPr>
            <a:r>
              <a:rPr lang="en-US" altLang="en-US" sz="2000" dirty="0"/>
              <a:t>New features are combinations (linear for PCA/LDA) of the original features (difficult to interpret).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800" dirty="0"/>
              <a:t>Feature Selection</a:t>
            </a:r>
          </a:p>
          <a:p>
            <a:pPr lvl="1">
              <a:defRPr/>
            </a:pPr>
            <a:r>
              <a:rPr lang="en-US" altLang="en-US" sz="2000" dirty="0"/>
              <a:t>When classifying novel patterns, only a </a:t>
            </a:r>
            <a:r>
              <a:rPr lang="en-US" altLang="en-US" sz="2000" dirty="0">
                <a:solidFill>
                  <a:srgbClr val="FF0000"/>
                </a:solidFill>
              </a:rPr>
              <a:t>small</a:t>
            </a:r>
            <a:r>
              <a:rPr lang="en-US" altLang="en-US" sz="2000" dirty="0"/>
              <a:t> number of features need to be computed (i.e., faster classification).</a:t>
            </a:r>
          </a:p>
          <a:p>
            <a:pPr lvl="1">
              <a:defRPr/>
            </a:pPr>
            <a:r>
              <a:rPr lang="en-US" altLang="en-US" sz="2000" dirty="0"/>
              <a:t>New features is just a subset of the original features. </a:t>
            </a: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  <a:defRPr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Evaluation Strategies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95412" y="1828800"/>
            <a:ext cx="4267200" cy="43465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Filter Methods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Evaluation is </a:t>
            </a:r>
            <a:r>
              <a:rPr lang="en-US" altLang="en-US" sz="2000" b="1" dirty="0">
                <a:latin typeface="Arial" panose="020B0604020202020204" pitchFamily="34" charset="0"/>
              </a:rPr>
              <a:t>independent</a:t>
            </a:r>
            <a:r>
              <a:rPr lang="en-US" altLang="en-US" sz="2000" dirty="0">
                <a:latin typeface="Arial" panose="020B0604020202020204" pitchFamily="34" charset="0"/>
              </a:rPr>
              <a:t> of the classification algorithm.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The objective function evaluates feature subsets by their information content, typically interclass distance, statistical dependence or information-theoretic measures (e.g., mutual information).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828800"/>
            <a:ext cx="32289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17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1" t="82576" r="25404"/>
          <a:stretch>
            <a:fillRect/>
          </a:stretch>
        </p:blipFill>
        <p:spPr bwMode="auto">
          <a:xfrm>
            <a:off x="7443788" y="5445125"/>
            <a:ext cx="1600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728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s-E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particular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DM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3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Evaluation Strategies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7725" y="2195512"/>
            <a:ext cx="3962400" cy="3810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Wrapper Methods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</a:rPr>
              <a:t>Evaluation uses criteria </a:t>
            </a:r>
            <a:r>
              <a:rPr lang="en-US" altLang="en-US" sz="2000" b="1" dirty="0">
                <a:latin typeface="Arial" panose="020B0604020202020204" pitchFamily="34" charset="0"/>
              </a:rPr>
              <a:t>related</a:t>
            </a:r>
            <a:r>
              <a:rPr lang="en-US" altLang="en-US" sz="2000" dirty="0">
                <a:latin typeface="Arial" panose="020B0604020202020204" pitchFamily="34" charset="0"/>
              </a:rPr>
              <a:t> to the classification algorithm.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objective function is a pattern classifier, which evaluates feature subsets by their predictive accuracy (recognition rate on test data) by statistical resampling or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cross-validation or exhaustive search.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1876424"/>
            <a:ext cx="34099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dirty="0" err="1">
                <a:solidFill>
                  <a:srgbClr val="000000"/>
                </a:solidFill>
              </a:rPr>
              <a:t>Wrappers</a:t>
            </a:r>
            <a:r>
              <a:rPr lang="es-ES" sz="2400" dirty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s-ES" sz="2000" dirty="0">
                <a:solidFill>
                  <a:srgbClr val="000000"/>
                </a:solidFill>
              </a:rPr>
              <a:t>can </a:t>
            </a:r>
            <a:r>
              <a:rPr lang="es-ES" sz="2000" dirty="0" err="1">
                <a:solidFill>
                  <a:srgbClr val="000000"/>
                </a:solidFill>
              </a:rPr>
              <a:t>achieve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the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purpose</a:t>
            </a:r>
            <a:r>
              <a:rPr lang="es-ES" sz="2000" dirty="0">
                <a:solidFill>
                  <a:srgbClr val="000000"/>
                </a:solidFill>
              </a:rPr>
              <a:t> of </a:t>
            </a:r>
            <a:r>
              <a:rPr lang="es-ES" sz="2000" dirty="0" err="1">
                <a:solidFill>
                  <a:srgbClr val="000000"/>
                </a:solidFill>
              </a:rPr>
              <a:t>improving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the</a:t>
            </a:r>
            <a:r>
              <a:rPr lang="es-ES" sz="2000" dirty="0">
                <a:solidFill>
                  <a:srgbClr val="000000"/>
                </a:solidFill>
              </a:rPr>
              <a:t> particular </a:t>
            </a:r>
            <a:r>
              <a:rPr lang="es-ES" sz="2000" dirty="0" err="1">
                <a:solidFill>
                  <a:srgbClr val="000000"/>
                </a:solidFill>
              </a:rPr>
              <a:t>learner</a:t>
            </a:r>
            <a:r>
              <a:rPr lang="es-ES" altLang="es-ES" sz="2000" dirty="0" err="1">
                <a:solidFill>
                  <a:srgbClr val="000000"/>
                </a:solidFill>
              </a:rPr>
              <a:t>’</a:t>
            </a:r>
            <a:r>
              <a:rPr lang="es-ES" sz="2000" dirty="0" err="1">
                <a:solidFill>
                  <a:srgbClr val="000000"/>
                </a:solidFill>
              </a:rPr>
              <a:t>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predictive</a:t>
            </a:r>
            <a:r>
              <a:rPr lang="es-ES" sz="2000" dirty="0">
                <a:solidFill>
                  <a:srgbClr val="000000"/>
                </a:solidFill>
              </a:rPr>
              <a:t> performance.</a:t>
            </a:r>
          </a:p>
          <a:p>
            <a:pPr lvl="1" algn="just"/>
            <a:r>
              <a:rPr lang="es-ES" sz="2000" dirty="0" err="1">
                <a:solidFill>
                  <a:srgbClr val="000000"/>
                </a:solidFill>
              </a:rPr>
              <a:t>usage</a:t>
            </a:r>
            <a:r>
              <a:rPr lang="es-ES" sz="2000" dirty="0">
                <a:solidFill>
                  <a:srgbClr val="000000"/>
                </a:solidFill>
              </a:rPr>
              <a:t> of </a:t>
            </a:r>
            <a:r>
              <a:rPr lang="es-ES" sz="2000" dirty="0" err="1">
                <a:solidFill>
                  <a:srgbClr val="000000"/>
                </a:solidFill>
              </a:rPr>
              <a:t>internal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statistical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validation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to</a:t>
            </a:r>
            <a:r>
              <a:rPr lang="es-ES" sz="2000" dirty="0">
                <a:solidFill>
                  <a:srgbClr val="000000"/>
                </a:solidFill>
              </a:rPr>
              <a:t> control </a:t>
            </a:r>
            <a:r>
              <a:rPr lang="es-ES" sz="2000" dirty="0" err="1">
                <a:solidFill>
                  <a:srgbClr val="000000"/>
                </a:solidFill>
              </a:rPr>
              <a:t>the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overfitting</a:t>
            </a:r>
            <a:r>
              <a:rPr lang="es-ES" sz="2000" dirty="0">
                <a:solidFill>
                  <a:srgbClr val="000000"/>
                </a:solidFill>
              </a:rPr>
              <a:t>, </a:t>
            </a:r>
            <a:r>
              <a:rPr lang="es-ES" sz="2000" dirty="0" err="1">
                <a:solidFill>
                  <a:srgbClr val="000000"/>
                </a:solidFill>
              </a:rPr>
              <a:t>ensembles</a:t>
            </a:r>
            <a:r>
              <a:rPr lang="es-ES" sz="2000" dirty="0">
                <a:solidFill>
                  <a:srgbClr val="000000"/>
                </a:solidFill>
              </a:rPr>
              <a:t> of </a:t>
            </a:r>
            <a:r>
              <a:rPr lang="es-ES" sz="2000" dirty="0" err="1">
                <a:solidFill>
                  <a:srgbClr val="000000"/>
                </a:solidFill>
              </a:rPr>
              <a:t>learners</a:t>
            </a:r>
            <a:r>
              <a:rPr lang="es-ES" sz="2000" dirty="0">
                <a:solidFill>
                  <a:srgbClr val="000000"/>
                </a:solidFill>
              </a:rPr>
              <a:t> and </a:t>
            </a:r>
            <a:r>
              <a:rPr lang="es-ES" sz="2000" dirty="0" err="1">
                <a:solidFill>
                  <a:srgbClr val="000000"/>
                </a:solidFill>
              </a:rPr>
              <a:t>hybridizations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with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heuristic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learning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like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Bayesian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classifiers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or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Decision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Tree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induction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s-ES" sz="2000" dirty="0" err="1">
                <a:solidFill>
                  <a:srgbClr val="000000"/>
                </a:solidFill>
              </a:rPr>
              <a:t>filter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models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cannot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allow</a:t>
            </a:r>
            <a:r>
              <a:rPr lang="es-ES" sz="2000" dirty="0">
                <a:solidFill>
                  <a:srgbClr val="000000"/>
                </a:solidFill>
              </a:rPr>
              <a:t> a </a:t>
            </a:r>
            <a:r>
              <a:rPr lang="es-ES" sz="2000" dirty="0" err="1">
                <a:solidFill>
                  <a:srgbClr val="000000"/>
                </a:solidFill>
              </a:rPr>
              <a:t>learning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algorithm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to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fully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exploit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its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bias</a:t>
            </a:r>
            <a:r>
              <a:rPr lang="es-ES" sz="2000" dirty="0">
                <a:solidFill>
                  <a:srgbClr val="000000"/>
                </a:solidFill>
              </a:rPr>
              <a:t>, </a:t>
            </a:r>
            <a:r>
              <a:rPr lang="es-ES" sz="2000" dirty="0" err="1">
                <a:solidFill>
                  <a:srgbClr val="000000"/>
                </a:solidFill>
              </a:rPr>
              <a:t>whereas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wrapper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methods</a:t>
            </a:r>
            <a:r>
              <a:rPr lang="es-ES" sz="2000" dirty="0">
                <a:solidFill>
                  <a:srgbClr val="000000"/>
                </a:solidFill>
              </a:rPr>
              <a:t> do.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75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Filter vs Wrapper Approaches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4375" y="2506874"/>
            <a:ext cx="8772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Accuracy : achieve better accuracy because specific interactions between classifier and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Ability to generalize : mechanism to avoid overfitting, since they use cross validation measures of predictive accuracy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 execution: training classifier for each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generality : biased towards classifier used in evaluation function. Optimal feature subset is specific to classifier.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80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Genetic Algorithm for feature selection</a:t>
            </a:r>
          </a:p>
          <a:p>
            <a:r>
              <a:rPr lang="en-US" sz="2000" b="1" dirty="0" smtClean="0"/>
              <a:t>Logistic Regression or Random forest Classifier for classification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95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Finds best hypothesis</a:t>
            </a:r>
          </a:p>
          <a:p>
            <a:r>
              <a:rPr lang="en-US" sz="2000" b="1" dirty="0" smtClean="0"/>
              <a:t>Creates population containing individuals</a:t>
            </a:r>
          </a:p>
          <a:p>
            <a:r>
              <a:rPr lang="en-US" sz="2000" b="1" dirty="0" smtClean="0"/>
              <a:t>Each hypothesis evaluated to fitness function</a:t>
            </a:r>
          </a:p>
          <a:p>
            <a:r>
              <a:rPr lang="en-US" sz="2000" b="1" dirty="0" smtClean="0"/>
              <a:t>Hypothesis with greater probability chosen to next generation</a:t>
            </a:r>
          </a:p>
          <a:p>
            <a:r>
              <a:rPr lang="en-US" sz="2000" b="1" dirty="0" smtClean="0"/>
              <a:t>Crossover, mutation , selection</a:t>
            </a:r>
          </a:p>
          <a:p>
            <a:r>
              <a:rPr lang="en-US" sz="2000" b="1" dirty="0" smtClean="0"/>
              <a:t>Each individual represents a possible solution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6667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Steps</a:t>
            </a:r>
          </a:p>
        </p:txBody>
      </p:sp>
      <p:pic>
        <p:nvPicPr>
          <p:cNvPr id="6451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6" y="2305050"/>
            <a:ext cx="82518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5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82109" y="669701"/>
            <a:ext cx="4305836" cy="3245476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Flowchart: Terminator 4"/>
          <p:cNvSpPr/>
          <p:nvPr/>
        </p:nvSpPr>
        <p:spPr>
          <a:xfrm>
            <a:off x="0" y="1081824"/>
            <a:ext cx="2034862" cy="90152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 features</a:t>
            </a:r>
            <a:endParaRPr lang="en-US" b="1" dirty="0"/>
          </a:p>
        </p:txBody>
      </p:sp>
      <p:sp>
        <p:nvSpPr>
          <p:cNvPr id="8" name="Flowchart: Terminator 7"/>
          <p:cNvSpPr/>
          <p:nvPr/>
        </p:nvSpPr>
        <p:spPr>
          <a:xfrm>
            <a:off x="2680773" y="1081824"/>
            <a:ext cx="2034862" cy="90152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Random population</a:t>
            </a:r>
            <a:endParaRPr lang="en-US" b="1" dirty="0"/>
          </a:p>
        </p:txBody>
      </p:sp>
      <p:sp>
        <p:nvSpPr>
          <p:cNvPr id="11" name="Flowchart: Terminator 10"/>
          <p:cNvSpPr/>
          <p:nvPr/>
        </p:nvSpPr>
        <p:spPr>
          <a:xfrm>
            <a:off x="10157138" y="1081825"/>
            <a:ext cx="2034862" cy="90152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Optimized output features</a:t>
            </a:r>
            <a:endParaRPr lang="en-US" b="1" dirty="0"/>
          </a:p>
        </p:txBody>
      </p:sp>
      <p:sp>
        <p:nvSpPr>
          <p:cNvPr id="9" name="Flowchart: Terminator 8"/>
          <p:cNvSpPr/>
          <p:nvPr/>
        </p:nvSpPr>
        <p:spPr>
          <a:xfrm>
            <a:off x="6737797" y="1081824"/>
            <a:ext cx="2034862" cy="90152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Fitness function</a:t>
            </a:r>
            <a:endParaRPr lang="en-US" b="1" dirty="0"/>
          </a:p>
        </p:txBody>
      </p:sp>
      <p:sp>
        <p:nvSpPr>
          <p:cNvPr id="10" name="Flowchart: Terminator 9"/>
          <p:cNvSpPr/>
          <p:nvPr/>
        </p:nvSpPr>
        <p:spPr>
          <a:xfrm>
            <a:off x="6737797" y="2631581"/>
            <a:ext cx="2034862" cy="90152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Mutation &amp; crossover</a:t>
            </a:r>
            <a:endParaRPr lang="en-US" b="1" dirty="0"/>
          </a:p>
        </p:txBody>
      </p:sp>
      <p:cxnSp>
        <p:nvCxnSpPr>
          <p:cNvPr id="15" name="Elbow Connector 14"/>
          <p:cNvCxnSpPr>
            <a:stCxn id="9" idx="1"/>
            <a:endCxn id="10" idx="1"/>
          </p:cNvCxnSpPr>
          <p:nvPr/>
        </p:nvCxnSpPr>
        <p:spPr>
          <a:xfrm rot="10800000" flipV="1">
            <a:off x="6737797" y="1532584"/>
            <a:ext cx="12700" cy="154975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3"/>
            <a:endCxn id="9" idx="3"/>
          </p:cNvCxnSpPr>
          <p:nvPr/>
        </p:nvCxnSpPr>
        <p:spPr>
          <a:xfrm flipV="1">
            <a:off x="8772659" y="1532585"/>
            <a:ext cx="12700" cy="154975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85645" y="2163651"/>
            <a:ext cx="141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Determination of the fittest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558010" y="2074053"/>
            <a:ext cx="107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Next generation</a:t>
            </a:r>
            <a:endParaRPr lang="en-US" sz="1200" b="1" dirty="0"/>
          </a:p>
        </p:txBody>
      </p:sp>
      <p:cxnSp>
        <p:nvCxnSpPr>
          <p:cNvPr id="39" name="Straight Arrow Connector 38"/>
          <p:cNvCxnSpPr>
            <a:stCxn id="5" idx="3"/>
            <a:endCxn id="8" idx="1"/>
          </p:cNvCxnSpPr>
          <p:nvPr/>
        </p:nvCxnSpPr>
        <p:spPr>
          <a:xfrm>
            <a:off x="2034862" y="1532585"/>
            <a:ext cx="645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715635" y="1429554"/>
            <a:ext cx="20221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785359" y="1474347"/>
            <a:ext cx="137177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63651" y="4430332"/>
            <a:ext cx="51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Genetic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flow of data is increasing everyday exponentially</a:t>
            </a:r>
          </a:p>
          <a:p>
            <a:r>
              <a:rPr lang="en-US" sz="2400" b="1" dirty="0"/>
              <a:t>Increasing attacks</a:t>
            </a:r>
          </a:p>
          <a:p>
            <a:r>
              <a:rPr lang="en-US" sz="2400" b="1" dirty="0"/>
              <a:t>New types of attacks</a:t>
            </a:r>
          </a:p>
          <a:p>
            <a:r>
              <a:rPr lang="en-US" sz="2400" b="1" dirty="0"/>
              <a:t>Detection at such speed is hard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Encoding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2588" y="2238375"/>
            <a:ext cx="7696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600" dirty="0"/>
              <a:t>Each solution in the search space is represented as a finite length string (</a:t>
            </a:r>
            <a:r>
              <a:rPr lang="en-US" altLang="en-US" sz="2600" dirty="0">
                <a:solidFill>
                  <a:srgbClr val="FF0000"/>
                </a:solidFill>
              </a:rPr>
              <a:t>chromosome</a:t>
            </a:r>
            <a:r>
              <a:rPr lang="en-US" altLang="en-US" sz="2600" dirty="0"/>
              <a:t>) over some finite set of symbols.</a:t>
            </a:r>
          </a:p>
          <a:p>
            <a:pPr marL="0" indent="0">
              <a:buNone/>
              <a:defRPr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000" dirty="0"/>
          </a:p>
        </p:txBody>
      </p:sp>
      <p:sp>
        <p:nvSpPr>
          <p:cNvPr id="2" name="Rounded Rectangle 1"/>
          <p:cNvSpPr/>
          <p:nvPr/>
        </p:nvSpPr>
        <p:spPr>
          <a:xfrm>
            <a:off x="1825625" y="4376064"/>
            <a:ext cx="6781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45562"/>
              </p:ext>
            </p:extLst>
          </p:nvPr>
        </p:nvGraphicFramePr>
        <p:xfrm>
          <a:off x="2168525" y="4487982"/>
          <a:ext cx="6096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2654300" imgH="190500" progId="Equation.DSMT4">
                  <p:embed/>
                </p:oleObj>
              </mc:Choice>
              <mc:Fallback>
                <p:oleObj name="Equation" r:id="rId4" imgW="2654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4487982"/>
                        <a:ext cx="6096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79253" y="3490179"/>
            <a:ext cx="35734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/>
              <a:t>e.g., using binary encoding</a:t>
            </a:r>
          </a:p>
        </p:txBody>
      </p:sp>
    </p:spTree>
    <p:extLst>
      <p:ext uri="{BB962C8B-B14F-4D97-AF65-F5344CB8AC3E}">
        <p14:creationId xmlns:p14="http://schemas.microsoft.com/office/powerpoint/2010/main" val="17641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Fitness Evaluation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696200" cy="4114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200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sz="2600" dirty="0"/>
              <a:t>A fitness function </a:t>
            </a:r>
            <a:r>
              <a:rPr lang="en-US" altLang="en-US" sz="2600" dirty="0">
                <a:solidFill>
                  <a:srgbClr val="FF0000"/>
                </a:solidFill>
              </a:rPr>
              <a:t>f() </a:t>
            </a:r>
            <a:r>
              <a:rPr lang="en-US" altLang="en-US" sz="2600" dirty="0"/>
              <a:t>is used to evaluate the “goodness” of each solution.</a:t>
            </a:r>
          </a:p>
          <a:p>
            <a:pPr eaLnBrk="1" hangingPunct="1">
              <a:defRPr/>
            </a:pPr>
            <a:r>
              <a:rPr lang="en-US" altLang="en-US" sz="2600" dirty="0"/>
              <a:t>The fitness function is “</a:t>
            </a:r>
            <a:r>
              <a:rPr lang="en-US" altLang="en-US" sz="2600" dirty="0">
                <a:solidFill>
                  <a:srgbClr val="FF0000"/>
                </a:solidFill>
              </a:rPr>
              <a:t>problem specific</a:t>
            </a:r>
            <a:r>
              <a:rPr lang="en-US" altLang="en-US" sz="2600" dirty="0"/>
              <a:t>”.</a:t>
            </a:r>
          </a:p>
          <a:p>
            <a:pPr eaLnBrk="1" hangingPunct="1">
              <a:defRPr/>
            </a:pPr>
            <a:endParaRPr lang="en-US" alt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2743200" y="4656138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971800" y="4673601"/>
          <a:ext cx="6248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828800" imgH="190500" progId="Equation.DSMT4">
                  <p:embed/>
                </p:oleObj>
              </mc:Choice>
              <mc:Fallback>
                <p:oleObj name="Equation" r:id="rId4" imgW="1828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73601"/>
                        <a:ext cx="6248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3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848600" y="2331171"/>
            <a:ext cx="20320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993900" y="2363473"/>
            <a:ext cx="21336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/>
              <a:t>Searching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311870"/>
            <a:ext cx="8153400" cy="4114800"/>
          </a:xfrm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buFontTx/>
              <a:buChar char=" "/>
              <a:defRPr/>
            </a:pPr>
            <a:r>
              <a:rPr lang="en-US" dirty="0" smtClean="0">
                <a:solidFill>
                  <a:srgbClr val="FFFF00"/>
                </a:solidFill>
              </a:rPr>
              <a:t>10010110…			                  						 10010110…</a:t>
            </a:r>
          </a:p>
          <a:p>
            <a:pPr>
              <a:buFontTx/>
              <a:buChar char=" "/>
              <a:defRPr/>
            </a:pPr>
            <a:r>
              <a:rPr lang="en-US" dirty="0" smtClean="0">
                <a:solidFill>
                  <a:srgbClr val="FFFF00"/>
                </a:solidFill>
              </a:rPr>
              <a:t>01100010…	</a:t>
            </a:r>
            <a:r>
              <a:rPr lang="en-US" smtClean="0">
                <a:solidFill>
                  <a:srgbClr val="FFFF00"/>
                </a:solidFill>
              </a:rPr>
              <a:t>		                   						01100010…</a:t>
            </a:r>
          </a:p>
          <a:p>
            <a:pPr>
              <a:buFontTx/>
              <a:buChar char=" "/>
              <a:defRPr/>
            </a:pPr>
            <a:r>
              <a:rPr lang="en-US" smtClean="0">
                <a:solidFill>
                  <a:srgbClr val="FFFF00"/>
                </a:solidFill>
              </a:rPr>
              <a:t>10100100...			                   						10100100…</a:t>
            </a:r>
          </a:p>
          <a:p>
            <a:pPr>
              <a:buFontTx/>
              <a:buChar char=" "/>
              <a:defRPr/>
            </a:pPr>
            <a:r>
              <a:rPr lang="en-US" smtClean="0">
                <a:solidFill>
                  <a:srgbClr val="FFFF00"/>
                </a:solidFill>
              </a:rPr>
              <a:t>10010010</a:t>
            </a:r>
            <a:r>
              <a:rPr lang="en-US" dirty="0" smtClean="0">
                <a:solidFill>
                  <a:srgbClr val="FFFF00"/>
                </a:solidFill>
              </a:rPr>
              <a:t>…			                 						  01111001…</a:t>
            </a:r>
          </a:p>
          <a:p>
            <a:pPr>
              <a:buFontTx/>
              <a:buChar char=" "/>
              <a:defRPr/>
            </a:pPr>
            <a:r>
              <a:rPr lang="en-US" dirty="0" smtClean="0">
                <a:solidFill>
                  <a:srgbClr val="FFFF00"/>
                </a:solidFill>
              </a:rPr>
              <a:t>01111101…			                   						10011101…	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2095500" y="2485739"/>
            <a:ext cx="1905000" cy="3200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7912100" y="2445471"/>
            <a:ext cx="1905000" cy="3200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4038600" y="3740802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badi MT Condensed Light" pitchFamily="34" charset="0"/>
              </a:rPr>
              <a:t>Selection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5257219" y="3745632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latin typeface="Abadi MT Condensed Light" pitchFamily="34" charset="0"/>
              </a:rPr>
              <a:t>Crossover</a:t>
            </a:r>
            <a:endParaRPr lang="en-US" altLang="en-US" sz="1800" b="1" dirty="0">
              <a:latin typeface="Abadi MT Condensed Light" pitchFamily="34" charset="0"/>
            </a:endParaRP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6632575" y="3745632"/>
            <a:ext cx="1136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badi MT Condensed Light" pitchFamily="34" charset="0"/>
              </a:rPr>
              <a:t>Mutation</a:t>
            </a:r>
          </a:p>
        </p:txBody>
      </p:sp>
      <p:sp>
        <p:nvSpPr>
          <p:cNvPr id="56331" name="AutoShape 9"/>
          <p:cNvSpPr>
            <a:spLocks noChangeArrowheads="1"/>
          </p:cNvSpPr>
          <p:nvPr/>
        </p:nvSpPr>
        <p:spPr bwMode="auto">
          <a:xfrm>
            <a:off x="4038689" y="3561883"/>
            <a:ext cx="228600" cy="187325"/>
          </a:xfrm>
          <a:prstGeom prst="rightArrow">
            <a:avLst>
              <a:gd name="adj1" fmla="val 50000"/>
              <a:gd name="adj2" fmla="val 305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32" name="AutoShape 10"/>
          <p:cNvSpPr>
            <a:spLocks noChangeArrowheads="1"/>
          </p:cNvSpPr>
          <p:nvPr/>
        </p:nvSpPr>
        <p:spPr bwMode="auto">
          <a:xfrm>
            <a:off x="5105489" y="3564298"/>
            <a:ext cx="228600" cy="187325"/>
          </a:xfrm>
          <a:prstGeom prst="rightArrow">
            <a:avLst>
              <a:gd name="adj1" fmla="val 50000"/>
              <a:gd name="adj2" fmla="val 305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33" name="AutoShape 11"/>
          <p:cNvSpPr>
            <a:spLocks noChangeArrowheads="1"/>
          </p:cNvSpPr>
          <p:nvPr/>
        </p:nvSpPr>
        <p:spPr bwMode="auto">
          <a:xfrm>
            <a:off x="6324600" y="3564297"/>
            <a:ext cx="228600" cy="187325"/>
          </a:xfrm>
          <a:prstGeom prst="rightArrow">
            <a:avLst>
              <a:gd name="adj1" fmla="val 50000"/>
              <a:gd name="adj2" fmla="val 305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34" name="AutoShape 12"/>
          <p:cNvSpPr>
            <a:spLocks noChangeArrowheads="1"/>
          </p:cNvSpPr>
          <p:nvPr/>
        </p:nvSpPr>
        <p:spPr bwMode="auto">
          <a:xfrm>
            <a:off x="7620000" y="3561883"/>
            <a:ext cx="228600" cy="187325"/>
          </a:xfrm>
          <a:prstGeom prst="rightArrow">
            <a:avLst>
              <a:gd name="adj1" fmla="val 50000"/>
              <a:gd name="adj2" fmla="val 305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>
              <a:latin typeface="Abadi MT Condensed Light" pitchFamily="34" charset="0"/>
            </a:endParaRPr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2057400" y="5364164"/>
            <a:ext cx="235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badi MT Condensed Light" pitchFamily="34" charset="0"/>
              </a:rPr>
              <a:t>Current Generation</a:t>
            </a:r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7848600" y="5364164"/>
            <a:ext cx="203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badi MT Condensed Light" pitchFamily="34" charset="0"/>
              </a:rPr>
              <a:t>Next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2647951"/>
            <a:ext cx="22846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GA </a:t>
            </a:r>
            <a:r>
              <a:rPr lang="en-US" sz="2400" dirty="0" smtClean="0">
                <a:solidFill>
                  <a:srgbClr val="FF0000"/>
                </a:solidFill>
              </a:rPr>
              <a:t>operators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2168525" y="169325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badi MT Condensed Light" pitchFamily="34" charset="0"/>
              </a:rPr>
              <a:t>Population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badi MT Condensed Light" pitchFamily="34" charset="0"/>
              </a:rPr>
              <a:t>encoded solutions</a:t>
            </a:r>
          </a:p>
        </p:txBody>
      </p:sp>
      <p:sp>
        <p:nvSpPr>
          <p:cNvPr id="56339" name="Rectangle 18"/>
          <p:cNvSpPr>
            <a:spLocks noChangeArrowheads="1"/>
          </p:cNvSpPr>
          <p:nvPr/>
        </p:nvSpPr>
        <p:spPr bwMode="auto">
          <a:xfrm>
            <a:off x="7848600" y="1746326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badi MT Condensed Light" pitchFamily="34" charset="0"/>
              </a:rPr>
              <a:t>Population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badi MT Condensed Light" pitchFamily="34" charset="0"/>
              </a:rPr>
              <a:t>encoded solutions</a:t>
            </a:r>
          </a:p>
        </p:txBody>
      </p:sp>
    </p:spTree>
    <p:extLst>
      <p:ext uri="{BB962C8B-B14F-4D97-AF65-F5344CB8AC3E}">
        <p14:creationId xmlns:p14="http://schemas.microsoft.com/office/powerpoint/2010/main" val="36322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05200" y="3581400"/>
            <a:ext cx="5410200" cy="2832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Selection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7526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Probabilistically filters out solutions that perform poorly, choosing high performance solutions to </a:t>
            </a:r>
            <a:r>
              <a:rPr lang="en-US" altLang="en-US" sz="2400">
                <a:solidFill>
                  <a:srgbClr val="FF0000"/>
                </a:solidFill>
              </a:rPr>
              <a:t>exploit</a:t>
            </a:r>
            <a:r>
              <a:rPr lang="en-US" altLang="en-US" sz="2400" b="1"/>
              <a:t>.</a:t>
            </a:r>
          </a:p>
          <a:p>
            <a:pPr eaLnBrk="1" hangingPunct="1"/>
            <a:endParaRPr lang="en-US" altLang="en-US" sz="2200">
              <a:latin typeface="Arial" panose="020B0604020202020204" pitchFamily="34" charset="0"/>
            </a:endParaRPr>
          </a:p>
          <a:p>
            <a:pPr eaLnBrk="1" hangingPunct="1"/>
            <a:endParaRPr lang="en-US" altLang="en-US" sz="2200">
              <a:latin typeface="Arial" panose="020B0604020202020204" pitchFamily="34" charset="0"/>
            </a:endParaRPr>
          </a:p>
          <a:p>
            <a:pPr eaLnBrk="1" hangingPunct="1"/>
            <a:endParaRPr lang="en-US" altLang="en-US" sz="2200"/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3733800" y="3657601"/>
          <a:ext cx="49530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168400" imgH="939800" progId="Equation.DSMT4">
                  <p:embed/>
                </p:oleObj>
              </mc:Choice>
              <mc:Fallback>
                <p:oleObj name="Equation" r:id="rId4" imgW="11684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1"/>
                        <a:ext cx="49530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5105400" y="3171825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badi MT Condensed Light" pitchFamily="34" charset="0"/>
              </a:rPr>
              <a:t>Fitness</a:t>
            </a:r>
          </a:p>
        </p:txBody>
      </p:sp>
    </p:spTree>
    <p:extLst>
      <p:ext uri="{BB962C8B-B14F-4D97-AF65-F5344CB8AC3E}">
        <p14:creationId xmlns:p14="http://schemas.microsoft.com/office/powerpoint/2010/main" val="20692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Crossover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828800"/>
            <a:ext cx="7924800" cy="4114800"/>
          </a:xfrm>
        </p:spPr>
        <p:txBody>
          <a:bodyPr/>
          <a:lstStyle/>
          <a:p>
            <a:pPr eaLnBrk="1" hangingPunct="1"/>
            <a:endParaRPr lang="en-US" altLang="en-US" sz="2400" b="1"/>
          </a:p>
          <a:p>
            <a:pPr eaLnBrk="1" hangingPunct="1"/>
            <a:r>
              <a:rPr lang="en-US" altLang="en-US" sz="2400" b="1"/>
              <a:t>Crossover</a:t>
            </a:r>
            <a:r>
              <a:rPr lang="en-US" altLang="en-US" sz="2400"/>
              <a:t>: </a:t>
            </a:r>
            <a:r>
              <a:rPr lang="en-US" altLang="en-US" sz="2200"/>
              <a:t>information </a:t>
            </a:r>
            <a:r>
              <a:rPr lang="en-US" altLang="en-US" sz="2200">
                <a:solidFill>
                  <a:srgbClr val="FF0000"/>
                </a:solidFill>
              </a:rPr>
              <a:t>exchange</a:t>
            </a:r>
            <a:r>
              <a:rPr lang="en-US" altLang="en-US" sz="2200"/>
              <a:t> between strings.</a:t>
            </a:r>
          </a:p>
          <a:p>
            <a:pPr lvl="1" eaLnBrk="1" hangingPunct="1"/>
            <a:r>
              <a:rPr lang="en-US" altLang="en-US" sz="1800"/>
              <a:t>Generate new chromosomes that, hopefully, will retain good features from the previous generation.</a:t>
            </a:r>
          </a:p>
          <a:p>
            <a:pPr lvl="1" eaLnBrk="1" hangingPunct="1"/>
            <a:r>
              <a:rPr lang="en-US" altLang="en-US" sz="1800"/>
              <a:t>It is applied to randomly selected pairs of chromosomes with a probability equal to a given </a:t>
            </a:r>
            <a:r>
              <a:rPr lang="en-US" altLang="en-US" sz="1800" i="1">
                <a:solidFill>
                  <a:srgbClr val="FF0000"/>
                </a:solidFill>
              </a:rPr>
              <a:t>crossover rate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2200"/>
          </a:p>
          <a:p>
            <a:pPr eaLnBrk="1" hangingPunct="1"/>
            <a:endParaRPr lang="en-US" altLang="en-US" sz="2400"/>
          </a:p>
        </p:txBody>
      </p:sp>
      <p:sp>
        <p:nvSpPr>
          <p:cNvPr id="2" name="Rounded Rectangle 1"/>
          <p:cNvSpPr/>
          <p:nvPr/>
        </p:nvSpPr>
        <p:spPr>
          <a:xfrm>
            <a:off x="2895600" y="4343400"/>
            <a:ext cx="6705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0421" name="Group 11"/>
          <p:cNvGrpSpPr>
            <a:grpSpLocks/>
          </p:cNvGrpSpPr>
          <p:nvPr/>
        </p:nvGrpSpPr>
        <p:grpSpPr bwMode="auto">
          <a:xfrm>
            <a:off x="3581400" y="4572001"/>
            <a:ext cx="5486400" cy="1343025"/>
            <a:chOff x="1536" y="1920"/>
            <a:chExt cx="3456" cy="846"/>
          </a:xfrm>
        </p:grpSpPr>
        <p:graphicFrame>
          <p:nvGraphicFramePr>
            <p:cNvPr id="60425" name="Object 4"/>
            <p:cNvGraphicFramePr>
              <a:graphicFrameLocks noChangeAspect="1"/>
            </p:cNvGraphicFramePr>
            <p:nvPr/>
          </p:nvGraphicFramePr>
          <p:xfrm>
            <a:off x="1536" y="1968"/>
            <a:ext cx="3456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4" imgW="1536700" imgH="749300" progId="Equation.DSMT4">
                    <p:embed/>
                  </p:oleObj>
                </mc:Choice>
                <mc:Fallback>
                  <p:oleObj name="Equation" r:id="rId4" imgW="1536700" imgH="749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3456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6" name="Line 5"/>
            <p:cNvSpPr>
              <a:spLocks noChangeShapeType="1"/>
            </p:cNvSpPr>
            <p:nvPr/>
          </p:nvSpPr>
          <p:spPr bwMode="auto">
            <a:xfrm>
              <a:off x="2064" y="1920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8"/>
            <p:cNvSpPr>
              <a:spLocks noChangeShapeType="1"/>
            </p:cNvSpPr>
            <p:nvPr/>
          </p:nvSpPr>
          <p:spPr bwMode="auto">
            <a:xfrm>
              <a:off x="4320" y="1920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4578350" y="1628775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badi MT Condensed Light" pitchFamily="34" charset="0"/>
              </a:rPr>
              <a:t>Explore</a:t>
            </a:r>
            <a:r>
              <a:rPr lang="en-US" altLang="en-US" sz="2000">
                <a:latin typeface="Abadi MT Condensed Light" pitchFamily="34" charset="0"/>
              </a:rPr>
              <a:t> new solutions: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76800" y="4876800"/>
            <a:ext cx="3581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00600" y="4876800"/>
            <a:ext cx="3657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Mutation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828800"/>
            <a:ext cx="7924800" cy="4114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b="1" dirty="0"/>
              <a:t>Mutation</a:t>
            </a:r>
            <a:r>
              <a:rPr lang="en-US" altLang="en-US" sz="2400" dirty="0"/>
              <a:t>: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restore</a:t>
            </a:r>
            <a:r>
              <a:rPr lang="en-US" altLang="en-US" sz="2200" dirty="0"/>
              <a:t> lost genetic material.</a:t>
            </a:r>
          </a:p>
          <a:p>
            <a:pPr lvl="1" eaLnBrk="1" hangingPunct="1">
              <a:defRPr/>
            </a:pPr>
            <a:r>
              <a:rPr lang="en-US" altLang="en-US" sz="1800" dirty="0"/>
              <a:t>It protects GAs against irrecoverable loss of good solution features.</a:t>
            </a:r>
          </a:p>
          <a:p>
            <a:pPr lvl="1" eaLnBrk="1" hangingPunct="1">
              <a:defRPr/>
            </a:pPr>
            <a:r>
              <a:rPr lang="en-US" altLang="en-US" sz="1800" dirty="0"/>
              <a:t>It changes a symbol of some chromosome with a probability equal to a very low given </a:t>
            </a:r>
            <a:r>
              <a:rPr lang="en-US" altLang="en-US" sz="1800" i="1" dirty="0">
                <a:solidFill>
                  <a:srgbClr val="FF0000"/>
                </a:solidFill>
              </a:rPr>
              <a:t>mutation rate</a:t>
            </a:r>
            <a:r>
              <a:rPr lang="en-US" altLang="en-US" sz="1800" dirty="0"/>
              <a:t>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733800" y="4114800"/>
            <a:ext cx="4572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2469" name="Object 6"/>
          <p:cNvGraphicFramePr>
            <a:graphicFrameLocks noChangeAspect="1"/>
          </p:cNvGraphicFramePr>
          <p:nvPr/>
        </p:nvGraphicFramePr>
        <p:xfrm>
          <a:off x="3962400" y="4267200"/>
          <a:ext cx="30480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1562100" imgH="584200" progId="Equation.DSMT4">
                  <p:embed/>
                </p:oleObj>
              </mc:Choice>
              <mc:Fallback>
                <p:oleObj name="Equation" r:id="rId4" imgW="1562100" imgH="5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67200"/>
                        <a:ext cx="30480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7"/>
          <p:cNvSpPr txBox="1">
            <a:spLocks noChangeArrowheads="1"/>
          </p:cNvSpPr>
          <p:nvPr/>
        </p:nvSpPr>
        <p:spPr bwMode="auto">
          <a:xfrm>
            <a:off x="5867401" y="5029201"/>
            <a:ext cx="1438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badi MT Condensed Light" pitchFamily="34" charset="0"/>
              </a:rPr>
              <a:t>mutated bit</a:t>
            </a:r>
          </a:p>
        </p:txBody>
      </p:sp>
      <p:sp>
        <p:nvSpPr>
          <p:cNvPr id="62471" name="Rectangle 3"/>
          <p:cNvSpPr>
            <a:spLocks noChangeArrowheads="1"/>
          </p:cNvSpPr>
          <p:nvPr/>
        </p:nvSpPr>
        <p:spPr bwMode="auto">
          <a:xfrm>
            <a:off x="4578350" y="1628775"/>
            <a:ext cx="281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badi MT Condensed Light" pitchFamily="34" charset="0"/>
              </a:rPr>
              <a:t>Explore</a:t>
            </a:r>
            <a:r>
              <a:rPr lang="en-US" altLang="en-US" sz="2000">
                <a:latin typeface="Abadi MT Condensed Light" pitchFamily="34" charset="0"/>
              </a:rPr>
              <a:t> new solutions:</a:t>
            </a:r>
          </a:p>
        </p:txBody>
      </p:sp>
    </p:spTree>
    <p:extLst>
      <p:ext uri="{BB962C8B-B14F-4D97-AF65-F5344CB8AC3E}">
        <p14:creationId xmlns:p14="http://schemas.microsoft.com/office/powerpoint/2010/main" val="16694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Ensemble classifier</a:t>
            </a:r>
          </a:p>
          <a:p>
            <a:r>
              <a:rPr lang="en-US" sz="2400" b="1" dirty="0" smtClean="0"/>
              <a:t>Creates subsets from training data</a:t>
            </a:r>
          </a:p>
          <a:p>
            <a:r>
              <a:rPr lang="en-US" sz="2400" b="1" dirty="0" smtClean="0"/>
              <a:t>Forms decision tree for each subset</a:t>
            </a:r>
          </a:p>
          <a:p>
            <a:r>
              <a:rPr lang="en-US" sz="2400" b="1" dirty="0" smtClean="0"/>
              <a:t>Single data point will be classified according to the majority vote of decision trees.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32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" y="396986"/>
            <a:ext cx="11864841" cy="52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50570" y="2646608"/>
            <a:ext cx="9800822" cy="2009104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" name="Straight Arrow Connector 13"/>
          <p:cNvCxnSpPr>
            <a:endCxn id="28" idx="0"/>
          </p:cNvCxnSpPr>
          <p:nvPr/>
        </p:nvCxnSpPr>
        <p:spPr>
          <a:xfrm>
            <a:off x="5364051" y="1170904"/>
            <a:ext cx="0" cy="42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22750" y="495836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Input dataset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3322750" y="1592687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Genetic algorithm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438141" y="3405390"/>
            <a:ext cx="2167943" cy="497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Decision tree 1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4369156" y="3405390"/>
            <a:ext cx="2167943" cy="497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Decision tree 2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7016839" y="3405390"/>
            <a:ext cx="2167943" cy="497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Decision tree 3</a:t>
            </a:r>
            <a:endParaRPr lang="en-US" b="1" dirty="0"/>
          </a:p>
        </p:txBody>
      </p:sp>
      <p:cxnSp>
        <p:nvCxnSpPr>
          <p:cNvPr id="42" name="Elbow Connector 41"/>
          <p:cNvCxnSpPr>
            <a:stCxn id="28" idx="3"/>
            <a:endCxn id="31" idx="0"/>
          </p:cNvCxnSpPr>
          <p:nvPr/>
        </p:nvCxnSpPr>
        <p:spPr>
          <a:xfrm>
            <a:off x="7405352" y="1940417"/>
            <a:ext cx="695459" cy="14649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8" idx="1"/>
            <a:endCxn id="29" idx="0"/>
          </p:cNvCxnSpPr>
          <p:nvPr/>
        </p:nvCxnSpPr>
        <p:spPr>
          <a:xfrm rot="10800000" flipV="1">
            <a:off x="2522114" y="1940416"/>
            <a:ext cx="800637" cy="14649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0" idx="0"/>
          </p:cNvCxnSpPr>
          <p:nvPr/>
        </p:nvCxnSpPr>
        <p:spPr>
          <a:xfrm>
            <a:off x="5450981" y="2288147"/>
            <a:ext cx="2147" cy="1117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557" y="4154510"/>
            <a:ext cx="28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forest classifier</a:t>
            </a:r>
            <a:endParaRPr lang="en-US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3322750" y="4774978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results</a:t>
            </a:r>
            <a:endParaRPr lang="en-US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322750" y="6031744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Final output</a:t>
            </a:r>
            <a:endParaRPr lang="en-US" b="1" dirty="0"/>
          </a:p>
        </p:txBody>
      </p:sp>
      <p:cxnSp>
        <p:nvCxnSpPr>
          <p:cNvPr id="62" name="Elbow Connector 61"/>
          <p:cNvCxnSpPr>
            <a:stCxn id="29" idx="2"/>
            <a:endCxn id="59" idx="1"/>
          </p:cNvCxnSpPr>
          <p:nvPr/>
        </p:nvCxnSpPr>
        <p:spPr>
          <a:xfrm rot="16200000" flipH="1">
            <a:off x="2312764" y="4112722"/>
            <a:ext cx="1219334" cy="80063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2"/>
          </p:cNvCxnSpPr>
          <p:nvPr/>
        </p:nvCxnSpPr>
        <p:spPr>
          <a:xfrm flipH="1">
            <a:off x="5450981" y="3903374"/>
            <a:ext cx="2147" cy="871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1" idx="2"/>
            <a:endCxn id="59" idx="3"/>
          </p:cNvCxnSpPr>
          <p:nvPr/>
        </p:nvCxnSpPr>
        <p:spPr>
          <a:xfrm rot="5400000">
            <a:off x="7143415" y="4165312"/>
            <a:ext cx="1219334" cy="6954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5364051" y="5470438"/>
            <a:ext cx="0" cy="56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8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Principal Component Analysis for feature transformation</a:t>
            </a:r>
            <a:endParaRPr lang="en-US" sz="2000" b="1" dirty="0"/>
          </a:p>
          <a:p>
            <a:r>
              <a:rPr lang="en-US" sz="2000" b="1" dirty="0" smtClean="0"/>
              <a:t>Genetic Algorithm for feature selection</a:t>
            </a:r>
          </a:p>
          <a:p>
            <a:r>
              <a:rPr lang="en-US" sz="2000" b="1" dirty="0" smtClean="0"/>
              <a:t>Random Forest Classifier for classification.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14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based </a:t>
            </a:r>
            <a:r>
              <a:rPr lang="en-US" dirty="0" err="1"/>
              <a:t>vs</a:t>
            </a:r>
            <a:r>
              <a:rPr lang="en-US" dirty="0"/>
              <a:t> packet based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Packet based </a:t>
            </a:r>
            <a:r>
              <a:rPr lang="en-US" sz="2400" b="1" dirty="0" err="1"/>
              <a:t>nids</a:t>
            </a:r>
            <a:r>
              <a:rPr lang="en-US" sz="2400" b="1" dirty="0"/>
              <a:t> checks every packet</a:t>
            </a:r>
          </a:p>
          <a:p>
            <a:r>
              <a:rPr lang="en-US" sz="2400" b="1" dirty="0"/>
              <a:t>Takes too much time and resources</a:t>
            </a:r>
          </a:p>
          <a:p>
            <a:r>
              <a:rPr lang="en-US" sz="2400" b="1" dirty="0"/>
              <a:t>Not possible with increasing demands</a:t>
            </a:r>
          </a:p>
          <a:p>
            <a:r>
              <a:rPr lang="en-US" sz="2400" b="1" dirty="0"/>
              <a:t>Flow based Doesn’t check packets</a:t>
            </a:r>
          </a:p>
          <a:p>
            <a:r>
              <a:rPr lang="en-US" sz="2400" b="1" dirty="0"/>
              <a:t>Works on principle of sampling</a:t>
            </a:r>
          </a:p>
          <a:p>
            <a:r>
              <a:rPr lang="en-US" sz="2400" b="1" dirty="0"/>
              <a:t>Faster but less accurate</a:t>
            </a:r>
          </a:p>
        </p:txBody>
      </p:sp>
    </p:spTree>
    <p:extLst>
      <p:ext uri="{BB962C8B-B14F-4D97-AF65-F5344CB8AC3E}">
        <p14:creationId xmlns:p14="http://schemas.microsoft.com/office/powerpoint/2010/main" val="3976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exploratory technique used to reduce the dimensionality of the data set to 2D or 3D</a:t>
            </a:r>
            <a:endParaRPr lang="sv-SE" dirty="0"/>
          </a:p>
          <a:p>
            <a:pPr>
              <a:lnSpc>
                <a:spcPct val="90000"/>
              </a:lnSpc>
            </a:pPr>
            <a:r>
              <a:rPr lang="sv-SE" dirty="0"/>
              <a:t>Can be used to</a:t>
            </a:r>
            <a:r>
              <a:rPr lang="sv-SE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Reduce number of dimensions in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patterns in high-dimensional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Visualize data of high </a:t>
            </a:r>
            <a:r>
              <a:rPr lang="en-US" dirty="0" smtClean="0"/>
              <a:t>dimensionality</a:t>
            </a:r>
            <a:endParaRPr lang="sv-SE" dirty="0" smtClean="0"/>
          </a:p>
          <a:p>
            <a:pPr>
              <a:lnSpc>
                <a:spcPct val="90000"/>
              </a:lnSpc>
            </a:pPr>
            <a:r>
              <a:rPr lang="sv-SE" dirty="0" smtClean="0"/>
              <a:t>Feature used here </a:t>
            </a:r>
          </a:p>
          <a:p>
            <a:pPr lvl="1">
              <a:lnSpc>
                <a:spcPct val="90000"/>
              </a:lnSpc>
            </a:pPr>
            <a:r>
              <a:rPr lang="sv-SE" dirty="0" smtClean="0"/>
              <a:t>Gene expression matrix</a:t>
            </a:r>
          </a:p>
          <a:p>
            <a:pPr lvl="1">
              <a:lnSpc>
                <a:spcPct val="90000"/>
              </a:lnSpc>
            </a:pPr>
            <a:endParaRPr lang="sv-SE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1. principal component (PC1)</a:t>
            </a:r>
          </a:p>
          <a:p>
            <a:pPr lvl="1"/>
            <a:r>
              <a:rPr lang="da-DK" dirty="0"/>
              <a:t>The eigenvalue with the largest absolute value will indicate that the data have the largest variance along its eigenvector, the direction along which there is greatest variation</a:t>
            </a:r>
          </a:p>
          <a:p>
            <a:r>
              <a:rPr lang="da-DK" dirty="0"/>
              <a:t>2. principal component (PC2)</a:t>
            </a:r>
          </a:p>
          <a:p>
            <a:pPr lvl="1"/>
            <a:r>
              <a:rPr lang="da-DK" dirty="0"/>
              <a:t>the direction with maximum variation left in data,  orthogonal to the 1. PC </a:t>
            </a:r>
          </a:p>
          <a:p>
            <a:r>
              <a:rPr lang="da-DK" dirty="0"/>
              <a:t>In general, only few directions manage to capture most of the variability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336775" cy="706964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Steps of PCA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64275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Let      be the mean vector (taking the mean of all rows)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Adjust the original data by the mean</a:t>
            </a:r>
          </a:p>
          <a:p>
            <a:pPr lvl="1">
              <a:buFontTx/>
              <a:buNone/>
            </a:pPr>
            <a:r>
              <a:rPr lang="en-US" altLang="zh-TW" sz="2400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latin typeface="Tahoma" panose="020B0604030504040204" pitchFamily="34" charset="0"/>
                <a:ea typeface="PMingLiU" panose="02020500000000000000" pitchFamily="18" charset="-120"/>
              </a:rPr>
              <a:t>’</a:t>
            </a:r>
            <a:r>
              <a:rPr lang="en-US" altLang="zh-TW" sz="2400" dirty="0">
                <a:ea typeface="PMingLiU" panose="02020500000000000000" pitchFamily="18" charset="-120"/>
              </a:rPr>
              <a:t> = X </a:t>
            </a:r>
            <a:r>
              <a:rPr lang="en-US" altLang="zh-TW" sz="2400" dirty="0">
                <a:latin typeface="Tahoma" panose="020B0604030504040204" pitchFamily="34" charset="0"/>
                <a:ea typeface="PMingLiU" panose="02020500000000000000" pitchFamily="18" charset="-120"/>
              </a:rPr>
              <a:t>–</a:t>
            </a:r>
            <a:r>
              <a:rPr lang="en-US" altLang="zh-TW" sz="2400" dirty="0">
                <a:ea typeface="PMingLiU" panose="02020500000000000000" pitchFamily="18" charset="-120"/>
              </a:rPr>
              <a:t> 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Compute the covariance matrix C of adjusted X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Find the eigenvectors and eigenvalues of C.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642754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/>
              <a:t>For matrix </a:t>
            </a:r>
            <a:r>
              <a:rPr lang="sv-SE" sz="2400" i="1" dirty="0"/>
              <a:t>C, v</a:t>
            </a:r>
            <a:r>
              <a:rPr lang="sv-SE" sz="2400" dirty="0"/>
              <a:t>ectors </a:t>
            </a:r>
            <a:r>
              <a:rPr lang="sv-SE" sz="2400" b="1" dirty="0"/>
              <a:t>e</a:t>
            </a:r>
            <a:r>
              <a:rPr lang="sv-SE" sz="2400" dirty="0"/>
              <a:t> (=column vector) having same direction as </a:t>
            </a:r>
            <a:r>
              <a:rPr lang="sv-SE" sz="2400" i="1" dirty="0"/>
              <a:t>C</a:t>
            </a:r>
            <a:r>
              <a:rPr lang="sv-SE" sz="2400" b="1" dirty="0"/>
              <a:t>e</a:t>
            </a:r>
            <a:r>
              <a:rPr lang="sv-SE" sz="2400" dirty="0"/>
              <a:t> :</a:t>
            </a:r>
          </a:p>
          <a:p>
            <a:pPr lvl="1"/>
            <a:r>
              <a:rPr lang="sv-SE" sz="2000" i="1" dirty="0"/>
              <a:t>eigenvectors</a:t>
            </a:r>
            <a:r>
              <a:rPr lang="sv-SE" sz="2000" dirty="0"/>
              <a:t> of </a:t>
            </a:r>
            <a:r>
              <a:rPr lang="sv-SE" sz="2000" i="1" dirty="0"/>
              <a:t>C</a:t>
            </a:r>
            <a:r>
              <a:rPr lang="sv-SE" sz="2000" dirty="0"/>
              <a:t> is  </a:t>
            </a:r>
            <a:r>
              <a:rPr lang="sv-SE" sz="2000" b="1" dirty="0"/>
              <a:t>e </a:t>
            </a:r>
            <a:r>
              <a:rPr lang="sv-SE" sz="2000" dirty="0"/>
              <a:t>such that</a:t>
            </a:r>
            <a:r>
              <a:rPr lang="sv-SE" sz="2000" b="1" dirty="0"/>
              <a:t> </a:t>
            </a:r>
            <a:r>
              <a:rPr lang="sv-SE" sz="2000" i="1" dirty="0"/>
              <a:t>C</a:t>
            </a:r>
            <a:r>
              <a:rPr lang="sv-SE" sz="2000" b="1" dirty="0"/>
              <a:t>e</a:t>
            </a:r>
            <a:r>
              <a:rPr lang="sv-SE" sz="2000" dirty="0"/>
              <a:t>=</a:t>
            </a:r>
            <a:r>
              <a:rPr lang="sv-SE" sz="2000" dirty="0">
                <a:sym typeface="Symbol" panose="05050102010706020507" pitchFamily="18" charset="2"/>
              </a:rPr>
              <a:t></a:t>
            </a:r>
            <a:r>
              <a:rPr lang="sv-SE" sz="2000" b="1" dirty="0">
                <a:sym typeface="Symbol" panose="05050102010706020507" pitchFamily="18" charset="2"/>
              </a:rPr>
              <a:t>e</a:t>
            </a:r>
            <a:r>
              <a:rPr lang="sv-SE" sz="2000" dirty="0">
                <a:sym typeface="Symbol" panose="05050102010706020507" pitchFamily="18" charset="2"/>
              </a:rPr>
              <a:t>, </a:t>
            </a:r>
          </a:p>
          <a:p>
            <a:pPr lvl="1"/>
            <a:r>
              <a:rPr lang="sv-SE" sz="2000" dirty="0">
                <a:sym typeface="Symbol" panose="05050102010706020507" pitchFamily="18" charset="2"/>
              </a:rPr>
              <a:t> is called an </a:t>
            </a:r>
            <a:r>
              <a:rPr lang="sv-SE" sz="2000" i="1" dirty="0">
                <a:sym typeface="Symbol" panose="05050102010706020507" pitchFamily="18" charset="2"/>
              </a:rPr>
              <a:t>eigenvalue</a:t>
            </a:r>
            <a:r>
              <a:rPr lang="sv-SE" sz="2000" dirty="0">
                <a:sym typeface="Symbol" panose="05050102010706020507" pitchFamily="18" charset="2"/>
              </a:rPr>
              <a:t> of </a:t>
            </a:r>
            <a:r>
              <a:rPr lang="sv-SE" sz="2000" i="1" dirty="0">
                <a:sym typeface="Symbol" panose="05050102010706020507" pitchFamily="18" charset="2"/>
              </a:rPr>
              <a:t>C</a:t>
            </a:r>
            <a:r>
              <a:rPr lang="sv-SE" sz="2000" dirty="0">
                <a:sym typeface="Symbol" panose="05050102010706020507" pitchFamily="18" charset="2"/>
              </a:rPr>
              <a:t>.</a:t>
            </a:r>
          </a:p>
          <a:p>
            <a:r>
              <a:rPr lang="sv-SE" sz="2400" i="1" dirty="0"/>
              <a:t>C</a:t>
            </a:r>
            <a:r>
              <a:rPr lang="sv-SE" sz="2400" b="1" dirty="0"/>
              <a:t>e</a:t>
            </a:r>
            <a:r>
              <a:rPr lang="sv-SE" sz="2400" dirty="0"/>
              <a:t>=</a:t>
            </a:r>
            <a:r>
              <a:rPr lang="sv-SE" sz="2400" dirty="0">
                <a:sym typeface="Symbol" panose="05050102010706020507" pitchFamily="18" charset="2"/>
              </a:rPr>
              <a:t></a:t>
            </a:r>
            <a:r>
              <a:rPr lang="sv-SE" sz="2400" b="1" dirty="0">
                <a:sym typeface="Symbol" panose="05050102010706020507" pitchFamily="18" charset="2"/>
              </a:rPr>
              <a:t>e  </a:t>
            </a:r>
            <a:r>
              <a:rPr lang="sv-SE" sz="2400" dirty="0">
                <a:sym typeface="Symbol" panose="05050102010706020507" pitchFamily="18" charset="2"/>
              </a:rPr>
              <a:t>(</a:t>
            </a:r>
            <a:r>
              <a:rPr lang="sv-SE" sz="2400" i="1" dirty="0">
                <a:sym typeface="Symbol" panose="05050102010706020507" pitchFamily="18" charset="2"/>
              </a:rPr>
              <a:t>C</a:t>
            </a:r>
            <a:r>
              <a:rPr lang="sv-SE" sz="2400" dirty="0">
                <a:sym typeface="Symbol" panose="05050102010706020507" pitchFamily="18" charset="2"/>
              </a:rPr>
              <a:t>-</a:t>
            </a:r>
            <a:r>
              <a:rPr lang="sv-SE" sz="2000" dirty="0">
                <a:sym typeface="Symbol" panose="05050102010706020507" pitchFamily="18" charset="2"/>
              </a:rPr>
              <a:t>I)</a:t>
            </a:r>
            <a:r>
              <a:rPr lang="sv-SE" sz="2000" b="1" dirty="0">
                <a:sym typeface="Symbol" panose="05050102010706020507" pitchFamily="18" charset="2"/>
              </a:rPr>
              <a:t>e</a:t>
            </a:r>
            <a:r>
              <a:rPr lang="sv-SE" sz="2000" dirty="0">
                <a:sym typeface="Symbol" panose="05050102010706020507" pitchFamily="18" charset="2"/>
              </a:rPr>
              <a:t>=0</a:t>
            </a:r>
          </a:p>
          <a:p>
            <a:pPr lvl="1"/>
            <a:endParaRPr lang="sv-SE" sz="2000" b="1" dirty="0">
              <a:sym typeface="Symbol" panose="05050102010706020507" pitchFamily="18" charset="2"/>
            </a:endParaRPr>
          </a:p>
          <a:p>
            <a:pPr lvl="1"/>
            <a:r>
              <a:rPr lang="sv-SE" sz="2000" b="1" dirty="0">
                <a:sym typeface="Symbol" panose="05050102010706020507" pitchFamily="18" charset="2"/>
              </a:rPr>
              <a:t>Most data mining packages do this for you.</a:t>
            </a:r>
            <a:endParaRPr lang="en-US" altLang="zh-TW" sz="2000" dirty="0">
              <a:ea typeface="PMingLiU" panose="02020500000000000000" pitchFamily="18" charset="-120"/>
            </a:endParaRPr>
          </a:p>
          <a:p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713671"/>
              </p:ext>
            </p:extLst>
          </p:nvPr>
        </p:nvGraphicFramePr>
        <p:xfrm>
          <a:off x="2632656" y="4113794"/>
          <a:ext cx="393879" cy="42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656" y="4113794"/>
                        <a:ext cx="393879" cy="426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87357"/>
              </p:ext>
            </p:extLst>
          </p:nvPr>
        </p:nvGraphicFramePr>
        <p:xfrm>
          <a:off x="2063839" y="2603500"/>
          <a:ext cx="357389" cy="386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39" y="2603500"/>
                        <a:ext cx="357389" cy="386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7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A2FB-B7F2-4303-ADFC-9A73F4F0351F}" type="slidenum">
              <a:rPr lang="en-US"/>
              <a:pPr/>
              <a:t>33</a:t>
            </a:fld>
            <a:endParaRPr lang="en-US"/>
          </a:p>
        </p:txBody>
      </p:sp>
      <p:sp>
        <p:nvSpPr>
          <p:cNvPr id="70658" name="Line 2"/>
          <p:cNvSpPr>
            <a:spLocks noChangeShapeType="1"/>
          </p:cNvSpPr>
          <p:nvPr/>
        </p:nvSpPr>
        <p:spPr bwMode="auto">
          <a:xfrm rot="-10800000">
            <a:off x="5753100" y="1619250"/>
            <a:ext cx="0" cy="499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9604375" y="4403725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PMingLiU" panose="02020500000000000000" pitchFamily="18" charset="-120"/>
              </a:rPr>
              <a:t>X1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832475" y="1431925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ea typeface="PMingLiU" panose="02020500000000000000" pitchFamily="18" charset="-120"/>
              </a:rPr>
              <a:t>X2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895600" y="152400"/>
            <a:ext cx="670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1" dirty="0">
                <a:ea typeface="PMingLiU" panose="02020500000000000000" pitchFamily="18" charset="-120"/>
              </a:rPr>
              <a:t>Principal Component Analysis</a:t>
            </a:r>
            <a:endParaRPr lang="en-US" altLang="zh-TW" dirty="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pPr eaLnBrk="0" hangingPunct="0"/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676400" y="3276601"/>
            <a:ext cx="1981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Note: Y1 is the first eigen vector, </a:t>
            </a:r>
            <a:b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</a:br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Y2 is the second.  Y2 ignorable.</a:t>
            </a:r>
          </a:p>
        </p:txBody>
      </p:sp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2552700" y="2076450"/>
            <a:ext cx="7105650" cy="4133850"/>
            <a:chOff x="648" y="1308"/>
            <a:chExt cx="4476" cy="2604"/>
          </a:xfrm>
        </p:grpSpPr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648" y="2748"/>
              <a:ext cx="4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rot="406919" flipV="1">
              <a:off x="1260" y="1308"/>
              <a:ext cx="3228" cy="260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H="1" flipV="1">
              <a:off x="1692" y="1764"/>
              <a:ext cx="1968" cy="19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4718" y="1334"/>
              <a:ext cx="2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PMingLiU" panose="02020500000000000000" pitchFamily="18" charset="-120"/>
                </a:rPr>
                <a:t>Y1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1274" y="1622"/>
              <a:ext cx="3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chemeClr val="tx2"/>
                  </a:solidFill>
                  <a:ea typeface="PMingLiU" panose="02020500000000000000" pitchFamily="18" charset="-120"/>
                </a:rPr>
                <a:t>Y2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3110" y="187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206" y="197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024" y="211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3398" y="216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3744" y="206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4" name="Text Box 18"/>
            <p:cNvSpPr txBox="1">
              <a:spLocks noChangeArrowheads="1"/>
            </p:cNvSpPr>
            <p:nvPr/>
          </p:nvSpPr>
          <p:spPr bwMode="auto">
            <a:xfrm>
              <a:off x="3600" y="177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120" y="220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6" name="Text Box 20"/>
            <p:cNvSpPr txBox="1">
              <a:spLocks noChangeArrowheads="1"/>
            </p:cNvSpPr>
            <p:nvPr/>
          </p:nvSpPr>
          <p:spPr bwMode="auto">
            <a:xfrm>
              <a:off x="2928" y="235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7" name="Text Box 21"/>
            <p:cNvSpPr txBox="1">
              <a:spLocks noChangeArrowheads="1"/>
            </p:cNvSpPr>
            <p:nvPr/>
          </p:nvSpPr>
          <p:spPr bwMode="auto">
            <a:xfrm>
              <a:off x="3024" y="244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2880" y="264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79" name="Text Box 23"/>
            <p:cNvSpPr txBox="1">
              <a:spLocks noChangeArrowheads="1"/>
            </p:cNvSpPr>
            <p:nvPr/>
          </p:nvSpPr>
          <p:spPr bwMode="auto">
            <a:xfrm>
              <a:off x="1718" y="28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0" name="Text Box 24"/>
            <p:cNvSpPr txBox="1">
              <a:spLocks noChangeArrowheads="1"/>
            </p:cNvSpPr>
            <p:nvPr/>
          </p:nvSpPr>
          <p:spPr bwMode="auto">
            <a:xfrm>
              <a:off x="1814" y="293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1632" y="307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2" name="Text Box 26"/>
            <p:cNvSpPr txBox="1">
              <a:spLocks noChangeArrowheads="1"/>
            </p:cNvSpPr>
            <p:nvPr/>
          </p:nvSpPr>
          <p:spPr bwMode="auto">
            <a:xfrm>
              <a:off x="2006" y="312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2352" y="302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>
              <a:off x="1728" y="316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2342" y="2548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2438" y="264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7" name="Text Box 31"/>
            <p:cNvSpPr txBox="1">
              <a:spLocks noChangeArrowheads="1"/>
            </p:cNvSpPr>
            <p:nvPr/>
          </p:nvSpPr>
          <p:spPr bwMode="auto">
            <a:xfrm>
              <a:off x="2256" y="2784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2630" y="28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2976" y="273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2352" y="2880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1" name="Text Box 35"/>
            <p:cNvSpPr txBox="1">
              <a:spLocks noChangeArrowheads="1"/>
            </p:cNvSpPr>
            <p:nvPr/>
          </p:nvSpPr>
          <p:spPr bwMode="auto">
            <a:xfrm>
              <a:off x="3552" y="225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3840" y="2016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3312" y="2352"/>
              <a:ext cx="1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400">
                  <a:latin typeface="Tahoma" panose="020B0604030504040204" pitchFamily="34" charset="0"/>
                  <a:ea typeface="PMingLiU" panose="02020500000000000000" pitchFamily="18" charset="-120"/>
                </a:rPr>
                <a:t>x</a:t>
              </a:r>
            </a:p>
          </p:txBody>
        </p:sp>
      </p:grp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7070725" y="4605339"/>
            <a:ext cx="2107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Key observation:</a:t>
            </a:r>
          </a:p>
          <a:p>
            <a:r>
              <a:rPr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variance = largest!</a:t>
            </a:r>
          </a:p>
        </p:txBody>
      </p:sp>
    </p:spTree>
    <p:extLst>
      <p:ext uri="{BB962C8B-B14F-4D97-AF65-F5344CB8AC3E}">
        <p14:creationId xmlns:p14="http://schemas.microsoft.com/office/powerpoint/2010/main" val="156600297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H="1" flipV="1">
            <a:off x="1314450" y="400050"/>
            <a:ext cx="24953" cy="5112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28034" y="5072063"/>
            <a:ext cx="7430104" cy="2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43426" y="5192202"/>
            <a:ext cx="2043112" cy="374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7275" y="1985963"/>
            <a:ext cx="76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2</a:t>
            </a:r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6143625" y="2813229"/>
            <a:ext cx="185737" cy="1428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957887" y="3282044"/>
            <a:ext cx="185738" cy="155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462212" y="1814149"/>
            <a:ext cx="185737" cy="14287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9362" y="2730777"/>
            <a:ext cx="97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Cell 1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43625" y="3205655"/>
            <a:ext cx="97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Cell 2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7095" y="1731697"/>
            <a:ext cx="97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Cell 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34319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endCxn id="28" idx="0"/>
          </p:cNvCxnSpPr>
          <p:nvPr/>
        </p:nvCxnSpPr>
        <p:spPr>
          <a:xfrm>
            <a:off x="5364051" y="1170904"/>
            <a:ext cx="0" cy="421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322750" y="495836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Input dataset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322750" y="1592687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Principal  component analysis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81341" y="2984554"/>
            <a:ext cx="2365420" cy="497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Genetic algorithm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322750" y="4253123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Random Forest classifier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322750" y="5874516"/>
            <a:ext cx="4082602" cy="6954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Decision</a:t>
            </a:r>
          </a:p>
        </p:txBody>
      </p: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5364051" y="4948583"/>
            <a:ext cx="0" cy="92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0" idx="2"/>
            <a:endCxn id="59" idx="0"/>
          </p:cNvCxnSpPr>
          <p:nvPr/>
        </p:nvCxnSpPr>
        <p:spPr>
          <a:xfrm>
            <a:off x="5364051" y="3482538"/>
            <a:ext cx="0" cy="7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2"/>
            <a:endCxn id="30" idx="0"/>
          </p:cNvCxnSpPr>
          <p:nvPr/>
        </p:nvCxnSpPr>
        <p:spPr>
          <a:xfrm>
            <a:off x="5364051" y="2288147"/>
            <a:ext cx="0" cy="69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91718" y="1641816"/>
            <a:ext cx="24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 transformation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50806" y="3372320"/>
            <a:ext cx="21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91718" y="4727048"/>
            <a:ext cx="252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/ 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23413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CIC17</a:t>
            </a:r>
          </a:p>
          <a:p>
            <a:r>
              <a:rPr lang="en-US" dirty="0" smtClean="0"/>
              <a:t>Canadian Institute of </a:t>
            </a:r>
            <a:r>
              <a:rPr lang="en-US" dirty="0" err="1" smtClean="0"/>
              <a:t>cybersecurity</a:t>
            </a:r>
            <a:endParaRPr lang="en-US" dirty="0" smtClean="0"/>
          </a:p>
          <a:p>
            <a:pPr lvl="1"/>
            <a:r>
              <a:rPr lang="en-US" dirty="0"/>
              <a:t>It contains the data of 5 days starting from 3rd July to 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july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Has  benign and most common up  too date </a:t>
            </a:r>
            <a:r>
              <a:rPr lang="en-US" dirty="0" smtClean="0"/>
              <a:t>attacks</a:t>
            </a:r>
          </a:p>
          <a:p>
            <a:pPr marL="342900" lvl="1" indent="-342900"/>
            <a:r>
              <a:rPr lang="en-US" sz="1800" dirty="0"/>
              <a:t>Disadvantages</a:t>
            </a:r>
          </a:p>
          <a:p>
            <a:pPr marL="742950" lvl="2" indent="-342900"/>
            <a:r>
              <a:rPr lang="en-US" dirty="0" smtClean="0"/>
              <a:t>Scattered data- 8 files</a:t>
            </a:r>
          </a:p>
          <a:p>
            <a:pPr marL="742950" lvl="2" indent="-342900"/>
            <a:r>
              <a:rPr lang="en-US" dirty="0" smtClean="0"/>
              <a:t>Huge volume</a:t>
            </a:r>
          </a:p>
          <a:p>
            <a:pPr marL="742950" lvl="2" indent="-342900"/>
            <a:r>
              <a:rPr lang="en-US" dirty="0" smtClean="0"/>
              <a:t>Missing values -288602 cases of missing  class labels</a:t>
            </a:r>
          </a:p>
          <a:p>
            <a:pPr marL="742950" lvl="2" indent="-342900"/>
            <a:r>
              <a:rPr lang="en-US" dirty="0" smtClean="0"/>
              <a:t>High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Panigrahi</a:t>
            </a:r>
            <a:r>
              <a:rPr lang="en-US" dirty="0" smtClean="0"/>
              <a:t> 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overcome limitations of CIC17</a:t>
            </a:r>
          </a:p>
          <a:p>
            <a:r>
              <a:rPr lang="en-US" dirty="0" smtClean="0"/>
              <a:t>Combined all files of CIC 17</a:t>
            </a:r>
          </a:p>
          <a:p>
            <a:r>
              <a:rPr lang="en-US" dirty="0" smtClean="0"/>
              <a:t>Unwanted cases removed</a:t>
            </a:r>
          </a:p>
          <a:p>
            <a:r>
              <a:rPr lang="en-US" dirty="0" smtClean="0"/>
              <a:t>Similar classes merged to reduce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43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 Positives (TP) - These are the correctly predicted positive values </a:t>
            </a:r>
            <a:r>
              <a:rPr lang="en-US" dirty="0" smtClean="0"/>
              <a:t>which means </a:t>
            </a:r>
            <a:r>
              <a:rPr lang="en-US" dirty="0"/>
              <a:t>that the value of actual class is yes and the value of predicted class </a:t>
            </a:r>
            <a:r>
              <a:rPr lang="en-US" dirty="0" smtClean="0"/>
              <a:t>is also </a:t>
            </a:r>
            <a:r>
              <a:rPr lang="en-US" dirty="0"/>
              <a:t>yes. E.g. if actual class value indicates that this passenger survived </a:t>
            </a:r>
            <a:r>
              <a:rPr lang="en-US" dirty="0" smtClean="0"/>
              <a:t>and predicted </a:t>
            </a:r>
            <a:r>
              <a:rPr lang="en-US" dirty="0"/>
              <a:t>class tells you the same thing.</a:t>
            </a:r>
          </a:p>
          <a:p>
            <a:r>
              <a:rPr lang="en-US" dirty="0"/>
              <a:t>True Negatives (TN) - These are the correctly predicted negative values </a:t>
            </a:r>
            <a:r>
              <a:rPr lang="en-US" dirty="0" smtClean="0"/>
              <a:t>which means </a:t>
            </a:r>
            <a:r>
              <a:rPr lang="en-US" dirty="0"/>
              <a:t>that the value of actual class is no and value of predicted class is </a:t>
            </a:r>
            <a:r>
              <a:rPr lang="en-US" dirty="0" smtClean="0"/>
              <a:t>also no</a:t>
            </a:r>
            <a:r>
              <a:rPr lang="en-US" dirty="0"/>
              <a:t>. E.g. if actual class says this passenger did not survive and predicted </a:t>
            </a:r>
            <a:r>
              <a:rPr lang="en-US" dirty="0" smtClean="0"/>
              <a:t>class tells </a:t>
            </a:r>
            <a:r>
              <a:rPr lang="en-US" dirty="0"/>
              <a:t>you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2533161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False positives and false negatives, these values occur when your actual </a:t>
            </a:r>
            <a:r>
              <a:rPr lang="en-US" dirty="0" smtClean="0"/>
              <a:t>class contradicts </a:t>
            </a:r>
            <a:r>
              <a:rPr lang="en-US" dirty="0"/>
              <a:t>with the predicted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False Positives (FP) When </a:t>
            </a:r>
            <a:r>
              <a:rPr lang="en-US" dirty="0" smtClean="0"/>
              <a:t>actual class is </a:t>
            </a:r>
            <a:r>
              <a:rPr lang="en-US" dirty="0"/>
              <a:t>no and predicted class is yes. E.g. if actual class says this passenger </a:t>
            </a:r>
            <a:r>
              <a:rPr lang="en-US" dirty="0" smtClean="0"/>
              <a:t> 24 did not </a:t>
            </a:r>
            <a:r>
              <a:rPr lang="en-US" dirty="0"/>
              <a:t>survive but predicted class tells you that this passenger </a:t>
            </a:r>
            <a:r>
              <a:rPr lang="en-US" dirty="0" smtClean="0"/>
              <a:t>will survive</a:t>
            </a:r>
            <a:r>
              <a:rPr lang="en-US" dirty="0"/>
              <a:t>.</a:t>
            </a:r>
          </a:p>
          <a:p>
            <a:r>
              <a:rPr lang="en-US" dirty="0"/>
              <a:t>False Negatives (FN) When actual class is yes but predicted class in no. </a:t>
            </a:r>
            <a:r>
              <a:rPr lang="en-US" dirty="0" smtClean="0"/>
              <a:t>E.g. if </a:t>
            </a:r>
            <a:r>
              <a:rPr lang="en-US" dirty="0"/>
              <a:t>actual class value indicates that this passenger survived and predicted </a:t>
            </a:r>
            <a:r>
              <a:rPr lang="en-US" dirty="0" smtClean="0"/>
              <a:t>class tells </a:t>
            </a:r>
            <a:r>
              <a:rPr lang="en-US" dirty="0"/>
              <a:t>you that passenger will die.</a:t>
            </a:r>
          </a:p>
        </p:txBody>
      </p:sp>
    </p:spTree>
    <p:extLst>
      <p:ext uri="{BB962C8B-B14F-4D97-AF65-F5344CB8AC3E}">
        <p14:creationId xmlns:p14="http://schemas.microsoft.com/office/powerpoint/2010/main" val="195638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Based on information in packet headers</a:t>
            </a:r>
          </a:p>
          <a:p>
            <a:r>
              <a:rPr lang="en-US" sz="2000" b="1" dirty="0"/>
              <a:t>Netflow is a cisco proprietary protocol</a:t>
            </a:r>
          </a:p>
          <a:p>
            <a:r>
              <a:rPr lang="en-US" sz="2000" b="1" dirty="0"/>
              <a:t>Allows routers to collect flows</a:t>
            </a:r>
          </a:p>
          <a:p>
            <a:r>
              <a:rPr lang="en-US" sz="2000" b="1" dirty="0"/>
              <a:t>Processes much less information</a:t>
            </a:r>
          </a:p>
          <a:p>
            <a:r>
              <a:rPr lang="en-US" sz="2000" b="1" dirty="0"/>
              <a:t>processed only 0.1% of total </a:t>
            </a:r>
            <a:r>
              <a:rPr lang="en-US" sz="2000" b="1" dirty="0" smtClean="0"/>
              <a:t>packets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&amp;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Most intuitive</a:t>
            </a:r>
          </a:p>
          <a:p>
            <a:pPr lvl="1"/>
            <a:r>
              <a:rPr lang="en-US" dirty="0" smtClean="0"/>
              <a:t>Ratio of correctly predicted observations to total observation</a:t>
            </a:r>
          </a:p>
          <a:p>
            <a:pPr lvl="1"/>
            <a:r>
              <a:rPr lang="en-US" dirty="0"/>
              <a:t>Accuracy = TP+TN/TP+FP+FN+TN</a:t>
            </a:r>
          </a:p>
          <a:p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Ratio of correctly predicted positive observations to total predicted  positive</a:t>
            </a:r>
          </a:p>
          <a:p>
            <a:pPr lvl="1"/>
            <a:r>
              <a:rPr lang="en-US" dirty="0" smtClean="0"/>
              <a:t>High precision  = low false positive</a:t>
            </a:r>
          </a:p>
          <a:p>
            <a:pPr lvl="1"/>
            <a:r>
              <a:rPr lang="en-US" dirty="0"/>
              <a:t>Precision = TP/TP+FP</a:t>
            </a:r>
          </a:p>
        </p:txBody>
      </p:sp>
    </p:spTree>
    <p:extLst>
      <p:ext uri="{BB962C8B-B14F-4D97-AF65-F5344CB8AC3E}">
        <p14:creationId xmlns:p14="http://schemas.microsoft.com/office/powerpoint/2010/main" val="3742632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&amp; F-score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Ratio of correctly predicted positive to all positive observations</a:t>
            </a:r>
          </a:p>
          <a:p>
            <a:pPr lvl="1"/>
            <a:r>
              <a:rPr lang="en-US" dirty="0"/>
              <a:t>Recall = TP/TP+FN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F-Score</a:t>
            </a:r>
          </a:p>
          <a:p>
            <a:pPr lvl="1"/>
            <a:r>
              <a:rPr lang="en-US" dirty="0"/>
              <a:t>weighted average of Precision and Recall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Takes both FP &amp; FN in account</a:t>
            </a:r>
          </a:p>
          <a:p>
            <a:pPr lvl="1"/>
            <a:r>
              <a:rPr lang="en-US" dirty="0" smtClean="0"/>
              <a:t>Not intuitive but more useful than accuracy</a:t>
            </a:r>
            <a:endParaRPr lang="en-US" dirty="0"/>
          </a:p>
          <a:p>
            <a:pPr lvl="1"/>
            <a:r>
              <a:rPr lang="en-US" dirty="0"/>
              <a:t>F1 Score = 2*(Recall * Precision) / (Recall + Precision)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6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 17 results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Algorithm + Random Forest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85931"/>
              </p:ext>
            </p:extLst>
          </p:nvPr>
        </p:nvGraphicFramePr>
        <p:xfrm>
          <a:off x="677334" y="1930400"/>
          <a:ext cx="859631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(All feat.)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(feature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subset)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0.999777981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0.99979816507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257.056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0.999304512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0.999481711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174.8523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0.999944561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0.99993763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82.984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519105"/>
              </p:ext>
            </p:extLst>
          </p:nvPr>
        </p:nvGraphicFramePr>
        <p:xfrm>
          <a:off x="677690" y="426370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TPR/Recall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FTP </a:t>
                      </a:r>
                      <a:r>
                        <a:rPr lang="en-US" dirty="0" err="1" smtClean="0"/>
                        <a:t>Patator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0.49236484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0.65984513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SSH </a:t>
                      </a:r>
                      <a:r>
                        <a:rPr lang="en-US" dirty="0" err="1" smtClean="0"/>
                        <a:t>Patator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0.47568474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9.01E-01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0.62253109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0.63199102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0.77450306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0.77777778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8.75E-01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277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+ GA + RF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04974"/>
              </p:ext>
            </p:extLst>
          </p:nvPr>
        </p:nvGraphicFramePr>
        <p:xfrm>
          <a:off x="677334" y="1930400"/>
          <a:ext cx="859631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(All feat.)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(feature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subset)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0.999875044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0.99987505442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298.0881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0.9997088994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0.9997088994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207.9769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0.9998911009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0.99989110087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97.95788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0.9993730555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0.99937305587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1627.6957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4732020"/>
            <a:ext cx="714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Tuesday – FTP </a:t>
            </a:r>
            <a:r>
              <a:rPr lang="en-US" dirty="0" err="1" smtClean="0"/>
              <a:t>Patator</a:t>
            </a:r>
            <a:r>
              <a:rPr lang="en-US" dirty="0" smtClean="0"/>
              <a:t>, SSH </a:t>
            </a:r>
            <a:r>
              <a:rPr lang="en-US" dirty="0" err="1" smtClean="0"/>
              <a:t>Patator</a:t>
            </a:r>
            <a:endParaRPr lang="en-US" dirty="0" smtClean="0"/>
          </a:p>
          <a:p>
            <a:r>
              <a:rPr lang="en-US" dirty="0" smtClean="0"/>
              <a:t>Friday – DDOS</a:t>
            </a:r>
          </a:p>
          <a:p>
            <a:r>
              <a:rPr lang="en-US" dirty="0" smtClean="0"/>
              <a:t>Thursday – Infiltration</a:t>
            </a:r>
          </a:p>
          <a:p>
            <a:r>
              <a:rPr lang="en-US" dirty="0" smtClean="0"/>
              <a:t>Wednesday – DOS SlowLoris, DOS </a:t>
            </a:r>
            <a:r>
              <a:rPr lang="en-US" dirty="0" err="1" smtClean="0"/>
              <a:t>slowhttptest</a:t>
            </a:r>
            <a:r>
              <a:rPr lang="en-US" dirty="0" smtClean="0"/>
              <a:t>, DOS Hulk, DOS Goldeneye, Heartbleed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2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Recall, Precision &amp; F-Score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76763"/>
              </p:ext>
            </p:extLst>
          </p:nvPr>
        </p:nvGraphicFramePr>
        <p:xfrm>
          <a:off x="677863" y="2160588"/>
          <a:ext cx="85963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TPR/Recall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FTP </a:t>
                      </a:r>
                      <a:r>
                        <a:rPr lang="en-US" dirty="0" err="1" smtClean="0"/>
                        <a:t>Patator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0.99793644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0.99896716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SSH </a:t>
                      </a:r>
                      <a:r>
                        <a:rPr lang="en-US" dirty="0" err="1" smtClean="0"/>
                        <a:t>Patator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0.98993851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9.98E-01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0.99382716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0.9950414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0.99967372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Infiltration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0.44444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1.00E+00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6.15E-01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slowloris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0.99160207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0.99707697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0.99433198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</a:t>
                      </a:r>
                      <a:r>
                        <a:rPr lang="en-US" dirty="0" err="1" smtClean="0"/>
                        <a:t>slowhttptest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0.99955206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0.99939321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0.99947263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Hulk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0.99459459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0.99638989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0.99295775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 Goldeneye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0.99063232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0.99529412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0.99295775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HeartBleed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0.90909091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12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Panigrahi</a:t>
            </a:r>
            <a:r>
              <a:rPr lang="en-US" dirty="0" smtClean="0"/>
              <a:t>[28]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Genetic Algorithm + Logistic Regression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8388"/>
              </p:ext>
            </p:extLst>
          </p:nvPr>
        </p:nvGraphicFramePr>
        <p:xfrm>
          <a:off x="677334" y="20912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TPR/Recall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Brute 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0.527897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0.9192825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0.6706652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DOS/DDOS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0.83773698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0.8566017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0.8470643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Portscan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0.9953771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0.9814696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0.9883744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71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 + Random Forest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07465"/>
              </p:ext>
            </p:extLst>
          </p:nvPr>
        </p:nvGraphicFramePr>
        <p:xfrm>
          <a:off x="866140" y="16340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TPR/Recall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Brute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0.49963829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0.9995176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0.6662379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DOS/DDOS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0.62104321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0.9878631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0.7626289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0.4821447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0.6498961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0.0089153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0.0176731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29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 + genetic Algorithm + Random Forest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16117"/>
              </p:ext>
            </p:extLst>
          </p:nvPr>
        </p:nvGraphicFramePr>
        <p:xfrm>
          <a:off x="677334" y="20912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TPR/Recall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Brute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0.996141719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0.9973443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0.9967427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DOS/DDOS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0.97782838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0.9856339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0.9817156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0.9995387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0.9992768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0.9524517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0.984639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0.968278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69899"/>
              </p:ext>
            </p:extLst>
          </p:nvPr>
        </p:nvGraphicFramePr>
        <p:xfrm>
          <a:off x="677334" y="46058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(all features)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Accuracy</a:t>
                      </a:r>
                      <a:r>
                        <a:rPr lang="en-US" baseline="0" dirty="0" smtClean="0"/>
                        <a:t> (subset)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No.of</a:t>
                      </a:r>
                      <a:r>
                        <a:rPr lang="en-US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PCA+GA+RF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0.988395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0.987628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1989.856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GA+RF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0.934038251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0.9325829478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1526.894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 + 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0.80843822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0.804919098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4895.542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10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8" y="1491794"/>
            <a:ext cx="11391652" cy="536620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9647" y="355483"/>
            <a:ext cx="8761413" cy="11491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Comparison – Detection rate/recall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We have studied various feature selection techniques.</a:t>
            </a:r>
          </a:p>
          <a:p>
            <a:r>
              <a:rPr lang="en-US" sz="2000" b="1" dirty="0"/>
              <a:t>Combination of feature selection methods with classifier methods are more efficient.</a:t>
            </a:r>
          </a:p>
          <a:p>
            <a:r>
              <a:rPr lang="en-US" sz="2000" b="1" dirty="0"/>
              <a:t>Flow bases IDS are scalable and fast</a:t>
            </a:r>
          </a:p>
          <a:p>
            <a:r>
              <a:rPr lang="en-US" sz="2000" b="1" dirty="0"/>
              <a:t>But there is need to do some more research in the field of feature selection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Process of monitoring and analyzing events in a system is detection</a:t>
            </a:r>
          </a:p>
          <a:p>
            <a:r>
              <a:rPr lang="en-US" sz="2400" b="1" dirty="0"/>
              <a:t>Signature based</a:t>
            </a:r>
          </a:p>
          <a:p>
            <a:r>
              <a:rPr lang="en-US" sz="2400" b="1" dirty="0"/>
              <a:t>Anomaly based</a:t>
            </a:r>
          </a:p>
          <a:p>
            <a:r>
              <a:rPr lang="en-US" sz="2400" b="1" dirty="0"/>
              <a:t>Signature : definition for different types of attacks</a:t>
            </a:r>
          </a:p>
          <a:p>
            <a:r>
              <a:rPr lang="en-US" sz="2400" b="1" dirty="0"/>
              <a:t>Anomaly : safe state and unsafe state of system</a:t>
            </a:r>
          </a:p>
          <a:p>
            <a:r>
              <a:rPr lang="en-US" sz="2400" b="1" dirty="0"/>
              <a:t>Signature : takes less resources and fast</a:t>
            </a:r>
          </a:p>
          <a:p>
            <a:r>
              <a:rPr lang="en-US" sz="2400" b="1" dirty="0"/>
              <a:t>Anomaly : can detect new types of attacks</a:t>
            </a:r>
          </a:p>
        </p:txBody>
      </p:sp>
    </p:spTree>
    <p:extLst>
      <p:ext uri="{BB962C8B-B14F-4D97-AF65-F5344CB8AC3E}">
        <p14:creationId xmlns:p14="http://schemas.microsoft.com/office/powerpoint/2010/main" val="26320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666" y="1598790"/>
            <a:ext cx="8825659" cy="4559122"/>
          </a:xfrm>
        </p:spPr>
        <p:txBody>
          <a:bodyPr>
            <a:normAutofit/>
          </a:bodyPr>
          <a:lstStyle/>
          <a:p>
            <a:r>
              <a:rPr lang="en-US" sz="1400" dirty="0"/>
              <a:t>22. M. De Gregorio and M. Giordano - An experimental evaluation of weightless neural networks for multi-class classification, - Applied Soft Computing, vol. 72, pp. 338354 - 2018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23. M. N. Adnan and M. Z. Islam - Forest pa: Constructing a decision forest by penalizing attributes used in previous trees, - Expert Systems with Applications, vol. 89, pp. 389403 - 2017. </a:t>
            </a:r>
            <a:endParaRPr lang="en-US" sz="1400" dirty="0" smtClean="0"/>
          </a:p>
          <a:p>
            <a:r>
              <a:rPr lang="en-US" sz="1400" dirty="0" smtClean="0"/>
              <a:t>24</a:t>
            </a:r>
            <a:r>
              <a:rPr lang="en-US" sz="1400" dirty="0"/>
              <a:t>. I. </a:t>
            </a:r>
            <a:r>
              <a:rPr lang="en-US" sz="1400" dirty="0" err="1"/>
              <a:t>Ibarguren</a:t>
            </a:r>
            <a:r>
              <a:rPr lang="en-US" sz="1400" dirty="0"/>
              <a:t>, J. M. Perez, J. </a:t>
            </a:r>
            <a:r>
              <a:rPr lang="en-US" sz="1400" dirty="0" err="1"/>
              <a:t>Muguerza</a:t>
            </a:r>
            <a:r>
              <a:rPr lang="en-US" sz="1400" dirty="0"/>
              <a:t>, I. </a:t>
            </a:r>
            <a:r>
              <a:rPr lang="en-US" sz="1400" dirty="0" err="1"/>
              <a:t>Gurrutxaga</a:t>
            </a:r>
            <a:r>
              <a:rPr lang="en-US" sz="1400" dirty="0"/>
              <a:t>, and O. </a:t>
            </a:r>
            <a:r>
              <a:rPr lang="en-US" sz="1400" dirty="0" err="1"/>
              <a:t>Arbelaitz</a:t>
            </a:r>
            <a:r>
              <a:rPr lang="en-US" sz="1400" dirty="0"/>
              <a:t> - Coverage-based resampling: Building robust consolidated decision trees, - Knowledge-Based Systems, vol. 79, pp. 5167 - 2015. </a:t>
            </a:r>
            <a:endParaRPr lang="en-US" sz="1400" dirty="0" smtClean="0"/>
          </a:p>
          <a:p>
            <a:r>
              <a:rPr lang="en-US" sz="1400" dirty="0" smtClean="0"/>
              <a:t>25</a:t>
            </a:r>
            <a:r>
              <a:rPr lang="en-US" sz="1400" dirty="0"/>
              <a:t>. C.C. Chang and C.-J. Lin - </a:t>
            </a:r>
            <a:r>
              <a:rPr lang="en-US" sz="1400" dirty="0" err="1"/>
              <a:t>Libsvm</a:t>
            </a:r>
            <a:r>
              <a:rPr lang="en-US" sz="1400" dirty="0"/>
              <a:t>: a library for support vector machines, - ACM transactions on intelligent systems and technology (TIST), vol. 2 - 2011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26. J. C. </a:t>
            </a:r>
            <a:r>
              <a:rPr lang="en-US" sz="1400" dirty="0" err="1"/>
              <a:t>Huehn</a:t>
            </a:r>
            <a:r>
              <a:rPr lang="en-US" sz="1400" dirty="0"/>
              <a:t> and E. </a:t>
            </a:r>
            <a:r>
              <a:rPr lang="en-US" sz="1400" dirty="0" err="1"/>
              <a:t>Huellermeier</a:t>
            </a:r>
            <a:r>
              <a:rPr lang="en-US" sz="1400" dirty="0"/>
              <a:t> - </a:t>
            </a:r>
            <a:r>
              <a:rPr lang="en-US" sz="1400" dirty="0" err="1"/>
              <a:t>Furia</a:t>
            </a:r>
            <a:r>
              <a:rPr lang="en-US" sz="1400" dirty="0"/>
              <a:t>: An algorithm for unordered fuzzy rule induction, - Data Mining and Knowledge Discovery, 2009. </a:t>
            </a:r>
            <a:endParaRPr lang="en-US" sz="1400" dirty="0" smtClean="0"/>
          </a:p>
          <a:p>
            <a:r>
              <a:rPr lang="en-US" sz="1400" dirty="0" smtClean="0"/>
              <a:t>27</a:t>
            </a:r>
            <a:r>
              <a:rPr lang="en-US" sz="1400" dirty="0"/>
              <a:t>. Ahmed </a:t>
            </a:r>
            <a:r>
              <a:rPr lang="en-US" sz="1400" dirty="0" err="1"/>
              <a:t>Ahmim</a:t>
            </a:r>
            <a:r>
              <a:rPr lang="en-US" sz="1400" dirty="0"/>
              <a:t>, </a:t>
            </a:r>
            <a:r>
              <a:rPr lang="en-US" sz="1400" dirty="0" err="1"/>
              <a:t>Leandros</a:t>
            </a:r>
            <a:r>
              <a:rPr lang="en-US" sz="1400" dirty="0"/>
              <a:t> </a:t>
            </a:r>
            <a:r>
              <a:rPr lang="en-US" sz="1400" dirty="0" err="1"/>
              <a:t>Maglaras</a:t>
            </a:r>
            <a:r>
              <a:rPr lang="en-US" sz="1400" dirty="0"/>
              <a:t>, Mohamed Amine </a:t>
            </a:r>
            <a:r>
              <a:rPr lang="en-US" sz="1400" dirty="0" err="1"/>
              <a:t>Ferrag</a:t>
            </a:r>
            <a:r>
              <a:rPr lang="en-US" sz="1400" dirty="0"/>
              <a:t>, </a:t>
            </a:r>
            <a:r>
              <a:rPr lang="en-US" sz="1400" dirty="0" err="1"/>
              <a:t>Makhlouf</a:t>
            </a:r>
            <a:r>
              <a:rPr lang="en-US" sz="1400" dirty="0"/>
              <a:t> </a:t>
            </a:r>
            <a:r>
              <a:rPr lang="en-US" sz="1400" dirty="0" err="1"/>
              <a:t>Derdour</a:t>
            </a:r>
            <a:r>
              <a:rPr lang="en-US" sz="1400" dirty="0"/>
              <a:t>, </a:t>
            </a:r>
            <a:r>
              <a:rPr lang="en-US" sz="1400" dirty="0" err="1"/>
              <a:t>Helge</a:t>
            </a:r>
            <a:r>
              <a:rPr lang="en-US" sz="1400" dirty="0"/>
              <a:t> </a:t>
            </a:r>
            <a:r>
              <a:rPr lang="en-US" sz="1400" dirty="0" err="1"/>
              <a:t>Janicke</a:t>
            </a:r>
            <a:r>
              <a:rPr lang="en-US" sz="1400" dirty="0"/>
              <a:t> - A Novel Hierarchical Intrusion Detection System based on Decision Tree and Rules-based Models - 1st International Workshop on Security and Reliability of </a:t>
            </a:r>
            <a:r>
              <a:rPr lang="en-US" sz="1400" dirty="0" err="1"/>
              <a:t>IoT</a:t>
            </a:r>
            <a:r>
              <a:rPr lang="en-US" sz="1400" dirty="0"/>
              <a:t> Systems - </a:t>
            </a:r>
            <a:r>
              <a:rPr lang="en-US" sz="1400" dirty="0" err="1"/>
              <a:t>SecRlot</a:t>
            </a:r>
            <a:r>
              <a:rPr lang="en-US" sz="1400" dirty="0"/>
              <a:t> At Greece - 2019 </a:t>
            </a:r>
            <a:endParaRPr lang="en-US" sz="1400" dirty="0" smtClean="0"/>
          </a:p>
          <a:p>
            <a:r>
              <a:rPr lang="en-US" sz="1400" dirty="0"/>
              <a:t>28. </a:t>
            </a:r>
            <a:r>
              <a:rPr lang="en-US" sz="1400" dirty="0" err="1"/>
              <a:t>Ranjit</a:t>
            </a:r>
            <a:r>
              <a:rPr lang="en-US" sz="1400" dirty="0"/>
              <a:t> </a:t>
            </a:r>
            <a:r>
              <a:rPr lang="en-US" sz="1400" dirty="0" err="1"/>
              <a:t>Panigrahi</a:t>
            </a:r>
            <a:r>
              <a:rPr lang="en-US" sz="1400" dirty="0"/>
              <a:t>; </a:t>
            </a:r>
            <a:r>
              <a:rPr lang="en-US" sz="1400" dirty="0" err="1"/>
              <a:t>Samarjeet</a:t>
            </a:r>
            <a:r>
              <a:rPr lang="en-US" sz="1400" dirty="0"/>
              <a:t> Borah - A detailed analysis of </a:t>
            </a:r>
            <a:r>
              <a:rPr lang="en-US" sz="1400" dirty="0" smtClean="0"/>
              <a:t>CICIDS2017dataset </a:t>
            </a:r>
            <a:r>
              <a:rPr lang="en-US" sz="1400" dirty="0"/>
              <a:t>for designing Intrusion Detection Systems - International </a:t>
            </a:r>
            <a:r>
              <a:rPr lang="en-US" sz="1400" dirty="0" err="1" smtClean="0"/>
              <a:t>Journalof</a:t>
            </a:r>
            <a:r>
              <a:rPr lang="en-US" sz="1400" dirty="0" smtClean="0"/>
              <a:t> </a:t>
            </a:r>
            <a:r>
              <a:rPr lang="en-US" sz="1400" dirty="0"/>
              <a:t>Engineering Technology - </a:t>
            </a:r>
            <a:r>
              <a:rPr lang="en-US" sz="1400" dirty="0" err="1"/>
              <a:t>aug.</a:t>
            </a:r>
            <a:r>
              <a:rPr lang="en-US" sz="1400" dirty="0"/>
              <a:t> </a:t>
            </a:r>
            <a:r>
              <a:rPr lang="en-US" sz="1400" dirty="0" smtClean="0"/>
              <a:t>2018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Every packet is not checked</a:t>
            </a:r>
          </a:p>
          <a:p>
            <a:r>
              <a:rPr lang="en-US" sz="2000" b="1" dirty="0"/>
              <a:t>Hard to detect every intrusion</a:t>
            </a:r>
          </a:p>
          <a:p>
            <a:r>
              <a:rPr lang="en-US" sz="2000" b="1" dirty="0"/>
              <a:t>Need of higher performance day  by day</a:t>
            </a:r>
          </a:p>
          <a:p>
            <a:r>
              <a:rPr lang="en-US" sz="2000" b="1" dirty="0"/>
              <a:t>So in order to achieve this we apply different feature selection techniques</a:t>
            </a:r>
          </a:p>
          <a:p>
            <a:r>
              <a:rPr lang="en-US" sz="2000" b="1" dirty="0"/>
              <a:t>For accuracy we use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33103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account of 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0526"/>
            <a:ext cx="8596668" cy="4740274"/>
          </a:xfrm>
        </p:spPr>
        <p:txBody>
          <a:bodyPr>
            <a:normAutofit/>
          </a:bodyPr>
          <a:lstStyle/>
          <a:p>
            <a:r>
              <a:rPr lang="en-US" dirty="0" smtClean="0"/>
              <a:t>We have got the basic ideas about the flow based IDS  from the works of Anna </a:t>
            </a:r>
            <a:r>
              <a:rPr lang="en-US" dirty="0" err="1" smtClean="0"/>
              <a:t>sperotto</a:t>
            </a:r>
            <a:r>
              <a:rPr lang="en-US" dirty="0" smtClean="0"/>
              <a:t> et al. </a:t>
            </a:r>
          </a:p>
          <a:p>
            <a:r>
              <a:rPr lang="en-US" dirty="0"/>
              <a:t>In a paper published in march 2018 Kai </a:t>
            </a:r>
            <a:r>
              <a:rPr lang="en-US" dirty="0" err="1"/>
              <a:t>peng</a:t>
            </a:r>
            <a:r>
              <a:rPr lang="en-US" dirty="0"/>
              <a:t>, Chao et al[12] </a:t>
            </a:r>
            <a:r>
              <a:rPr lang="en-US" dirty="0" smtClean="0"/>
              <a:t>proposed an </a:t>
            </a:r>
            <a:r>
              <a:rPr lang="en-US" dirty="0"/>
              <a:t>IDS system based on decision tree. They proposed a Pre-processing </a:t>
            </a:r>
            <a:r>
              <a:rPr lang="en-US" dirty="0" smtClean="0"/>
              <a:t>algorithm </a:t>
            </a:r>
            <a:r>
              <a:rPr lang="en-US" dirty="0"/>
              <a:t>to digitize the strings in the given dataset and then normalize </a:t>
            </a:r>
            <a:r>
              <a:rPr lang="en-US" dirty="0" smtClean="0"/>
              <a:t>the whole </a:t>
            </a:r>
            <a:r>
              <a:rPr lang="en-US" dirty="0"/>
              <a:t>data, to ensure the quality of the input data so as to improve the </a:t>
            </a:r>
            <a:r>
              <a:rPr lang="en-US" dirty="0" err="1" smtClean="0"/>
              <a:t>effciency</a:t>
            </a:r>
            <a:r>
              <a:rPr lang="en-US" dirty="0" smtClean="0"/>
              <a:t> of detection</a:t>
            </a:r>
            <a:r>
              <a:rPr lang="en-US" dirty="0"/>
              <a:t>. Secondly, they used decision tree method for their </a:t>
            </a:r>
            <a:r>
              <a:rPr lang="en-US" dirty="0" smtClean="0"/>
              <a:t>IDS system</a:t>
            </a:r>
            <a:r>
              <a:rPr lang="en-US" dirty="0"/>
              <a:t>, and then compared this method with Nave Bayesian method as </a:t>
            </a:r>
            <a:r>
              <a:rPr lang="en-US" dirty="0" smtClean="0"/>
              <a:t>well as </a:t>
            </a:r>
            <a:r>
              <a:rPr lang="en-US" dirty="0"/>
              <a:t>KNN method. This method not only completely detected four kinds of </a:t>
            </a:r>
            <a:r>
              <a:rPr lang="en-US" dirty="0" smtClean="0"/>
              <a:t>4 attacks </a:t>
            </a:r>
            <a:r>
              <a:rPr lang="en-US" dirty="0"/>
              <a:t>but also enabled the detection of twenty-two kinds of attacks. </a:t>
            </a:r>
            <a:r>
              <a:rPr lang="en-US" dirty="0" smtClean="0"/>
              <a:t>Though it </a:t>
            </a:r>
            <a:r>
              <a:rPr lang="en-US" dirty="0"/>
              <a:t>could detect 22 kinds of attacks the </a:t>
            </a:r>
            <a:r>
              <a:rPr lang="en-US" dirty="0" err="1"/>
              <a:t>eciency</a:t>
            </a:r>
            <a:r>
              <a:rPr lang="en-US" dirty="0"/>
              <a:t> was substantially less </a:t>
            </a:r>
            <a:r>
              <a:rPr lang="en-US"/>
              <a:t>as </a:t>
            </a:r>
            <a:r>
              <a:rPr lang="en-US" smtClean="0"/>
              <a:t>the number </a:t>
            </a:r>
            <a:r>
              <a:rPr lang="en-US" dirty="0"/>
              <a:t>of attacks grew in their test 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1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3138"/>
            <a:ext cx="8825659" cy="3776662"/>
          </a:xfrm>
        </p:spPr>
        <p:txBody>
          <a:bodyPr/>
          <a:lstStyle/>
          <a:p>
            <a:r>
              <a:rPr lang="es-ES" sz="2000" i="1" dirty="0" err="1">
                <a:ea typeface="ＭＳ Ｐゴシック" charset="0"/>
              </a:rPr>
              <a:t>Feature</a:t>
            </a:r>
            <a:r>
              <a:rPr lang="es-ES" sz="2000" i="1" dirty="0">
                <a:ea typeface="ＭＳ Ｐゴシック" charset="0"/>
              </a:rPr>
              <a:t> </a:t>
            </a:r>
            <a:r>
              <a:rPr lang="es-ES" sz="2000" i="1" dirty="0" err="1">
                <a:ea typeface="ＭＳ Ｐゴシック" charset="0"/>
              </a:rPr>
              <a:t>Selection</a:t>
            </a:r>
            <a:r>
              <a:rPr lang="es-ES" sz="2000" i="1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is</a:t>
            </a:r>
            <a:r>
              <a:rPr lang="es-ES" sz="2000" dirty="0">
                <a:ea typeface="ＭＳ Ｐゴシック" charset="0"/>
              </a:rPr>
              <a:t> a </a:t>
            </a:r>
            <a:r>
              <a:rPr lang="es-ES" sz="2000" dirty="0" err="1">
                <a:ea typeface="ＭＳ Ｐゴシック" charset="0"/>
              </a:rPr>
              <a:t>process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that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chooses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an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optimal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subset</a:t>
            </a:r>
            <a:r>
              <a:rPr lang="es-ES" sz="2000" dirty="0">
                <a:ea typeface="ＭＳ Ｐゴシック" charset="0"/>
              </a:rPr>
              <a:t> of </a:t>
            </a:r>
            <a:r>
              <a:rPr lang="es-ES" sz="2000" dirty="0" err="1">
                <a:ea typeface="ＭＳ Ｐゴシック" charset="0"/>
              </a:rPr>
              <a:t>features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according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to</a:t>
            </a:r>
            <a:r>
              <a:rPr lang="es-ES" sz="2000" dirty="0">
                <a:ea typeface="ＭＳ Ｐゴシック" charset="0"/>
              </a:rPr>
              <a:t> a </a:t>
            </a:r>
            <a:r>
              <a:rPr lang="es-ES" sz="2000" dirty="0" err="1">
                <a:ea typeface="ＭＳ Ｐゴシック" charset="0"/>
              </a:rPr>
              <a:t>certain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criterion</a:t>
            </a:r>
            <a:r>
              <a:rPr lang="es-ES" sz="2000" dirty="0" smtClean="0">
                <a:ea typeface="ＭＳ Ｐゴシック" charset="0"/>
              </a:rPr>
              <a:t>.</a:t>
            </a:r>
          </a:p>
          <a:p>
            <a:pPr algn="just">
              <a:buFont typeface="Arial" charset="0"/>
              <a:buChar char="•"/>
              <a:defRPr/>
            </a:pPr>
            <a:r>
              <a:rPr lang="es-ES" sz="2000" dirty="0" err="1" smtClean="0">
                <a:ea typeface="ＭＳ Ｐゴシック" charset="0"/>
              </a:rPr>
              <a:t>Why</a:t>
            </a:r>
            <a:r>
              <a:rPr lang="es-ES" sz="2000" dirty="0" smtClean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we</a:t>
            </a:r>
            <a:r>
              <a:rPr lang="es-ES" sz="2000" dirty="0">
                <a:ea typeface="ＭＳ Ｐゴシック" charset="0"/>
              </a:rPr>
              <a:t> </a:t>
            </a:r>
            <a:r>
              <a:rPr lang="es-ES" sz="2000" dirty="0" err="1">
                <a:ea typeface="ＭＳ Ｐゴシック" charset="0"/>
              </a:rPr>
              <a:t>need</a:t>
            </a:r>
            <a:r>
              <a:rPr lang="es-ES" sz="2000" dirty="0">
                <a:ea typeface="ＭＳ Ｐゴシック" charset="0"/>
              </a:rPr>
              <a:t> FS: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s-ES" sz="1800" dirty="0" err="1">
                <a:ea typeface="ＭＳ Ｐゴシック" charset="0"/>
                <a:cs typeface="ＭＳ Ｐゴシック" charset="0"/>
              </a:rPr>
              <a:t>to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improve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performance (in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terms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of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speed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,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predictive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power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,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simplicity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of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the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model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).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s-ES" sz="1800" dirty="0" err="1">
                <a:ea typeface="ＭＳ Ｐゴシック" charset="0"/>
                <a:cs typeface="ＭＳ Ｐゴシック" charset="0"/>
              </a:rPr>
              <a:t>to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visualize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the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data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for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model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selection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  <a:defRPr/>
            </a:pPr>
            <a:r>
              <a:rPr lang="es-ES" sz="1800" dirty="0" err="1">
                <a:ea typeface="ＭＳ Ｐゴシック" charset="0"/>
                <a:cs typeface="ＭＳ Ｐゴシック" charset="0"/>
              </a:rPr>
              <a:t>To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reduce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dimensionality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and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remove</a:t>
            </a:r>
            <a:r>
              <a:rPr lang="es-ES" sz="1800" dirty="0">
                <a:ea typeface="ＭＳ Ｐゴシック" charset="0"/>
                <a:cs typeface="ＭＳ Ｐゴシック" charset="0"/>
              </a:rPr>
              <a:t> </a:t>
            </a:r>
            <a:r>
              <a:rPr lang="es-ES" sz="1800" dirty="0" err="1">
                <a:ea typeface="ＭＳ Ｐゴシック" charset="0"/>
                <a:cs typeface="ＭＳ Ｐゴシック" charset="0"/>
              </a:rPr>
              <a:t>noise</a:t>
            </a:r>
            <a:r>
              <a:rPr lang="es-ES" sz="1800" dirty="0" smtClean="0">
                <a:ea typeface="ＭＳ Ｐゴシック" charset="0"/>
                <a:cs typeface="ＭＳ Ｐゴシック" charset="0"/>
              </a:rPr>
              <a:t>.</a:t>
            </a:r>
            <a:endParaRPr lang="es-ES" sz="1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5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000" b="1" dirty="0" err="1"/>
              <a:t>Reasons</a:t>
            </a:r>
            <a:r>
              <a:rPr lang="es-ES" sz="2000" b="1" dirty="0"/>
              <a:t> </a:t>
            </a:r>
            <a:r>
              <a:rPr lang="es-ES" sz="2000" b="1" dirty="0" err="1"/>
              <a:t>for</a:t>
            </a:r>
            <a:r>
              <a:rPr lang="es-ES" sz="2000" b="1" dirty="0"/>
              <a:t> </a:t>
            </a:r>
            <a:r>
              <a:rPr lang="es-ES" sz="2000" b="1" dirty="0" err="1"/>
              <a:t>performing</a:t>
            </a:r>
            <a:r>
              <a:rPr lang="es-ES" sz="2000" b="1" dirty="0"/>
              <a:t> FS </a:t>
            </a:r>
            <a:r>
              <a:rPr lang="es-ES" sz="2000" b="1" dirty="0" err="1"/>
              <a:t>may</a:t>
            </a:r>
            <a:r>
              <a:rPr lang="es-ES" sz="2000" b="1" dirty="0"/>
              <a:t> </a:t>
            </a:r>
            <a:r>
              <a:rPr lang="es-ES" sz="2000" b="1" dirty="0" err="1"/>
              <a:t>include</a:t>
            </a:r>
            <a:r>
              <a:rPr lang="es-ES" sz="2000" b="1" dirty="0"/>
              <a:t>:</a:t>
            </a:r>
          </a:p>
          <a:p>
            <a:pPr lvl="1" algn="just"/>
            <a:r>
              <a:rPr lang="es-ES" sz="1800" b="1" dirty="0" err="1"/>
              <a:t>removing</a:t>
            </a:r>
            <a:r>
              <a:rPr lang="es-ES" sz="1800" b="1" dirty="0"/>
              <a:t> </a:t>
            </a:r>
            <a:r>
              <a:rPr lang="es-ES" sz="1800" b="1" dirty="0" err="1"/>
              <a:t>irrelevant</a:t>
            </a:r>
            <a:r>
              <a:rPr lang="es-ES" sz="1800" b="1" dirty="0"/>
              <a:t> data.</a:t>
            </a:r>
          </a:p>
          <a:p>
            <a:pPr lvl="1" algn="just"/>
            <a:r>
              <a:rPr lang="es-ES" sz="1800" b="1" dirty="0" err="1"/>
              <a:t>increasing</a:t>
            </a:r>
            <a:r>
              <a:rPr lang="es-ES" sz="1800" b="1" dirty="0"/>
              <a:t> </a:t>
            </a:r>
            <a:r>
              <a:rPr lang="es-ES" sz="1800" b="1" dirty="0" err="1"/>
              <a:t>predictive</a:t>
            </a:r>
            <a:r>
              <a:rPr lang="es-ES" sz="1800" b="1" dirty="0"/>
              <a:t> </a:t>
            </a:r>
            <a:r>
              <a:rPr lang="es-ES" sz="1800" b="1" dirty="0" err="1"/>
              <a:t>accuracy</a:t>
            </a:r>
            <a:r>
              <a:rPr lang="es-ES" sz="1800" b="1" dirty="0"/>
              <a:t> of </a:t>
            </a:r>
            <a:r>
              <a:rPr lang="es-ES" sz="1800" b="1" dirty="0" err="1"/>
              <a:t>learned</a:t>
            </a:r>
            <a:r>
              <a:rPr lang="es-ES" sz="1800" b="1" dirty="0"/>
              <a:t> </a:t>
            </a:r>
            <a:r>
              <a:rPr lang="es-ES" sz="1800" b="1" dirty="0" err="1"/>
              <a:t>models</a:t>
            </a:r>
            <a:r>
              <a:rPr lang="es-ES" sz="1800" b="1" dirty="0"/>
              <a:t>.</a:t>
            </a:r>
          </a:p>
          <a:p>
            <a:pPr lvl="1" algn="just"/>
            <a:r>
              <a:rPr lang="es-ES" sz="1800" b="1" dirty="0" err="1"/>
              <a:t>reducing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cost</a:t>
            </a:r>
            <a:r>
              <a:rPr lang="es-ES" sz="1800" b="1" dirty="0"/>
              <a:t> of </a:t>
            </a:r>
            <a:r>
              <a:rPr lang="es-ES" sz="1800" b="1" dirty="0" err="1"/>
              <a:t>the</a:t>
            </a:r>
            <a:r>
              <a:rPr lang="es-ES" sz="1800" b="1" dirty="0"/>
              <a:t> data.</a:t>
            </a:r>
          </a:p>
          <a:p>
            <a:pPr lvl="1" algn="just"/>
            <a:r>
              <a:rPr lang="es-ES" sz="1800" b="1" dirty="0" err="1"/>
              <a:t>improving</a:t>
            </a:r>
            <a:r>
              <a:rPr lang="es-ES" sz="1800" b="1" dirty="0"/>
              <a:t> </a:t>
            </a:r>
            <a:r>
              <a:rPr lang="es-ES" sz="1800" b="1" dirty="0" err="1"/>
              <a:t>learning</a:t>
            </a:r>
            <a:r>
              <a:rPr lang="es-ES" sz="1800" b="1" dirty="0"/>
              <a:t> </a:t>
            </a:r>
            <a:r>
              <a:rPr lang="es-ES" sz="1800" b="1" dirty="0" err="1"/>
              <a:t>efficiency</a:t>
            </a:r>
            <a:r>
              <a:rPr lang="es-ES" sz="1800" b="1" dirty="0"/>
              <a:t>, </a:t>
            </a:r>
            <a:r>
              <a:rPr lang="es-ES" sz="1800" b="1" dirty="0" err="1"/>
              <a:t>such</a:t>
            </a:r>
            <a:r>
              <a:rPr lang="es-ES" sz="1800" b="1" dirty="0"/>
              <a:t> as </a:t>
            </a:r>
            <a:r>
              <a:rPr lang="es-ES" sz="1800" b="1" dirty="0" err="1"/>
              <a:t>reducing</a:t>
            </a:r>
            <a:r>
              <a:rPr lang="es-ES" sz="1800" b="1" dirty="0"/>
              <a:t> </a:t>
            </a:r>
            <a:r>
              <a:rPr lang="es-ES" sz="1800" b="1" dirty="0" err="1"/>
              <a:t>storage</a:t>
            </a:r>
            <a:r>
              <a:rPr lang="es-ES" sz="1800" b="1" dirty="0"/>
              <a:t> </a:t>
            </a:r>
            <a:r>
              <a:rPr lang="es-ES" sz="1800" b="1" dirty="0" err="1"/>
              <a:t>requirements</a:t>
            </a:r>
            <a:r>
              <a:rPr lang="es-ES" sz="1800" b="1" dirty="0"/>
              <a:t> and </a:t>
            </a:r>
            <a:r>
              <a:rPr lang="es-ES" sz="1800" b="1" dirty="0" err="1"/>
              <a:t>computational</a:t>
            </a:r>
            <a:r>
              <a:rPr lang="es-ES" sz="1800" b="1" dirty="0"/>
              <a:t> </a:t>
            </a:r>
            <a:r>
              <a:rPr lang="es-ES" sz="1800" b="1" dirty="0" err="1"/>
              <a:t>cost</a:t>
            </a:r>
            <a:r>
              <a:rPr lang="es-ES" sz="1800" b="1" dirty="0"/>
              <a:t>.</a:t>
            </a:r>
          </a:p>
          <a:p>
            <a:pPr lvl="1" algn="just"/>
            <a:r>
              <a:rPr lang="es-ES" sz="1800" b="1" dirty="0" err="1"/>
              <a:t>reducing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complexity</a:t>
            </a:r>
            <a:r>
              <a:rPr lang="es-ES" sz="1800" b="1" dirty="0"/>
              <a:t> of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resulting</a:t>
            </a:r>
            <a:r>
              <a:rPr lang="es-ES" sz="1800" b="1" dirty="0"/>
              <a:t> </a:t>
            </a:r>
            <a:r>
              <a:rPr lang="es-ES" sz="1800" b="1" dirty="0" err="1"/>
              <a:t>model</a:t>
            </a:r>
            <a:r>
              <a:rPr lang="es-ES" sz="1800" b="1" dirty="0"/>
              <a:t> </a:t>
            </a:r>
            <a:r>
              <a:rPr lang="es-ES" sz="1800" b="1" dirty="0" err="1"/>
              <a:t>description</a:t>
            </a:r>
            <a:r>
              <a:rPr lang="es-ES" sz="1800" b="1" dirty="0"/>
              <a:t>, </a:t>
            </a:r>
            <a:r>
              <a:rPr lang="es-ES" sz="1800" b="1" dirty="0" err="1"/>
              <a:t>improving</a:t>
            </a:r>
            <a:r>
              <a:rPr lang="es-ES" sz="1800" b="1" dirty="0"/>
              <a:t>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understanding</a:t>
            </a:r>
            <a:r>
              <a:rPr lang="es-ES" sz="1800" b="1" dirty="0"/>
              <a:t> of </a:t>
            </a:r>
            <a:r>
              <a:rPr lang="es-ES" sz="1800" b="1" dirty="0" err="1"/>
              <a:t>the</a:t>
            </a:r>
            <a:r>
              <a:rPr lang="es-ES" sz="1800" b="1" dirty="0"/>
              <a:t> data and </a:t>
            </a:r>
            <a:r>
              <a:rPr lang="es-ES" sz="1800" b="1" dirty="0" err="1"/>
              <a:t>the</a:t>
            </a:r>
            <a:r>
              <a:rPr lang="es-ES" sz="1800" b="1" dirty="0"/>
              <a:t> </a:t>
            </a:r>
            <a:r>
              <a:rPr lang="es-ES" sz="1800" b="1" dirty="0" err="1"/>
              <a:t>model</a:t>
            </a:r>
            <a:r>
              <a:rPr lang="es-ES" sz="1800" b="1" dirty="0"/>
              <a:t>.</a:t>
            </a:r>
            <a:endParaRPr lang="es-ES" sz="8000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3111</TotalTime>
  <Words>2444</Words>
  <Application>Microsoft Office PowerPoint</Application>
  <PresentationFormat>Widescreen</PresentationFormat>
  <Paragraphs>507</Paragraphs>
  <Slides>50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PMingLiU</vt:lpstr>
      <vt:lpstr>Abadi MT Condensed Light</vt:lpstr>
      <vt:lpstr>Arial</vt:lpstr>
      <vt:lpstr>Calibri</vt:lpstr>
      <vt:lpstr>Symbol</vt:lpstr>
      <vt:lpstr>Tahoma</vt:lpstr>
      <vt:lpstr>Times New Roman</vt:lpstr>
      <vt:lpstr>Trebuchet MS</vt:lpstr>
      <vt:lpstr>Wingdings 3</vt:lpstr>
      <vt:lpstr>Facet</vt:lpstr>
      <vt:lpstr>Equation</vt:lpstr>
      <vt:lpstr>Intrusion detection system using a various classifiers applying genetic algorithm</vt:lpstr>
      <vt:lpstr>Why it is needed</vt:lpstr>
      <vt:lpstr>Flow based vs packet based </vt:lpstr>
      <vt:lpstr>Flow based IDS</vt:lpstr>
      <vt:lpstr>Detection</vt:lpstr>
      <vt:lpstr>Accuracy </vt:lpstr>
      <vt:lpstr>A small account of literature review</vt:lpstr>
      <vt:lpstr>Feature selection</vt:lpstr>
      <vt:lpstr>Contd…</vt:lpstr>
      <vt:lpstr>Feature Selection vs  Dimensionality Reduction </vt:lpstr>
      <vt:lpstr>Evaluation Strategies</vt:lpstr>
      <vt:lpstr>Contd…</vt:lpstr>
      <vt:lpstr>Evaluation Strategies</vt:lpstr>
      <vt:lpstr>Contd…</vt:lpstr>
      <vt:lpstr>Filter vs Wrapper Approaches</vt:lpstr>
      <vt:lpstr>System Design 1</vt:lpstr>
      <vt:lpstr>Genetic Algorithm</vt:lpstr>
      <vt:lpstr>Steps</vt:lpstr>
      <vt:lpstr>PowerPoint Presentation</vt:lpstr>
      <vt:lpstr>Encoding</vt:lpstr>
      <vt:lpstr>Fitness Evaluation</vt:lpstr>
      <vt:lpstr> Searching</vt:lpstr>
      <vt:lpstr>Selection</vt:lpstr>
      <vt:lpstr>Crossover</vt:lpstr>
      <vt:lpstr>Mutation</vt:lpstr>
      <vt:lpstr>Random forest</vt:lpstr>
      <vt:lpstr>PowerPoint Presentation</vt:lpstr>
      <vt:lpstr>PowerPoint Presentation</vt:lpstr>
      <vt:lpstr>System Design 2</vt:lpstr>
      <vt:lpstr>Principal component analysis</vt:lpstr>
      <vt:lpstr>Principal Components</vt:lpstr>
      <vt:lpstr>Steps of PCA</vt:lpstr>
      <vt:lpstr>PowerPoint Presentation</vt:lpstr>
      <vt:lpstr>PowerPoint Presentation</vt:lpstr>
      <vt:lpstr>PowerPoint Presentation</vt:lpstr>
      <vt:lpstr>Datasets</vt:lpstr>
      <vt:lpstr>Panigrahi 2018</vt:lpstr>
      <vt:lpstr>Performance measures</vt:lpstr>
      <vt:lpstr>Contd…</vt:lpstr>
      <vt:lpstr>Accuracy &amp; Precision</vt:lpstr>
      <vt:lpstr>Recall &amp; F-score</vt:lpstr>
      <vt:lpstr>CIC 17 results Genetic Algorithm + Random Forest</vt:lpstr>
      <vt:lpstr>PCA + GA + RF </vt:lpstr>
      <vt:lpstr>Recall, Precision &amp; F-Score</vt:lpstr>
      <vt:lpstr>Panigrahi[28] Genetic Algorithm + Logistic Regression </vt:lpstr>
      <vt:lpstr>Genetic Algorithm + Random Forest</vt:lpstr>
      <vt:lpstr>Principal Component Analysis + genetic Algorithm + Random Forest</vt:lpstr>
      <vt:lpstr>Performance Comparison – Detection rate/recall</vt:lpstr>
      <vt:lpstr>Conclusion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using a decision tree classifier network with feature selection algorithm</dc:title>
  <dc:creator>Aakash</dc:creator>
  <cp:lastModifiedBy>Aakash</cp:lastModifiedBy>
  <cp:revision>111</cp:revision>
  <dcterms:created xsi:type="dcterms:W3CDTF">2018-12-09T17:43:51Z</dcterms:created>
  <dcterms:modified xsi:type="dcterms:W3CDTF">2019-05-18T03:41:34Z</dcterms:modified>
</cp:coreProperties>
</file>