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7" r:id="rId8"/>
    <p:sldId id="262" r:id="rId9"/>
    <p:sldId id="263" r:id="rId10"/>
    <p:sldId id="264" r:id="rId11"/>
    <p:sldId id="265" r:id="rId12"/>
    <p:sldId id="266"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ADE58D-B38E-401D-9A61-E2D1C062DAB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2EC6DCE-2FD0-4DB0-B024-D94ABDD6785B}">
      <dgm:prSet/>
      <dgm:spPr/>
      <dgm:t>
        <a:bodyPr/>
        <a:lstStyle/>
        <a:p>
          <a:pPr>
            <a:lnSpc>
              <a:spcPct val="100000"/>
            </a:lnSpc>
          </a:pPr>
          <a:r>
            <a:rPr lang="en-US"/>
            <a:t>To predict insurance cost based on input data.</a:t>
          </a:r>
        </a:p>
      </dgm:t>
    </dgm:pt>
    <dgm:pt modelId="{15040DC7-F5FC-4F6B-9827-C2FCF4CC74F5}" type="parTrans" cxnId="{AB1EAAB5-AA36-4B8E-9A3A-3A7901504BBE}">
      <dgm:prSet/>
      <dgm:spPr/>
      <dgm:t>
        <a:bodyPr/>
        <a:lstStyle/>
        <a:p>
          <a:endParaRPr lang="en-US"/>
        </a:p>
      </dgm:t>
    </dgm:pt>
    <dgm:pt modelId="{02D74FA4-9696-4B37-B972-45AC67073384}" type="sibTrans" cxnId="{AB1EAAB5-AA36-4B8E-9A3A-3A7901504BBE}">
      <dgm:prSet/>
      <dgm:spPr/>
      <dgm:t>
        <a:bodyPr/>
        <a:lstStyle/>
        <a:p>
          <a:endParaRPr lang="en-US"/>
        </a:p>
      </dgm:t>
    </dgm:pt>
    <dgm:pt modelId="{CCF7B08E-F82B-4A36-BB3B-7E82C97EEBBF}">
      <dgm:prSet/>
      <dgm:spPr/>
      <dgm:t>
        <a:bodyPr/>
        <a:lstStyle/>
        <a:p>
          <a:pPr>
            <a:lnSpc>
              <a:spcPct val="100000"/>
            </a:lnSpc>
          </a:pPr>
          <a:r>
            <a:rPr lang="en-IN"/>
            <a:t>To make the process fast.</a:t>
          </a:r>
          <a:endParaRPr lang="en-US"/>
        </a:p>
      </dgm:t>
    </dgm:pt>
    <dgm:pt modelId="{73A7EFE9-7B6C-4CF6-BB85-6FDB4F8036B3}" type="parTrans" cxnId="{D49F24E3-51BE-47E5-A4B5-51C98B38C4F5}">
      <dgm:prSet/>
      <dgm:spPr/>
      <dgm:t>
        <a:bodyPr/>
        <a:lstStyle/>
        <a:p>
          <a:endParaRPr lang="en-US"/>
        </a:p>
      </dgm:t>
    </dgm:pt>
    <dgm:pt modelId="{3F38171D-7113-43CD-A295-FB5FC43D827B}" type="sibTrans" cxnId="{D49F24E3-51BE-47E5-A4B5-51C98B38C4F5}">
      <dgm:prSet/>
      <dgm:spPr/>
      <dgm:t>
        <a:bodyPr/>
        <a:lstStyle/>
        <a:p>
          <a:endParaRPr lang="en-US"/>
        </a:p>
      </dgm:t>
    </dgm:pt>
    <dgm:pt modelId="{4F1C2A12-BF39-4907-819D-920B95D4118B}">
      <dgm:prSet/>
      <dgm:spPr/>
      <dgm:t>
        <a:bodyPr/>
        <a:lstStyle/>
        <a:p>
          <a:pPr>
            <a:lnSpc>
              <a:spcPct val="100000"/>
            </a:lnSpc>
          </a:pPr>
          <a:r>
            <a:rPr lang="en-IN"/>
            <a:t>To minimise the error of company.</a:t>
          </a:r>
          <a:endParaRPr lang="en-US"/>
        </a:p>
      </dgm:t>
    </dgm:pt>
    <dgm:pt modelId="{5E46F096-2664-4AFF-83E9-CF3770BBB02D}" type="parTrans" cxnId="{6AFE7A1B-8D2A-439C-883F-6945D3EA7C86}">
      <dgm:prSet/>
      <dgm:spPr/>
      <dgm:t>
        <a:bodyPr/>
        <a:lstStyle/>
        <a:p>
          <a:endParaRPr lang="en-US"/>
        </a:p>
      </dgm:t>
    </dgm:pt>
    <dgm:pt modelId="{226AE22D-947F-4F79-B835-D7055E15B22A}" type="sibTrans" cxnId="{6AFE7A1B-8D2A-439C-883F-6945D3EA7C86}">
      <dgm:prSet/>
      <dgm:spPr/>
      <dgm:t>
        <a:bodyPr/>
        <a:lstStyle/>
        <a:p>
          <a:endParaRPr lang="en-US"/>
        </a:p>
      </dgm:t>
    </dgm:pt>
    <dgm:pt modelId="{4A2DA289-1366-4187-B8A3-75056966F959}" type="pres">
      <dgm:prSet presAssocID="{DDADE58D-B38E-401D-9A61-E2D1C062DABE}" presName="root" presStyleCnt="0">
        <dgm:presLayoutVars>
          <dgm:dir/>
          <dgm:resizeHandles val="exact"/>
        </dgm:presLayoutVars>
      </dgm:prSet>
      <dgm:spPr/>
    </dgm:pt>
    <dgm:pt modelId="{1FBA5B49-C17E-4A41-BDC9-A663C2A4122F}" type="pres">
      <dgm:prSet presAssocID="{22EC6DCE-2FD0-4DB0-B024-D94ABDD6785B}" presName="compNode" presStyleCnt="0"/>
      <dgm:spPr/>
    </dgm:pt>
    <dgm:pt modelId="{98151B5E-7C8B-426B-95DF-B2EC43BB0D73}" type="pres">
      <dgm:prSet presAssocID="{22EC6DCE-2FD0-4DB0-B024-D94ABDD6785B}" presName="bgRect" presStyleLbl="bgShp" presStyleIdx="0" presStyleCnt="3"/>
      <dgm:spPr/>
    </dgm:pt>
    <dgm:pt modelId="{EC4CC4B5-E4CE-4110-938C-9AD44576BAED}" type="pres">
      <dgm:prSet presAssocID="{22EC6DCE-2FD0-4DB0-B024-D94ABDD6785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2ABA4908-95DA-41CA-8577-E3067E857289}" type="pres">
      <dgm:prSet presAssocID="{22EC6DCE-2FD0-4DB0-B024-D94ABDD6785B}" presName="spaceRect" presStyleCnt="0"/>
      <dgm:spPr/>
    </dgm:pt>
    <dgm:pt modelId="{83BB0DB6-66D9-4751-AD72-AD0E27D14BC7}" type="pres">
      <dgm:prSet presAssocID="{22EC6DCE-2FD0-4DB0-B024-D94ABDD6785B}" presName="parTx" presStyleLbl="revTx" presStyleIdx="0" presStyleCnt="3">
        <dgm:presLayoutVars>
          <dgm:chMax val="0"/>
          <dgm:chPref val="0"/>
        </dgm:presLayoutVars>
      </dgm:prSet>
      <dgm:spPr/>
    </dgm:pt>
    <dgm:pt modelId="{1B276D0E-15C4-4785-A462-E735E72744F0}" type="pres">
      <dgm:prSet presAssocID="{02D74FA4-9696-4B37-B972-45AC67073384}" presName="sibTrans" presStyleCnt="0"/>
      <dgm:spPr/>
    </dgm:pt>
    <dgm:pt modelId="{D45853A4-7223-4478-99BC-1E9C28E3319E}" type="pres">
      <dgm:prSet presAssocID="{CCF7B08E-F82B-4A36-BB3B-7E82C97EEBBF}" presName="compNode" presStyleCnt="0"/>
      <dgm:spPr/>
    </dgm:pt>
    <dgm:pt modelId="{A180529B-E46B-4244-9C8E-CCE29E766DBB}" type="pres">
      <dgm:prSet presAssocID="{CCF7B08E-F82B-4A36-BB3B-7E82C97EEBBF}" presName="bgRect" presStyleLbl="bgShp" presStyleIdx="1" presStyleCnt="3"/>
      <dgm:spPr/>
    </dgm:pt>
    <dgm:pt modelId="{673BE02F-817A-4520-ACF0-686B7F7147FC}" type="pres">
      <dgm:prSet presAssocID="{CCF7B08E-F82B-4A36-BB3B-7E82C97EEBB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un"/>
        </a:ext>
      </dgm:extLst>
    </dgm:pt>
    <dgm:pt modelId="{FCBB8E22-221C-4B17-9445-D9DD6AC370C5}" type="pres">
      <dgm:prSet presAssocID="{CCF7B08E-F82B-4A36-BB3B-7E82C97EEBBF}" presName="spaceRect" presStyleCnt="0"/>
      <dgm:spPr/>
    </dgm:pt>
    <dgm:pt modelId="{EE4C041B-1DA1-44B2-A2DF-EDC1CC0F07B4}" type="pres">
      <dgm:prSet presAssocID="{CCF7B08E-F82B-4A36-BB3B-7E82C97EEBBF}" presName="parTx" presStyleLbl="revTx" presStyleIdx="1" presStyleCnt="3">
        <dgm:presLayoutVars>
          <dgm:chMax val="0"/>
          <dgm:chPref val="0"/>
        </dgm:presLayoutVars>
      </dgm:prSet>
      <dgm:spPr/>
    </dgm:pt>
    <dgm:pt modelId="{1A9C585C-1578-4EB2-8409-88A4EC9404D8}" type="pres">
      <dgm:prSet presAssocID="{3F38171D-7113-43CD-A295-FB5FC43D827B}" presName="sibTrans" presStyleCnt="0"/>
      <dgm:spPr/>
    </dgm:pt>
    <dgm:pt modelId="{6B212094-AC41-4F0A-AEC6-EC98393DD24A}" type="pres">
      <dgm:prSet presAssocID="{4F1C2A12-BF39-4907-819D-920B95D4118B}" presName="compNode" presStyleCnt="0"/>
      <dgm:spPr/>
    </dgm:pt>
    <dgm:pt modelId="{97C5C23E-3246-469F-988D-50569B657BF1}" type="pres">
      <dgm:prSet presAssocID="{4F1C2A12-BF39-4907-819D-920B95D4118B}" presName="bgRect" presStyleLbl="bgShp" presStyleIdx="2" presStyleCnt="3"/>
      <dgm:spPr/>
    </dgm:pt>
    <dgm:pt modelId="{FB194C06-BBB2-491E-97C9-DEC1C643B7B2}" type="pres">
      <dgm:prSet presAssocID="{4F1C2A12-BF39-4907-819D-920B95D4118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ement truck"/>
        </a:ext>
      </dgm:extLst>
    </dgm:pt>
    <dgm:pt modelId="{7CCDD410-7E3F-41D8-A208-22B91C86861B}" type="pres">
      <dgm:prSet presAssocID="{4F1C2A12-BF39-4907-819D-920B95D4118B}" presName="spaceRect" presStyleCnt="0"/>
      <dgm:spPr/>
    </dgm:pt>
    <dgm:pt modelId="{15B9BC55-F6AF-4F25-9534-DADB42B5541C}" type="pres">
      <dgm:prSet presAssocID="{4F1C2A12-BF39-4907-819D-920B95D4118B}" presName="parTx" presStyleLbl="revTx" presStyleIdx="2" presStyleCnt="3">
        <dgm:presLayoutVars>
          <dgm:chMax val="0"/>
          <dgm:chPref val="0"/>
        </dgm:presLayoutVars>
      </dgm:prSet>
      <dgm:spPr/>
    </dgm:pt>
  </dgm:ptLst>
  <dgm:cxnLst>
    <dgm:cxn modelId="{6AFE7A1B-8D2A-439C-883F-6945D3EA7C86}" srcId="{DDADE58D-B38E-401D-9A61-E2D1C062DABE}" destId="{4F1C2A12-BF39-4907-819D-920B95D4118B}" srcOrd="2" destOrd="0" parTransId="{5E46F096-2664-4AFF-83E9-CF3770BBB02D}" sibTransId="{226AE22D-947F-4F79-B835-D7055E15B22A}"/>
    <dgm:cxn modelId="{69CD6386-5560-430E-A24D-F370A5350914}" type="presOf" srcId="{22EC6DCE-2FD0-4DB0-B024-D94ABDD6785B}" destId="{83BB0DB6-66D9-4751-AD72-AD0E27D14BC7}" srcOrd="0" destOrd="0" presId="urn:microsoft.com/office/officeart/2018/2/layout/IconVerticalSolidList"/>
    <dgm:cxn modelId="{A5AA668F-BBB0-4E3F-ACE3-8471B4493DF2}" type="presOf" srcId="{DDADE58D-B38E-401D-9A61-E2D1C062DABE}" destId="{4A2DA289-1366-4187-B8A3-75056966F959}" srcOrd="0" destOrd="0" presId="urn:microsoft.com/office/officeart/2018/2/layout/IconVerticalSolidList"/>
    <dgm:cxn modelId="{AB1EAAB5-AA36-4B8E-9A3A-3A7901504BBE}" srcId="{DDADE58D-B38E-401D-9A61-E2D1C062DABE}" destId="{22EC6DCE-2FD0-4DB0-B024-D94ABDD6785B}" srcOrd="0" destOrd="0" parTransId="{15040DC7-F5FC-4F6B-9827-C2FCF4CC74F5}" sibTransId="{02D74FA4-9696-4B37-B972-45AC67073384}"/>
    <dgm:cxn modelId="{5FA001BA-885C-49DC-9EA0-4F640FB5A645}" type="presOf" srcId="{4F1C2A12-BF39-4907-819D-920B95D4118B}" destId="{15B9BC55-F6AF-4F25-9534-DADB42B5541C}" srcOrd="0" destOrd="0" presId="urn:microsoft.com/office/officeart/2018/2/layout/IconVerticalSolidList"/>
    <dgm:cxn modelId="{D49F24E3-51BE-47E5-A4B5-51C98B38C4F5}" srcId="{DDADE58D-B38E-401D-9A61-E2D1C062DABE}" destId="{CCF7B08E-F82B-4A36-BB3B-7E82C97EEBBF}" srcOrd="1" destOrd="0" parTransId="{73A7EFE9-7B6C-4CF6-BB85-6FDB4F8036B3}" sibTransId="{3F38171D-7113-43CD-A295-FB5FC43D827B}"/>
    <dgm:cxn modelId="{4A114EF8-71A9-4FA0-95A8-3FB6223C43A4}" type="presOf" srcId="{CCF7B08E-F82B-4A36-BB3B-7E82C97EEBBF}" destId="{EE4C041B-1DA1-44B2-A2DF-EDC1CC0F07B4}" srcOrd="0" destOrd="0" presId="urn:microsoft.com/office/officeart/2018/2/layout/IconVerticalSolidList"/>
    <dgm:cxn modelId="{90118417-E72D-4354-B9A0-7D0544EC6C6F}" type="presParOf" srcId="{4A2DA289-1366-4187-B8A3-75056966F959}" destId="{1FBA5B49-C17E-4A41-BDC9-A663C2A4122F}" srcOrd="0" destOrd="0" presId="urn:microsoft.com/office/officeart/2018/2/layout/IconVerticalSolidList"/>
    <dgm:cxn modelId="{50C287F9-8A9D-49D3-B00B-29DFCC90F1DD}" type="presParOf" srcId="{1FBA5B49-C17E-4A41-BDC9-A663C2A4122F}" destId="{98151B5E-7C8B-426B-95DF-B2EC43BB0D73}" srcOrd="0" destOrd="0" presId="urn:microsoft.com/office/officeart/2018/2/layout/IconVerticalSolidList"/>
    <dgm:cxn modelId="{5B8FAFA7-B873-49A9-8818-5732E30FF841}" type="presParOf" srcId="{1FBA5B49-C17E-4A41-BDC9-A663C2A4122F}" destId="{EC4CC4B5-E4CE-4110-938C-9AD44576BAED}" srcOrd="1" destOrd="0" presId="urn:microsoft.com/office/officeart/2018/2/layout/IconVerticalSolidList"/>
    <dgm:cxn modelId="{B099D7FF-7474-4A2E-8DB1-E41E8F0D4B7A}" type="presParOf" srcId="{1FBA5B49-C17E-4A41-BDC9-A663C2A4122F}" destId="{2ABA4908-95DA-41CA-8577-E3067E857289}" srcOrd="2" destOrd="0" presId="urn:microsoft.com/office/officeart/2018/2/layout/IconVerticalSolidList"/>
    <dgm:cxn modelId="{1DE9592C-84D4-4B80-B79C-9C09C015E933}" type="presParOf" srcId="{1FBA5B49-C17E-4A41-BDC9-A663C2A4122F}" destId="{83BB0DB6-66D9-4751-AD72-AD0E27D14BC7}" srcOrd="3" destOrd="0" presId="urn:microsoft.com/office/officeart/2018/2/layout/IconVerticalSolidList"/>
    <dgm:cxn modelId="{6FA49516-9033-43F4-BE4E-B14E4FA7E9AA}" type="presParOf" srcId="{4A2DA289-1366-4187-B8A3-75056966F959}" destId="{1B276D0E-15C4-4785-A462-E735E72744F0}" srcOrd="1" destOrd="0" presId="urn:microsoft.com/office/officeart/2018/2/layout/IconVerticalSolidList"/>
    <dgm:cxn modelId="{EC2FDAB4-3DB6-4BF7-92BB-A3FA15E1809B}" type="presParOf" srcId="{4A2DA289-1366-4187-B8A3-75056966F959}" destId="{D45853A4-7223-4478-99BC-1E9C28E3319E}" srcOrd="2" destOrd="0" presId="urn:microsoft.com/office/officeart/2018/2/layout/IconVerticalSolidList"/>
    <dgm:cxn modelId="{755E2749-EE00-485A-8AFA-925DEDC6D963}" type="presParOf" srcId="{D45853A4-7223-4478-99BC-1E9C28E3319E}" destId="{A180529B-E46B-4244-9C8E-CCE29E766DBB}" srcOrd="0" destOrd="0" presId="urn:microsoft.com/office/officeart/2018/2/layout/IconVerticalSolidList"/>
    <dgm:cxn modelId="{C5D3505A-5987-49F0-9796-F94688D72F99}" type="presParOf" srcId="{D45853A4-7223-4478-99BC-1E9C28E3319E}" destId="{673BE02F-817A-4520-ACF0-686B7F7147FC}" srcOrd="1" destOrd="0" presId="urn:microsoft.com/office/officeart/2018/2/layout/IconVerticalSolidList"/>
    <dgm:cxn modelId="{A5871520-B163-4468-A4E0-E5A5026D1760}" type="presParOf" srcId="{D45853A4-7223-4478-99BC-1E9C28E3319E}" destId="{FCBB8E22-221C-4B17-9445-D9DD6AC370C5}" srcOrd="2" destOrd="0" presId="urn:microsoft.com/office/officeart/2018/2/layout/IconVerticalSolidList"/>
    <dgm:cxn modelId="{BE520D46-7717-43FA-B2EA-0673CAB0A01E}" type="presParOf" srcId="{D45853A4-7223-4478-99BC-1E9C28E3319E}" destId="{EE4C041B-1DA1-44B2-A2DF-EDC1CC0F07B4}" srcOrd="3" destOrd="0" presId="urn:microsoft.com/office/officeart/2018/2/layout/IconVerticalSolidList"/>
    <dgm:cxn modelId="{CB85A664-C2F3-4513-A384-FDB329564EA5}" type="presParOf" srcId="{4A2DA289-1366-4187-B8A3-75056966F959}" destId="{1A9C585C-1578-4EB2-8409-88A4EC9404D8}" srcOrd="3" destOrd="0" presId="urn:microsoft.com/office/officeart/2018/2/layout/IconVerticalSolidList"/>
    <dgm:cxn modelId="{187FB640-640C-48CB-8563-BAB3C9176920}" type="presParOf" srcId="{4A2DA289-1366-4187-B8A3-75056966F959}" destId="{6B212094-AC41-4F0A-AEC6-EC98393DD24A}" srcOrd="4" destOrd="0" presId="urn:microsoft.com/office/officeart/2018/2/layout/IconVerticalSolidList"/>
    <dgm:cxn modelId="{04FEB98F-0D03-4826-8649-69227852EE2F}" type="presParOf" srcId="{6B212094-AC41-4F0A-AEC6-EC98393DD24A}" destId="{97C5C23E-3246-469F-988D-50569B657BF1}" srcOrd="0" destOrd="0" presId="urn:microsoft.com/office/officeart/2018/2/layout/IconVerticalSolidList"/>
    <dgm:cxn modelId="{E8EA247C-CDE3-4D21-9F6A-0B0D31D4329A}" type="presParOf" srcId="{6B212094-AC41-4F0A-AEC6-EC98393DD24A}" destId="{FB194C06-BBB2-491E-97C9-DEC1C643B7B2}" srcOrd="1" destOrd="0" presId="urn:microsoft.com/office/officeart/2018/2/layout/IconVerticalSolidList"/>
    <dgm:cxn modelId="{DCE44A37-7261-49C2-9F08-E60C6EFEB513}" type="presParOf" srcId="{6B212094-AC41-4F0A-AEC6-EC98393DD24A}" destId="{7CCDD410-7E3F-41D8-A208-22B91C86861B}" srcOrd="2" destOrd="0" presId="urn:microsoft.com/office/officeart/2018/2/layout/IconVerticalSolidList"/>
    <dgm:cxn modelId="{BCBD50BF-4DC6-4F04-869E-3DB05FC6CE0E}" type="presParOf" srcId="{6B212094-AC41-4F0A-AEC6-EC98393DD24A}" destId="{15B9BC55-F6AF-4F25-9534-DADB42B5541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1FAC92-5374-4BB9-89DF-257928D9002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F5EA7AF-9D1B-4800-9FE1-707A49E892B4}">
      <dgm:prSet/>
      <dgm:spPr/>
      <dgm:t>
        <a:bodyPr/>
        <a:lstStyle/>
        <a:p>
          <a:r>
            <a:rPr lang="en-US"/>
            <a:t>Charges for smoker beneficiary are very high as compared to the non-smoker.</a:t>
          </a:r>
        </a:p>
      </dgm:t>
    </dgm:pt>
    <dgm:pt modelId="{4789B619-F7E6-4D31-AA55-CF44FABDB19A}" type="parTrans" cxnId="{29614078-0F10-41B2-BC5F-CDB2156582AA}">
      <dgm:prSet/>
      <dgm:spPr/>
      <dgm:t>
        <a:bodyPr/>
        <a:lstStyle/>
        <a:p>
          <a:endParaRPr lang="en-US"/>
        </a:p>
      </dgm:t>
    </dgm:pt>
    <dgm:pt modelId="{ED776DA1-5BD4-4C86-9166-4C264E8366E3}" type="sibTrans" cxnId="{29614078-0F10-41B2-BC5F-CDB2156582AA}">
      <dgm:prSet/>
      <dgm:spPr/>
      <dgm:t>
        <a:bodyPr/>
        <a:lstStyle/>
        <a:p>
          <a:endParaRPr lang="en-US"/>
        </a:p>
      </dgm:t>
    </dgm:pt>
    <dgm:pt modelId="{8F780D5A-B646-4060-B9CA-C2D1566FEFA3}">
      <dgm:prSet/>
      <dgm:spPr/>
      <dgm:t>
        <a:bodyPr/>
        <a:lstStyle/>
        <a:p>
          <a:r>
            <a:rPr lang="en-US"/>
            <a:t>Charges might increase if the BMI is above ideal range of 18.5 - 24.9 and the beneficiary is nonsmoker, for beneficiary who smoke and has BMI above the ideal range the charges are certain to increase.</a:t>
          </a:r>
        </a:p>
      </dgm:t>
    </dgm:pt>
    <dgm:pt modelId="{662BFBAE-061D-432E-83F4-CE694FF69340}" type="parTrans" cxnId="{E98B39D7-2244-41D9-B9FD-46E27DE86CBD}">
      <dgm:prSet/>
      <dgm:spPr/>
      <dgm:t>
        <a:bodyPr/>
        <a:lstStyle/>
        <a:p>
          <a:endParaRPr lang="en-US"/>
        </a:p>
      </dgm:t>
    </dgm:pt>
    <dgm:pt modelId="{D6EC6CA2-D38D-4D9A-8D5B-FCBB4312926E}" type="sibTrans" cxnId="{E98B39D7-2244-41D9-B9FD-46E27DE86CBD}">
      <dgm:prSet/>
      <dgm:spPr/>
      <dgm:t>
        <a:bodyPr/>
        <a:lstStyle/>
        <a:p>
          <a:endParaRPr lang="en-US"/>
        </a:p>
      </dgm:t>
    </dgm:pt>
    <dgm:pt modelId="{939E49BB-3211-46D1-83E8-3E4E5E3A3BC5}">
      <dgm:prSet/>
      <dgm:spPr/>
      <dgm:t>
        <a:bodyPr/>
        <a:lstStyle/>
        <a:p>
          <a:r>
            <a:rPr lang="en-US"/>
            <a:t>Maximum no of beneficiaries don't have dependents, charges tend to increase with increase in dependents, but for some reason the charges for dependents with beneficiaries with more then 4 is very less this maybe due to these beneficiaries would be buying insurance of low-cost or of low coverage.</a:t>
          </a:r>
        </a:p>
      </dgm:t>
    </dgm:pt>
    <dgm:pt modelId="{7246F196-0B3A-4B84-B2C1-8D3447A995C5}" type="parTrans" cxnId="{6DF6830A-1CED-4E9E-AC02-F4DEDC3D1602}">
      <dgm:prSet/>
      <dgm:spPr/>
      <dgm:t>
        <a:bodyPr/>
        <a:lstStyle/>
        <a:p>
          <a:endParaRPr lang="en-US"/>
        </a:p>
      </dgm:t>
    </dgm:pt>
    <dgm:pt modelId="{73558A96-B37A-4C8D-B945-D156E0C670BB}" type="sibTrans" cxnId="{6DF6830A-1CED-4E9E-AC02-F4DEDC3D1602}">
      <dgm:prSet/>
      <dgm:spPr/>
      <dgm:t>
        <a:bodyPr/>
        <a:lstStyle/>
        <a:p>
          <a:endParaRPr lang="en-US"/>
        </a:p>
      </dgm:t>
    </dgm:pt>
    <dgm:pt modelId="{C4DFEB62-B110-4C26-85E7-9A1C7849F5C4}">
      <dgm:prSet/>
      <dgm:spPr/>
      <dgm:t>
        <a:bodyPr/>
        <a:lstStyle/>
        <a:p>
          <a:r>
            <a:rPr lang="en-US"/>
            <a:t>In southeast region beneficiaries are slightly more populated than other regions.</a:t>
          </a:r>
        </a:p>
      </dgm:t>
    </dgm:pt>
    <dgm:pt modelId="{E6C0699A-9570-4ED6-9A61-908FC573FA59}" type="parTrans" cxnId="{4348FF66-3060-4EF7-8BD8-10F90CDA5655}">
      <dgm:prSet/>
      <dgm:spPr/>
      <dgm:t>
        <a:bodyPr/>
        <a:lstStyle/>
        <a:p>
          <a:endParaRPr lang="en-US"/>
        </a:p>
      </dgm:t>
    </dgm:pt>
    <dgm:pt modelId="{063DD4BA-13B1-4236-B4D9-93DB839908E1}" type="sibTrans" cxnId="{4348FF66-3060-4EF7-8BD8-10F90CDA5655}">
      <dgm:prSet/>
      <dgm:spPr/>
      <dgm:t>
        <a:bodyPr/>
        <a:lstStyle/>
        <a:p>
          <a:endParaRPr lang="en-US"/>
        </a:p>
      </dgm:t>
    </dgm:pt>
    <dgm:pt modelId="{22511CE6-8309-4CB5-9694-6EF71F7B98FF}">
      <dgm:prSet/>
      <dgm:spPr/>
      <dgm:t>
        <a:bodyPr/>
        <a:lstStyle/>
        <a:p>
          <a:r>
            <a:rPr lang="en-US"/>
            <a:t>Best preforming model is RandomForestRegressor with 97.65% accuracy.</a:t>
          </a:r>
        </a:p>
      </dgm:t>
    </dgm:pt>
    <dgm:pt modelId="{0B04796B-A510-4B7A-BB2C-E0C0D9ED6ABF}" type="parTrans" cxnId="{3C8003D4-A415-4FF3-8974-11B4D1569391}">
      <dgm:prSet/>
      <dgm:spPr/>
      <dgm:t>
        <a:bodyPr/>
        <a:lstStyle/>
        <a:p>
          <a:endParaRPr lang="en-US"/>
        </a:p>
      </dgm:t>
    </dgm:pt>
    <dgm:pt modelId="{DCF16D36-61EF-4705-AB54-A4863273FFB9}" type="sibTrans" cxnId="{3C8003D4-A415-4FF3-8974-11B4D1569391}">
      <dgm:prSet/>
      <dgm:spPr/>
      <dgm:t>
        <a:bodyPr/>
        <a:lstStyle/>
        <a:p>
          <a:endParaRPr lang="en-US"/>
        </a:p>
      </dgm:t>
    </dgm:pt>
    <dgm:pt modelId="{775DD07D-B5F8-4BF4-B528-79F92847A129}" type="pres">
      <dgm:prSet presAssocID="{271FAC92-5374-4BB9-89DF-257928D9002A}" presName="linear" presStyleCnt="0">
        <dgm:presLayoutVars>
          <dgm:animLvl val="lvl"/>
          <dgm:resizeHandles val="exact"/>
        </dgm:presLayoutVars>
      </dgm:prSet>
      <dgm:spPr/>
    </dgm:pt>
    <dgm:pt modelId="{43D903FD-9C7F-4AB5-A32C-AD0D85A320F5}" type="pres">
      <dgm:prSet presAssocID="{9F5EA7AF-9D1B-4800-9FE1-707A49E892B4}" presName="parentText" presStyleLbl="node1" presStyleIdx="0" presStyleCnt="5">
        <dgm:presLayoutVars>
          <dgm:chMax val="0"/>
          <dgm:bulletEnabled val="1"/>
        </dgm:presLayoutVars>
      </dgm:prSet>
      <dgm:spPr/>
    </dgm:pt>
    <dgm:pt modelId="{5ED1CD33-6C1F-46BF-94A0-B83BFBA1991B}" type="pres">
      <dgm:prSet presAssocID="{ED776DA1-5BD4-4C86-9166-4C264E8366E3}" presName="spacer" presStyleCnt="0"/>
      <dgm:spPr/>
    </dgm:pt>
    <dgm:pt modelId="{1B55C896-C30B-4861-A394-A1667CDC91AE}" type="pres">
      <dgm:prSet presAssocID="{8F780D5A-B646-4060-B9CA-C2D1566FEFA3}" presName="parentText" presStyleLbl="node1" presStyleIdx="1" presStyleCnt="5">
        <dgm:presLayoutVars>
          <dgm:chMax val="0"/>
          <dgm:bulletEnabled val="1"/>
        </dgm:presLayoutVars>
      </dgm:prSet>
      <dgm:spPr/>
    </dgm:pt>
    <dgm:pt modelId="{4353FFFA-9741-4F5C-B6A5-361578A45667}" type="pres">
      <dgm:prSet presAssocID="{D6EC6CA2-D38D-4D9A-8D5B-FCBB4312926E}" presName="spacer" presStyleCnt="0"/>
      <dgm:spPr/>
    </dgm:pt>
    <dgm:pt modelId="{375A1AD8-BE7E-482F-922F-E94AC75A949B}" type="pres">
      <dgm:prSet presAssocID="{939E49BB-3211-46D1-83E8-3E4E5E3A3BC5}" presName="parentText" presStyleLbl="node1" presStyleIdx="2" presStyleCnt="5">
        <dgm:presLayoutVars>
          <dgm:chMax val="0"/>
          <dgm:bulletEnabled val="1"/>
        </dgm:presLayoutVars>
      </dgm:prSet>
      <dgm:spPr/>
    </dgm:pt>
    <dgm:pt modelId="{EBB45208-6EAB-404B-B0EF-A7C9C1A2F073}" type="pres">
      <dgm:prSet presAssocID="{73558A96-B37A-4C8D-B945-D156E0C670BB}" presName="spacer" presStyleCnt="0"/>
      <dgm:spPr/>
    </dgm:pt>
    <dgm:pt modelId="{8770FCC4-51F5-44C6-AF79-15F3AE43DCE2}" type="pres">
      <dgm:prSet presAssocID="{C4DFEB62-B110-4C26-85E7-9A1C7849F5C4}" presName="parentText" presStyleLbl="node1" presStyleIdx="3" presStyleCnt="5">
        <dgm:presLayoutVars>
          <dgm:chMax val="0"/>
          <dgm:bulletEnabled val="1"/>
        </dgm:presLayoutVars>
      </dgm:prSet>
      <dgm:spPr/>
    </dgm:pt>
    <dgm:pt modelId="{C23C941D-EA59-42D2-9E01-3F5C51A2CDE5}" type="pres">
      <dgm:prSet presAssocID="{063DD4BA-13B1-4236-B4D9-93DB839908E1}" presName="spacer" presStyleCnt="0"/>
      <dgm:spPr/>
    </dgm:pt>
    <dgm:pt modelId="{136D8085-43E2-4565-91C1-668B2F0BA769}" type="pres">
      <dgm:prSet presAssocID="{22511CE6-8309-4CB5-9694-6EF71F7B98FF}" presName="parentText" presStyleLbl="node1" presStyleIdx="4" presStyleCnt="5">
        <dgm:presLayoutVars>
          <dgm:chMax val="0"/>
          <dgm:bulletEnabled val="1"/>
        </dgm:presLayoutVars>
      </dgm:prSet>
      <dgm:spPr/>
    </dgm:pt>
  </dgm:ptLst>
  <dgm:cxnLst>
    <dgm:cxn modelId="{6DF6830A-1CED-4E9E-AC02-F4DEDC3D1602}" srcId="{271FAC92-5374-4BB9-89DF-257928D9002A}" destId="{939E49BB-3211-46D1-83E8-3E4E5E3A3BC5}" srcOrd="2" destOrd="0" parTransId="{7246F196-0B3A-4B84-B2C1-8D3447A995C5}" sibTransId="{73558A96-B37A-4C8D-B945-D156E0C670BB}"/>
    <dgm:cxn modelId="{CB979B26-432C-4092-962F-526C32DB75B8}" type="presOf" srcId="{939E49BB-3211-46D1-83E8-3E4E5E3A3BC5}" destId="{375A1AD8-BE7E-482F-922F-E94AC75A949B}" srcOrd="0" destOrd="0" presId="urn:microsoft.com/office/officeart/2005/8/layout/vList2"/>
    <dgm:cxn modelId="{4348FF66-3060-4EF7-8BD8-10F90CDA5655}" srcId="{271FAC92-5374-4BB9-89DF-257928D9002A}" destId="{C4DFEB62-B110-4C26-85E7-9A1C7849F5C4}" srcOrd="3" destOrd="0" parTransId="{E6C0699A-9570-4ED6-9A61-908FC573FA59}" sibTransId="{063DD4BA-13B1-4236-B4D9-93DB839908E1}"/>
    <dgm:cxn modelId="{640CF477-4DDE-400E-B7CC-F011790905D8}" type="presOf" srcId="{8F780D5A-B646-4060-B9CA-C2D1566FEFA3}" destId="{1B55C896-C30B-4861-A394-A1667CDC91AE}" srcOrd="0" destOrd="0" presId="urn:microsoft.com/office/officeart/2005/8/layout/vList2"/>
    <dgm:cxn modelId="{EE713D78-BFE6-41C1-96F2-3640DCCAEC4B}" type="presOf" srcId="{9F5EA7AF-9D1B-4800-9FE1-707A49E892B4}" destId="{43D903FD-9C7F-4AB5-A32C-AD0D85A320F5}" srcOrd="0" destOrd="0" presId="urn:microsoft.com/office/officeart/2005/8/layout/vList2"/>
    <dgm:cxn modelId="{29614078-0F10-41B2-BC5F-CDB2156582AA}" srcId="{271FAC92-5374-4BB9-89DF-257928D9002A}" destId="{9F5EA7AF-9D1B-4800-9FE1-707A49E892B4}" srcOrd="0" destOrd="0" parTransId="{4789B619-F7E6-4D31-AA55-CF44FABDB19A}" sibTransId="{ED776DA1-5BD4-4C86-9166-4C264E8366E3}"/>
    <dgm:cxn modelId="{D0A6329B-F19A-4F81-9ED7-6DFEA669C7F9}" type="presOf" srcId="{22511CE6-8309-4CB5-9694-6EF71F7B98FF}" destId="{136D8085-43E2-4565-91C1-668B2F0BA769}" srcOrd="0" destOrd="0" presId="urn:microsoft.com/office/officeart/2005/8/layout/vList2"/>
    <dgm:cxn modelId="{44DC78B1-5BD5-44C5-8143-E1804AA16192}" type="presOf" srcId="{C4DFEB62-B110-4C26-85E7-9A1C7849F5C4}" destId="{8770FCC4-51F5-44C6-AF79-15F3AE43DCE2}" srcOrd="0" destOrd="0" presId="urn:microsoft.com/office/officeart/2005/8/layout/vList2"/>
    <dgm:cxn modelId="{3C8003D4-A415-4FF3-8974-11B4D1569391}" srcId="{271FAC92-5374-4BB9-89DF-257928D9002A}" destId="{22511CE6-8309-4CB5-9694-6EF71F7B98FF}" srcOrd="4" destOrd="0" parTransId="{0B04796B-A510-4B7A-BB2C-E0C0D9ED6ABF}" sibTransId="{DCF16D36-61EF-4705-AB54-A4863273FFB9}"/>
    <dgm:cxn modelId="{E98B39D7-2244-41D9-B9FD-46E27DE86CBD}" srcId="{271FAC92-5374-4BB9-89DF-257928D9002A}" destId="{8F780D5A-B646-4060-B9CA-C2D1566FEFA3}" srcOrd="1" destOrd="0" parTransId="{662BFBAE-061D-432E-83F4-CE694FF69340}" sibTransId="{D6EC6CA2-D38D-4D9A-8D5B-FCBB4312926E}"/>
    <dgm:cxn modelId="{4897C2E4-44E9-4271-B5B3-24184BF18D35}" type="presOf" srcId="{271FAC92-5374-4BB9-89DF-257928D9002A}" destId="{775DD07D-B5F8-4BF4-B528-79F92847A129}" srcOrd="0" destOrd="0" presId="urn:microsoft.com/office/officeart/2005/8/layout/vList2"/>
    <dgm:cxn modelId="{2051C18F-FA98-4BC4-98CA-ED8DB6417728}" type="presParOf" srcId="{775DD07D-B5F8-4BF4-B528-79F92847A129}" destId="{43D903FD-9C7F-4AB5-A32C-AD0D85A320F5}" srcOrd="0" destOrd="0" presId="urn:microsoft.com/office/officeart/2005/8/layout/vList2"/>
    <dgm:cxn modelId="{B42A107E-BC2E-46AF-8DD9-F6FC825BDC2F}" type="presParOf" srcId="{775DD07D-B5F8-4BF4-B528-79F92847A129}" destId="{5ED1CD33-6C1F-46BF-94A0-B83BFBA1991B}" srcOrd="1" destOrd="0" presId="urn:microsoft.com/office/officeart/2005/8/layout/vList2"/>
    <dgm:cxn modelId="{D117B026-28C5-4452-AAE8-80C17424FB97}" type="presParOf" srcId="{775DD07D-B5F8-4BF4-B528-79F92847A129}" destId="{1B55C896-C30B-4861-A394-A1667CDC91AE}" srcOrd="2" destOrd="0" presId="urn:microsoft.com/office/officeart/2005/8/layout/vList2"/>
    <dgm:cxn modelId="{4C832B4E-15C9-41CB-86C8-5364C72D17F3}" type="presParOf" srcId="{775DD07D-B5F8-4BF4-B528-79F92847A129}" destId="{4353FFFA-9741-4F5C-B6A5-361578A45667}" srcOrd="3" destOrd="0" presId="urn:microsoft.com/office/officeart/2005/8/layout/vList2"/>
    <dgm:cxn modelId="{6AFA3ECC-1B51-4163-8207-3FDA8B14158B}" type="presParOf" srcId="{775DD07D-B5F8-4BF4-B528-79F92847A129}" destId="{375A1AD8-BE7E-482F-922F-E94AC75A949B}" srcOrd="4" destOrd="0" presId="urn:microsoft.com/office/officeart/2005/8/layout/vList2"/>
    <dgm:cxn modelId="{66020B4E-25C4-44FD-BF6A-9741F27E8BC9}" type="presParOf" srcId="{775DD07D-B5F8-4BF4-B528-79F92847A129}" destId="{EBB45208-6EAB-404B-B0EF-A7C9C1A2F073}" srcOrd="5" destOrd="0" presId="urn:microsoft.com/office/officeart/2005/8/layout/vList2"/>
    <dgm:cxn modelId="{E9DD9EED-2D06-4C19-B14E-2118B7765C8D}" type="presParOf" srcId="{775DD07D-B5F8-4BF4-B528-79F92847A129}" destId="{8770FCC4-51F5-44C6-AF79-15F3AE43DCE2}" srcOrd="6" destOrd="0" presId="urn:microsoft.com/office/officeart/2005/8/layout/vList2"/>
    <dgm:cxn modelId="{538F1862-9637-405E-A914-6D64A73065C1}" type="presParOf" srcId="{775DD07D-B5F8-4BF4-B528-79F92847A129}" destId="{C23C941D-EA59-42D2-9E01-3F5C51A2CDE5}" srcOrd="7" destOrd="0" presId="urn:microsoft.com/office/officeart/2005/8/layout/vList2"/>
    <dgm:cxn modelId="{C221CB99-C3C0-48C1-8328-FB09B88E7B51}" type="presParOf" srcId="{775DD07D-B5F8-4BF4-B528-79F92847A129}" destId="{136D8085-43E2-4565-91C1-668B2F0BA76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ED3259-4E79-418F-AEEF-3DCA7E7DB6C9}" type="doc">
      <dgm:prSet loTypeId="urn:microsoft.com/office/officeart/2016/7/layout/BasicLinearProcessNumbered" loCatId="process" qsTypeId="urn:microsoft.com/office/officeart/2005/8/quickstyle/simple1" qsCatId="simple" csTypeId="urn:microsoft.com/office/officeart/2005/8/colors/accent1_2" csCatId="accent1"/>
      <dgm:spPr/>
      <dgm:t>
        <a:bodyPr/>
        <a:lstStyle/>
        <a:p>
          <a:endParaRPr lang="en-US"/>
        </a:p>
      </dgm:t>
    </dgm:pt>
    <dgm:pt modelId="{51699B69-AADD-4DBA-BA05-FE3E2D933A2A}">
      <dgm:prSet/>
      <dgm:spPr/>
      <dgm:t>
        <a:bodyPr/>
        <a:lstStyle/>
        <a:p>
          <a:r>
            <a:rPr lang="en-US"/>
            <a:t>Company should decrease the cost of insurance or should introduce new plans for smoking so that more people who smoke will be attracted to insurance.</a:t>
          </a:r>
        </a:p>
      </dgm:t>
    </dgm:pt>
    <dgm:pt modelId="{1AE3E6C2-3733-444B-85A2-EC32C469A0CA}" type="parTrans" cxnId="{68569571-9AFA-46C4-8E3F-3EA2B136BCA5}">
      <dgm:prSet/>
      <dgm:spPr/>
      <dgm:t>
        <a:bodyPr/>
        <a:lstStyle/>
        <a:p>
          <a:endParaRPr lang="en-US"/>
        </a:p>
      </dgm:t>
    </dgm:pt>
    <dgm:pt modelId="{F541FA3A-7B3F-4A18-A244-A83DCE2C15F0}" type="sibTrans" cxnId="{68569571-9AFA-46C4-8E3F-3EA2B136BCA5}">
      <dgm:prSet phldrT="1"/>
      <dgm:spPr/>
      <dgm:t>
        <a:bodyPr/>
        <a:lstStyle/>
        <a:p>
          <a:r>
            <a:rPr lang="en-US"/>
            <a:t>1</a:t>
          </a:r>
        </a:p>
      </dgm:t>
    </dgm:pt>
    <dgm:pt modelId="{0E94FE54-FF34-446A-9461-ABF51EBC8356}">
      <dgm:prSet/>
      <dgm:spPr/>
      <dgm:t>
        <a:bodyPr/>
        <a:lstStyle/>
        <a:p>
          <a:r>
            <a:rPr lang="en-US"/>
            <a:t>Also new plans for beneficiaries with dependents more then 4, as it seems these people are paying charges less then people with no dependents like they are opting for some low coverage plan.</a:t>
          </a:r>
        </a:p>
      </dgm:t>
    </dgm:pt>
    <dgm:pt modelId="{821C4AB7-F2DD-48FB-B755-EB97CDC7D631}" type="parTrans" cxnId="{E4A2189C-82D0-466C-BF01-F7518A67894A}">
      <dgm:prSet/>
      <dgm:spPr/>
      <dgm:t>
        <a:bodyPr/>
        <a:lstStyle/>
        <a:p>
          <a:endParaRPr lang="en-US"/>
        </a:p>
      </dgm:t>
    </dgm:pt>
    <dgm:pt modelId="{8784F2A7-F730-47C7-9D3B-66B6477E96ED}" type="sibTrans" cxnId="{E4A2189C-82D0-466C-BF01-F7518A67894A}">
      <dgm:prSet phldrT="2"/>
      <dgm:spPr/>
      <dgm:t>
        <a:bodyPr/>
        <a:lstStyle/>
        <a:p>
          <a:r>
            <a:rPr lang="en-US"/>
            <a:t>2</a:t>
          </a:r>
        </a:p>
      </dgm:t>
    </dgm:pt>
    <dgm:pt modelId="{861BAEB0-5867-4319-8FD6-0B7495938971}" type="pres">
      <dgm:prSet presAssocID="{56ED3259-4E79-418F-AEEF-3DCA7E7DB6C9}" presName="Name0" presStyleCnt="0">
        <dgm:presLayoutVars>
          <dgm:animLvl val="lvl"/>
          <dgm:resizeHandles val="exact"/>
        </dgm:presLayoutVars>
      </dgm:prSet>
      <dgm:spPr/>
    </dgm:pt>
    <dgm:pt modelId="{887ED280-6ADE-4D2B-8823-68B67F392CD1}" type="pres">
      <dgm:prSet presAssocID="{51699B69-AADD-4DBA-BA05-FE3E2D933A2A}" presName="compositeNode" presStyleCnt="0">
        <dgm:presLayoutVars>
          <dgm:bulletEnabled val="1"/>
        </dgm:presLayoutVars>
      </dgm:prSet>
      <dgm:spPr/>
    </dgm:pt>
    <dgm:pt modelId="{E435D5EF-D6F2-48B3-85E2-60AB7DB71234}" type="pres">
      <dgm:prSet presAssocID="{51699B69-AADD-4DBA-BA05-FE3E2D933A2A}" presName="bgRect" presStyleLbl="bgAccFollowNode1" presStyleIdx="0" presStyleCnt="2"/>
      <dgm:spPr/>
    </dgm:pt>
    <dgm:pt modelId="{F04AD57E-F66B-408B-8758-B569E8584198}" type="pres">
      <dgm:prSet presAssocID="{F541FA3A-7B3F-4A18-A244-A83DCE2C15F0}" presName="sibTransNodeCircle" presStyleLbl="alignNode1" presStyleIdx="0" presStyleCnt="4">
        <dgm:presLayoutVars>
          <dgm:chMax val="0"/>
          <dgm:bulletEnabled/>
        </dgm:presLayoutVars>
      </dgm:prSet>
      <dgm:spPr/>
    </dgm:pt>
    <dgm:pt modelId="{F943EAC6-1A75-4EFB-9009-D5064EEEEBB4}" type="pres">
      <dgm:prSet presAssocID="{51699B69-AADD-4DBA-BA05-FE3E2D933A2A}" presName="bottomLine" presStyleLbl="alignNode1" presStyleIdx="1" presStyleCnt="4">
        <dgm:presLayoutVars/>
      </dgm:prSet>
      <dgm:spPr/>
    </dgm:pt>
    <dgm:pt modelId="{4C030DEF-7511-4F28-8C15-00745462080A}" type="pres">
      <dgm:prSet presAssocID="{51699B69-AADD-4DBA-BA05-FE3E2D933A2A}" presName="nodeText" presStyleLbl="bgAccFollowNode1" presStyleIdx="0" presStyleCnt="2">
        <dgm:presLayoutVars>
          <dgm:bulletEnabled val="1"/>
        </dgm:presLayoutVars>
      </dgm:prSet>
      <dgm:spPr/>
    </dgm:pt>
    <dgm:pt modelId="{2B6AC556-48FB-431C-B64C-7B7E8DD7799F}" type="pres">
      <dgm:prSet presAssocID="{F541FA3A-7B3F-4A18-A244-A83DCE2C15F0}" presName="sibTrans" presStyleCnt="0"/>
      <dgm:spPr/>
    </dgm:pt>
    <dgm:pt modelId="{63306A50-FFE5-4927-805C-B4B45299FEE2}" type="pres">
      <dgm:prSet presAssocID="{0E94FE54-FF34-446A-9461-ABF51EBC8356}" presName="compositeNode" presStyleCnt="0">
        <dgm:presLayoutVars>
          <dgm:bulletEnabled val="1"/>
        </dgm:presLayoutVars>
      </dgm:prSet>
      <dgm:spPr/>
    </dgm:pt>
    <dgm:pt modelId="{163028A8-7291-4E3F-BCCD-4AB3A74DF958}" type="pres">
      <dgm:prSet presAssocID="{0E94FE54-FF34-446A-9461-ABF51EBC8356}" presName="bgRect" presStyleLbl="bgAccFollowNode1" presStyleIdx="1" presStyleCnt="2"/>
      <dgm:spPr/>
    </dgm:pt>
    <dgm:pt modelId="{1052A07B-D565-42E7-8C56-C9F1D1A9EB68}" type="pres">
      <dgm:prSet presAssocID="{8784F2A7-F730-47C7-9D3B-66B6477E96ED}" presName="sibTransNodeCircle" presStyleLbl="alignNode1" presStyleIdx="2" presStyleCnt="4">
        <dgm:presLayoutVars>
          <dgm:chMax val="0"/>
          <dgm:bulletEnabled/>
        </dgm:presLayoutVars>
      </dgm:prSet>
      <dgm:spPr/>
    </dgm:pt>
    <dgm:pt modelId="{4981BBEC-205F-4CEE-BA24-2C62DE6322EE}" type="pres">
      <dgm:prSet presAssocID="{0E94FE54-FF34-446A-9461-ABF51EBC8356}" presName="bottomLine" presStyleLbl="alignNode1" presStyleIdx="3" presStyleCnt="4">
        <dgm:presLayoutVars/>
      </dgm:prSet>
      <dgm:spPr/>
    </dgm:pt>
    <dgm:pt modelId="{1C7D6DE9-BEDE-4CF6-8E0A-4D9813AC623E}" type="pres">
      <dgm:prSet presAssocID="{0E94FE54-FF34-446A-9461-ABF51EBC8356}" presName="nodeText" presStyleLbl="bgAccFollowNode1" presStyleIdx="1" presStyleCnt="2">
        <dgm:presLayoutVars>
          <dgm:bulletEnabled val="1"/>
        </dgm:presLayoutVars>
      </dgm:prSet>
      <dgm:spPr/>
    </dgm:pt>
  </dgm:ptLst>
  <dgm:cxnLst>
    <dgm:cxn modelId="{B8343F09-8D75-47D6-B644-5FD6D07FBD93}" type="presOf" srcId="{51699B69-AADD-4DBA-BA05-FE3E2D933A2A}" destId="{E435D5EF-D6F2-48B3-85E2-60AB7DB71234}" srcOrd="0" destOrd="0" presId="urn:microsoft.com/office/officeart/2016/7/layout/BasicLinearProcessNumbered"/>
    <dgm:cxn modelId="{8BFB6666-DA7D-426B-A63E-7187A0A08EE5}" type="presOf" srcId="{51699B69-AADD-4DBA-BA05-FE3E2D933A2A}" destId="{4C030DEF-7511-4F28-8C15-00745462080A}" srcOrd="1" destOrd="0" presId="urn:microsoft.com/office/officeart/2016/7/layout/BasicLinearProcessNumbered"/>
    <dgm:cxn modelId="{68569571-9AFA-46C4-8E3F-3EA2B136BCA5}" srcId="{56ED3259-4E79-418F-AEEF-3DCA7E7DB6C9}" destId="{51699B69-AADD-4DBA-BA05-FE3E2D933A2A}" srcOrd="0" destOrd="0" parTransId="{1AE3E6C2-3733-444B-85A2-EC32C469A0CA}" sibTransId="{F541FA3A-7B3F-4A18-A244-A83DCE2C15F0}"/>
    <dgm:cxn modelId="{0F17BE96-A3A1-4904-A74F-F8C679888F07}" type="presOf" srcId="{F541FA3A-7B3F-4A18-A244-A83DCE2C15F0}" destId="{F04AD57E-F66B-408B-8758-B569E8584198}" srcOrd="0" destOrd="0" presId="urn:microsoft.com/office/officeart/2016/7/layout/BasicLinearProcessNumbered"/>
    <dgm:cxn modelId="{E4A2189C-82D0-466C-BF01-F7518A67894A}" srcId="{56ED3259-4E79-418F-AEEF-3DCA7E7DB6C9}" destId="{0E94FE54-FF34-446A-9461-ABF51EBC8356}" srcOrd="1" destOrd="0" parTransId="{821C4AB7-F2DD-48FB-B755-EB97CDC7D631}" sibTransId="{8784F2A7-F730-47C7-9D3B-66B6477E96ED}"/>
    <dgm:cxn modelId="{AE17EBA0-6BDE-43CB-94B7-FD55A9C676B6}" type="presOf" srcId="{0E94FE54-FF34-446A-9461-ABF51EBC8356}" destId="{1C7D6DE9-BEDE-4CF6-8E0A-4D9813AC623E}" srcOrd="1" destOrd="0" presId="urn:microsoft.com/office/officeart/2016/7/layout/BasicLinearProcessNumbered"/>
    <dgm:cxn modelId="{7BBDDDC2-7BAF-4C70-B08D-AD3C0729C50F}" type="presOf" srcId="{56ED3259-4E79-418F-AEEF-3DCA7E7DB6C9}" destId="{861BAEB0-5867-4319-8FD6-0B7495938971}" srcOrd="0" destOrd="0" presId="urn:microsoft.com/office/officeart/2016/7/layout/BasicLinearProcessNumbered"/>
    <dgm:cxn modelId="{D9A7E2D7-DCD7-4A13-BFC9-FC81A03C911E}" type="presOf" srcId="{8784F2A7-F730-47C7-9D3B-66B6477E96ED}" destId="{1052A07B-D565-42E7-8C56-C9F1D1A9EB68}" srcOrd="0" destOrd="0" presId="urn:microsoft.com/office/officeart/2016/7/layout/BasicLinearProcessNumbered"/>
    <dgm:cxn modelId="{1E887DF7-07DA-494E-9FE9-7155CA409267}" type="presOf" srcId="{0E94FE54-FF34-446A-9461-ABF51EBC8356}" destId="{163028A8-7291-4E3F-BCCD-4AB3A74DF958}" srcOrd="0" destOrd="0" presId="urn:microsoft.com/office/officeart/2016/7/layout/BasicLinearProcessNumbered"/>
    <dgm:cxn modelId="{7CABB79A-BAB0-4A1D-AE46-B71F30D4504A}" type="presParOf" srcId="{861BAEB0-5867-4319-8FD6-0B7495938971}" destId="{887ED280-6ADE-4D2B-8823-68B67F392CD1}" srcOrd="0" destOrd="0" presId="urn:microsoft.com/office/officeart/2016/7/layout/BasicLinearProcessNumbered"/>
    <dgm:cxn modelId="{92571B28-FB1F-4DC6-B0F0-27BB2283B9FD}" type="presParOf" srcId="{887ED280-6ADE-4D2B-8823-68B67F392CD1}" destId="{E435D5EF-D6F2-48B3-85E2-60AB7DB71234}" srcOrd="0" destOrd="0" presId="urn:microsoft.com/office/officeart/2016/7/layout/BasicLinearProcessNumbered"/>
    <dgm:cxn modelId="{B5A47CB8-8123-4425-9E89-996A9C9517BF}" type="presParOf" srcId="{887ED280-6ADE-4D2B-8823-68B67F392CD1}" destId="{F04AD57E-F66B-408B-8758-B569E8584198}" srcOrd="1" destOrd="0" presId="urn:microsoft.com/office/officeart/2016/7/layout/BasicLinearProcessNumbered"/>
    <dgm:cxn modelId="{A0B7D67D-0511-44FB-8B83-EA50485310DD}" type="presParOf" srcId="{887ED280-6ADE-4D2B-8823-68B67F392CD1}" destId="{F943EAC6-1A75-4EFB-9009-D5064EEEEBB4}" srcOrd="2" destOrd="0" presId="urn:microsoft.com/office/officeart/2016/7/layout/BasicLinearProcessNumbered"/>
    <dgm:cxn modelId="{D5B19BD7-73D1-4694-AA98-27BE2895DC87}" type="presParOf" srcId="{887ED280-6ADE-4D2B-8823-68B67F392CD1}" destId="{4C030DEF-7511-4F28-8C15-00745462080A}" srcOrd="3" destOrd="0" presId="urn:microsoft.com/office/officeart/2016/7/layout/BasicLinearProcessNumbered"/>
    <dgm:cxn modelId="{FC8BA134-05DA-4124-8457-196B85F0CE5A}" type="presParOf" srcId="{861BAEB0-5867-4319-8FD6-0B7495938971}" destId="{2B6AC556-48FB-431C-B64C-7B7E8DD7799F}" srcOrd="1" destOrd="0" presId="urn:microsoft.com/office/officeart/2016/7/layout/BasicLinearProcessNumbered"/>
    <dgm:cxn modelId="{FF5FD4F7-9024-4A54-AAD8-2389B231DF46}" type="presParOf" srcId="{861BAEB0-5867-4319-8FD6-0B7495938971}" destId="{63306A50-FFE5-4927-805C-B4B45299FEE2}" srcOrd="2" destOrd="0" presId="urn:microsoft.com/office/officeart/2016/7/layout/BasicLinearProcessNumbered"/>
    <dgm:cxn modelId="{54E28AF5-FA84-43B3-8F80-FFFDCEE5F264}" type="presParOf" srcId="{63306A50-FFE5-4927-805C-B4B45299FEE2}" destId="{163028A8-7291-4E3F-BCCD-4AB3A74DF958}" srcOrd="0" destOrd="0" presId="urn:microsoft.com/office/officeart/2016/7/layout/BasicLinearProcessNumbered"/>
    <dgm:cxn modelId="{E42F7581-9E9B-4DBE-8C63-4693A7154CB1}" type="presParOf" srcId="{63306A50-FFE5-4927-805C-B4B45299FEE2}" destId="{1052A07B-D565-42E7-8C56-C9F1D1A9EB68}" srcOrd="1" destOrd="0" presId="urn:microsoft.com/office/officeart/2016/7/layout/BasicLinearProcessNumbered"/>
    <dgm:cxn modelId="{B88CFDAF-77FE-4DF6-A7DA-132767F997E5}" type="presParOf" srcId="{63306A50-FFE5-4927-805C-B4B45299FEE2}" destId="{4981BBEC-205F-4CEE-BA24-2C62DE6322EE}" srcOrd="2" destOrd="0" presId="urn:microsoft.com/office/officeart/2016/7/layout/BasicLinearProcessNumbered"/>
    <dgm:cxn modelId="{51DC4E6E-4A40-41FF-9577-EC52E8533039}" type="presParOf" srcId="{63306A50-FFE5-4927-805C-B4B45299FEE2}" destId="{1C7D6DE9-BEDE-4CF6-8E0A-4D9813AC623E}"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151B5E-7C8B-426B-95DF-B2EC43BB0D73}">
      <dsp:nvSpPr>
        <dsp:cNvPr id="0" name=""/>
        <dsp:cNvSpPr/>
      </dsp:nvSpPr>
      <dsp:spPr>
        <a:xfrm>
          <a:off x="0" y="292"/>
          <a:ext cx="10862898" cy="6838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4CC4B5-E4CE-4110-938C-9AD44576BAED}">
      <dsp:nvSpPr>
        <dsp:cNvPr id="0" name=""/>
        <dsp:cNvSpPr/>
      </dsp:nvSpPr>
      <dsp:spPr>
        <a:xfrm>
          <a:off x="206855" y="154151"/>
          <a:ext cx="376100" cy="3761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BB0DB6-66D9-4751-AD72-AD0E27D14BC7}">
      <dsp:nvSpPr>
        <dsp:cNvPr id="0" name=""/>
        <dsp:cNvSpPr/>
      </dsp:nvSpPr>
      <dsp:spPr>
        <a:xfrm>
          <a:off x="789810" y="292"/>
          <a:ext cx="10073087" cy="683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71" tIns="72371" rIns="72371" bIns="72371" numCol="1" spcCol="1270" anchor="ctr" anchorCtr="0">
          <a:noAutofit/>
        </a:bodyPr>
        <a:lstStyle/>
        <a:p>
          <a:pPr marL="0" lvl="0" indent="0" algn="l" defTabSz="1111250">
            <a:lnSpc>
              <a:spcPct val="100000"/>
            </a:lnSpc>
            <a:spcBef>
              <a:spcPct val="0"/>
            </a:spcBef>
            <a:spcAft>
              <a:spcPct val="35000"/>
            </a:spcAft>
            <a:buNone/>
          </a:pPr>
          <a:r>
            <a:rPr lang="en-US" sz="2500" kern="1200"/>
            <a:t>To predict insurance cost based on input data.</a:t>
          </a:r>
        </a:p>
      </dsp:txBody>
      <dsp:txXfrm>
        <a:off x="789810" y="292"/>
        <a:ext cx="10073087" cy="683818"/>
      </dsp:txXfrm>
    </dsp:sp>
    <dsp:sp modelId="{A180529B-E46B-4244-9C8E-CCE29E766DBB}">
      <dsp:nvSpPr>
        <dsp:cNvPr id="0" name=""/>
        <dsp:cNvSpPr/>
      </dsp:nvSpPr>
      <dsp:spPr>
        <a:xfrm>
          <a:off x="0" y="855065"/>
          <a:ext cx="10862898" cy="6838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3BE02F-817A-4520-ACF0-686B7F7147FC}">
      <dsp:nvSpPr>
        <dsp:cNvPr id="0" name=""/>
        <dsp:cNvSpPr/>
      </dsp:nvSpPr>
      <dsp:spPr>
        <a:xfrm>
          <a:off x="206855" y="1008924"/>
          <a:ext cx="376100" cy="3761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4C041B-1DA1-44B2-A2DF-EDC1CC0F07B4}">
      <dsp:nvSpPr>
        <dsp:cNvPr id="0" name=""/>
        <dsp:cNvSpPr/>
      </dsp:nvSpPr>
      <dsp:spPr>
        <a:xfrm>
          <a:off x="789810" y="855065"/>
          <a:ext cx="10073087" cy="683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71" tIns="72371" rIns="72371" bIns="72371" numCol="1" spcCol="1270" anchor="ctr" anchorCtr="0">
          <a:noAutofit/>
        </a:bodyPr>
        <a:lstStyle/>
        <a:p>
          <a:pPr marL="0" lvl="0" indent="0" algn="l" defTabSz="1111250">
            <a:lnSpc>
              <a:spcPct val="100000"/>
            </a:lnSpc>
            <a:spcBef>
              <a:spcPct val="0"/>
            </a:spcBef>
            <a:spcAft>
              <a:spcPct val="35000"/>
            </a:spcAft>
            <a:buNone/>
          </a:pPr>
          <a:r>
            <a:rPr lang="en-IN" sz="2500" kern="1200"/>
            <a:t>To make the process fast.</a:t>
          </a:r>
          <a:endParaRPr lang="en-US" sz="2500" kern="1200"/>
        </a:p>
      </dsp:txBody>
      <dsp:txXfrm>
        <a:off x="789810" y="855065"/>
        <a:ext cx="10073087" cy="683818"/>
      </dsp:txXfrm>
    </dsp:sp>
    <dsp:sp modelId="{97C5C23E-3246-469F-988D-50569B657BF1}">
      <dsp:nvSpPr>
        <dsp:cNvPr id="0" name=""/>
        <dsp:cNvSpPr/>
      </dsp:nvSpPr>
      <dsp:spPr>
        <a:xfrm>
          <a:off x="0" y="1709839"/>
          <a:ext cx="10862898" cy="6838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194C06-BBB2-491E-97C9-DEC1C643B7B2}">
      <dsp:nvSpPr>
        <dsp:cNvPr id="0" name=""/>
        <dsp:cNvSpPr/>
      </dsp:nvSpPr>
      <dsp:spPr>
        <a:xfrm>
          <a:off x="206855" y="1863698"/>
          <a:ext cx="376100" cy="3761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B9BC55-F6AF-4F25-9534-DADB42B5541C}">
      <dsp:nvSpPr>
        <dsp:cNvPr id="0" name=""/>
        <dsp:cNvSpPr/>
      </dsp:nvSpPr>
      <dsp:spPr>
        <a:xfrm>
          <a:off x="789810" y="1709839"/>
          <a:ext cx="10073087" cy="683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71" tIns="72371" rIns="72371" bIns="72371" numCol="1" spcCol="1270" anchor="ctr" anchorCtr="0">
          <a:noAutofit/>
        </a:bodyPr>
        <a:lstStyle/>
        <a:p>
          <a:pPr marL="0" lvl="0" indent="0" algn="l" defTabSz="1111250">
            <a:lnSpc>
              <a:spcPct val="100000"/>
            </a:lnSpc>
            <a:spcBef>
              <a:spcPct val="0"/>
            </a:spcBef>
            <a:spcAft>
              <a:spcPct val="35000"/>
            </a:spcAft>
            <a:buNone/>
          </a:pPr>
          <a:r>
            <a:rPr lang="en-IN" sz="2500" kern="1200"/>
            <a:t>To minimise the error of company.</a:t>
          </a:r>
          <a:endParaRPr lang="en-US" sz="2500" kern="1200"/>
        </a:p>
      </dsp:txBody>
      <dsp:txXfrm>
        <a:off x="789810" y="1709839"/>
        <a:ext cx="10073087" cy="6838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D903FD-9C7F-4AB5-A32C-AD0D85A320F5}">
      <dsp:nvSpPr>
        <dsp:cNvPr id="0" name=""/>
        <dsp:cNvSpPr/>
      </dsp:nvSpPr>
      <dsp:spPr>
        <a:xfrm>
          <a:off x="0" y="154584"/>
          <a:ext cx="8010099" cy="10659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Charges for smoker beneficiary are very high as compared to the non-smoker.</a:t>
          </a:r>
        </a:p>
      </dsp:txBody>
      <dsp:txXfrm>
        <a:off x="52037" y="206621"/>
        <a:ext cx="7906025" cy="961899"/>
      </dsp:txXfrm>
    </dsp:sp>
    <dsp:sp modelId="{1B55C896-C30B-4861-A394-A1667CDC91AE}">
      <dsp:nvSpPr>
        <dsp:cNvPr id="0" name=""/>
        <dsp:cNvSpPr/>
      </dsp:nvSpPr>
      <dsp:spPr>
        <a:xfrm>
          <a:off x="0" y="1263758"/>
          <a:ext cx="8010099" cy="10659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Charges might increase if the BMI is above ideal range of 18.5 - 24.9 and the beneficiary is nonsmoker, for beneficiary who smoke and has BMI above the ideal range the charges are certain to increase.</a:t>
          </a:r>
        </a:p>
      </dsp:txBody>
      <dsp:txXfrm>
        <a:off x="52037" y="1315795"/>
        <a:ext cx="7906025" cy="961899"/>
      </dsp:txXfrm>
    </dsp:sp>
    <dsp:sp modelId="{375A1AD8-BE7E-482F-922F-E94AC75A949B}">
      <dsp:nvSpPr>
        <dsp:cNvPr id="0" name=""/>
        <dsp:cNvSpPr/>
      </dsp:nvSpPr>
      <dsp:spPr>
        <a:xfrm>
          <a:off x="0" y="2372932"/>
          <a:ext cx="8010099" cy="10659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Maximum no of beneficiaries don't have dependents, charges tend to increase with increase in dependents, but for some reason the charges for dependents with beneficiaries with more then 4 is very less this maybe due to these beneficiaries would be buying insurance of low-cost or of low coverage.</a:t>
          </a:r>
        </a:p>
      </dsp:txBody>
      <dsp:txXfrm>
        <a:off x="52037" y="2424969"/>
        <a:ext cx="7906025" cy="961899"/>
      </dsp:txXfrm>
    </dsp:sp>
    <dsp:sp modelId="{8770FCC4-51F5-44C6-AF79-15F3AE43DCE2}">
      <dsp:nvSpPr>
        <dsp:cNvPr id="0" name=""/>
        <dsp:cNvSpPr/>
      </dsp:nvSpPr>
      <dsp:spPr>
        <a:xfrm>
          <a:off x="0" y="3482105"/>
          <a:ext cx="8010099" cy="10659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In southeast region beneficiaries are slightly more populated than other regions.</a:t>
          </a:r>
        </a:p>
      </dsp:txBody>
      <dsp:txXfrm>
        <a:off x="52037" y="3534142"/>
        <a:ext cx="7906025" cy="961899"/>
      </dsp:txXfrm>
    </dsp:sp>
    <dsp:sp modelId="{136D8085-43E2-4565-91C1-668B2F0BA769}">
      <dsp:nvSpPr>
        <dsp:cNvPr id="0" name=""/>
        <dsp:cNvSpPr/>
      </dsp:nvSpPr>
      <dsp:spPr>
        <a:xfrm>
          <a:off x="0" y="4591279"/>
          <a:ext cx="8010099" cy="10659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Best preforming model is RandomForestRegressor with 97.65% accuracy.</a:t>
          </a:r>
        </a:p>
      </dsp:txBody>
      <dsp:txXfrm>
        <a:off x="52037" y="4643316"/>
        <a:ext cx="7906025" cy="9618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5D5EF-D6F2-48B3-85E2-60AB7DB71234}">
      <dsp:nvSpPr>
        <dsp:cNvPr id="0" name=""/>
        <dsp:cNvSpPr/>
      </dsp:nvSpPr>
      <dsp:spPr>
        <a:xfrm>
          <a:off x="1389" y="0"/>
          <a:ext cx="5417869" cy="34140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2398" tIns="330200" rIns="422398" bIns="330200" numCol="1" spcCol="1270" anchor="t" anchorCtr="0">
          <a:noAutofit/>
        </a:bodyPr>
        <a:lstStyle/>
        <a:p>
          <a:pPr marL="0" lvl="0" indent="0" algn="l" defTabSz="800100">
            <a:lnSpc>
              <a:spcPct val="90000"/>
            </a:lnSpc>
            <a:spcBef>
              <a:spcPct val="0"/>
            </a:spcBef>
            <a:spcAft>
              <a:spcPct val="35000"/>
            </a:spcAft>
            <a:buNone/>
          </a:pPr>
          <a:r>
            <a:rPr lang="en-US" sz="1800" kern="1200"/>
            <a:t>Company should decrease the cost of insurance or should introduce new plans for smoking so that more people who smoke will be attracted to insurance.</a:t>
          </a:r>
        </a:p>
      </dsp:txBody>
      <dsp:txXfrm>
        <a:off x="1389" y="1297354"/>
        <a:ext cx="5417869" cy="2048454"/>
      </dsp:txXfrm>
    </dsp:sp>
    <dsp:sp modelId="{F04AD57E-F66B-408B-8758-B569E8584198}">
      <dsp:nvSpPr>
        <dsp:cNvPr id="0" name=""/>
        <dsp:cNvSpPr/>
      </dsp:nvSpPr>
      <dsp:spPr>
        <a:xfrm>
          <a:off x="2198210" y="341409"/>
          <a:ext cx="1024227" cy="1024227"/>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853" tIns="12700" rIns="79853"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2348205" y="491404"/>
        <a:ext cx="724237" cy="724237"/>
      </dsp:txXfrm>
    </dsp:sp>
    <dsp:sp modelId="{F943EAC6-1A75-4EFB-9009-D5064EEEEBB4}">
      <dsp:nvSpPr>
        <dsp:cNvPr id="0" name=""/>
        <dsp:cNvSpPr/>
      </dsp:nvSpPr>
      <dsp:spPr>
        <a:xfrm>
          <a:off x="1389" y="3414019"/>
          <a:ext cx="5417869"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3028A8-7291-4E3F-BCCD-4AB3A74DF958}">
      <dsp:nvSpPr>
        <dsp:cNvPr id="0" name=""/>
        <dsp:cNvSpPr/>
      </dsp:nvSpPr>
      <dsp:spPr>
        <a:xfrm>
          <a:off x="5961045" y="0"/>
          <a:ext cx="5417869" cy="34140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2398" tIns="330200" rIns="422398" bIns="330200" numCol="1" spcCol="1270" anchor="t" anchorCtr="0">
          <a:noAutofit/>
        </a:bodyPr>
        <a:lstStyle/>
        <a:p>
          <a:pPr marL="0" lvl="0" indent="0" algn="l" defTabSz="800100">
            <a:lnSpc>
              <a:spcPct val="90000"/>
            </a:lnSpc>
            <a:spcBef>
              <a:spcPct val="0"/>
            </a:spcBef>
            <a:spcAft>
              <a:spcPct val="35000"/>
            </a:spcAft>
            <a:buNone/>
          </a:pPr>
          <a:r>
            <a:rPr lang="en-US" sz="1800" kern="1200"/>
            <a:t>Also new plans for beneficiaries with dependents more then 4, as it seems these people are paying charges less then people with no dependents like they are opting for some low coverage plan.</a:t>
          </a:r>
        </a:p>
      </dsp:txBody>
      <dsp:txXfrm>
        <a:off x="5961045" y="1297354"/>
        <a:ext cx="5417869" cy="2048454"/>
      </dsp:txXfrm>
    </dsp:sp>
    <dsp:sp modelId="{1052A07B-D565-42E7-8C56-C9F1D1A9EB68}">
      <dsp:nvSpPr>
        <dsp:cNvPr id="0" name=""/>
        <dsp:cNvSpPr/>
      </dsp:nvSpPr>
      <dsp:spPr>
        <a:xfrm>
          <a:off x="8157866" y="341409"/>
          <a:ext cx="1024227" cy="1024227"/>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853" tIns="12700" rIns="79853"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8307861" y="491404"/>
        <a:ext cx="724237" cy="724237"/>
      </dsp:txXfrm>
    </dsp:sp>
    <dsp:sp modelId="{4981BBEC-205F-4CEE-BA24-2C62DE6322EE}">
      <dsp:nvSpPr>
        <dsp:cNvPr id="0" name=""/>
        <dsp:cNvSpPr/>
      </dsp:nvSpPr>
      <dsp:spPr>
        <a:xfrm>
          <a:off x="5961045" y="3414019"/>
          <a:ext cx="5417869"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10/13/2023</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049603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10/13/2023</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913339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10/13/2023</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238541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10/13/2023</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541595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10/13/2023</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11848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10/13/2023</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35623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10/13/2023</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61053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10/13/2023</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60581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10/13/2023</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56874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10/13/2023</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2802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10/13/2023</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573401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10/13/2023</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143258276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1" r:id="rId6"/>
    <p:sldLayoutId id="2147483697" r:id="rId7"/>
    <p:sldLayoutId id="2147483698" r:id="rId8"/>
    <p:sldLayoutId id="2147483699" r:id="rId9"/>
    <p:sldLayoutId id="2147483700" r:id="rId10"/>
    <p:sldLayoutId id="2147483702"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811A6C-040C-4C5A-8FF3-63EC6CC40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5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70B17-ED19-A834-218F-7A1AD09BD37D}"/>
              </a:ext>
            </a:extLst>
          </p:cNvPr>
          <p:cNvSpPr>
            <a:spLocks noGrp="1"/>
          </p:cNvSpPr>
          <p:nvPr>
            <p:ph type="ctrTitle"/>
          </p:nvPr>
        </p:nvSpPr>
        <p:spPr>
          <a:xfrm>
            <a:off x="484554" y="397275"/>
            <a:ext cx="5230446" cy="3761257"/>
          </a:xfrm>
        </p:spPr>
        <p:txBody>
          <a:bodyPr anchor="ctr">
            <a:normAutofit/>
          </a:bodyPr>
          <a:lstStyle/>
          <a:p>
            <a:r>
              <a:rPr lang="en-US" dirty="0"/>
              <a:t>Insurance Cost Prediction</a:t>
            </a:r>
            <a:endParaRPr lang="en-IN" dirty="0"/>
          </a:p>
        </p:txBody>
      </p:sp>
      <p:sp>
        <p:nvSpPr>
          <p:cNvPr id="3" name="Subtitle 2">
            <a:extLst>
              <a:ext uri="{FF2B5EF4-FFF2-40B4-BE49-F238E27FC236}">
                <a16:creationId xmlns:a16="http://schemas.microsoft.com/office/drawing/2014/main" id="{9FA76864-118F-6527-1BC0-7FB3FE34FF0A}"/>
              </a:ext>
            </a:extLst>
          </p:cNvPr>
          <p:cNvSpPr>
            <a:spLocks noGrp="1"/>
          </p:cNvSpPr>
          <p:nvPr>
            <p:ph type="subTitle" idx="1"/>
          </p:nvPr>
        </p:nvSpPr>
        <p:spPr>
          <a:xfrm>
            <a:off x="351182" y="4846029"/>
            <a:ext cx="5363817" cy="1375512"/>
          </a:xfrm>
        </p:spPr>
        <p:txBody>
          <a:bodyPr anchor="ctr">
            <a:normAutofit/>
          </a:bodyPr>
          <a:lstStyle/>
          <a:p>
            <a:r>
              <a:rPr lang="en-US"/>
              <a:t>- Rushikesh Shinde</a:t>
            </a:r>
            <a:endParaRPr lang="en-IN"/>
          </a:p>
        </p:txBody>
      </p:sp>
      <p:pic>
        <p:nvPicPr>
          <p:cNvPr id="4" name="Picture 3" descr="Triangular abstract background">
            <a:extLst>
              <a:ext uri="{FF2B5EF4-FFF2-40B4-BE49-F238E27FC236}">
                <a16:creationId xmlns:a16="http://schemas.microsoft.com/office/drawing/2014/main" id="{2359AA2E-F268-F719-466C-760BB18E4287}"/>
              </a:ext>
            </a:extLst>
          </p:cNvPr>
          <p:cNvPicPr>
            <a:picLocks noChangeAspect="1"/>
          </p:cNvPicPr>
          <p:nvPr/>
        </p:nvPicPr>
        <p:blipFill rotWithShape="1">
          <a:blip r:embed="rId2"/>
          <a:srcRect l="14876" r="25789" b="-1"/>
          <a:stretch/>
        </p:blipFill>
        <p:spPr>
          <a:xfrm>
            <a:off x="6095999" y="10"/>
            <a:ext cx="6096002" cy="6857990"/>
          </a:xfrm>
          <a:prstGeom prst="rect">
            <a:avLst/>
          </a:prstGeom>
        </p:spPr>
      </p:pic>
    </p:spTree>
    <p:extLst>
      <p:ext uri="{BB962C8B-B14F-4D97-AF65-F5344CB8AC3E}">
        <p14:creationId xmlns:p14="http://schemas.microsoft.com/office/powerpoint/2010/main" val="21398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EA26A151-13BF-4305-A6DC-9DC7C9877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EFFDDA6-2CAE-438F-B0D6-FF4E710E2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29884" y="6324431"/>
            <a:ext cx="62116" cy="42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6FF8DE50-7A65-4407-ADF1-2CD17A919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F5B6F84-73EF-47ED-850E-4308B2C0D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98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33F02A-0D4F-BD5C-668B-43CCF804FF0C}"/>
              </a:ext>
            </a:extLst>
          </p:cNvPr>
          <p:cNvSpPr>
            <a:spLocks noGrp="1"/>
          </p:cNvSpPr>
          <p:nvPr>
            <p:ph type="title"/>
          </p:nvPr>
        </p:nvSpPr>
        <p:spPr>
          <a:xfrm>
            <a:off x="484552" y="365125"/>
            <a:ext cx="10869248" cy="1530910"/>
          </a:xfrm>
        </p:spPr>
        <p:txBody>
          <a:bodyPr vert="horz" lIns="91440" tIns="45720" rIns="91440" bIns="45720" rtlCol="0" anchor="b">
            <a:normAutofit/>
          </a:bodyPr>
          <a:lstStyle/>
          <a:p>
            <a:r>
              <a:rPr lang="en-US" sz="5400"/>
              <a:t>Data Visualization</a:t>
            </a:r>
          </a:p>
        </p:txBody>
      </p:sp>
      <p:sp>
        <p:nvSpPr>
          <p:cNvPr id="4" name="Text Placeholder 3">
            <a:extLst>
              <a:ext uri="{FF2B5EF4-FFF2-40B4-BE49-F238E27FC236}">
                <a16:creationId xmlns:a16="http://schemas.microsoft.com/office/drawing/2014/main" id="{E488BFBF-C65D-99D8-49FF-D22143659597}"/>
              </a:ext>
            </a:extLst>
          </p:cNvPr>
          <p:cNvSpPr>
            <a:spLocks noGrp="1"/>
          </p:cNvSpPr>
          <p:nvPr>
            <p:ph type="body" sz="half" idx="2"/>
          </p:nvPr>
        </p:nvSpPr>
        <p:spPr>
          <a:xfrm>
            <a:off x="484552" y="2837329"/>
            <a:ext cx="5331229" cy="3339634"/>
          </a:xfrm>
        </p:spPr>
        <p:txBody>
          <a:bodyPr vert="horz" lIns="91440" tIns="45720" rIns="91440" bIns="45720" rtlCol="0">
            <a:normAutofit/>
          </a:bodyPr>
          <a:lstStyle/>
          <a:p>
            <a:pPr marL="342900" indent="-342900">
              <a:buFont typeface="Arial" panose="020B0604020202020204" pitchFamily="34" charset="0"/>
              <a:buChar char="•"/>
            </a:pPr>
            <a:r>
              <a:rPr lang="en-US" dirty="0"/>
              <a:t>In this count plot of dependents, we can see that most of the beneficiaries are not having dependents.</a:t>
            </a:r>
          </a:p>
        </p:txBody>
      </p:sp>
      <p:pic>
        <p:nvPicPr>
          <p:cNvPr id="6" name="Picture Placeholder 5" descr="A graph of a number of children&#10;&#10;Description automatically generated">
            <a:extLst>
              <a:ext uri="{FF2B5EF4-FFF2-40B4-BE49-F238E27FC236}">
                <a16:creationId xmlns:a16="http://schemas.microsoft.com/office/drawing/2014/main" id="{74C6ADA2-D112-8536-C945-F839E40F5719}"/>
              </a:ext>
            </a:extLst>
          </p:cNvPr>
          <p:cNvPicPr preferRelativeResize="0">
            <a:picLocks noGrp="1"/>
          </p:cNvPicPr>
          <p:nvPr>
            <p:ph type="pic" idx="1"/>
          </p:nvPr>
        </p:nvPicPr>
        <p:blipFill>
          <a:blip r:embed="rId2">
            <a:extLst>
              <a:ext uri="{28A0092B-C50C-407E-A947-70E740481C1C}">
                <a14:useLocalDpi xmlns:a14="http://schemas.microsoft.com/office/drawing/2010/main" val="0"/>
              </a:ext>
            </a:extLst>
          </a:blip>
          <a:stretch/>
        </p:blipFill>
        <p:spPr>
          <a:xfrm>
            <a:off x="6696526" y="2503450"/>
            <a:ext cx="5010922" cy="4142240"/>
          </a:xfrm>
          <a:prstGeom prst="rect">
            <a:avLst/>
          </a:prstGeom>
        </p:spPr>
      </p:pic>
    </p:spTree>
    <p:extLst>
      <p:ext uri="{BB962C8B-B14F-4D97-AF65-F5344CB8AC3E}">
        <p14:creationId xmlns:p14="http://schemas.microsoft.com/office/powerpoint/2010/main" val="4007475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A26A151-13BF-4305-A6DC-9DC7C9877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EFFDDA6-2CAE-438F-B0D6-FF4E710E2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29884" y="6324431"/>
            <a:ext cx="62116" cy="42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6FF8DE50-7A65-4407-ADF1-2CD17A919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F5B6F84-73EF-47ED-850E-4308B2C0D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98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931535-1B6C-37C4-2E74-2E74FEBEDD0D}"/>
              </a:ext>
            </a:extLst>
          </p:cNvPr>
          <p:cNvSpPr>
            <a:spLocks noGrp="1"/>
          </p:cNvSpPr>
          <p:nvPr>
            <p:ph type="title"/>
          </p:nvPr>
        </p:nvSpPr>
        <p:spPr>
          <a:xfrm>
            <a:off x="484552" y="365125"/>
            <a:ext cx="10869248" cy="1530910"/>
          </a:xfrm>
        </p:spPr>
        <p:txBody>
          <a:bodyPr vert="horz" lIns="91440" tIns="45720" rIns="91440" bIns="45720" rtlCol="0" anchor="b">
            <a:normAutofit/>
          </a:bodyPr>
          <a:lstStyle/>
          <a:p>
            <a:r>
              <a:rPr lang="en-US" sz="5400"/>
              <a:t>Data Visualization</a:t>
            </a:r>
          </a:p>
        </p:txBody>
      </p:sp>
      <p:sp>
        <p:nvSpPr>
          <p:cNvPr id="4" name="Text Placeholder 3">
            <a:extLst>
              <a:ext uri="{FF2B5EF4-FFF2-40B4-BE49-F238E27FC236}">
                <a16:creationId xmlns:a16="http://schemas.microsoft.com/office/drawing/2014/main" id="{9C340111-909A-8C37-E1FC-7BA3E3AD67BC}"/>
              </a:ext>
            </a:extLst>
          </p:cNvPr>
          <p:cNvSpPr>
            <a:spLocks noGrp="1"/>
          </p:cNvSpPr>
          <p:nvPr>
            <p:ph type="body" sz="half" idx="2"/>
          </p:nvPr>
        </p:nvSpPr>
        <p:spPr>
          <a:xfrm>
            <a:off x="484552" y="2837329"/>
            <a:ext cx="5331229" cy="3339634"/>
          </a:xfrm>
        </p:spPr>
        <p:txBody>
          <a:bodyPr vert="horz" lIns="91440" tIns="45720" rIns="91440" bIns="45720" rtlCol="0">
            <a:normAutofit/>
          </a:bodyPr>
          <a:lstStyle/>
          <a:p>
            <a:r>
              <a:rPr lang="en-US" dirty="0"/>
              <a:t>In this dependents vs charges line plot we can see that the charges increase as the no of dependents increase but for some reason the charges for beneficiaries with 5 dependents is lower than the beneficiaries of no dependents.</a:t>
            </a:r>
          </a:p>
        </p:txBody>
      </p:sp>
      <p:pic>
        <p:nvPicPr>
          <p:cNvPr id="6" name="Picture Placeholder 5" descr="A graph showing the difference between children and children">
            <a:extLst>
              <a:ext uri="{FF2B5EF4-FFF2-40B4-BE49-F238E27FC236}">
                <a16:creationId xmlns:a16="http://schemas.microsoft.com/office/drawing/2014/main" id="{3281B081-7214-9CB4-6391-B6743E115969}"/>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tretch/>
        </p:blipFill>
        <p:spPr>
          <a:xfrm>
            <a:off x="6376221" y="2503450"/>
            <a:ext cx="5340107" cy="4142240"/>
          </a:xfrm>
          <a:prstGeom prst="rect">
            <a:avLst/>
          </a:prstGeom>
        </p:spPr>
      </p:pic>
    </p:spTree>
    <p:extLst>
      <p:ext uri="{BB962C8B-B14F-4D97-AF65-F5344CB8AC3E}">
        <p14:creationId xmlns:p14="http://schemas.microsoft.com/office/powerpoint/2010/main" val="3064281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A26A151-13BF-4305-A6DC-9DC7C9877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EFFDDA6-2CAE-438F-B0D6-FF4E710E2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29884" y="6324431"/>
            <a:ext cx="62116" cy="42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6FF8DE50-7A65-4407-ADF1-2CD17A919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F5B6F84-73EF-47ED-850E-4308B2C0D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98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E9EBFA-FDEB-283C-1C53-ABBB4A04EAD6}"/>
              </a:ext>
            </a:extLst>
          </p:cNvPr>
          <p:cNvSpPr>
            <a:spLocks noGrp="1"/>
          </p:cNvSpPr>
          <p:nvPr>
            <p:ph type="title"/>
          </p:nvPr>
        </p:nvSpPr>
        <p:spPr>
          <a:xfrm>
            <a:off x="484552" y="365125"/>
            <a:ext cx="10869248" cy="1530910"/>
          </a:xfrm>
        </p:spPr>
        <p:txBody>
          <a:bodyPr vert="horz" lIns="91440" tIns="45720" rIns="91440" bIns="45720" rtlCol="0" anchor="b">
            <a:normAutofit/>
          </a:bodyPr>
          <a:lstStyle/>
          <a:p>
            <a:r>
              <a:rPr lang="en-US" sz="5400" dirty="0"/>
              <a:t>Data Visualization</a:t>
            </a:r>
          </a:p>
        </p:txBody>
      </p:sp>
      <p:sp>
        <p:nvSpPr>
          <p:cNvPr id="4" name="Text Placeholder 3">
            <a:extLst>
              <a:ext uri="{FF2B5EF4-FFF2-40B4-BE49-F238E27FC236}">
                <a16:creationId xmlns:a16="http://schemas.microsoft.com/office/drawing/2014/main" id="{730DE811-531F-DAB2-C2AA-41AF41854E92}"/>
              </a:ext>
            </a:extLst>
          </p:cNvPr>
          <p:cNvSpPr>
            <a:spLocks noGrp="1"/>
          </p:cNvSpPr>
          <p:nvPr>
            <p:ph type="body" sz="half" idx="2"/>
          </p:nvPr>
        </p:nvSpPr>
        <p:spPr>
          <a:xfrm>
            <a:off x="484552" y="2837329"/>
            <a:ext cx="5331229" cy="3339634"/>
          </a:xfrm>
        </p:spPr>
        <p:txBody>
          <a:bodyPr vert="horz" lIns="91440" tIns="45720" rIns="91440" bIns="45720" rtlCol="0">
            <a:normAutofit/>
          </a:bodyPr>
          <a:lstStyle/>
          <a:p>
            <a:r>
              <a:rPr lang="en-US" dirty="0"/>
              <a:t>In our data the southeast region is slightly more populated with beneficiaries.</a:t>
            </a:r>
          </a:p>
        </p:txBody>
      </p:sp>
      <p:pic>
        <p:nvPicPr>
          <p:cNvPr id="6" name="Picture Placeholder 5" descr="A graph of a number of blue bars&#10;&#10;Description automatically generated">
            <a:extLst>
              <a:ext uri="{FF2B5EF4-FFF2-40B4-BE49-F238E27FC236}">
                <a16:creationId xmlns:a16="http://schemas.microsoft.com/office/drawing/2014/main" id="{2092C076-895B-8FB7-1B33-72624553C95C}"/>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tretch/>
        </p:blipFill>
        <p:spPr>
          <a:xfrm>
            <a:off x="6763606" y="2521371"/>
            <a:ext cx="4480569" cy="4106397"/>
          </a:xfrm>
          <a:prstGeom prst="rect">
            <a:avLst/>
          </a:prstGeom>
        </p:spPr>
      </p:pic>
    </p:spTree>
    <p:extLst>
      <p:ext uri="{BB962C8B-B14F-4D97-AF65-F5344CB8AC3E}">
        <p14:creationId xmlns:p14="http://schemas.microsoft.com/office/powerpoint/2010/main" val="1474184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A26A151-13BF-4305-A6DC-9DC7C9877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EFFDDA6-2CAE-438F-B0D6-FF4E710E2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29884" y="6324431"/>
            <a:ext cx="62116" cy="42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6FF8DE50-7A65-4407-ADF1-2CD17A919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F5B6F84-73EF-47ED-850E-4308B2C0D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98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70DDC6-0B08-FFBA-DAC5-7FCC396AD69E}"/>
              </a:ext>
            </a:extLst>
          </p:cNvPr>
          <p:cNvSpPr>
            <a:spLocks noGrp="1"/>
          </p:cNvSpPr>
          <p:nvPr>
            <p:ph type="title"/>
          </p:nvPr>
        </p:nvSpPr>
        <p:spPr>
          <a:xfrm>
            <a:off x="484552" y="365125"/>
            <a:ext cx="10869248" cy="1530910"/>
          </a:xfrm>
        </p:spPr>
        <p:txBody>
          <a:bodyPr vert="horz" lIns="91440" tIns="45720" rIns="91440" bIns="45720" rtlCol="0" anchor="b">
            <a:normAutofit/>
          </a:bodyPr>
          <a:lstStyle/>
          <a:p>
            <a:r>
              <a:rPr lang="en-US" sz="5400" dirty="0"/>
              <a:t>Data Visualization</a:t>
            </a:r>
          </a:p>
        </p:txBody>
      </p:sp>
      <p:sp>
        <p:nvSpPr>
          <p:cNvPr id="4" name="Text Placeholder 3">
            <a:extLst>
              <a:ext uri="{FF2B5EF4-FFF2-40B4-BE49-F238E27FC236}">
                <a16:creationId xmlns:a16="http://schemas.microsoft.com/office/drawing/2014/main" id="{2FCEF2F6-7F0D-4792-0DFE-896E04D84110}"/>
              </a:ext>
            </a:extLst>
          </p:cNvPr>
          <p:cNvSpPr>
            <a:spLocks noGrp="1"/>
          </p:cNvSpPr>
          <p:nvPr>
            <p:ph type="body" sz="half" idx="2"/>
          </p:nvPr>
        </p:nvSpPr>
        <p:spPr>
          <a:xfrm>
            <a:off x="484552" y="2837329"/>
            <a:ext cx="5331229" cy="3339634"/>
          </a:xfrm>
        </p:spPr>
        <p:txBody>
          <a:bodyPr vert="horz" lIns="91440" tIns="45720" rIns="91440" bIns="45720" rtlCol="0">
            <a:normAutofit/>
          </a:bodyPr>
          <a:lstStyle/>
          <a:p>
            <a:r>
              <a:rPr lang="en-US" dirty="0"/>
              <a:t>The BMI is these region seam's to be normally distributed but the mean is 30 which not in the ideal range of 18.5 to 24.9 which means insurance company id likely to find people above ideal BMI range.</a:t>
            </a:r>
          </a:p>
        </p:txBody>
      </p:sp>
      <p:pic>
        <p:nvPicPr>
          <p:cNvPr id="6" name="Picture Placeholder 5" descr="A graph of a distribution of bmi&#10;&#10;Description automatically generated">
            <a:extLst>
              <a:ext uri="{FF2B5EF4-FFF2-40B4-BE49-F238E27FC236}">
                <a16:creationId xmlns:a16="http://schemas.microsoft.com/office/drawing/2014/main" id="{710233E4-806A-01FC-A6CE-FE083084B22D}"/>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tretch/>
        </p:blipFill>
        <p:spPr>
          <a:xfrm>
            <a:off x="6838080" y="2447235"/>
            <a:ext cx="4515720" cy="4045640"/>
          </a:xfrm>
          <a:prstGeom prst="rect">
            <a:avLst/>
          </a:prstGeom>
        </p:spPr>
      </p:pic>
    </p:spTree>
    <p:extLst>
      <p:ext uri="{BB962C8B-B14F-4D97-AF65-F5344CB8AC3E}">
        <p14:creationId xmlns:p14="http://schemas.microsoft.com/office/powerpoint/2010/main" val="2013178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A26A151-13BF-4305-A6DC-9DC7C9877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EFFDDA6-2CAE-438F-B0D6-FF4E710E2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29884" y="6324431"/>
            <a:ext cx="62116" cy="42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6FF8DE50-7A65-4407-ADF1-2CD17A919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F5B6F84-73EF-47ED-850E-4308B2C0D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98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EACC95-58C7-CED3-A684-ED541B59294C}"/>
              </a:ext>
            </a:extLst>
          </p:cNvPr>
          <p:cNvSpPr>
            <a:spLocks noGrp="1"/>
          </p:cNvSpPr>
          <p:nvPr>
            <p:ph type="title"/>
          </p:nvPr>
        </p:nvSpPr>
        <p:spPr>
          <a:xfrm>
            <a:off x="484552" y="365125"/>
            <a:ext cx="10869248" cy="1530910"/>
          </a:xfrm>
        </p:spPr>
        <p:txBody>
          <a:bodyPr vert="horz" lIns="91440" tIns="45720" rIns="91440" bIns="45720" rtlCol="0" anchor="b">
            <a:normAutofit/>
          </a:bodyPr>
          <a:lstStyle/>
          <a:p>
            <a:r>
              <a:rPr lang="en-US" sz="5400" dirty="0"/>
              <a:t>Data Visualization</a:t>
            </a:r>
          </a:p>
        </p:txBody>
      </p:sp>
      <p:sp>
        <p:nvSpPr>
          <p:cNvPr id="4" name="Text Placeholder 3">
            <a:extLst>
              <a:ext uri="{FF2B5EF4-FFF2-40B4-BE49-F238E27FC236}">
                <a16:creationId xmlns:a16="http://schemas.microsoft.com/office/drawing/2014/main" id="{6BD4D030-BD02-7FD3-ACBD-957B4D6ABAEF}"/>
              </a:ext>
            </a:extLst>
          </p:cNvPr>
          <p:cNvSpPr>
            <a:spLocks noGrp="1"/>
          </p:cNvSpPr>
          <p:nvPr>
            <p:ph type="body" sz="half" idx="2"/>
          </p:nvPr>
        </p:nvSpPr>
        <p:spPr>
          <a:xfrm>
            <a:off x="484552" y="2837329"/>
            <a:ext cx="5331229" cy="3339634"/>
          </a:xfrm>
        </p:spPr>
        <p:txBody>
          <a:bodyPr vert="horz" lIns="91440" tIns="45720" rIns="91440" bIns="45720" rtlCol="0">
            <a:normAutofit/>
          </a:bodyPr>
          <a:lstStyle/>
          <a:p>
            <a:r>
              <a:rPr lang="en-US" dirty="0"/>
              <a:t>From the joint plot we can see that if BMI is above ideal range and beneficiaries is not smoker then charges might increase, but if be beneficiary is smoker and BMI is above ideal range then charges will certainly to increase.</a:t>
            </a:r>
          </a:p>
        </p:txBody>
      </p:sp>
      <p:pic>
        <p:nvPicPr>
          <p:cNvPr id="6" name="Picture Placeholder 5" descr="A graph of different colored dots&#10;&#10;Description automatically generated">
            <a:extLst>
              <a:ext uri="{FF2B5EF4-FFF2-40B4-BE49-F238E27FC236}">
                <a16:creationId xmlns:a16="http://schemas.microsoft.com/office/drawing/2014/main" id="{D0154AC1-C044-5F01-8766-F5BD2BF1EAC7}"/>
              </a:ext>
            </a:extLst>
          </p:cNvPr>
          <p:cNvPicPr>
            <a:picLocks noGrp="1"/>
          </p:cNvPicPr>
          <p:nvPr>
            <p:ph type="pic" idx="1"/>
          </p:nvPr>
        </p:nvPicPr>
        <p:blipFill rotWithShape="1">
          <a:blip r:embed="rId2">
            <a:extLst>
              <a:ext uri="{28A0092B-C50C-407E-A947-70E740481C1C}">
                <a14:useLocalDpi xmlns:a14="http://schemas.microsoft.com/office/drawing/2010/main" val="0"/>
              </a:ext>
            </a:extLst>
          </a:blip>
          <a:stretch/>
        </p:blipFill>
        <p:spPr>
          <a:xfrm>
            <a:off x="6376220" y="2571349"/>
            <a:ext cx="5331227" cy="3921526"/>
          </a:xfrm>
          <a:prstGeom prst="rect">
            <a:avLst/>
          </a:prstGeom>
        </p:spPr>
      </p:pic>
    </p:spTree>
    <p:extLst>
      <p:ext uri="{BB962C8B-B14F-4D97-AF65-F5344CB8AC3E}">
        <p14:creationId xmlns:p14="http://schemas.microsoft.com/office/powerpoint/2010/main" val="572431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A26A151-13BF-4305-A6DC-9DC7C9877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EFFDDA6-2CAE-438F-B0D6-FF4E710E2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29884" y="6324431"/>
            <a:ext cx="62116" cy="42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6FF8DE50-7A65-4407-ADF1-2CD17A919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F5B6F84-73EF-47ED-850E-4308B2C0D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98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EACC95-58C7-CED3-A684-ED541B59294C}"/>
              </a:ext>
            </a:extLst>
          </p:cNvPr>
          <p:cNvSpPr>
            <a:spLocks noGrp="1"/>
          </p:cNvSpPr>
          <p:nvPr>
            <p:ph type="title"/>
          </p:nvPr>
        </p:nvSpPr>
        <p:spPr>
          <a:xfrm>
            <a:off x="484552" y="365125"/>
            <a:ext cx="10869248" cy="1530910"/>
          </a:xfrm>
        </p:spPr>
        <p:txBody>
          <a:bodyPr vert="horz" lIns="91440" tIns="45720" rIns="91440" bIns="45720" rtlCol="0" anchor="b">
            <a:normAutofit/>
          </a:bodyPr>
          <a:lstStyle/>
          <a:p>
            <a:r>
              <a:rPr lang="en-US" sz="5400" dirty="0"/>
              <a:t>Model Building</a:t>
            </a:r>
          </a:p>
        </p:txBody>
      </p:sp>
      <p:sp>
        <p:nvSpPr>
          <p:cNvPr id="4" name="Text Placeholder 3">
            <a:extLst>
              <a:ext uri="{FF2B5EF4-FFF2-40B4-BE49-F238E27FC236}">
                <a16:creationId xmlns:a16="http://schemas.microsoft.com/office/drawing/2014/main" id="{6BD4D030-BD02-7FD3-ACBD-957B4D6ABAEF}"/>
              </a:ext>
            </a:extLst>
          </p:cNvPr>
          <p:cNvSpPr>
            <a:spLocks noGrp="1"/>
          </p:cNvSpPr>
          <p:nvPr>
            <p:ph type="body" sz="half" idx="2"/>
          </p:nvPr>
        </p:nvSpPr>
        <p:spPr>
          <a:xfrm>
            <a:off x="484552" y="2837329"/>
            <a:ext cx="5331229" cy="3339634"/>
          </a:xfrm>
        </p:spPr>
        <p:txBody>
          <a:bodyPr vert="horz" lIns="91440" tIns="45720" rIns="91440" bIns="45720" rtlCol="0">
            <a:normAutofit/>
          </a:bodyPr>
          <a:lstStyle/>
          <a:p>
            <a:r>
              <a:rPr lang="en-US" dirty="0"/>
              <a:t>The results shown are form the test data, all the models were trained and tested on 80/20 ratio respectively, where the best model comes out to be RandomForestRegressor with 97.65% accuracy.</a:t>
            </a:r>
          </a:p>
        </p:txBody>
      </p:sp>
      <p:pic>
        <p:nvPicPr>
          <p:cNvPr id="6" name="Picture Placeholder 5">
            <a:extLst>
              <a:ext uri="{FF2B5EF4-FFF2-40B4-BE49-F238E27FC236}">
                <a16:creationId xmlns:a16="http://schemas.microsoft.com/office/drawing/2014/main" id="{D0154AC1-C044-5F01-8766-F5BD2BF1EAC7}"/>
              </a:ext>
            </a:extLst>
          </p:cNvPr>
          <p:cNvPicPr>
            <a:picLocks noGrp="1"/>
          </p:cNvPicPr>
          <p:nvPr>
            <p:ph type="pic" idx="1"/>
          </p:nvPr>
        </p:nvPicPr>
        <p:blipFill>
          <a:blip r:embed="rId2">
            <a:extLst>
              <a:ext uri="{28A0092B-C50C-407E-A947-70E740481C1C}">
                <a14:useLocalDpi xmlns:a14="http://schemas.microsoft.com/office/drawing/2010/main" val="0"/>
              </a:ext>
            </a:extLst>
          </a:blip>
          <a:srcRect/>
          <a:stretch/>
        </p:blipFill>
        <p:spPr>
          <a:xfrm>
            <a:off x="6096000" y="2571349"/>
            <a:ext cx="5874328" cy="3921526"/>
          </a:xfrm>
          <a:prstGeom prst="rect">
            <a:avLst/>
          </a:prstGeom>
        </p:spPr>
      </p:pic>
    </p:spTree>
    <p:extLst>
      <p:ext uri="{BB962C8B-B14F-4D97-AF65-F5344CB8AC3E}">
        <p14:creationId xmlns:p14="http://schemas.microsoft.com/office/powerpoint/2010/main" val="994644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554CFA0-E502-4D3A-9FE7-F49553F4D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C8D7E30-B50A-4ADD-8244-B02C404B7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1"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5CEF9498-3057-4478-964F-CC73CCBB5A69}"/>
              </a:ext>
            </a:extLst>
          </p:cNvPr>
          <p:cNvSpPr>
            <a:spLocks noGrp="1"/>
          </p:cNvSpPr>
          <p:nvPr>
            <p:ph type="title"/>
          </p:nvPr>
        </p:nvSpPr>
        <p:spPr>
          <a:xfrm>
            <a:off x="146222" y="365125"/>
            <a:ext cx="2644746" cy="2842099"/>
          </a:xfrm>
        </p:spPr>
        <p:txBody>
          <a:bodyPr>
            <a:normAutofit/>
          </a:bodyPr>
          <a:lstStyle/>
          <a:p>
            <a:r>
              <a:rPr lang="en-US" sz="3600"/>
              <a:t>Conclusion</a:t>
            </a:r>
            <a:endParaRPr lang="en-IN" sz="3600"/>
          </a:p>
        </p:txBody>
      </p:sp>
      <p:grpSp>
        <p:nvGrpSpPr>
          <p:cNvPr id="29" name="Group 28">
            <a:extLst>
              <a:ext uri="{FF2B5EF4-FFF2-40B4-BE49-F238E27FC236}">
                <a16:creationId xmlns:a16="http://schemas.microsoft.com/office/drawing/2014/main" id="{E7D6887E-0D0C-441D-AAF6-B1E7D12195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9000"/>
            <a:ext cx="3047997" cy="3438071"/>
            <a:chOff x="0" y="3438071"/>
            <a:chExt cx="3047997" cy="3429000"/>
          </a:xfrm>
        </p:grpSpPr>
        <p:sp>
          <p:nvSpPr>
            <p:cNvPr id="30" name="Rectangle 29">
              <a:extLst>
                <a:ext uri="{FF2B5EF4-FFF2-40B4-BE49-F238E27FC236}">
                  <a16:creationId xmlns:a16="http://schemas.microsoft.com/office/drawing/2014/main" id="{7172EC78-01A4-4610-A4CC-20D362172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 y="3438071"/>
              <a:ext cx="3047991" cy="3429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A3A9756-EBE7-453A-A0B3-2931AD3E7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38071"/>
              <a:ext cx="3047997" cy="342900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2" name="Content Placeholder 5">
            <a:extLst>
              <a:ext uri="{FF2B5EF4-FFF2-40B4-BE49-F238E27FC236}">
                <a16:creationId xmlns:a16="http://schemas.microsoft.com/office/drawing/2014/main" id="{25006AAF-F71A-E3D9-AD1D-AD0B0B975405}"/>
              </a:ext>
            </a:extLst>
          </p:cNvPr>
          <p:cNvGraphicFramePr>
            <a:graphicFrameLocks noGrp="1"/>
          </p:cNvGraphicFramePr>
          <p:nvPr>
            <p:ph idx="1"/>
          </p:nvPr>
        </p:nvGraphicFramePr>
        <p:xfrm>
          <a:off x="3343700" y="365125"/>
          <a:ext cx="8010099" cy="5811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8864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AF15C8E-093E-4823-A12A-001BAA62B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DC60494-71A0-4561-A012-BA2338D0D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295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5CEF9498-3057-4478-964F-CC73CCBB5A69}"/>
              </a:ext>
            </a:extLst>
          </p:cNvPr>
          <p:cNvSpPr>
            <a:spLocks noGrp="1"/>
          </p:cNvSpPr>
          <p:nvPr>
            <p:ph type="title"/>
          </p:nvPr>
        </p:nvSpPr>
        <p:spPr>
          <a:xfrm>
            <a:off x="484552" y="365125"/>
            <a:ext cx="10869248" cy="1570831"/>
          </a:xfrm>
        </p:spPr>
        <p:txBody>
          <a:bodyPr>
            <a:normAutofit/>
          </a:bodyPr>
          <a:lstStyle/>
          <a:p>
            <a:r>
              <a:rPr lang="en-US" dirty="0"/>
              <a:t>Suggestion</a:t>
            </a:r>
            <a:endParaRPr lang="en-IN" dirty="0"/>
          </a:p>
        </p:txBody>
      </p:sp>
      <p:graphicFrame>
        <p:nvGraphicFramePr>
          <p:cNvPr id="8" name="Content Placeholder 5">
            <a:extLst>
              <a:ext uri="{FF2B5EF4-FFF2-40B4-BE49-F238E27FC236}">
                <a16:creationId xmlns:a16="http://schemas.microsoft.com/office/drawing/2014/main" id="{C78672D8-F2D5-E1A3-4E34-4CEFDE9911D7}"/>
              </a:ext>
            </a:extLst>
          </p:cNvPr>
          <p:cNvGraphicFramePr>
            <a:graphicFrameLocks noGrp="1"/>
          </p:cNvGraphicFramePr>
          <p:nvPr>
            <p:ph idx="1"/>
            <p:extLst>
              <p:ext uri="{D42A27DB-BD31-4B8C-83A1-F6EECF244321}">
                <p14:modId xmlns:p14="http://schemas.microsoft.com/office/powerpoint/2010/main" val="3190909446"/>
              </p:ext>
            </p:extLst>
          </p:nvPr>
        </p:nvGraphicFramePr>
        <p:xfrm>
          <a:off x="427383" y="2713383"/>
          <a:ext cx="11380304" cy="34140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6638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7FB8D577-336D-4DE0-B777-3D6C33218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ABDAAA3-C067-40DD-B017-DF7D5068BE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9000"/>
            <a:ext cx="6095998" cy="3429000"/>
            <a:chOff x="6096002" y="-9073"/>
            <a:chExt cx="6095998" cy="6867073"/>
          </a:xfrm>
        </p:grpSpPr>
        <p:sp>
          <p:nvSpPr>
            <p:cNvPr id="14" name="Rectangle 13">
              <a:extLst>
                <a:ext uri="{FF2B5EF4-FFF2-40B4-BE49-F238E27FC236}">
                  <a16:creationId xmlns:a16="http://schemas.microsoft.com/office/drawing/2014/main" id="{B1EED8C3-EE63-42CE-BB12-AABCB9AE6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5EFE36E-C601-44B8-82B8-52F97EE93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Rectangle 16">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24496E-BBAB-2B39-F2CD-C974501DA204}"/>
              </a:ext>
            </a:extLst>
          </p:cNvPr>
          <p:cNvSpPr>
            <a:spLocks noGrp="1"/>
          </p:cNvSpPr>
          <p:nvPr>
            <p:ph type="title"/>
          </p:nvPr>
        </p:nvSpPr>
        <p:spPr>
          <a:xfrm>
            <a:off x="484554" y="554893"/>
            <a:ext cx="10769600" cy="2547816"/>
          </a:xfrm>
        </p:spPr>
        <p:txBody>
          <a:bodyPr vert="horz" lIns="91440" tIns="45720" rIns="91440" bIns="45720" rtlCol="0" anchor="b">
            <a:normAutofit/>
          </a:bodyPr>
          <a:lstStyle/>
          <a:p>
            <a:r>
              <a:rPr lang="en-US" dirty="0"/>
              <a:t>Thank You</a:t>
            </a:r>
            <a:endParaRPr lang="en-US"/>
          </a:p>
        </p:txBody>
      </p:sp>
      <p:pic>
        <p:nvPicPr>
          <p:cNvPr id="6" name="Graphic 5" descr="Smiling Face with No Fill">
            <a:extLst>
              <a:ext uri="{FF2B5EF4-FFF2-40B4-BE49-F238E27FC236}">
                <a16:creationId xmlns:a16="http://schemas.microsoft.com/office/drawing/2014/main" id="{88F1C353-3680-9E87-DBF8-22418E3F28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07185" y="3657185"/>
            <a:ext cx="2645921" cy="2645921"/>
          </a:xfrm>
          <a:prstGeom prst="rect">
            <a:avLst/>
          </a:prstGeom>
        </p:spPr>
      </p:pic>
    </p:spTree>
    <p:extLst>
      <p:ext uri="{BB962C8B-B14F-4D97-AF65-F5344CB8AC3E}">
        <p14:creationId xmlns:p14="http://schemas.microsoft.com/office/powerpoint/2010/main" val="1076053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06B261F-632C-43DC-8DC7-7723B3682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524C7F-EE50-42C5-9434-7C78CE044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3644" cy="6861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EAE736-7133-FFE0-9A80-539BF08ADFC8}"/>
              </a:ext>
            </a:extLst>
          </p:cNvPr>
          <p:cNvSpPr>
            <a:spLocks noGrp="1"/>
          </p:cNvSpPr>
          <p:nvPr>
            <p:ph type="title"/>
          </p:nvPr>
        </p:nvSpPr>
        <p:spPr>
          <a:xfrm>
            <a:off x="484552" y="365125"/>
            <a:ext cx="5022630" cy="2430030"/>
          </a:xfrm>
        </p:spPr>
        <p:txBody>
          <a:bodyPr>
            <a:normAutofit/>
          </a:bodyPr>
          <a:lstStyle/>
          <a:p>
            <a:r>
              <a:rPr lang="en-US" dirty="0"/>
              <a:t>Table of content</a:t>
            </a:r>
            <a:endParaRPr lang="en-IN" dirty="0"/>
          </a:p>
        </p:txBody>
      </p:sp>
      <p:sp>
        <p:nvSpPr>
          <p:cNvPr id="3" name="Content Placeholder 2">
            <a:extLst>
              <a:ext uri="{FF2B5EF4-FFF2-40B4-BE49-F238E27FC236}">
                <a16:creationId xmlns:a16="http://schemas.microsoft.com/office/drawing/2014/main" id="{405FBB7E-70F3-9186-65DE-BF0337A7D738}"/>
              </a:ext>
            </a:extLst>
          </p:cNvPr>
          <p:cNvSpPr>
            <a:spLocks noGrp="1"/>
          </p:cNvSpPr>
          <p:nvPr>
            <p:ph idx="1"/>
          </p:nvPr>
        </p:nvSpPr>
        <p:spPr>
          <a:xfrm>
            <a:off x="484552" y="3054927"/>
            <a:ext cx="5022630" cy="3122036"/>
          </a:xfrm>
        </p:spPr>
        <p:txBody>
          <a:bodyPr>
            <a:normAutofit/>
          </a:bodyPr>
          <a:lstStyle/>
          <a:p>
            <a:pPr rtl="0" fontAlgn="base">
              <a:lnSpc>
                <a:spcPct val="110000"/>
              </a:lnSpc>
              <a:spcBef>
                <a:spcPts val="0"/>
              </a:spcBef>
              <a:spcAft>
                <a:spcPts val="600"/>
              </a:spcAft>
              <a:buFont typeface="Arial" panose="020B0604020202020204" pitchFamily="34" charset="0"/>
              <a:buChar char="•"/>
            </a:pPr>
            <a:r>
              <a:rPr lang="en-US" sz="1600" b="0" i="0" u="none" strike="noStrike" dirty="0">
                <a:solidFill>
                  <a:schemeClr val="bg1"/>
                </a:solidFill>
                <a:effectLst/>
                <a:latin typeface="Candara" panose="020E0502030303020204" pitchFamily="34" charset="0"/>
              </a:rPr>
              <a:t>Introduction</a:t>
            </a:r>
            <a:endParaRPr lang="en-US" sz="1600" b="0" i="0" u="none" strike="noStrike" dirty="0">
              <a:solidFill>
                <a:schemeClr val="bg1"/>
              </a:solidFill>
              <a:effectLst/>
              <a:latin typeface="Arial" panose="020B0604020202020204" pitchFamily="34" charset="0"/>
            </a:endParaRPr>
          </a:p>
          <a:p>
            <a:pPr rtl="0" fontAlgn="base">
              <a:lnSpc>
                <a:spcPct val="110000"/>
              </a:lnSpc>
              <a:spcBef>
                <a:spcPts val="0"/>
              </a:spcBef>
              <a:spcAft>
                <a:spcPts val="600"/>
              </a:spcAft>
              <a:buFont typeface="Arial" panose="020B0604020202020204" pitchFamily="34" charset="0"/>
              <a:buChar char="•"/>
            </a:pPr>
            <a:r>
              <a:rPr lang="en-US" sz="1600" b="0" i="0" u="none" strike="noStrike" dirty="0">
                <a:solidFill>
                  <a:schemeClr val="bg1"/>
                </a:solidFill>
                <a:effectLst/>
                <a:latin typeface="Candara" panose="020E0502030303020204" pitchFamily="34" charset="0"/>
              </a:rPr>
              <a:t>Objective</a:t>
            </a:r>
            <a:endParaRPr lang="en-US" sz="1600" b="0" i="0" u="none" strike="noStrike" dirty="0">
              <a:solidFill>
                <a:schemeClr val="bg1"/>
              </a:solidFill>
              <a:effectLst/>
              <a:latin typeface="Arial" panose="020B0604020202020204" pitchFamily="34" charset="0"/>
            </a:endParaRPr>
          </a:p>
          <a:p>
            <a:pPr rtl="0" fontAlgn="base">
              <a:lnSpc>
                <a:spcPct val="110000"/>
              </a:lnSpc>
              <a:spcBef>
                <a:spcPts val="0"/>
              </a:spcBef>
              <a:spcAft>
                <a:spcPts val="600"/>
              </a:spcAft>
              <a:buFont typeface="Arial" panose="020B0604020202020204" pitchFamily="34" charset="0"/>
              <a:buChar char="•"/>
            </a:pPr>
            <a:r>
              <a:rPr lang="en-US" sz="1600" b="0" i="0" u="none" strike="noStrike" dirty="0">
                <a:solidFill>
                  <a:schemeClr val="bg1"/>
                </a:solidFill>
                <a:effectLst/>
                <a:latin typeface="Candara" panose="020E0502030303020204" pitchFamily="34" charset="0"/>
              </a:rPr>
              <a:t>Data Description</a:t>
            </a:r>
            <a:endParaRPr lang="en-US" sz="1600" b="0" i="0" u="none" strike="noStrike" dirty="0">
              <a:solidFill>
                <a:schemeClr val="bg1"/>
              </a:solidFill>
              <a:effectLst/>
              <a:latin typeface="Arial" panose="020B0604020202020204" pitchFamily="34" charset="0"/>
            </a:endParaRPr>
          </a:p>
          <a:p>
            <a:pPr rtl="0" fontAlgn="base">
              <a:lnSpc>
                <a:spcPct val="110000"/>
              </a:lnSpc>
              <a:spcBef>
                <a:spcPts val="0"/>
              </a:spcBef>
              <a:spcAft>
                <a:spcPts val="600"/>
              </a:spcAft>
              <a:buFont typeface="Arial" panose="020B0604020202020204" pitchFamily="34" charset="0"/>
              <a:buChar char="•"/>
            </a:pPr>
            <a:r>
              <a:rPr lang="en-US" sz="1600" b="0" i="0" u="none" strike="noStrike" dirty="0">
                <a:solidFill>
                  <a:schemeClr val="bg1"/>
                </a:solidFill>
                <a:effectLst/>
                <a:latin typeface="Candara" panose="020E0502030303020204" pitchFamily="34" charset="0"/>
              </a:rPr>
              <a:t>EDA(Exploratory Data Analysis)</a:t>
            </a:r>
            <a:endParaRPr lang="en-US" sz="1600" b="0" i="0" u="none" strike="noStrike" dirty="0">
              <a:solidFill>
                <a:schemeClr val="bg1"/>
              </a:solidFill>
              <a:effectLst/>
              <a:latin typeface="Arial" panose="020B0604020202020204" pitchFamily="34" charset="0"/>
            </a:endParaRPr>
          </a:p>
          <a:p>
            <a:pPr rtl="0" fontAlgn="base">
              <a:lnSpc>
                <a:spcPct val="110000"/>
              </a:lnSpc>
              <a:spcBef>
                <a:spcPts val="0"/>
              </a:spcBef>
              <a:spcAft>
                <a:spcPts val="600"/>
              </a:spcAft>
              <a:buFont typeface="Arial" panose="020B0604020202020204" pitchFamily="34" charset="0"/>
              <a:buChar char="•"/>
            </a:pPr>
            <a:r>
              <a:rPr lang="en-US" sz="1600" b="0" i="0" u="none" strike="noStrike" dirty="0">
                <a:solidFill>
                  <a:schemeClr val="bg1"/>
                </a:solidFill>
                <a:effectLst/>
                <a:latin typeface="Candara" panose="020E0502030303020204" pitchFamily="34" charset="0"/>
              </a:rPr>
              <a:t>Data Visualization</a:t>
            </a:r>
            <a:endParaRPr lang="en-US" sz="1600" b="0" i="0" u="none" strike="noStrike" dirty="0">
              <a:solidFill>
                <a:schemeClr val="bg1"/>
              </a:solidFill>
              <a:effectLst/>
              <a:latin typeface="Arial" panose="020B0604020202020204" pitchFamily="34" charset="0"/>
            </a:endParaRPr>
          </a:p>
          <a:p>
            <a:pPr rtl="0" fontAlgn="base">
              <a:lnSpc>
                <a:spcPct val="110000"/>
              </a:lnSpc>
              <a:spcBef>
                <a:spcPts val="0"/>
              </a:spcBef>
              <a:spcAft>
                <a:spcPts val="600"/>
              </a:spcAft>
              <a:buFont typeface="Arial" panose="020B0604020202020204" pitchFamily="34" charset="0"/>
              <a:buChar char="•"/>
            </a:pPr>
            <a:r>
              <a:rPr lang="en-US" sz="1600" b="0" i="0" u="none" strike="noStrike" dirty="0">
                <a:solidFill>
                  <a:schemeClr val="bg1"/>
                </a:solidFill>
                <a:effectLst/>
                <a:latin typeface="Candara" panose="020E0502030303020204" pitchFamily="34" charset="0"/>
              </a:rPr>
              <a:t>Model Building</a:t>
            </a:r>
            <a:endParaRPr lang="en-US" sz="1600" b="0" i="0" u="none" strike="noStrike" dirty="0">
              <a:solidFill>
                <a:schemeClr val="bg1"/>
              </a:solidFill>
              <a:effectLst/>
              <a:latin typeface="Arial" panose="020B0604020202020204" pitchFamily="34" charset="0"/>
            </a:endParaRPr>
          </a:p>
          <a:p>
            <a:pPr rtl="0" fontAlgn="base">
              <a:lnSpc>
                <a:spcPct val="110000"/>
              </a:lnSpc>
              <a:spcBef>
                <a:spcPts val="0"/>
              </a:spcBef>
              <a:spcAft>
                <a:spcPts val="600"/>
              </a:spcAft>
              <a:buFont typeface="Arial" panose="020B0604020202020204" pitchFamily="34" charset="0"/>
              <a:buChar char="•"/>
            </a:pPr>
            <a:r>
              <a:rPr lang="en-US" sz="1600" b="0" i="0" u="none" strike="noStrike" dirty="0">
                <a:solidFill>
                  <a:schemeClr val="bg1"/>
                </a:solidFill>
                <a:effectLst/>
                <a:latin typeface="Candara" panose="020E0502030303020204" pitchFamily="34" charset="0"/>
              </a:rPr>
              <a:t>Conclusion</a:t>
            </a:r>
            <a:endParaRPr lang="en-US" sz="1600" b="0" i="0" u="none" strike="noStrike" dirty="0">
              <a:solidFill>
                <a:schemeClr val="bg1"/>
              </a:solidFill>
              <a:effectLst/>
              <a:latin typeface="Arial" panose="020B0604020202020204" pitchFamily="34" charset="0"/>
            </a:endParaRPr>
          </a:p>
          <a:p>
            <a:pPr rtl="0" fontAlgn="base">
              <a:lnSpc>
                <a:spcPct val="110000"/>
              </a:lnSpc>
              <a:spcBef>
                <a:spcPts val="0"/>
              </a:spcBef>
              <a:spcAft>
                <a:spcPts val="600"/>
              </a:spcAft>
              <a:buFont typeface="Arial" panose="020B0604020202020204" pitchFamily="34" charset="0"/>
              <a:buChar char="•"/>
            </a:pPr>
            <a:r>
              <a:rPr lang="en-US" sz="1600" b="0" i="0" u="none" strike="noStrike" dirty="0">
                <a:solidFill>
                  <a:schemeClr val="bg1"/>
                </a:solidFill>
                <a:effectLst/>
                <a:latin typeface="Candara" panose="020E0502030303020204" pitchFamily="34" charset="0"/>
              </a:rPr>
              <a:t>Suggestion</a:t>
            </a:r>
            <a:endParaRPr lang="en-US" sz="1600" b="0" i="0" u="none" strike="noStrike" dirty="0">
              <a:solidFill>
                <a:schemeClr val="bg1"/>
              </a:solidFill>
              <a:effectLst/>
              <a:latin typeface="Arial" panose="020B0604020202020204" pitchFamily="34" charset="0"/>
            </a:endParaRPr>
          </a:p>
        </p:txBody>
      </p:sp>
      <p:pic>
        <p:nvPicPr>
          <p:cNvPr id="5" name="Picture 4" descr="White bulbs with a yellow one standing out">
            <a:extLst>
              <a:ext uri="{FF2B5EF4-FFF2-40B4-BE49-F238E27FC236}">
                <a16:creationId xmlns:a16="http://schemas.microsoft.com/office/drawing/2014/main" id="{C90E5645-E69B-6B3C-C211-D76BAB0285B8}"/>
              </a:ext>
            </a:extLst>
          </p:cNvPr>
          <p:cNvPicPr>
            <a:picLocks noChangeAspect="1"/>
          </p:cNvPicPr>
          <p:nvPr/>
        </p:nvPicPr>
        <p:blipFill rotWithShape="1">
          <a:blip r:embed="rId2"/>
          <a:srcRect l="12338" r="28208" b="-1"/>
          <a:stretch/>
        </p:blipFill>
        <p:spPr>
          <a:xfrm>
            <a:off x="6083644" y="10"/>
            <a:ext cx="6108356" cy="6857990"/>
          </a:xfrm>
          <a:prstGeom prst="rect">
            <a:avLst/>
          </a:prstGeom>
        </p:spPr>
      </p:pic>
    </p:spTree>
    <p:extLst>
      <p:ext uri="{BB962C8B-B14F-4D97-AF65-F5344CB8AC3E}">
        <p14:creationId xmlns:p14="http://schemas.microsoft.com/office/powerpoint/2010/main" val="906302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7D73E63-A884-4994-BA80-B7AC098B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FC33220-06A6-4A1F-B678-AE0080B08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6082"/>
            <a:ext cx="6096000" cy="343191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9BD032-2E9B-8544-E5CF-43041BB84A3E}"/>
              </a:ext>
            </a:extLst>
          </p:cNvPr>
          <p:cNvSpPr>
            <a:spLocks noGrp="1"/>
          </p:cNvSpPr>
          <p:nvPr>
            <p:ph type="title"/>
          </p:nvPr>
        </p:nvSpPr>
        <p:spPr>
          <a:xfrm>
            <a:off x="484553" y="3870614"/>
            <a:ext cx="5113608" cy="2306349"/>
          </a:xfrm>
        </p:spPr>
        <p:txBody>
          <a:bodyPr>
            <a:normAutofit/>
          </a:bodyPr>
          <a:lstStyle/>
          <a:p>
            <a:r>
              <a:rPr lang="en-US"/>
              <a:t>Introduction</a:t>
            </a:r>
            <a:endParaRPr lang="en-IN" dirty="0"/>
          </a:p>
        </p:txBody>
      </p:sp>
      <p:pic>
        <p:nvPicPr>
          <p:cNvPr id="15" name="Picture 14" descr="Calculator on a notebook">
            <a:extLst>
              <a:ext uri="{FF2B5EF4-FFF2-40B4-BE49-F238E27FC236}">
                <a16:creationId xmlns:a16="http://schemas.microsoft.com/office/drawing/2014/main" id="{D848C287-3A0A-033D-4A05-058D9F3DA1F9}"/>
              </a:ext>
            </a:extLst>
          </p:cNvPr>
          <p:cNvPicPr>
            <a:picLocks noChangeAspect="1"/>
          </p:cNvPicPr>
          <p:nvPr/>
        </p:nvPicPr>
        <p:blipFill rotWithShape="1">
          <a:blip r:embed="rId2"/>
          <a:srcRect t="15802"/>
          <a:stretch/>
        </p:blipFill>
        <p:spPr>
          <a:xfrm>
            <a:off x="-1" y="10"/>
            <a:ext cx="6095999" cy="3426071"/>
          </a:xfrm>
          <a:prstGeom prst="rect">
            <a:avLst/>
          </a:prstGeom>
        </p:spPr>
      </p:pic>
      <p:sp>
        <p:nvSpPr>
          <p:cNvPr id="3" name="Content Placeholder 2">
            <a:extLst>
              <a:ext uri="{FF2B5EF4-FFF2-40B4-BE49-F238E27FC236}">
                <a16:creationId xmlns:a16="http://schemas.microsoft.com/office/drawing/2014/main" id="{32F10E13-04AA-FDE7-FF02-8615E4AA5D6A}"/>
              </a:ext>
            </a:extLst>
          </p:cNvPr>
          <p:cNvSpPr>
            <a:spLocks noGrp="1"/>
          </p:cNvSpPr>
          <p:nvPr>
            <p:ph idx="1"/>
          </p:nvPr>
        </p:nvSpPr>
        <p:spPr>
          <a:xfrm>
            <a:off x="6466840" y="498764"/>
            <a:ext cx="5578939" cy="5678199"/>
          </a:xfrm>
        </p:spPr>
        <p:txBody>
          <a:bodyPr anchor="ctr">
            <a:normAutofit/>
          </a:bodyPr>
          <a:lstStyle/>
          <a:p>
            <a:pPr marL="342900" indent="-342900">
              <a:buFont typeface="Arial" panose="020B0604020202020204" pitchFamily="34" charset="0"/>
              <a:buChar char="•"/>
            </a:pPr>
            <a:r>
              <a:rPr lang="en-US" dirty="0"/>
              <a:t>Insurance cost prediction is a regression problem where we will be predicting the insurance charges for customer based on past data.</a:t>
            </a:r>
          </a:p>
          <a:p>
            <a:pPr marL="342900" indent="-342900">
              <a:buFont typeface="Arial" panose="020B0604020202020204" pitchFamily="34" charset="0"/>
              <a:buChar char="•"/>
            </a:pPr>
            <a:r>
              <a:rPr lang="en-US" dirty="0"/>
              <a:t>Dataset originally belongs to US which is available on Kaggle.</a:t>
            </a:r>
          </a:p>
          <a:p>
            <a:pPr marL="342900" indent="-342900">
              <a:buFont typeface="Arial" panose="020B0604020202020204" pitchFamily="34" charset="0"/>
              <a:buChar char="•"/>
            </a:pPr>
            <a:r>
              <a:rPr lang="en-IN" dirty="0"/>
              <a:t>This will help insurance company to predict insurance charges of customer with minimum efforts and less cost.</a:t>
            </a:r>
          </a:p>
          <a:p>
            <a:pPr marL="342900" indent="-342900">
              <a:buFont typeface="Arial" panose="020B0604020202020204" pitchFamily="34" charset="0"/>
              <a:buChar char="•"/>
            </a:pPr>
            <a:r>
              <a:rPr lang="en-IN" dirty="0"/>
              <a:t>It will also save a lot of time as now employee don’t have to look in past data or don’t need experience at all to do prediction.</a:t>
            </a: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738617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1C0E5-8858-2789-ECD3-EF9D26305860}"/>
              </a:ext>
            </a:extLst>
          </p:cNvPr>
          <p:cNvSpPr>
            <a:spLocks noGrp="1"/>
          </p:cNvSpPr>
          <p:nvPr>
            <p:ph type="title"/>
          </p:nvPr>
        </p:nvSpPr>
        <p:spPr/>
        <p:txBody>
          <a:bodyPr>
            <a:normAutofit/>
          </a:bodyPr>
          <a:lstStyle/>
          <a:p>
            <a:r>
              <a:rPr lang="en-US" dirty="0"/>
              <a:t>Objective</a:t>
            </a:r>
            <a:endParaRPr lang="en-IN" dirty="0"/>
          </a:p>
        </p:txBody>
      </p:sp>
      <p:graphicFrame>
        <p:nvGraphicFramePr>
          <p:cNvPr id="5" name="Text Placeholder 2">
            <a:extLst>
              <a:ext uri="{FF2B5EF4-FFF2-40B4-BE49-F238E27FC236}">
                <a16:creationId xmlns:a16="http://schemas.microsoft.com/office/drawing/2014/main" id="{E1D5110A-ADB1-697D-FEB2-407BAFC6A895}"/>
              </a:ext>
            </a:extLst>
          </p:cNvPr>
          <p:cNvGraphicFramePr/>
          <p:nvPr/>
        </p:nvGraphicFramePr>
        <p:xfrm>
          <a:off x="484552" y="3695701"/>
          <a:ext cx="10862898" cy="2393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1542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A26A151-13BF-4305-A6DC-9DC7C9877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EFFDDA6-2CAE-438F-B0D6-FF4E710E2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29884" y="6324431"/>
            <a:ext cx="62116" cy="42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8DDAA74B-8E81-4F15-BC0F-4050965FF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74CD4C6-F07B-411C-876A-727559731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83644"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A23647-EA37-863B-115B-5108777A876F}"/>
              </a:ext>
            </a:extLst>
          </p:cNvPr>
          <p:cNvSpPr>
            <a:spLocks noGrp="1"/>
          </p:cNvSpPr>
          <p:nvPr>
            <p:ph type="title"/>
          </p:nvPr>
        </p:nvSpPr>
        <p:spPr>
          <a:xfrm>
            <a:off x="484552" y="365125"/>
            <a:ext cx="5022630" cy="2430030"/>
          </a:xfrm>
        </p:spPr>
        <p:txBody>
          <a:bodyPr vert="horz" lIns="91440" tIns="45720" rIns="91440" bIns="45720" rtlCol="0" anchor="b">
            <a:normAutofit/>
          </a:bodyPr>
          <a:lstStyle/>
          <a:p>
            <a:r>
              <a:rPr lang="en-US" sz="5400"/>
              <a:t>Data Description</a:t>
            </a:r>
          </a:p>
        </p:txBody>
      </p:sp>
      <p:sp>
        <p:nvSpPr>
          <p:cNvPr id="19" name="Text Placeholder 4">
            <a:extLst>
              <a:ext uri="{FF2B5EF4-FFF2-40B4-BE49-F238E27FC236}">
                <a16:creationId xmlns:a16="http://schemas.microsoft.com/office/drawing/2014/main" id="{4A537DF5-3D9C-1008-3E3B-639E0D38D6EA}"/>
              </a:ext>
            </a:extLst>
          </p:cNvPr>
          <p:cNvSpPr>
            <a:spLocks noGrp="1"/>
          </p:cNvSpPr>
          <p:nvPr>
            <p:ph type="body" sz="half" idx="2"/>
          </p:nvPr>
        </p:nvSpPr>
        <p:spPr>
          <a:xfrm>
            <a:off x="484552" y="3870613"/>
            <a:ext cx="5022630" cy="2306349"/>
          </a:xfrm>
        </p:spPr>
        <p:txBody>
          <a:bodyPr vert="horz" lIns="91440" tIns="45720" rIns="91440" bIns="45720" rtlCol="0">
            <a:normAutofit/>
          </a:bodyPr>
          <a:lstStyle/>
          <a:p>
            <a:pPr marL="342900">
              <a:lnSpc>
                <a:spcPct val="110000"/>
              </a:lnSpc>
            </a:pPr>
            <a:r>
              <a:rPr lang="en-US" sz="1500"/>
              <a:t>Data consists of 1338 records and 7 columns including target column.</a:t>
            </a:r>
          </a:p>
          <a:p>
            <a:pPr marL="342900">
              <a:lnSpc>
                <a:spcPct val="110000"/>
              </a:lnSpc>
            </a:pPr>
            <a:r>
              <a:rPr lang="en-US" sz="1500"/>
              <a:t>Data consists of following datatypes:</a:t>
            </a:r>
          </a:p>
          <a:p>
            <a:pPr marL="800100" lvl="1">
              <a:lnSpc>
                <a:spcPct val="110000"/>
              </a:lnSpc>
            </a:pPr>
            <a:r>
              <a:rPr lang="en-US" sz="1500"/>
              <a:t>Object</a:t>
            </a:r>
          </a:p>
          <a:p>
            <a:pPr marL="800100" lvl="1">
              <a:lnSpc>
                <a:spcPct val="110000"/>
              </a:lnSpc>
            </a:pPr>
            <a:r>
              <a:rPr lang="en-US" sz="1500"/>
              <a:t>Integer</a:t>
            </a:r>
          </a:p>
          <a:p>
            <a:pPr marL="800100" lvl="1">
              <a:lnSpc>
                <a:spcPct val="110000"/>
              </a:lnSpc>
            </a:pPr>
            <a:r>
              <a:rPr lang="en-US" sz="1500"/>
              <a:t>Float</a:t>
            </a:r>
          </a:p>
        </p:txBody>
      </p:sp>
      <p:pic>
        <p:nvPicPr>
          <p:cNvPr id="13" name="Picture Placeholder 12" descr="A black screen with white text&#10;&#10;Description automatically generated">
            <a:extLst>
              <a:ext uri="{FF2B5EF4-FFF2-40B4-BE49-F238E27FC236}">
                <a16:creationId xmlns:a16="http://schemas.microsoft.com/office/drawing/2014/main" id="{21CD9786-D36E-7087-4F31-956B7CC0036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9200" r="28938" b="1"/>
          <a:stretch/>
        </p:blipFill>
        <p:spPr>
          <a:xfrm>
            <a:off x="6083644" y="10"/>
            <a:ext cx="6108356" cy="6857990"/>
          </a:xfrm>
          <a:prstGeom prst="rect">
            <a:avLst/>
          </a:prstGeom>
        </p:spPr>
      </p:pic>
    </p:spTree>
    <p:extLst>
      <p:ext uri="{BB962C8B-B14F-4D97-AF65-F5344CB8AC3E}">
        <p14:creationId xmlns:p14="http://schemas.microsoft.com/office/powerpoint/2010/main" val="882087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1A906-01C3-49C7-51FB-5F9945FFF7BA}"/>
              </a:ext>
            </a:extLst>
          </p:cNvPr>
          <p:cNvSpPr>
            <a:spLocks noGrp="1"/>
          </p:cNvSpPr>
          <p:nvPr>
            <p:ph type="title"/>
          </p:nvPr>
        </p:nvSpPr>
        <p:spPr/>
        <p:txBody>
          <a:bodyPr/>
          <a:lstStyle/>
          <a:p>
            <a:r>
              <a:rPr lang="en-US" dirty="0"/>
              <a:t>EDA (Expletory Data Analysis)</a:t>
            </a:r>
            <a:endParaRPr lang="en-IN" dirty="0"/>
          </a:p>
        </p:txBody>
      </p:sp>
      <p:sp>
        <p:nvSpPr>
          <p:cNvPr id="5" name="Text Placeholder 4">
            <a:extLst>
              <a:ext uri="{FF2B5EF4-FFF2-40B4-BE49-F238E27FC236}">
                <a16:creationId xmlns:a16="http://schemas.microsoft.com/office/drawing/2014/main" id="{4630FBBC-1600-41D4-F502-4FFA47EDF1BF}"/>
              </a:ext>
            </a:extLst>
          </p:cNvPr>
          <p:cNvSpPr>
            <a:spLocks noGrp="1"/>
          </p:cNvSpPr>
          <p:nvPr>
            <p:ph type="body" idx="1"/>
          </p:nvPr>
        </p:nvSpPr>
        <p:spPr/>
        <p:txBody>
          <a:bodyPr>
            <a:normAutofit fontScale="62500" lnSpcReduction="20000"/>
          </a:bodyPr>
          <a:lstStyle/>
          <a:p>
            <a:r>
              <a:rPr lang="en-US" dirty="0"/>
              <a:t>Here we are checked for missing values, we don’t have missing values in our data.</a:t>
            </a:r>
            <a:endParaRPr lang="en-IN" dirty="0"/>
          </a:p>
        </p:txBody>
      </p:sp>
      <p:pic>
        <p:nvPicPr>
          <p:cNvPr id="10" name="Content Placeholder 9">
            <a:extLst>
              <a:ext uri="{FF2B5EF4-FFF2-40B4-BE49-F238E27FC236}">
                <a16:creationId xmlns:a16="http://schemas.microsoft.com/office/drawing/2014/main" id="{3F8C5BF9-3464-A014-246E-207546FD85B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484188" y="3548758"/>
            <a:ext cx="5332412" cy="2943483"/>
          </a:xfrm>
        </p:spPr>
      </p:pic>
      <p:sp>
        <p:nvSpPr>
          <p:cNvPr id="7" name="Text Placeholder 6">
            <a:extLst>
              <a:ext uri="{FF2B5EF4-FFF2-40B4-BE49-F238E27FC236}">
                <a16:creationId xmlns:a16="http://schemas.microsoft.com/office/drawing/2014/main" id="{BC51A988-8C25-00D7-69B8-0736E93A6E23}"/>
              </a:ext>
            </a:extLst>
          </p:cNvPr>
          <p:cNvSpPr>
            <a:spLocks noGrp="1"/>
          </p:cNvSpPr>
          <p:nvPr>
            <p:ph type="body" sz="quarter" idx="3"/>
          </p:nvPr>
        </p:nvSpPr>
        <p:spPr/>
        <p:txBody>
          <a:bodyPr>
            <a:normAutofit fontScale="62500" lnSpcReduction="20000"/>
          </a:bodyPr>
          <a:lstStyle/>
          <a:p>
            <a:r>
              <a:rPr lang="en-US" dirty="0"/>
              <a:t>Here we checked for outliers, there are outliers in our target column so handled with log transformation.</a:t>
            </a:r>
            <a:endParaRPr lang="en-IN" dirty="0"/>
          </a:p>
        </p:txBody>
      </p:sp>
      <p:pic>
        <p:nvPicPr>
          <p:cNvPr id="14" name="Content Placeholder 13">
            <a:extLst>
              <a:ext uri="{FF2B5EF4-FFF2-40B4-BE49-F238E27FC236}">
                <a16:creationId xmlns:a16="http://schemas.microsoft.com/office/drawing/2014/main" id="{52D69904-8612-E6A1-E060-CB8C865FEFF6}"/>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p:blipFill>
        <p:spPr>
          <a:xfrm>
            <a:off x="6702023" y="3408363"/>
            <a:ext cx="4495017" cy="3084512"/>
          </a:xfrm>
        </p:spPr>
      </p:pic>
    </p:spTree>
    <p:extLst>
      <p:ext uri="{BB962C8B-B14F-4D97-AF65-F5344CB8AC3E}">
        <p14:creationId xmlns:p14="http://schemas.microsoft.com/office/powerpoint/2010/main" val="3840097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A26A151-13BF-4305-A6DC-9DC7C9877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EFFDDA6-2CAE-438F-B0D6-FF4E710E2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29884" y="6324431"/>
            <a:ext cx="62116" cy="42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6FF8DE50-7A65-4407-ADF1-2CD17A919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F5B6F84-73EF-47ED-850E-4308B2C0D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98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719C80-6918-5F61-EACB-A2E522F6E51F}"/>
              </a:ext>
            </a:extLst>
          </p:cNvPr>
          <p:cNvSpPr>
            <a:spLocks noGrp="1"/>
          </p:cNvSpPr>
          <p:nvPr>
            <p:ph type="title"/>
          </p:nvPr>
        </p:nvSpPr>
        <p:spPr>
          <a:xfrm>
            <a:off x="484552" y="365125"/>
            <a:ext cx="10869248" cy="1530910"/>
          </a:xfrm>
        </p:spPr>
        <p:txBody>
          <a:bodyPr vert="horz" lIns="91440" tIns="45720" rIns="91440" bIns="45720" rtlCol="0" anchor="b">
            <a:normAutofit/>
          </a:bodyPr>
          <a:lstStyle/>
          <a:p>
            <a:r>
              <a:rPr lang="en-US" sz="5400"/>
              <a:t>Data Visualization</a:t>
            </a:r>
          </a:p>
        </p:txBody>
      </p:sp>
      <p:sp>
        <p:nvSpPr>
          <p:cNvPr id="4" name="Text Placeholder 3">
            <a:extLst>
              <a:ext uri="{FF2B5EF4-FFF2-40B4-BE49-F238E27FC236}">
                <a16:creationId xmlns:a16="http://schemas.microsoft.com/office/drawing/2014/main" id="{77BFF17E-6831-D8A0-2A86-B715B7323475}"/>
              </a:ext>
            </a:extLst>
          </p:cNvPr>
          <p:cNvSpPr>
            <a:spLocks noGrp="1"/>
          </p:cNvSpPr>
          <p:nvPr>
            <p:ph type="body" sz="half" idx="2"/>
          </p:nvPr>
        </p:nvSpPr>
        <p:spPr>
          <a:xfrm>
            <a:off x="484552" y="2837329"/>
            <a:ext cx="5331229" cy="3339634"/>
          </a:xfrm>
        </p:spPr>
        <p:txBody>
          <a:bodyPr vert="horz" lIns="91440" tIns="45720" rIns="91440" bIns="45720" rtlCol="0">
            <a:normAutofit/>
          </a:bodyPr>
          <a:lstStyle/>
          <a:p>
            <a:r>
              <a:rPr lang="en-US" dirty="0"/>
              <a:t>In our data almost 80% of the beneficiaries are non-smoker’s and 20% smoker’s.</a:t>
            </a:r>
          </a:p>
        </p:txBody>
      </p:sp>
      <p:pic>
        <p:nvPicPr>
          <p:cNvPr id="6" name="Picture Placeholder 5" descr="A yellow circle with green and black text&#10;&#10;Description automatically generated">
            <a:extLst>
              <a:ext uri="{FF2B5EF4-FFF2-40B4-BE49-F238E27FC236}">
                <a16:creationId xmlns:a16="http://schemas.microsoft.com/office/drawing/2014/main" id="{B12BC1A4-79BE-3ECD-5AB5-31558CC5808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0208" r="2" b="10833"/>
          <a:stretch/>
        </p:blipFill>
        <p:spPr>
          <a:xfrm>
            <a:off x="6555263" y="2735644"/>
            <a:ext cx="4897254" cy="3677851"/>
          </a:xfrm>
          <a:prstGeom prst="rect">
            <a:avLst/>
          </a:prstGeom>
        </p:spPr>
      </p:pic>
    </p:spTree>
    <p:extLst>
      <p:ext uri="{BB962C8B-B14F-4D97-AF65-F5344CB8AC3E}">
        <p14:creationId xmlns:p14="http://schemas.microsoft.com/office/powerpoint/2010/main" val="3732379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EA26A151-13BF-4305-A6DC-9DC7C9877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6EFFDDA6-2CAE-438F-B0D6-FF4E710E2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29884" y="6324431"/>
            <a:ext cx="62116" cy="42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4" name="Rectangle 93">
            <a:extLst>
              <a:ext uri="{FF2B5EF4-FFF2-40B4-BE49-F238E27FC236}">
                <a16:creationId xmlns:a16="http://schemas.microsoft.com/office/drawing/2014/main" id="{6FF8DE50-7A65-4407-ADF1-2CD17A919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4F5B6F84-73EF-47ED-850E-4308B2C0D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98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5AA20A62-B23B-3C67-1B29-3FFF72D48A15}"/>
              </a:ext>
            </a:extLst>
          </p:cNvPr>
          <p:cNvSpPr>
            <a:spLocks noGrp="1"/>
          </p:cNvSpPr>
          <p:nvPr>
            <p:ph type="title"/>
          </p:nvPr>
        </p:nvSpPr>
        <p:spPr>
          <a:xfrm>
            <a:off x="484552" y="365125"/>
            <a:ext cx="10869248" cy="1530910"/>
          </a:xfrm>
        </p:spPr>
        <p:txBody>
          <a:bodyPr vert="horz" lIns="91440" tIns="45720" rIns="91440" bIns="45720" rtlCol="0" anchor="b">
            <a:normAutofit/>
          </a:bodyPr>
          <a:lstStyle/>
          <a:p>
            <a:r>
              <a:rPr lang="en-US" sz="5400"/>
              <a:t> Data Visualization</a:t>
            </a:r>
          </a:p>
        </p:txBody>
      </p:sp>
      <p:sp>
        <p:nvSpPr>
          <p:cNvPr id="7" name="Text Placeholder 6">
            <a:extLst>
              <a:ext uri="{FF2B5EF4-FFF2-40B4-BE49-F238E27FC236}">
                <a16:creationId xmlns:a16="http://schemas.microsoft.com/office/drawing/2014/main" id="{1D4BC81D-869C-1EAC-7F7B-56240ED44E2A}"/>
              </a:ext>
            </a:extLst>
          </p:cNvPr>
          <p:cNvSpPr>
            <a:spLocks noGrp="1"/>
          </p:cNvSpPr>
          <p:nvPr>
            <p:ph type="body" sz="half" idx="2"/>
          </p:nvPr>
        </p:nvSpPr>
        <p:spPr>
          <a:xfrm>
            <a:off x="484552" y="2837329"/>
            <a:ext cx="5331229" cy="3339634"/>
          </a:xfrm>
        </p:spPr>
        <p:txBody>
          <a:bodyPr vert="horz" lIns="91440" tIns="45720" rIns="91440" bIns="45720" rtlCol="0">
            <a:normAutofit/>
          </a:bodyPr>
          <a:lstStyle/>
          <a:p>
            <a:pPr marL="685800"/>
            <a:r>
              <a:rPr lang="en-US"/>
              <a:t>As we can see in the graph the on average the smoker beneficiaries are charged very high as compared to non-smoker, irrespective of their age.</a:t>
            </a:r>
          </a:p>
        </p:txBody>
      </p:sp>
      <p:pic>
        <p:nvPicPr>
          <p:cNvPr id="9" name="Picture Placeholder 8">
            <a:extLst>
              <a:ext uri="{FF2B5EF4-FFF2-40B4-BE49-F238E27FC236}">
                <a16:creationId xmlns:a16="http://schemas.microsoft.com/office/drawing/2014/main" id="{7B4C2401-543D-A58F-2D50-89D68B4BD3B8}"/>
              </a:ext>
              <a:ext uri="{C183D7F6-B498-43B3-948B-1728B52AA6E4}">
                <adec:decorative xmlns:adec="http://schemas.microsoft.com/office/drawing/2017/decorative" val="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591" b="1591"/>
          <a:stretch/>
        </p:blipFill>
        <p:spPr>
          <a:xfrm>
            <a:off x="6095998" y="2279889"/>
            <a:ext cx="6095998" cy="4578111"/>
          </a:xfrm>
          <a:prstGeom prst="rect">
            <a:avLst/>
          </a:prstGeom>
        </p:spPr>
      </p:pic>
    </p:spTree>
    <p:extLst>
      <p:ext uri="{BB962C8B-B14F-4D97-AF65-F5344CB8AC3E}">
        <p14:creationId xmlns:p14="http://schemas.microsoft.com/office/powerpoint/2010/main" val="1017136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A26A151-13BF-4305-A6DC-9DC7C9877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EFFDDA6-2CAE-438F-B0D6-FF4E710E2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29884" y="6324431"/>
            <a:ext cx="62116" cy="42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6FF8DE50-7A65-4407-ADF1-2CD17A919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F5B6F84-73EF-47ED-850E-4308B2C0D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98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07A56B-8788-3985-6708-C334CEDD9CC9}"/>
              </a:ext>
            </a:extLst>
          </p:cNvPr>
          <p:cNvSpPr>
            <a:spLocks noGrp="1"/>
          </p:cNvSpPr>
          <p:nvPr>
            <p:ph type="title"/>
          </p:nvPr>
        </p:nvSpPr>
        <p:spPr>
          <a:xfrm>
            <a:off x="484552" y="365125"/>
            <a:ext cx="10869248" cy="1530910"/>
          </a:xfrm>
        </p:spPr>
        <p:txBody>
          <a:bodyPr vert="horz" lIns="91440" tIns="45720" rIns="91440" bIns="45720" rtlCol="0" anchor="b">
            <a:normAutofit/>
          </a:bodyPr>
          <a:lstStyle/>
          <a:p>
            <a:r>
              <a:rPr lang="en-US" sz="5400" dirty="0"/>
              <a:t>Data Visualization</a:t>
            </a:r>
          </a:p>
        </p:txBody>
      </p:sp>
      <p:sp>
        <p:nvSpPr>
          <p:cNvPr id="4" name="Text Placeholder 3">
            <a:extLst>
              <a:ext uri="{FF2B5EF4-FFF2-40B4-BE49-F238E27FC236}">
                <a16:creationId xmlns:a16="http://schemas.microsoft.com/office/drawing/2014/main" id="{B2C5C438-9F0F-E9C6-4EC9-0B44A9C72708}"/>
              </a:ext>
            </a:extLst>
          </p:cNvPr>
          <p:cNvSpPr>
            <a:spLocks noGrp="1"/>
          </p:cNvSpPr>
          <p:nvPr>
            <p:ph type="body" sz="half" idx="2"/>
          </p:nvPr>
        </p:nvSpPr>
        <p:spPr>
          <a:xfrm>
            <a:off x="484552" y="2837329"/>
            <a:ext cx="5331229" cy="3339634"/>
          </a:xfrm>
        </p:spPr>
        <p:txBody>
          <a:bodyPr vert="horz" lIns="91440" tIns="45720" rIns="91440" bIns="45720" rtlCol="0">
            <a:normAutofit/>
          </a:bodyPr>
          <a:lstStyle/>
          <a:p>
            <a:pPr marL="342900" indent="-342900">
              <a:buFont typeface="Arial" panose="020B0604020202020204" pitchFamily="34" charset="0"/>
              <a:buChar char="•"/>
            </a:pPr>
            <a:r>
              <a:rPr lang="en-US" dirty="0"/>
              <a:t>In the scatter plot we can see that for most of the smoker beneficiaries the charges start where the maximum charges of non-smoker beneficiaries end.</a:t>
            </a:r>
          </a:p>
        </p:txBody>
      </p:sp>
      <p:pic>
        <p:nvPicPr>
          <p:cNvPr id="6" name="Picture Placeholder 5">
            <a:extLst>
              <a:ext uri="{FF2B5EF4-FFF2-40B4-BE49-F238E27FC236}">
                <a16:creationId xmlns:a16="http://schemas.microsoft.com/office/drawing/2014/main" id="{F79FEDCA-FCB2-40C6-9931-C939EDA6C734}"/>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591" b="1591"/>
          <a:stretch/>
        </p:blipFill>
        <p:spPr>
          <a:xfrm>
            <a:off x="6095998" y="2279889"/>
            <a:ext cx="6095998" cy="4578111"/>
          </a:xfrm>
          <a:prstGeom prst="rect">
            <a:avLst/>
          </a:prstGeom>
        </p:spPr>
      </p:pic>
    </p:spTree>
    <p:extLst>
      <p:ext uri="{BB962C8B-B14F-4D97-AF65-F5344CB8AC3E}">
        <p14:creationId xmlns:p14="http://schemas.microsoft.com/office/powerpoint/2010/main" val="3369364120"/>
      </p:ext>
    </p:extLst>
  </p:cSld>
  <p:clrMapOvr>
    <a:masterClrMapping/>
  </p:clrMapOvr>
</p:sld>
</file>

<file path=ppt/theme/theme1.xml><?xml version="1.0" encoding="utf-8"?>
<a:theme xmlns:a="http://schemas.openxmlformats.org/drawingml/2006/main" name="MatrixVTI">
  <a:themeElements>
    <a:clrScheme name="Custom 29">
      <a:dk1>
        <a:srgbClr val="000000"/>
      </a:dk1>
      <a:lt1>
        <a:sysClr val="window" lastClr="FFFFFF"/>
      </a:lt1>
      <a:dk2>
        <a:srgbClr val="465959"/>
      </a:dk2>
      <a:lt2>
        <a:srgbClr val="ECF0F0"/>
      </a:lt2>
      <a:accent1>
        <a:srgbClr val="1EBE9B"/>
      </a:accent1>
      <a:accent2>
        <a:srgbClr val="FD7C7C"/>
      </a:accent2>
      <a:accent3>
        <a:srgbClr val="7DA8B5"/>
      </a:accent3>
      <a:accent4>
        <a:srgbClr val="17967B"/>
      </a:accent4>
      <a:accent5>
        <a:srgbClr val="FB7365"/>
      </a:accent5>
      <a:accent6>
        <a:srgbClr val="D39B17"/>
      </a:accent6>
      <a:hlink>
        <a:srgbClr val="EF08F7"/>
      </a:hlink>
      <a:folHlink>
        <a:srgbClr val="8477FE"/>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docProps/app.xml><?xml version="1.0" encoding="utf-8"?>
<Properties xmlns="http://schemas.openxmlformats.org/officeDocument/2006/extended-properties" xmlns:vt="http://schemas.openxmlformats.org/officeDocument/2006/docPropsVTypes">
  <Template/>
  <TotalTime>203</TotalTime>
  <Words>662</Words>
  <Application>Microsoft Office PowerPoint</Application>
  <PresentationFormat>Widescreen</PresentationFormat>
  <Paragraphs>59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Avenir Next LT Pro</vt:lpstr>
      <vt:lpstr>Bahnschrift</vt:lpstr>
      <vt:lpstr>Candara</vt:lpstr>
      <vt:lpstr>MatrixVTI</vt:lpstr>
      <vt:lpstr>Insurance Cost Prediction</vt:lpstr>
      <vt:lpstr>Table of content</vt:lpstr>
      <vt:lpstr>Introduction</vt:lpstr>
      <vt:lpstr>Objective</vt:lpstr>
      <vt:lpstr>Data Description</vt:lpstr>
      <vt:lpstr>EDA (Expletory Data Analysis)</vt:lpstr>
      <vt:lpstr>Data Visualization</vt:lpstr>
      <vt:lpstr> Data Visualization</vt:lpstr>
      <vt:lpstr>Data Visualization</vt:lpstr>
      <vt:lpstr>Data Visualization</vt:lpstr>
      <vt:lpstr>Data Visualization</vt:lpstr>
      <vt:lpstr>Data Visualization</vt:lpstr>
      <vt:lpstr>Data Visualization</vt:lpstr>
      <vt:lpstr>Data Visualization</vt:lpstr>
      <vt:lpstr>Model Building</vt:lpstr>
      <vt:lpstr>Conclusion</vt:lpstr>
      <vt:lpstr>Suggestion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Cost Prediction</dc:title>
  <dc:creator>Rushikesh Shinde</dc:creator>
  <cp:lastModifiedBy>Rushikesh Shinde</cp:lastModifiedBy>
  <cp:revision>16</cp:revision>
  <dcterms:created xsi:type="dcterms:W3CDTF">2023-10-11T17:01:26Z</dcterms:created>
  <dcterms:modified xsi:type="dcterms:W3CDTF">2023-10-13T16:04:19Z</dcterms:modified>
</cp:coreProperties>
</file>