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8" r:id="rId3"/>
    <p:sldId id="300" r:id="rId4"/>
    <p:sldId id="259" r:id="rId5"/>
    <p:sldId id="360" r:id="rId6"/>
    <p:sldId id="325" r:id="rId7"/>
    <p:sldId id="358" r:id="rId8"/>
    <p:sldId id="261" r:id="rId9"/>
    <p:sldId id="262" r:id="rId10"/>
    <p:sldId id="371" r:id="rId11"/>
    <p:sldId id="368" r:id="rId12"/>
    <p:sldId id="356" r:id="rId13"/>
    <p:sldId id="3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1">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1">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4294967295"/>
          </p:nvPr>
        </p:nvSpPr>
        <p:spPr>
          <a:xfrm>
            <a:off x="78105" y="93980"/>
            <a:ext cx="12158345" cy="6777990"/>
          </a:xfrm>
        </p:spPr>
        <p:txBody>
          <a:bodyPr>
            <a:normAutofit lnSpcReduction="20000"/>
          </a:bodyPr>
          <a:p>
            <a:pPr marL="0" indent="0" algn="ctr">
              <a:buNone/>
            </a:pPr>
            <a:r>
              <a:rPr lang="en-US"/>
              <a:t>                            </a:t>
            </a:r>
            <a:endParaRPr lang="en-US"/>
          </a:p>
          <a:p>
            <a:pPr marL="0" indent="0" algn="ctr">
              <a:lnSpc>
                <a:spcPct val="70000"/>
              </a:lnSpc>
              <a:buNone/>
            </a:pPr>
            <a:r>
              <a:rPr lang="en-US"/>
              <a:t>          A</a:t>
            </a:r>
            <a:endParaRPr lang="en-US"/>
          </a:p>
          <a:p>
            <a:pPr marL="0" indent="0" algn="ctr">
              <a:lnSpc>
                <a:spcPct val="70000"/>
              </a:lnSpc>
              <a:buNone/>
            </a:pPr>
            <a:r>
              <a:rPr lang="en-US"/>
              <a:t>              </a:t>
            </a:r>
            <a:r>
              <a:rPr lang="en-IN" altLang="en-US"/>
              <a:t>P</a:t>
            </a:r>
            <a:r>
              <a:rPr lang="en-US"/>
              <a:t>resentation </a:t>
            </a:r>
            <a:endParaRPr lang="en-US"/>
          </a:p>
          <a:p>
            <a:pPr marL="0" indent="0" algn="ctr">
              <a:lnSpc>
                <a:spcPct val="70000"/>
              </a:lnSpc>
              <a:buNone/>
            </a:pPr>
            <a:endParaRPr lang="en-US"/>
          </a:p>
          <a:p>
            <a:pPr marL="0" indent="0" algn="ctr">
              <a:lnSpc>
                <a:spcPct val="70000"/>
              </a:lnSpc>
              <a:buNone/>
            </a:pPr>
            <a:r>
              <a:rPr lang="en-US"/>
              <a:t>           </a:t>
            </a:r>
            <a:endParaRPr lang="en-US"/>
          </a:p>
          <a:p>
            <a:pPr marL="0" indent="0" algn="ctr">
              <a:lnSpc>
                <a:spcPct val="70000"/>
              </a:lnSpc>
              <a:buNone/>
            </a:pPr>
            <a:endParaRPr lang="en-US"/>
          </a:p>
          <a:p>
            <a:pPr marL="0" indent="0" algn="ctr">
              <a:lnSpc>
                <a:spcPct val="70000"/>
              </a:lnSpc>
              <a:buNone/>
            </a:pPr>
            <a:r>
              <a:rPr lang="en-US"/>
              <a:t>   On  </a:t>
            </a:r>
            <a:endParaRPr lang="en-US"/>
          </a:p>
          <a:p>
            <a:pPr marL="0" indent="0" algn="ctr">
              <a:lnSpc>
                <a:spcPct val="70000"/>
              </a:lnSpc>
              <a:buNone/>
            </a:pPr>
            <a:r>
              <a:rPr lang="en-US"/>
              <a:t>          </a:t>
            </a:r>
            <a:endParaRPr lang="en-US"/>
          </a:p>
          <a:p>
            <a:pPr marL="0" indent="0" algn="ctr">
              <a:lnSpc>
                <a:spcPct val="70000"/>
              </a:lnSpc>
              <a:buNone/>
            </a:pPr>
            <a:r>
              <a:rPr lang="en-US"/>
              <a:t>          </a:t>
            </a:r>
            <a:endParaRPr lang="en-US"/>
          </a:p>
          <a:p>
            <a:pPr marL="0" indent="0" algn="ctr">
              <a:lnSpc>
                <a:spcPct val="70000"/>
              </a:lnSpc>
              <a:buNone/>
            </a:pPr>
            <a:r>
              <a:rPr lang="en-US"/>
              <a:t> </a:t>
            </a:r>
            <a:r>
              <a:rPr lang="en-IN" altLang="en-US"/>
              <a:t>Rest-Assured</a:t>
            </a:r>
            <a:r>
              <a:rPr lang="en-US"/>
              <a:t>          </a:t>
            </a:r>
            <a:endParaRPr lang="en-US"/>
          </a:p>
          <a:p>
            <a:pPr marL="0" indent="0" algn="ctr">
              <a:lnSpc>
                <a:spcPct val="70000"/>
              </a:lnSpc>
              <a:buNone/>
            </a:pPr>
            <a:r>
              <a:rPr lang="en-US"/>
              <a:t>                             </a:t>
            </a:r>
            <a:endParaRPr lang="en-US"/>
          </a:p>
          <a:p>
            <a:pPr marL="0" indent="0" algn="ctr">
              <a:lnSpc>
                <a:spcPct val="70000"/>
              </a:lnSpc>
              <a:buNone/>
            </a:pPr>
            <a:endParaRPr lang="en-US"/>
          </a:p>
          <a:p>
            <a:pPr marL="0" indent="0" algn="ctr">
              <a:lnSpc>
                <a:spcPct val="70000"/>
              </a:lnSpc>
              <a:buNone/>
            </a:pPr>
            <a:endParaRPr lang="en-US"/>
          </a:p>
          <a:p>
            <a:pPr marL="0" indent="0" algn="ctr">
              <a:lnSpc>
                <a:spcPct val="70000"/>
              </a:lnSpc>
              <a:buNone/>
            </a:pPr>
            <a:r>
              <a:rPr lang="en-US"/>
              <a:t>                                   Presented By</a:t>
            </a:r>
            <a:endParaRPr lang="en-US"/>
          </a:p>
          <a:p>
            <a:pPr marL="0" indent="0" algn="ctr">
              <a:lnSpc>
                <a:spcPct val="70000"/>
              </a:lnSpc>
              <a:buNone/>
            </a:pPr>
            <a:endParaRPr lang="en-US"/>
          </a:p>
          <a:p>
            <a:pPr marL="0" indent="0" algn="ctr">
              <a:lnSpc>
                <a:spcPct val="70000"/>
              </a:lnSpc>
              <a:buNone/>
            </a:pPr>
            <a:r>
              <a:rPr lang="en-US"/>
              <a:t>                           Rushikesh Patil </a:t>
            </a:r>
            <a:r>
              <a:rPr lang="en-IN" altLang="en-US"/>
              <a:t>(</a:t>
            </a:r>
            <a:r>
              <a:rPr lang="en-IN" altLang="en-US" sz="2000"/>
              <a:t>QA Engineer</a:t>
            </a:r>
            <a:r>
              <a:rPr lang="en-IN" altLang="en-US"/>
              <a:t>)</a:t>
            </a:r>
            <a:endParaRPr lang="en-US"/>
          </a:p>
          <a:p>
            <a:pPr marL="0" indent="0" algn="ctr">
              <a:lnSpc>
                <a:spcPct val="70000"/>
              </a:lnSpc>
              <a:buNone/>
            </a:pPr>
            <a:r>
              <a:rPr lang="en-US"/>
              <a:t>                                                                </a:t>
            </a:r>
            <a:r>
              <a:rPr lang="en-US" sz="1800"/>
              <a:t>rushikeshv.patil@infobeans.com</a:t>
            </a:r>
            <a:endParaRPr lang="en-US"/>
          </a:p>
          <a:p>
            <a:pPr marL="0" indent="0" algn="ctr">
              <a:lnSpc>
                <a:spcPct val="70000"/>
              </a:lnSpc>
              <a:buNone/>
            </a:pPr>
            <a:r>
              <a:rPr lang="en-US"/>
              <a:t>                           </a:t>
            </a:r>
            <a:endParaRPr lang="en-US"/>
          </a:p>
          <a:p>
            <a:pPr marL="0" indent="0" algn="ctr">
              <a:buNone/>
            </a:pPr>
            <a:endParaRPr lang="en-US"/>
          </a:p>
        </p:txBody>
      </p:sp>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Footer Placeholder 4"/>
          <p:cNvSpPr>
            <a:spLocks noGrp="1"/>
          </p:cNvSpPr>
          <p:nvPr>
            <p:ph type="ftr" sz="quarter" idx="1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E-Commerce API Application</a:t>
            </a:r>
            <a:endParaRPr lang="en-US"/>
          </a:p>
        </p:txBody>
      </p:sp>
      <p:sp>
        <p:nvSpPr>
          <p:cNvPr id="3" name="Content Placeholder 2"/>
          <p:cNvSpPr>
            <a:spLocks noGrp="1"/>
          </p:cNvSpPr>
          <p:nvPr>
            <p:ph idx="1"/>
          </p:nvPr>
        </p:nvSpPr>
        <p:spPr>
          <a:xfrm>
            <a:off x="278765" y="1226185"/>
            <a:ext cx="11303635" cy="4900295"/>
          </a:xfrm>
        </p:spPr>
        <p:txBody>
          <a:bodyPr/>
          <a:p>
            <a:r>
              <a:rPr lang="en-US" sz="2800"/>
              <a:t>End to End Flow</a:t>
            </a:r>
            <a:endParaRPr lang="en-US" sz="2800"/>
          </a:p>
          <a:p>
            <a:r>
              <a:rPr lang="en-US" sz="2800"/>
              <a:t>Login API -&gt; Create Product -&gt; Purchase Order on created Product -&gt; View  order -&gt; Delete Product</a:t>
            </a:r>
            <a:endParaRPr lang="en-US" sz="2800"/>
          </a:p>
          <a:p>
            <a:r>
              <a:rPr lang="en-US" sz="2800"/>
              <a:t>API </a:t>
            </a:r>
            <a:endParaRPr lang="en-US" sz="2800"/>
          </a:p>
          <a:p>
            <a:r>
              <a:rPr lang="en-US" sz="2800"/>
              <a:t>1 Login API -Method-Post</a:t>
            </a:r>
            <a:endParaRPr lang="en-US" sz="2800"/>
          </a:p>
          <a:p>
            <a:r>
              <a:rPr lang="en-US" sz="2800"/>
              <a:t>2 Create Product-Method -Post</a:t>
            </a:r>
            <a:endParaRPr lang="en-US" sz="2800"/>
          </a:p>
          <a:p>
            <a:r>
              <a:rPr lang="en-US" sz="2800"/>
              <a:t>3 create-Order-Method-Post</a:t>
            </a:r>
            <a:endParaRPr lang="en-US" sz="2800"/>
          </a:p>
          <a:p>
            <a:r>
              <a:rPr lang="en-US" sz="2800"/>
              <a:t>4 View-Order-Method-Get</a:t>
            </a:r>
            <a:endParaRPr lang="en-US" sz="2800"/>
          </a:p>
          <a:p>
            <a:r>
              <a:rPr lang="en-US" sz="2800"/>
              <a:t>5 Delete Product-Method-Delete</a:t>
            </a:r>
            <a:endParaRPr lang="en-US" sz="280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pic>
        <p:nvPicPr>
          <p:cNvPr id="7" name="Content Placeholder 6"/>
          <p:cNvPicPr>
            <a:picLocks noChangeAspect="1"/>
          </p:cNvPicPr>
          <p:nvPr>
            <p:ph idx="1"/>
          </p:nvPr>
        </p:nvPicPr>
        <p:blipFill>
          <a:blip r:embed="rId1"/>
          <a:stretch>
            <a:fillRect/>
          </a:stretch>
        </p:blipFill>
        <p:spPr>
          <a:xfrm>
            <a:off x="98425" y="29210"/>
            <a:ext cx="12014835" cy="59804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pic>
        <p:nvPicPr>
          <p:cNvPr id="10" name="Content Placeholder 9" descr="THANK"/>
          <p:cNvPicPr>
            <a:picLocks noChangeAspect="1"/>
          </p:cNvPicPr>
          <p:nvPr>
            <p:ph idx="1"/>
          </p:nvPr>
        </p:nvPicPr>
        <p:blipFill>
          <a:blip r:embed="rId1"/>
          <a:stretch>
            <a:fillRect/>
          </a:stretch>
        </p:blipFill>
        <p:spPr>
          <a:xfrm>
            <a:off x="224790" y="1343660"/>
            <a:ext cx="11945620" cy="46888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73760"/>
          </a:xfrm>
        </p:spPr>
        <p:txBody>
          <a:bodyPr/>
          <a:p>
            <a:r>
              <a:rPr lang="en-US"/>
              <a:t>Agenda</a:t>
            </a:r>
            <a:endParaRPr lang="en-US"/>
          </a:p>
        </p:txBody>
      </p:sp>
      <p:sp>
        <p:nvSpPr>
          <p:cNvPr id="3" name="Content Placeholder 2"/>
          <p:cNvSpPr>
            <a:spLocks noGrp="1"/>
          </p:cNvSpPr>
          <p:nvPr>
            <p:ph idx="1"/>
          </p:nvPr>
        </p:nvSpPr>
        <p:spPr>
          <a:xfrm>
            <a:off x="518795" y="1308100"/>
            <a:ext cx="10835005" cy="4869180"/>
          </a:xfrm>
        </p:spPr>
        <p:txBody>
          <a:bodyPr/>
          <a:p>
            <a:r>
              <a:rPr lang="en-IN" altLang="en-US" sz="2800"/>
              <a:t>W</a:t>
            </a:r>
            <a:r>
              <a:rPr lang="en-US" sz="2800"/>
              <a:t>hat is </a:t>
            </a:r>
            <a:r>
              <a:rPr lang="en-IN" altLang="en-US" sz="2800"/>
              <a:t>API </a:t>
            </a:r>
            <a:r>
              <a:rPr lang="en-US" sz="2800"/>
              <a:t>.</a:t>
            </a:r>
            <a:endParaRPr lang="en-US" sz="2800"/>
          </a:p>
          <a:p>
            <a:r>
              <a:rPr lang="en-US" sz="2800">
                <a:sym typeface="+mn-ea"/>
              </a:rPr>
              <a:t>What is API Testing?</a:t>
            </a:r>
            <a:endParaRPr lang="en-US" sz="2800"/>
          </a:p>
          <a:p>
            <a:r>
              <a:rPr lang="en-IN" altLang="en-US" sz="2800">
                <a:sym typeface="+mn-ea"/>
              </a:rPr>
              <a:t>What is Rest Assured?</a:t>
            </a:r>
            <a:endParaRPr lang="en-IN" altLang="en-US" sz="2800"/>
          </a:p>
          <a:p>
            <a:r>
              <a:rPr lang="en-IN" altLang="en-US" sz="2800">
                <a:sym typeface="+mn-ea"/>
              </a:rPr>
              <a:t>Advantages of Rest Assured.</a:t>
            </a:r>
            <a:endParaRPr lang="en-IN" altLang="en-US" sz="2800"/>
          </a:p>
          <a:p>
            <a:r>
              <a:rPr lang="en-US" sz="2800">
                <a:sym typeface="+mn-ea"/>
              </a:rPr>
              <a:t>Disadvantages of Rest Assured</a:t>
            </a:r>
            <a:r>
              <a:rPr lang="en-IN" altLang="en-US" sz="2800">
                <a:sym typeface="+mn-ea"/>
              </a:rPr>
              <a:t>.</a:t>
            </a:r>
            <a:endParaRPr lang="en-US" sz="2800"/>
          </a:p>
          <a:p>
            <a:r>
              <a:rPr lang="en-IN" altLang="en-US" sz="2800">
                <a:sym typeface="+mn-ea"/>
              </a:rPr>
              <a:t>Ecommerce API Application</a:t>
            </a:r>
            <a:endParaRPr lang="en-US" altLang="en-IN" sz="2800">
              <a:sym typeface="+mn-ea"/>
            </a:endParaRPr>
          </a:p>
          <a:p>
            <a:endParaRPr lang="en-US" altLang="en-IN" sz="2800">
              <a:sym typeface="+mn-ea"/>
            </a:endParaRPr>
          </a:p>
          <a:p>
            <a:endParaRPr lang="en-US" altLang="en-IN" sz="2800">
              <a:sym typeface="+mn-ea"/>
            </a:endParaRPr>
          </a:p>
          <a:p>
            <a:endParaRPr lang="en-US" altLang="en-IN" sz="2800">
              <a:sym typeface="+mn-ea"/>
            </a:endParaRPr>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IN" alt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5775" y="365125"/>
            <a:ext cx="10868025" cy="773430"/>
          </a:xfrm>
        </p:spPr>
        <p:txBody>
          <a:bodyPr>
            <a:normAutofit/>
          </a:bodyPr>
          <a:p>
            <a:r>
              <a:rPr lang="en-US"/>
              <a:t>What is </a:t>
            </a:r>
            <a:r>
              <a:rPr lang="en-IN" altLang="en-US"/>
              <a:t>API</a:t>
            </a:r>
            <a:endParaRPr lang="en-IN" altLang="en-US"/>
          </a:p>
        </p:txBody>
      </p:sp>
      <p:sp>
        <p:nvSpPr>
          <p:cNvPr id="3" name="Content Placeholder 2"/>
          <p:cNvSpPr>
            <a:spLocks noGrp="1"/>
          </p:cNvSpPr>
          <p:nvPr>
            <p:ph idx="1"/>
          </p:nvPr>
        </p:nvSpPr>
        <p:spPr>
          <a:xfrm>
            <a:off x="398145" y="1138555"/>
            <a:ext cx="10955655" cy="5038725"/>
          </a:xfrm>
        </p:spPr>
        <p:txBody>
          <a:bodyPr/>
          <a:p>
            <a:r>
              <a:rPr lang="en-IN" altLang="en-US" sz="2800">
                <a:sym typeface="+mn-ea"/>
              </a:rPr>
              <a:t>API stands for Application Programming Interface.</a:t>
            </a:r>
            <a:endParaRPr lang="en-IN" altLang="en-US" sz="2800">
              <a:sym typeface="+mn-ea"/>
            </a:endParaRPr>
          </a:p>
          <a:p>
            <a:r>
              <a:rPr lang="en-IN" altLang="en-US" sz="2800">
                <a:sym typeface="+mn-ea"/>
              </a:rPr>
              <a:t> It comprises a set of functions that can be accessed and executed by another software system.  </a:t>
            </a:r>
            <a:endParaRPr lang="en-IN" altLang="en-US" sz="2800">
              <a:sym typeface="+mn-ea"/>
            </a:endParaRPr>
          </a:p>
          <a:p>
            <a:r>
              <a:rPr lang="en-IN" altLang="en-US" sz="2800">
                <a:sym typeface="+mn-ea"/>
              </a:rPr>
              <a:t>Thus, it serves as an interface between different software systems and establishes their interaction and data exchange.</a:t>
            </a:r>
            <a:endParaRPr lang="en-IN" altLang="en-US" sz="2800">
              <a:sym typeface="+mn-ea"/>
            </a:endParaRPr>
          </a:p>
          <a:p>
            <a:r>
              <a:rPr lang="en-IN" altLang="en-US" sz="2800">
                <a:sym typeface="+mn-ea"/>
              </a:rPr>
              <a:t>Example:</a:t>
            </a:r>
            <a:endParaRPr lang="en-IN" altLang="en-US" sz="2800">
              <a:sym typeface="+mn-ea"/>
            </a:endParaRPr>
          </a:p>
          <a:p>
            <a:r>
              <a:rPr lang="en-IN" altLang="en-US" sz="2800">
                <a:sym typeface="+mn-ea"/>
              </a:rPr>
              <a:t>Google APIs are application programming interfaces (APIs) developed by Google which allow communication with Google Services and their integration to other services. Examples of these include Search, Gmail, Translate or Google Map</a:t>
            </a:r>
            <a:endParaRPr lang="en-IN" altLang="en-US" sz="2800">
              <a:sym typeface="+mn-ea"/>
            </a:endParaRPr>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Footer Placeholder 5"/>
          <p:cNvSpPr>
            <a:spLocks noGrp="1"/>
          </p:cNvSpPr>
          <p:nvPr>
            <p:ph type="ftr" sz="quarter" idx="11"/>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08100" y="457200"/>
            <a:ext cx="8225790" cy="609600"/>
          </a:xfrm>
        </p:spPr>
        <p:txBody>
          <a:bodyPr/>
          <a:p>
            <a:br>
              <a:rPr lang="en-US">
                <a:sym typeface="+mn-ea"/>
              </a:rPr>
            </a:br>
            <a:r>
              <a:rPr lang="en-US">
                <a:sym typeface="+mn-ea"/>
              </a:rPr>
              <a:t>What is API Testing?</a:t>
            </a:r>
            <a:endParaRPr lang="en-US">
              <a:sym typeface="+mn-ea"/>
            </a:endParaRPr>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9" name="Text Placeholder 8"/>
          <p:cNvSpPr>
            <a:spLocks noGrp="1"/>
          </p:cNvSpPr>
          <p:nvPr>
            <p:ph type="body" sz="half" idx="2"/>
          </p:nvPr>
        </p:nvSpPr>
        <p:spPr>
          <a:xfrm>
            <a:off x="1057910" y="1512570"/>
            <a:ext cx="3639185" cy="4161155"/>
          </a:xfrm>
        </p:spPr>
        <p:txBody>
          <a:bodyPr/>
          <a:p>
            <a:r>
              <a:rPr lang="en-IN" altLang="en-US" sz="2400"/>
              <a:t>I</a:t>
            </a:r>
            <a:r>
              <a:rPr lang="en-US" sz="2400"/>
              <a:t>n API testing we send requests (method calls) to the API and get output (responses). </a:t>
            </a:r>
            <a:endParaRPr lang="en-US" sz="2400"/>
          </a:p>
          <a:p>
            <a:r>
              <a:rPr lang="en-US" sz="2400"/>
              <a:t>These APIs are generally </a:t>
            </a:r>
            <a:r>
              <a:rPr lang="en-US" sz="2400">
                <a:ln w="22225">
                  <a:solidFill>
                    <a:schemeClr val="accent2"/>
                  </a:solidFill>
                  <a:prstDash val="solid"/>
                </a:ln>
                <a:solidFill>
                  <a:schemeClr val="accent2">
                    <a:lumMod val="40000"/>
                    <a:lumOff val="60000"/>
                  </a:schemeClr>
                </a:solidFill>
                <a:effectLst/>
              </a:rPr>
              <a:t>REST API</a:t>
            </a:r>
            <a:r>
              <a:rPr lang="en-US" sz="2400"/>
              <a:t>s or </a:t>
            </a:r>
            <a:r>
              <a:rPr lang="en-US" sz="2400">
                <a:ln w="22225">
                  <a:solidFill>
                    <a:schemeClr val="accent2"/>
                  </a:solidFill>
                  <a:prstDash val="solid"/>
                </a:ln>
                <a:solidFill>
                  <a:schemeClr val="accent2">
                    <a:lumMod val="40000"/>
                    <a:lumOff val="60000"/>
                  </a:schemeClr>
                </a:solidFill>
                <a:effectLst/>
              </a:rPr>
              <a:t>SOAP web services with JSON</a:t>
            </a:r>
            <a:r>
              <a:rPr lang="en-US" sz="2400"/>
              <a:t> or </a:t>
            </a:r>
            <a:r>
              <a:rPr lang="en-US" sz="2400">
                <a:ln w="22225">
                  <a:solidFill>
                    <a:schemeClr val="accent2"/>
                  </a:solidFill>
                  <a:prstDash val="solid"/>
                </a:ln>
                <a:solidFill>
                  <a:schemeClr val="accent2">
                    <a:lumMod val="40000"/>
                    <a:lumOff val="60000"/>
                  </a:schemeClr>
                </a:solidFill>
                <a:effectLst/>
              </a:rPr>
              <a:t>XML message payloads</a:t>
            </a:r>
            <a:r>
              <a:rPr lang="en-US" sz="2400"/>
              <a:t> being sent over HTTP, HTTPS, JMS, and MQ.</a:t>
            </a:r>
            <a:endParaRPr lang="en-US" sz="2400"/>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pic>
        <p:nvPicPr>
          <p:cNvPr id="8" name="Content Placeholder 7"/>
          <p:cNvPicPr>
            <a:picLocks noChangeAspect="1"/>
          </p:cNvPicPr>
          <p:nvPr>
            <p:ph idx="1"/>
          </p:nvPr>
        </p:nvPicPr>
        <p:blipFill>
          <a:blip r:embed="rId1"/>
          <a:stretch>
            <a:fillRect/>
          </a:stretch>
        </p:blipFill>
        <p:spPr>
          <a:xfrm>
            <a:off x="5183505" y="1431925"/>
            <a:ext cx="6172200" cy="39833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736600"/>
          </a:xfrm>
        </p:spPr>
        <p:txBody>
          <a:bodyPr>
            <a:noAutofit/>
          </a:bodyPr>
          <a:p>
            <a:r>
              <a:rPr lang="en-IN" altLang="en-US" sz="4400"/>
              <a:t>What is Rest Assured?</a:t>
            </a:r>
            <a:endParaRPr lang="en-IN" altLang="en-US" sz="4400"/>
          </a:p>
        </p:txBody>
      </p:sp>
      <p:sp>
        <p:nvSpPr>
          <p:cNvPr id="10" name="Content Placeholder 9"/>
          <p:cNvSpPr>
            <a:spLocks noGrp="1"/>
          </p:cNvSpPr>
          <p:nvPr>
            <p:ph idx="1"/>
          </p:nvPr>
        </p:nvSpPr>
        <p:spPr>
          <a:xfrm>
            <a:off x="405765" y="1311275"/>
            <a:ext cx="11176635" cy="5137150"/>
          </a:xfrm>
        </p:spPr>
        <p:txBody>
          <a:bodyPr/>
          <a:p>
            <a:r>
              <a:rPr lang="en-US" sz="2800"/>
              <a:t>REST Assured is a Java library that provides a domain-specific language (DSL) for writing powerful, maintainable tests for RESTful APIs</a:t>
            </a:r>
            <a:r>
              <a:rPr lang="en-IN" altLang="en-US" sz="2800"/>
              <a:t>.</a:t>
            </a:r>
            <a:endParaRPr lang="en-IN" altLang="en-US" sz="2800"/>
          </a:p>
          <a:p>
            <a:r>
              <a:rPr lang="en-IN" altLang="en-US" sz="2800"/>
              <a:t>We can create highly customize-able HTTP Requests to send to the Restful server.</a:t>
            </a:r>
            <a:endParaRPr lang="en-IN" altLang="en-US" sz="2800"/>
          </a:p>
          <a:p>
            <a:r>
              <a:rPr lang="en-IN" altLang="en-US" sz="2800"/>
              <a:t>This enables us to test a wide variety of Request combinations and in turn test different combinations of core business logic.</a:t>
            </a:r>
            <a:endParaRPr lang="en-IN" altLang="en-US" sz="2800"/>
          </a:p>
          <a:p>
            <a:r>
              <a:rPr lang="en-IN" altLang="en-US" sz="2800"/>
              <a:t>Rest-Assured library also provides the ability to validate the HTTP Responses received from the server. For e.g. we can verify the Status code, Status message, Headers and even the Body of the response</a:t>
            </a:r>
            <a:endParaRPr lang="en-IN" altLang="en-US" sz="280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a:xfrm>
            <a:off x="609600" y="274955"/>
            <a:ext cx="10972800" cy="516255"/>
          </a:xfrm>
        </p:spPr>
        <p:txBody>
          <a:bodyPr/>
          <a:p>
            <a:r>
              <a:rPr lang="en-IN" altLang="en-US"/>
              <a:t>Advantages of Rest Assured</a:t>
            </a:r>
            <a:endParaRPr lang="en-IN" altLang="en-US"/>
          </a:p>
        </p:txBody>
      </p:sp>
      <p:sp>
        <p:nvSpPr>
          <p:cNvPr id="9" name="Content Placeholder 8"/>
          <p:cNvSpPr>
            <a:spLocks noGrp="1"/>
          </p:cNvSpPr>
          <p:nvPr>
            <p:ph idx="1"/>
          </p:nvPr>
        </p:nvSpPr>
        <p:spPr>
          <a:xfrm>
            <a:off x="479425" y="972820"/>
            <a:ext cx="11299825" cy="5271770"/>
          </a:xfrm>
        </p:spPr>
        <p:txBody>
          <a:bodyPr/>
          <a:p>
            <a:r>
              <a:rPr lang="en-IN" altLang="en-US" sz="2400"/>
              <a:t>1 It is open-source and hence free to use.</a:t>
            </a:r>
            <a:endParaRPr lang="en-IN" altLang="en-US" sz="2400"/>
          </a:p>
          <a:p>
            <a:r>
              <a:rPr lang="en-IN" altLang="en-US" sz="2400"/>
              <a:t>2	It is very rich in syntax and ready-made assertions. Rest Assured requires   less coding as compared to Apache HTTP Client.</a:t>
            </a:r>
            <a:endParaRPr lang="en-IN" altLang="en-US" sz="2400"/>
          </a:p>
          <a:p>
            <a:r>
              <a:rPr lang="en-IN" altLang="en-US" sz="2400"/>
              <a:t>3	The setup of Rest Assured is easy and straightforward.</a:t>
            </a:r>
            <a:endParaRPr lang="en-IN" altLang="en-US" sz="2400"/>
          </a:p>
          <a:p>
            <a:r>
              <a:rPr lang="en-IN" altLang="en-US" sz="2400"/>
              <a:t>4	The response is given in JSON or XML format and is easy to parse and validate.</a:t>
            </a:r>
            <a:endParaRPr lang="en-IN" altLang="en-US" sz="2400"/>
          </a:p>
          <a:p>
            <a:r>
              <a:rPr lang="en-IN" altLang="en-US" sz="2400"/>
              <a:t>5	It uses inbuilt Hemcrest Matchers for easy extraction of values.</a:t>
            </a:r>
            <a:endParaRPr lang="en-IN" altLang="en-US" sz="2400"/>
          </a:p>
          <a:p>
            <a:r>
              <a:rPr lang="en-IN" altLang="en-US" sz="2400"/>
              <a:t>6	Response time is quick as also an assertion of status code.</a:t>
            </a:r>
            <a:endParaRPr lang="en-IN" altLang="en-US" sz="2400"/>
          </a:p>
          <a:p>
            <a:r>
              <a:rPr lang="en-IN" altLang="en-US" sz="2400"/>
              <a:t>7	The library has a powerful logging mechanism. Also, we can verify headers, cookies, content type, etc on the fly.</a:t>
            </a:r>
            <a:endParaRPr lang="en-IN" altLang="en-US" sz="2400"/>
          </a:p>
          <a:p>
            <a:r>
              <a:rPr lang="en-IN" altLang="en-US" sz="2400"/>
              <a:t>8	It can easily be integrated with other Java libraries like TestNG, JUnit, etc. We can also integrate it with Selenium-Java and achieve end-to-end automation.</a:t>
            </a:r>
            <a:endParaRPr lang="en-IN" altLang="en-US" sz="2400"/>
          </a:p>
        </p:txBody>
      </p:sp>
      <p:sp>
        <p:nvSpPr>
          <p:cNvPr id="5" name="Date Placeholder 4"/>
          <p:cNvSpPr>
            <a:spLocks noGrp="1"/>
          </p:cNvSpPr>
          <p:nvPr>
            <p:ph type="dt" sz="half" idx="10"/>
          </p:nvPr>
        </p:nvSpPr>
        <p:spPr/>
        <p:txBody>
          <a:bodyPr/>
          <a:p>
            <a:fld id="{63A1C593-65D0-4073-BCC9-577B9352EA97}"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Footer Placeholder 5"/>
          <p:cNvSpPr>
            <a:spLocks noGrp="1"/>
          </p:cNvSpPr>
          <p:nvPr>
            <p:ph type="ftr" sz="quarter" idx="11"/>
          </p:nvPr>
        </p:nvSpPr>
        <p:spPr/>
        <p:txBody>
          <a:bodyPr/>
          <a:p>
            <a:endParaRPr lang="en-US"/>
          </a:p>
        </p:txBody>
      </p:sp>
      <p:sp>
        <p:nvSpPr>
          <p:cNvPr id="2" name="Content Placeholder 1"/>
          <p:cNvSpPr/>
          <p:nvPr>
            <p:ph idx="1"/>
          </p:nvPr>
        </p:nvSpPr>
        <p:spPr>
          <a:xfrm>
            <a:off x="502920" y="401320"/>
            <a:ext cx="11271885" cy="5725160"/>
          </a:xfrm>
        </p:spPr>
        <p:txBody>
          <a:bodyPr/>
          <a:p>
            <a:r>
              <a:rPr lang="en-US"/>
              <a:t>	</a:t>
            </a:r>
            <a:r>
              <a:rPr lang="en-US" sz="2400"/>
              <a:t>It can easily be integrated with other Java libraries like TestNG, JUnit, etc. We can also integrate it with Selenium-Java and achieve end-to-end automation.</a:t>
            </a:r>
            <a:endParaRPr lang="en-US" sz="2400"/>
          </a:p>
          <a:p>
            <a:r>
              <a:rPr lang="en-US" sz="2400"/>
              <a:t>9	It has very good support for various API authentication mechanisms.</a:t>
            </a:r>
            <a:endParaRPr lang="en-US" sz="2400"/>
          </a:p>
          <a:p>
            <a:r>
              <a:rPr lang="en-US" sz="2400"/>
              <a:t>10	It supports JsonPath and XmlPath that helps in parsing JSON and XML response. It also has support for the JSON Schema Validation library to verify JSON Schema.</a:t>
            </a:r>
            <a:endParaRPr lang="en-US" sz="2400"/>
          </a:p>
          <a:p>
            <a:r>
              <a:rPr lang="en-US" sz="2400"/>
              <a:t>11	Rest Assured can also be integrated with Maven and CICD.</a:t>
            </a:r>
            <a:endParaRPr lang="en-US" sz="2400"/>
          </a:p>
          <a:p>
            <a:r>
              <a:rPr lang="en-US" sz="2400"/>
              <a:t>12	It supports multi-part form data</a:t>
            </a:r>
            <a:endParaRPr lang="en-US" sz="2400"/>
          </a:p>
          <a:p>
            <a:r>
              <a:rPr lang="en-US" sz="2400"/>
              <a:t>13	Supports Spring Mock MVC, Spring Web Test Client, Scala, and Kotlin.</a:t>
            </a:r>
            <a:endParaRPr lang="en-US" sz="2400"/>
          </a:p>
          <a:p>
            <a:r>
              <a:rPr lang="en-US" sz="2400"/>
              <a:t>14	It follows the BDD (Behavioural Data-Driven) approach and keywords like given() when(), then() which makes code readable and supports clean coding.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0040" y="177800"/>
            <a:ext cx="11628755" cy="841375"/>
          </a:xfrm>
        </p:spPr>
        <p:txBody>
          <a:bodyPr>
            <a:normAutofit/>
          </a:bodyPr>
          <a:p>
            <a:r>
              <a:rPr lang="en-US"/>
              <a:t> Disadvantages of Rest Assured</a:t>
            </a:r>
            <a:endParaRPr lang="en-US"/>
          </a:p>
        </p:txBody>
      </p:sp>
      <p:sp>
        <p:nvSpPr>
          <p:cNvPr id="3" name="Content Placeholder 2"/>
          <p:cNvSpPr>
            <a:spLocks noGrp="1"/>
          </p:cNvSpPr>
          <p:nvPr>
            <p:ph idx="1"/>
          </p:nvPr>
        </p:nvSpPr>
        <p:spPr>
          <a:xfrm>
            <a:off x="474345" y="1019810"/>
            <a:ext cx="11287125" cy="5053965"/>
          </a:xfrm>
        </p:spPr>
        <p:txBody>
          <a:bodyPr>
            <a:normAutofit lnSpcReduction="10000"/>
          </a:bodyPr>
          <a:p>
            <a:endParaRPr lang="en-US" sz="2800"/>
          </a:p>
          <a:p>
            <a:r>
              <a:rPr lang="en-US" sz="2800"/>
              <a:t>It does not support the testing of SOAP(Simple Object Access Protocol) APIs explicitly.</a:t>
            </a:r>
            <a:endParaRPr lang="en-US" sz="2800"/>
          </a:p>
          <a:p>
            <a:endParaRPr lang="en-US" sz="2800"/>
          </a:p>
          <a:p>
            <a:r>
              <a:rPr lang="en-US" sz="2800"/>
              <a:t>Using this library requires that the user has good Java programming knowledge</a:t>
            </a:r>
            <a:r>
              <a:rPr lang="en-IN" altLang="en-US" sz="2800"/>
              <a:t>.</a:t>
            </a:r>
            <a:endParaRPr lang="en-IN" altLang="en-US" sz="2800"/>
          </a:p>
          <a:p>
            <a:endParaRPr lang="en-US" sz="2800"/>
          </a:p>
          <a:p>
            <a:r>
              <a:rPr lang="en-US" sz="2800"/>
              <a:t>There is no inbuilt reporting in Rest Assured.</a:t>
            </a:r>
            <a:endParaRPr lang="en-US" sz="280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6" name="Footer Placeholder 5"/>
          <p:cNvSpPr>
            <a:spLocks noGrp="1"/>
          </p:cNvSpPr>
          <p:nvPr>
            <p:ph type="ftr" sz="quarter" idx="11"/>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747395"/>
          </a:xfrm>
        </p:spPr>
        <p:txBody>
          <a:bodyPr/>
          <a:p>
            <a:r>
              <a:rPr lang="en-US"/>
              <a:t>Rest-Assured Program Syntex</a:t>
            </a:r>
            <a:endParaRPr lang="en-US"/>
          </a:p>
        </p:txBody>
      </p:sp>
      <p:sp>
        <p:nvSpPr>
          <p:cNvPr id="3" name="Content Placeholder 2"/>
          <p:cNvSpPr>
            <a:spLocks noGrp="1"/>
          </p:cNvSpPr>
          <p:nvPr>
            <p:ph idx="1"/>
          </p:nvPr>
        </p:nvSpPr>
        <p:spPr>
          <a:xfrm>
            <a:off x="609600" y="1300480"/>
            <a:ext cx="11208385" cy="5168265"/>
          </a:xfrm>
        </p:spPr>
        <p:txBody>
          <a:bodyPr/>
          <a:p>
            <a:r>
              <a:rPr lang="en-US"/>
              <a:t>Given(). </a:t>
            </a:r>
            <a:endParaRPr lang="en-US"/>
          </a:p>
          <a:p>
            <a:r>
              <a:rPr lang="en-US"/>
              <a:t>        param("x", "y"). </a:t>
            </a:r>
            <a:endParaRPr lang="en-US"/>
          </a:p>
          <a:p>
            <a:r>
              <a:rPr lang="en-US"/>
              <a:t>        header("z", "w").</a:t>
            </a:r>
            <a:endParaRPr lang="en-US"/>
          </a:p>
          <a:p>
            <a:r>
              <a:rPr lang="en-US"/>
              <a:t>when().</a:t>
            </a:r>
            <a:endParaRPr lang="en-US"/>
          </a:p>
          <a:p>
            <a:r>
              <a:rPr lang="en-US"/>
              <a:t>Method().</a:t>
            </a:r>
            <a:endParaRPr lang="en-US"/>
          </a:p>
          <a:p>
            <a:r>
              <a:rPr lang="en-US"/>
              <a:t>Then(). </a:t>
            </a:r>
            <a:endParaRPr lang="en-US"/>
          </a:p>
          <a:p>
            <a:r>
              <a:rPr lang="en-US"/>
              <a:t>        statusCode(XXX).</a:t>
            </a:r>
            <a:endParaRPr lang="en-US"/>
          </a:p>
          <a:p>
            <a:r>
              <a:rPr lang="en-US"/>
              <a:t>        body("x, ”y", equalTo("z")); </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3983</Words>
  <Application>WPS Presentation</Application>
  <PresentationFormat>Widescreen</PresentationFormat>
  <Paragraphs>149</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SimSun</vt:lpstr>
      <vt:lpstr>Wingdings</vt:lpstr>
      <vt:lpstr>Microsoft YaHei</vt:lpstr>
      <vt:lpstr>Arial Unicode MS</vt:lpstr>
      <vt:lpstr>Calibri</vt:lpstr>
      <vt:lpstr>Business Cooperate</vt:lpstr>
      <vt:lpstr>PowerPoint 演示文稿</vt:lpstr>
      <vt:lpstr>Agenda</vt:lpstr>
      <vt:lpstr>What is API</vt:lpstr>
      <vt:lpstr> What is API Testing?</vt:lpstr>
      <vt:lpstr>What is Rest Assured?</vt:lpstr>
      <vt:lpstr>Advantages of Rest Assured</vt:lpstr>
      <vt:lpstr>PowerPoint 演示文稿</vt:lpstr>
      <vt:lpstr> Disadvantages of Rest Assured</vt:lpstr>
      <vt:lpstr>PowerPoint 演示文稿</vt:lpstr>
      <vt:lpstr>E-Commerce API Application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Rushikesh Patil</dc:creator>
  <cp:lastModifiedBy>Rushikesh Patil</cp:lastModifiedBy>
  <cp:revision>33</cp:revision>
  <dcterms:created xsi:type="dcterms:W3CDTF">2022-08-01T05:15:00Z</dcterms:created>
  <dcterms:modified xsi:type="dcterms:W3CDTF">2022-11-28T07:25:31Z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