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8" r:id="rId4"/>
    <p:sldId id="300" r:id="rId5"/>
    <p:sldId id="259" r:id="rId6"/>
    <p:sldId id="360" r:id="rId7"/>
    <p:sldId id="325" r:id="rId8"/>
    <p:sldId id="358" r:id="rId9"/>
    <p:sldId id="261" r:id="rId10"/>
    <p:sldId id="262" r:id="rId11"/>
    <p:sldId id="270" r:id="rId12"/>
    <p:sldId id="268" r:id="rId14"/>
    <p:sldId id="361" r:id="rId15"/>
    <p:sldId id="344" r:id="rId16"/>
    <p:sldId id="372" r:id="rId17"/>
    <p:sldId id="290" r:id="rId18"/>
    <p:sldId id="356" r:id="rId19"/>
    <p:sldId id="35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Comparison.xlsx.xlsx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iscovery.hgdata.com/product/playwrigh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980" y="318135"/>
            <a:ext cx="9431020" cy="1530350"/>
          </a:xfrm>
        </p:spPr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94635"/>
            <a:ext cx="9144000" cy="2463165"/>
          </a:xfrm>
        </p:spPr>
        <p:txBody>
          <a:bodyPr/>
          <a:p>
            <a:endParaRPr lang="en-US"/>
          </a:p>
        </p:txBody>
      </p:sp>
      <p:graphicFrame>
        <p:nvGraphicFramePr>
          <p:cNvPr id="4" name="Object 3"/>
          <p:cNvGraphicFramePr/>
          <p:nvPr/>
        </p:nvGraphicFramePr>
        <p:xfrm>
          <a:off x="38100" y="61595"/>
          <a:ext cx="12153900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43000" imgH="360045" progId="StaticMetafile">
                  <p:embed/>
                </p:oleObj>
              </mc:Choice>
              <mc:Fallback>
                <p:oleObj name="" r:id="rId1" imgW="1143000" imgH="360045" progId="StaticMetafil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" y="61595"/>
                        <a:ext cx="12153900" cy="169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DSC_40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1760855"/>
            <a:ext cx="12153265" cy="516509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ransition>
    <p:blinds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130175"/>
            <a:ext cx="10513695" cy="1109980"/>
          </a:xfrm>
        </p:spPr>
        <p:txBody>
          <a:bodyPr>
            <a:normAutofit fontScale="90000"/>
          </a:bodyPr>
          <a:p>
            <a:r>
              <a:rPr lang="en-US"/>
              <a:t>Advantages &amp; Limitation of Playwright Framework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40105" y="1163320"/>
            <a:ext cx="5157470" cy="404495"/>
          </a:xfrm>
        </p:spPr>
        <p:txBody>
          <a:bodyPr>
            <a:normAutofit fontScale="80000"/>
          </a:bodyPr>
          <a:p>
            <a:r>
              <a:rPr lang="en-US"/>
              <a:t>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20700" y="1567815"/>
            <a:ext cx="5476875" cy="4622165"/>
          </a:xfrm>
        </p:spPr>
        <p:txBody>
          <a:bodyPr/>
          <a:p>
            <a:r>
              <a:rPr lang="en-US" sz="2100"/>
              <a:t>Easy Setup and Configuration</a:t>
            </a:r>
            <a:endParaRPr lang="en-US" sz="2100"/>
          </a:p>
          <a:p>
            <a:r>
              <a:rPr lang="en-US" sz="2100"/>
              <a:t>Multi-Browser Support:</a:t>
            </a:r>
            <a:endParaRPr lang="en-US" sz="2100"/>
          </a:p>
          <a:p>
            <a:r>
              <a:rPr lang="en-US" sz="2100"/>
              <a:t>Multi-Language Support:</a:t>
            </a:r>
            <a:endParaRPr lang="en-US" sz="2100"/>
          </a:p>
          <a:p>
            <a:r>
              <a:rPr lang="en-US" sz="2100"/>
              <a:t>Parallel Browser Testing:</a:t>
            </a:r>
            <a:endParaRPr lang="en-US" sz="2100"/>
          </a:p>
          <a:p>
            <a:r>
              <a:rPr lang="en-US" sz="2100"/>
              <a:t>Support for Multiple Tab/Browser Window:</a:t>
            </a:r>
            <a:endParaRPr lang="en-US" sz="2100"/>
          </a:p>
          <a:p>
            <a:r>
              <a:rPr lang="en-US" sz="2100"/>
              <a:t>CI/CD Integration Support:</a:t>
            </a:r>
            <a:endParaRPr lang="en-US" sz="2100"/>
          </a:p>
          <a:p>
            <a:r>
              <a:rPr lang="en-US" sz="2100"/>
              <a:t>Debugging Tools Support: Playwright Inspector</a:t>
            </a:r>
            <a:endParaRPr lang="en-US" sz="2100"/>
          </a:p>
          <a:p>
            <a:r>
              <a:rPr lang="en-US" sz="2100"/>
              <a:t>Tracing.</a:t>
            </a:r>
            <a:endParaRPr lang="en-US" sz="2100"/>
          </a:p>
          <a:p>
            <a:r>
              <a:rPr lang="en-US" sz="2100"/>
              <a:t>Auto-wait</a:t>
            </a:r>
            <a:endParaRPr lang="en-US" sz="2100"/>
          </a:p>
          <a:p>
            <a:r>
              <a:rPr lang="en-US" sz="2100"/>
              <a:t>Codegen</a:t>
            </a:r>
            <a:endParaRPr lang="en-US" sz="21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172200" y="1162685"/>
            <a:ext cx="5183505" cy="405765"/>
          </a:xfrm>
        </p:spPr>
        <p:txBody>
          <a:bodyPr>
            <a:normAutofit fontScale="80000"/>
          </a:bodyPr>
          <a:p>
            <a:r>
              <a:rPr lang="en-US"/>
              <a:t>Limitation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172200" y="1567180"/>
            <a:ext cx="5183505" cy="4622800"/>
          </a:xfrm>
        </p:spPr>
        <p:txBody>
          <a:bodyPr/>
          <a:p>
            <a:r>
              <a:rPr lang="en-US" sz="1600" b="1">
                <a:sym typeface="+mn-ea"/>
              </a:rPr>
              <a:t>Playwright is new, and it’s still evolving. Scope for improvement.</a:t>
            </a:r>
            <a:endParaRPr lang="en-US" sz="1600" b="1"/>
          </a:p>
          <a:p>
            <a:r>
              <a:rPr lang="en-US" sz="1600" b="1">
                <a:sym typeface="+mn-ea"/>
              </a:rPr>
              <a:t>Playwright doesn’t support Native Mobile Apps.</a:t>
            </a:r>
            <a:endParaRPr lang="en-US" sz="1600" b="1"/>
          </a:p>
          <a:p>
            <a:r>
              <a:rPr lang="en-US" sz="1600" b="1">
                <a:sym typeface="+mn-ea"/>
              </a:rPr>
              <a:t>Though Playwright documentation is excellent, we cannot expect much when it comes to community support. Since Playwright is new to the market user base is still growing.</a:t>
            </a:r>
            <a:endParaRPr lang="en-US" sz="1600" b="1"/>
          </a:p>
          <a:p>
            <a:r>
              <a:rPr lang="en-US" sz="1600" b="1">
                <a:sym typeface="+mn-ea"/>
              </a:rPr>
              <a:t>Playwright can patch Firefox and Webkit layout engines.</a:t>
            </a:r>
            <a:endParaRPr lang="en-US" sz="1600" b="1"/>
          </a:p>
          <a:p>
            <a:r>
              <a:rPr lang="en-US" sz="1600" b="1">
                <a:sym typeface="+mn-ea"/>
              </a:rPr>
              <a:t>There is also no support for IE11, which makes it impossible to work with non-browser platforms.</a:t>
            </a:r>
            <a:endParaRPr lang="en-US" sz="1600" b="1"/>
          </a:p>
          <a:p>
            <a:r>
              <a:rPr lang="en-US" sz="1600" b="1">
                <a:sym typeface="+mn-ea"/>
              </a:rPr>
              <a:t>Playwright can provide text execution and development of browser context for every test, but its limited support for Android and web browsers are difficult to overcome</a:t>
            </a:r>
            <a:endParaRPr lang="en-US" sz="1600" b="1"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7710"/>
            <a:ext cx="10515600" cy="255905"/>
          </a:xfrm>
        </p:spPr>
        <p:txBody>
          <a:bodyPr/>
          <a:p>
            <a:pPr algn="just"/>
            <a:r>
              <a:rPr lang="en-US" sz="3600"/>
              <a:t>Supported languages</a:t>
            </a:r>
            <a:r>
              <a:rPr lang="en-IN" altLang="en-US" sz="3600"/>
              <a:t>,</a:t>
            </a:r>
            <a:r>
              <a:rPr lang="en-US" sz="3600"/>
              <a:t>Browsers </a:t>
            </a:r>
            <a:r>
              <a:rPr lang="en-IN" altLang="en-US" sz="3600"/>
              <a:t>&amp;</a:t>
            </a:r>
            <a:r>
              <a:rPr lang="en-US" sz="3600">
                <a:sym typeface="+mn-ea"/>
              </a:rPr>
              <a:t>Reporting Tools</a:t>
            </a:r>
            <a:br>
              <a:rPr lang="en-US"/>
            </a:b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6915" y="1450340"/>
            <a:ext cx="3682365" cy="4726940"/>
          </a:xfrm>
        </p:spPr>
        <p:txBody>
          <a:bodyPr/>
          <a:p>
            <a:r>
              <a:rPr lang="en-US" sz="2800"/>
              <a:t>JavaScript </a:t>
            </a:r>
            <a:endParaRPr lang="en-US" sz="2800"/>
          </a:p>
          <a:p>
            <a:r>
              <a:rPr lang="en-US" sz="2800"/>
              <a:t>TypeScript</a:t>
            </a:r>
            <a:endParaRPr lang="en-US" sz="2800"/>
          </a:p>
          <a:p>
            <a:r>
              <a:rPr lang="en-US" sz="2800"/>
              <a:t>Python   </a:t>
            </a:r>
            <a:endParaRPr lang="en-US" sz="2800"/>
          </a:p>
          <a:p>
            <a:r>
              <a:rPr lang="en-US" sz="2800"/>
              <a:t>Java(version 8 or above)    </a:t>
            </a:r>
            <a:endParaRPr lang="en-US" sz="2800"/>
          </a:p>
          <a:p>
            <a:r>
              <a:rPr lang="en-US" sz="2800"/>
              <a:t>.NET</a:t>
            </a:r>
            <a:endParaRPr lang="en-US" sz="2800"/>
          </a:p>
          <a:p>
            <a:pPr marL="0" indent="0">
              <a:buNone/>
            </a:pPr>
            <a:r>
              <a:rPr lang="en-US"/>
              <a:t>    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399915" y="1450340"/>
            <a:ext cx="3743325" cy="4726940"/>
          </a:xfrm>
        </p:spPr>
        <p:txBody>
          <a:bodyPr/>
          <a:p>
            <a:r>
              <a:rPr lang="en-US" sz="2400"/>
              <a:t>Chromium (84 &amp; above)</a:t>
            </a:r>
            <a:endParaRPr lang="en-US" sz="2400"/>
          </a:p>
          <a:p>
            <a:r>
              <a:rPr lang="en-US" sz="2400"/>
              <a:t>Firefox (76 &amp; above)</a:t>
            </a:r>
            <a:endParaRPr lang="en-US" sz="2400"/>
          </a:p>
          <a:p>
            <a:r>
              <a:rPr lang="en-US" sz="2400"/>
              <a:t>WebKit (13 &amp; above)</a:t>
            </a:r>
            <a:endParaRPr lang="en-US" sz="2400"/>
          </a:p>
          <a:p>
            <a:r>
              <a:rPr lang="en-US" sz="2400"/>
              <a:t>Google Chrome (Chrome 66 &amp; above)</a:t>
            </a:r>
            <a:endParaRPr lang="en-US" sz="2400"/>
          </a:p>
          <a:p>
            <a:r>
              <a:rPr lang="en-US" sz="2400"/>
              <a:t>Microsoft Edge (Edge 80 &amp; above)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8" name="Table 7"/>
          <p:cNvGraphicFramePr/>
          <p:nvPr/>
        </p:nvGraphicFramePr>
        <p:xfrm>
          <a:off x="8084820" y="1450340"/>
          <a:ext cx="3106420" cy="3951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6420"/>
              </a:tblGrid>
              <a:tr h="3951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sym typeface="+mn-ea"/>
                        </a:rPr>
                        <a:t>Reporting Tools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sym typeface="+mn-ea"/>
                        </a:rPr>
                        <a:t>Dot Reporter(By-dafult)</a:t>
                      </a:r>
                      <a:endParaRPr lang="en-US" sz="180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sym typeface="+mn-ea"/>
                        </a:rPr>
                        <a:t>Line Reporter</a:t>
                      </a:r>
                      <a:endParaRPr lang="en-US" sz="180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sym typeface="+mn-ea"/>
                        </a:rPr>
                        <a:t>JUnit XML Reporter</a:t>
                      </a:r>
                      <a:endParaRPr lang="en-US" sz="180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sym typeface="+mn-ea"/>
                        </a:rPr>
                        <a:t>JSON Reporter</a:t>
                      </a:r>
                      <a:endParaRPr lang="en-US" sz="180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sym typeface="+mn-ea"/>
                        </a:rPr>
                        <a:t> List Reporter.</a:t>
                      </a:r>
                      <a:endParaRPr lang="en-US" sz="180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sym typeface="+mn-ea"/>
                        </a:rPr>
                        <a:t>Allure reports(recently)</a:t>
                      </a:r>
                      <a:endParaRPr lang="en-US" sz="180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80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695325"/>
          </a:xfrm>
        </p:spPr>
        <p:txBody>
          <a:bodyPr/>
          <a:p>
            <a:r>
              <a:rPr lang="en-IN" altLang="en-US"/>
              <a:t>Code Demo</a:t>
            </a:r>
            <a:endParaRPr lang="en-I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8105" cy="76200"/>
          </a:xfrm>
        </p:spPr>
        <p:txBody>
          <a:bodyPr/>
          <a:p>
            <a:r>
              <a:rPr lang="en-IN" altLang="en-US"/>
              <a:t>Playwright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575" y="1813560"/>
            <a:ext cx="6016625" cy="4376420"/>
          </a:xfrm>
        </p:spPr>
        <p:txBody>
          <a:bodyPr/>
          <a:p>
            <a:pPr marL="0" indent="0">
              <a:buNone/>
            </a:pPr>
            <a:r>
              <a:rPr lang="en-US" sz="2000"/>
              <a:t>public static void main(String[] args)</a:t>
            </a:r>
            <a:endParaRPr lang="en-US" sz="2000"/>
          </a:p>
          <a:p>
            <a:pPr marL="0" indent="0">
              <a:buNone/>
            </a:pPr>
            <a:r>
              <a:rPr lang="en-IN" altLang="en-US" sz="2000"/>
              <a:t>{</a:t>
            </a: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    Playwright playwright = Playwright.create();  </a:t>
            </a: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 Browser browser = playwright.chromium().launch();</a:t>
            </a: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   </a:t>
            </a: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Page page = browser.newPage();     </a:t>
            </a:r>
            <a:endParaRPr lang="en-IN" altLang="en-US" sz="2000"/>
          </a:p>
          <a:p>
            <a:pPr marL="0" indent="0">
              <a:buNone/>
            </a:pP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page.navigate("http://playwright.dev");</a:t>
            </a:r>
            <a:endParaRPr lang="en-IN" altLang="en-US" sz="2000"/>
          </a:p>
          <a:p>
            <a:pPr marL="0" indent="0">
              <a:buNone/>
            </a:pP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System.out.println(page.title())</a:t>
            </a: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}</a:t>
            </a:r>
            <a:endParaRPr lang="en-IN" altLang="en-US" sz="20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565" y="1323340"/>
            <a:ext cx="5184140" cy="236220"/>
          </a:xfrm>
        </p:spPr>
        <p:txBody>
          <a:bodyPr/>
          <a:p>
            <a:r>
              <a:rPr lang="en-IN" altLang="en-US"/>
              <a:t>Selenium</a:t>
            </a:r>
            <a:endParaRPr lang="en-I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58925"/>
            <a:ext cx="5988050" cy="4631055"/>
          </a:xfrm>
        </p:spPr>
        <p:txBody>
          <a:bodyPr/>
          <a:p>
            <a:pPr marL="0" indent="0">
              <a:buNone/>
            </a:pPr>
            <a:r>
              <a:rPr lang="en-US" sz="2000">
                <a:sym typeface="+mn-ea"/>
              </a:rPr>
              <a:t>public static void main(String[] args)</a:t>
            </a:r>
            <a:endParaRPr lang="en-US" sz="2000"/>
          </a:p>
          <a:p>
            <a:pPr marL="0" indent="0">
              <a:buNone/>
            </a:pPr>
            <a:r>
              <a:rPr lang="en-IN" altLang="en-US" sz="2000">
                <a:sym typeface="+mn-ea"/>
              </a:rPr>
              <a:t>{</a:t>
            </a:r>
            <a:endParaRPr lang="en-IN" altLang="en-US" sz="2000">
              <a:sym typeface="+mn-ea"/>
            </a:endParaRPr>
          </a:p>
          <a:p>
            <a:pPr marL="0" indent="0">
              <a:buNone/>
            </a:pPr>
            <a:r>
              <a:rPr lang="en-IN" altLang="en-US" sz="2000">
                <a:sym typeface="+mn-ea"/>
              </a:rPr>
              <a:t>System.setProperty("webdriver.chrome.driver","G:\\chromedriver.exe");</a:t>
            </a:r>
            <a:endParaRPr lang="en-IN" altLang="en-US" sz="2000">
              <a:sym typeface="+mn-ea"/>
            </a:endParaRPr>
          </a:p>
          <a:p>
            <a:pPr marL="0" indent="0">
              <a:buNone/>
            </a:pPr>
            <a:r>
              <a:rPr lang="en-IN" altLang="en-US" sz="2000">
                <a:sym typeface="+mn-ea"/>
              </a:rPr>
              <a:t>WebDriver driver = new ChromeDriver();</a:t>
            </a:r>
            <a:endParaRPr lang="en-IN" altLang="en-US" sz="2000">
              <a:sym typeface="+mn-ea"/>
            </a:endParaRPr>
          </a:p>
          <a:p>
            <a:pPr marL="0" indent="0">
              <a:buNone/>
            </a:pPr>
            <a:endParaRPr lang="en-IN" altLang="en-US" sz="2000">
              <a:sym typeface="+mn-ea"/>
            </a:endParaRPr>
          </a:p>
          <a:p>
            <a:pPr marL="0" indent="0">
              <a:buNone/>
            </a:pPr>
            <a:r>
              <a:rPr lang="en-IN" altLang="en-US" sz="2000">
                <a:sym typeface="+mn-ea"/>
              </a:rPr>
              <a:t>driver.get("http://playwright.dev"</a:t>
            </a:r>
            <a:r>
              <a:rPr lang="en-IN" altLang="en-US" sz="2000">
                <a:sym typeface="+mn-ea"/>
              </a:rPr>
              <a:t>);</a:t>
            </a:r>
            <a:endParaRPr lang="en-IN" altLang="en-US" sz="2000">
              <a:sym typeface="+mn-ea"/>
            </a:endParaRPr>
          </a:p>
          <a:p>
            <a:pPr marL="0" indent="0">
              <a:buNone/>
            </a:pPr>
            <a:endParaRPr lang="en-IN" altLang="en-US" sz="2000">
              <a:sym typeface="+mn-ea"/>
            </a:endParaRPr>
          </a:p>
          <a:p>
            <a:pPr marL="0" indent="0">
              <a:buNone/>
            </a:pPr>
            <a:endParaRPr lang="en-IN" altLang="en-US" sz="2000">
              <a:sym typeface="+mn-ea"/>
            </a:endParaRPr>
          </a:p>
          <a:p>
            <a:pPr marL="0" indent="0">
              <a:buNone/>
            </a:pPr>
            <a:r>
              <a:rPr lang="en-IN" altLang="en-US" sz="2000">
                <a:sym typeface="+mn-ea"/>
              </a:rPr>
              <a:t>System.out.println(driver.getTitle())</a:t>
            </a:r>
            <a:endParaRPr lang="en-IN" altLang="en-US" sz="2000"/>
          </a:p>
          <a:p>
            <a:pPr marL="0" indent="0">
              <a:buNone/>
            </a:pPr>
            <a:endParaRPr lang="en-IN" altLang="en-US" sz="2000">
              <a:sym typeface="+mn-ea"/>
            </a:endParaRPr>
          </a:p>
          <a:p>
            <a:pPr marL="0" indent="0">
              <a:buNone/>
            </a:pPr>
            <a:r>
              <a:rPr lang="en-IN" altLang="en-US" sz="2000">
                <a:sym typeface="+mn-ea"/>
              </a:rPr>
              <a:t>}</a:t>
            </a:r>
            <a:endParaRPr lang="en-IN" altLang="en-US" sz="2000">
              <a:sym typeface="+mn-ea"/>
            </a:endParaRPr>
          </a:p>
          <a:p>
            <a:pPr marL="0" indent="0">
              <a:buNone/>
            </a:pPr>
            <a:endParaRPr lang="en-IN" altLang="en-US" sz="2000">
              <a:sym typeface="+mn-ea"/>
            </a:endParaRPr>
          </a:p>
          <a:p>
            <a:pPr marL="0" indent="0">
              <a:buNone/>
            </a:pPr>
            <a:endParaRPr lang="en-IN" altLang="en-US" sz="2000">
              <a:sym typeface="+mn-ea"/>
            </a:endParaRPr>
          </a:p>
          <a:p>
            <a:pPr marL="0" indent="0">
              <a:buNone/>
            </a:pPr>
            <a:endParaRPr lang="en-IN" altLang="en-US" sz="2000">
              <a:sym typeface="+mn-ea"/>
            </a:endParaRPr>
          </a:p>
          <a:p>
            <a:pPr marL="0" indent="0">
              <a:buNone/>
            </a:pPr>
            <a:endParaRPr lang="en-IN" altLang="en-US" sz="2000">
              <a:sym typeface="+mn-ea"/>
            </a:endParaRPr>
          </a:p>
          <a:p>
            <a:pPr marL="0" indent="0">
              <a:buNone/>
            </a:pPr>
            <a:r>
              <a:rPr lang="en-IN" altLang="en-US" sz="2000">
                <a:sym typeface="+mn-ea"/>
              </a:rPr>
              <a:t>}</a:t>
            </a:r>
            <a:endParaRPr lang="en-IN" altLang="en-US" sz="2000"/>
          </a:p>
          <a:p>
            <a:endParaRPr lang="en-US" sz="200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Lets Compare Playwright with others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7" name="Right Arrow 6">
            <a:hlinkClick r:id="rId1" action="ppaction://hlinkfile"/>
          </p:cNvPr>
          <p:cNvSpPr/>
          <p:nvPr/>
        </p:nvSpPr>
        <p:spPr>
          <a:xfrm>
            <a:off x="1978025" y="2414270"/>
            <a:ext cx="7134860" cy="3055620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6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Click me</a:t>
            </a:r>
            <a:endParaRPr kumimoji="0" lang="en-IN" altLang="zh-CN" sz="6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 descr="compa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9320" y="336550"/>
            <a:ext cx="10326370" cy="54483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950"/>
            <a:ext cx="10744835" cy="680720"/>
          </a:xfrm>
        </p:spPr>
        <p:txBody>
          <a:bodyPr/>
          <a:p>
            <a:pPr algn="ctr"/>
            <a:r>
              <a:rPr lang="en-US"/>
              <a:t>      Sources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094105"/>
            <a:ext cx="11154410" cy="5083175"/>
          </a:xfrm>
        </p:spPr>
        <p:txBody>
          <a:bodyPr/>
          <a:p>
            <a:r>
              <a:rPr lang="en-US" sz="2000">
                <a:solidFill>
                  <a:schemeClr val="tx1"/>
                </a:solidFill>
                <a:hlinkClick r:id="rId1" action="ppaction://hlinksldjump"/>
              </a:rPr>
              <a:t>https://playwright.dev</a:t>
            </a:r>
            <a:endParaRPr lang="en-US" sz="2000">
              <a:solidFill>
                <a:schemeClr val="tx1"/>
              </a:solidFill>
              <a:hlinkClick r:id="rId1" action="ppaction://hlinksldjump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    </a:t>
            </a:r>
            <a:r>
              <a:rPr lang="en-US" sz="2000">
                <a:sym typeface="+mn-ea"/>
                <a:hlinkClick r:id="rId1" action="ppaction://hlinksldjump"/>
              </a:rPr>
              <a:t>https://github.com/microsoft/playwrigh</a:t>
            </a:r>
            <a:endParaRPr lang="en-US" sz="2000">
              <a:sym typeface="+mn-ea"/>
              <a:hlinkClick r:id="rId1" action="ppaction://hlinksldjump"/>
            </a:endParaRPr>
          </a:p>
          <a:p>
            <a:pPr marL="0" indent="0">
              <a:buNone/>
            </a:pPr>
            <a:r>
              <a:rPr lang="en-US" sz="20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  <a:hlinkClick r:id="rId1" action="ppaction://hlinksldjump"/>
              </a:rPr>
              <a:t>    </a:t>
            </a:r>
            <a:r>
              <a:rPr lang="en-US" sz="2000">
                <a:sym typeface="+mn-ea"/>
                <a:hlinkClick r:id="rId1" action="ppaction://hlinksldjump"/>
              </a:rPr>
              <a:t>https://playwright.dev/docs/api/class-playwright</a:t>
            </a:r>
            <a:endParaRPr lang="en-US" sz="2000"/>
          </a:p>
          <a:p>
            <a:r>
              <a:rPr lang="en-US" sz="2000">
                <a:hlinkClick r:id="rId1" action="ppaction://hlinksldjump"/>
              </a:rPr>
              <a:t>https://www.programsbuzz.com/article/playwright-vs-puppeteer</a:t>
            </a:r>
            <a:endParaRPr lang="en-US" sz="2000"/>
          </a:p>
          <a:p>
            <a:r>
              <a:rPr lang="en-US" sz="2000">
                <a:sym typeface="+mn-ea"/>
                <a:hlinkClick r:id="rId1" action="ppaction://hlinksldjump"/>
              </a:rPr>
              <a:t>https://stackshare.io/playwright</a:t>
            </a:r>
            <a:endParaRPr lang="en-US" sz="2000"/>
          </a:p>
          <a:p>
            <a:r>
              <a:rPr lang="en-US" sz="2000">
                <a:sym typeface="+mn-ea"/>
                <a:hlinkClick r:id="rId1" action="ppaction://hlinksldjump"/>
              </a:rPr>
              <a:t>https://www.browserstack.com/guide/playwright-tutorial</a:t>
            </a:r>
            <a:endParaRPr lang="en-US" sz="2000">
              <a:sym typeface="+mn-ea"/>
            </a:endParaRPr>
          </a:p>
          <a:p>
            <a:r>
              <a:rPr lang="en-US" sz="2000">
                <a:hlinkClick r:id="rId1" action="ppaction://hlinksldjump"/>
              </a:rPr>
              <a:t>https://testsigma.com/blog/playwright-alternatives</a:t>
            </a:r>
            <a:endParaRPr lang="en-US" sz="2000">
              <a:hlinkClick r:id="rId1" action="ppaction://hlinksldjump"/>
            </a:endParaRPr>
          </a:p>
          <a:p>
            <a:r>
              <a:rPr lang="en-US" sz="2000">
                <a:hlinkClick r:id="rId1" action="ppaction://hlinksldjump"/>
              </a:rPr>
              <a:t>https://www.lambdatest.com/playwright</a:t>
            </a:r>
            <a:endParaRPr lang="en-US" sz="2000"/>
          </a:p>
          <a:p>
            <a:r>
              <a:rPr lang="en-US" sz="2000">
                <a:hlinkClick r:id="rId1" action="ppaction://hlinksldjump"/>
              </a:rPr>
              <a:t>https://www.youtube.com/playlist?list=PLFGoYjJG_fqrjcgRUcc2ubbZGtbRcC6W8</a:t>
            </a:r>
            <a:endParaRPr lang="en-US" sz="2000"/>
          </a:p>
          <a:p>
            <a:r>
              <a:rPr lang="en-US" sz="2000">
                <a:hlinkClick r:id="rId1" action="ppaction://hlinksldjump"/>
              </a:rPr>
              <a:t>https://www.youtube.com/watch?v=ycsl8Nd6H4I&amp;list=PL8VbCbavWfeG6yNh-dtRccLKXWewsvyK8</a:t>
            </a:r>
            <a:endParaRPr lang="en-US" sz="2000">
              <a:hlinkClick r:id="rId1" action="ppaction://hlinksldjump"/>
            </a:endParaRPr>
          </a:p>
          <a:p>
            <a:r>
              <a:rPr lang="en-US" sz="2000">
                <a:hlinkClick r:id="rId1" action="ppaction://hlinksldjump"/>
              </a:rPr>
              <a:t>https://docs.microsoft.com/en-us/dotnet/architecture/modern-web-apps-azure/</a:t>
            </a:r>
            <a:endParaRPr lang="en-US" sz="2000">
              <a:hlinkClick r:id="rId1" action="ppaction://hlinksldjump"/>
            </a:endParaRPr>
          </a:p>
          <a:p>
            <a:r>
              <a:rPr lang="en-US" sz="2000">
                <a:hlinkClick r:id="rId1" action="ppaction://hlinksldjump"/>
              </a:rPr>
              <a:t>https://npmtrends.com/playwright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425" y="29210"/>
            <a:ext cx="12014835" cy="59804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" name="Content Placeholder 9" descr="THANK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4790" y="1343660"/>
            <a:ext cx="11945620" cy="46888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8105" y="93980"/>
            <a:ext cx="12158345" cy="6777990"/>
          </a:xfrm>
        </p:spPr>
        <p:txBody>
          <a:bodyPr>
            <a:normAutofit lnSpcReduction="20000"/>
          </a:bodyPr>
          <a:p>
            <a:pPr marL="0" indent="0" algn="ctr">
              <a:buNone/>
            </a:pPr>
            <a:r>
              <a:rPr lang="en-US"/>
              <a:t>                            </a:t>
            </a:r>
            <a:endParaRPr lang="en-US"/>
          </a:p>
          <a:p>
            <a:pPr marL="0" indent="0" algn="ctr">
              <a:lnSpc>
                <a:spcPct val="70000"/>
              </a:lnSpc>
              <a:buNone/>
            </a:pPr>
            <a:r>
              <a:rPr lang="en-US"/>
              <a:t>          A</a:t>
            </a:r>
            <a:endParaRPr lang="en-US"/>
          </a:p>
          <a:p>
            <a:pPr marL="0" indent="0" algn="ctr">
              <a:lnSpc>
                <a:spcPct val="70000"/>
              </a:lnSpc>
              <a:buNone/>
            </a:pPr>
            <a:r>
              <a:rPr lang="en-US"/>
              <a:t>              </a:t>
            </a:r>
            <a:r>
              <a:rPr lang="en-IN" altLang="en-US"/>
              <a:t>P</a:t>
            </a:r>
            <a:r>
              <a:rPr lang="en-US"/>
              <a:t>resentation </a:t>
            </a:r>
            <a:endParaRPr lang="en-US"/>
          </a:p>
          <a:p>
            <a:pPr marL="0" indent="0" algn="ctr">
              <a:lnSpc>
                <a:spcPct val="70000"/>
              </a:lnSpc>
              <a:buNone/>
            </a:pPr>
            <a:endParaRPr lang="en-US"/>
          </a:p>
          <a:p>
            <a:pPr marL="0" indent="0" algn="ctr">
              <a:lnSpc>
                <a:spcPct val="70000"/>
              </a:lnSpc>
              <a:buNone/>
            </a:pPr>
            <a:r>
              <a:rPr lang="en-US"/>
              <a:t>              On  </a:t>
            </a:r>
            <a:endParaRPr lang="en-US"/>
          </a:p>
          <a:p>
            <a:pPr marL="0" indent="0" algn="ctr">
              <a:lnSpc>
                <a:spcPct val="70000"/>
              </a:lnSpc>
              <a:buNone/>
            </a:pPr>
            <a:r>
              <a:rPr lang="en-US"/>
              <a:t>          </a:t>
            </a:r>
            <a:endParaRPr lang="en-US"/>
          </a:p>
          <a:p>
            <a:pPr marL="0" indent="0" algn="ctr">
              <a:lnSpc>
                <a:spcPct val="70000"/>
              </a:lnSpc>
              <a:buNone/>
            </a:pPr>
            <a:r>
              <a:rPr lang="en-US"/>
              <a:t>            Playwright</a:t>
            </a:r>
            <a:endParaRPr lang="en-US"/>
          </a:p>
          <a:p>
            <a:pPr marL="0" indent="0" algn="ctr">
              <a:lnSpc>
                <a:spcPct val="70000"/>
              </a:lnSpc>
              <a:buNone/>
            </a:pPr>
            <a:r>
              <a:rPr lang="en-US"/>
              <a:t>                                       </a:t>
            </a:r>
            <a:r>
              <a:rPr lang="en-US" sz="1800"/>
              <a:t> Fast and reliable end-to-end Testing for modern web apps </a:t>
            </a:r>
            <a:endParaRPr lang="en-US" sz="1800"/>
          </a:p>
          <a:p>
            <a:pPr marL="0" indent="0" algn="ctr">
              <a:lnSpc>
                <a:spcPct val="70000"/>
              </a:lnSpc>
              <a:buNone/>
            </a:pPr>
            <a:endParaRPr lang="en-US"/>
          </a:p>
          <a:p>
            <a:pPr marL="0" indent="0" algn="ctr">
              <a:lnSpc>
                <a:spcPct val="70000"/>
              </a:lnSpc>
              <a:buNone/>
            </a:pPr>
            <a:endParaRPr lang="en-US"/>
          </a:p>
          <a:p>
            <a:pPr marL="0" indent="0" algn="ctr">
              <a:lnSpc>
                <a:spcPct val="70000"/>
              </a:lnSpc>
              <a:buNone/>
            </a:pPr>
            <a:endParaRPr lang="en-US"/>
          </a:p>
          <a:p>
            <a:pPr marL="0" indent="0" algn="ctr">
              <a:lnSpc>
                <a:spcPct val="70000"/>
              </a:lnSpc>
              <a:buNone/>
            </a:pPr>
            <a:endParaRPr lang="en-US"/>
          </a:p>
          <a:p>
            <a:pPr marL="0" indent="0" algn="ctr">
              <a:lnSpc>
                <a:spcPct val="70000"/>
              </a:lnSpc>
              <a:buNone/>
            </a:pPr>
            <a:r>
              <a:rPr lang="en-US"/>
              <a:t>                                   Presented By</a:t>
            </a:r>
            <a:endParaRPr lang="en-US"/>
          </a:p>
          <a:p>
            <a:pPr marL="0" indent="0" algn="ctr">
              <a:lnSpc>
                <a:spcPct val="70000"/>
              </a:lnSpc>
              <a:buNone/>
            </a:pPr>
            <a:r>
              <a:rPr lang="en-US"/>
              <a:t>                                        Rushikesh Patil </a:t>
            </a:r>
            <a:r>
              <a:rPr lang="en-IN" altLang="en-US"/>
              <a:t>(</a:t>
            </a:r>
            <a:r>
              <a:rPr lang="en-IN" altLang="en-US" sz="2000"/>
              <a:t>QA Engineer</a:t>
            </a:r>
            <a:r>
              <a:rPr lang="en-IN" altLang="en-US"/>
              <a:t>)</a:t>
            </a:r>
            <a:endParaRPr lang="en-US"/>
          </a:p>
          <a:p>
            <a:pPr marL="0" indent="0" algn="ctr">
              <a:lnSpc>
                <a:spcPct val="70000"/>
              </a:lnSpc>
              <a:buNone/>
            </a:pPr>
            <a:r>
              <a:rPr lang="en-US"/>
              <a:t>                                                                </a:t>
            </a:r>
            <a:r>
              <a:rPr lang="en-US" sz="1800"/>
              <a:t>rushikeshv.patil@infobeans.com</a:t>
            </a:r>
            <a:endParaRPr lang="en-US"/>
          </a:p>
          <a:p>
            <a:pPr marL="0" indent="0" algn="ctr">
              <a:lnSpc>
                <a:spcPct val="70000"/>
              </a:lnSpc>
              <a:buNone/>
            </a:pPr>
            <a:r>
              <a:rPr lang="en-US"/>
              <a:t>                           </a:t>
            </a:r>
            <a:endParaRPr lang="en-US"/>
          </a:p>
          <a:p>
            <a:pPr marL="0" indent="0" algn="ctr">
              <a:buNone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pic>
        <p:nvPicPr>
          <p:cNvPr id="6" name="Picture 5" descr="playwrightmage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015" y="1311275"/>
            <a:ext cx="4805045" cy="46151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760"/>
          </a:xfrm>
        </p:spPr>
        <p:txBody>
          <a:bodyPr/>
          <a:p>
            <a:r>
              <a:rPr lang="en-US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795" y="1308100"/>
            <a:ext cx="10835005" cy="4869180"/>
          </a:xfrm>
        </p:spPr>
        <p:txBody>
          <a:bodyPr/>
          <a:p>
            <a:r>
              <a:rPr lang="en-IN" altLang="en-US" sz="2800"/>
              <a:t>W</a:t>
            </a:r>
            <a:r>
              <a:rPr lang="en-US" sz="2800"/>
              <a:t>hat is Playwright.</a:t>
            </a:r>
            <a:endParaRPr lang="en-US" sz="2800"/>
          </a:p>
          <a:p>
            <a:r>
              <a:rPr lang="en-US" sz="2800"/>
              <a:t>Features of Playwright.</a:t>
            </a:r>
            <a:endParaRPr lang="en-US" sz="2800"/>
          </a:p>
          <a:p>
            <a:r>
              <a:rPr lang="en-US" sz="2800">
                <a:sym typeface="+mn-ea"/>
              </a:rPr>
              <a:t>Playwright Architecture.</a:t>
            </a:r>
            <a:endParaRPr lang="en-US" sz="2800"/>
          </a:p>
          <a:p>
            <a:r>
              <a:rPr lang="en-US" sz="2800"/>
              <a:t>Why Playwright ?</a:t>
            </a:r>
            <a:endParaRPr lang="en-US" sz="2800"/>
          </a:p>
          <a:p>
            <a:r>
              <a:rPr lang="en-US" sz="2800"/>
              <a:t>System Requirements.</a:t>
            </a:r>
            <a:endParaRPr lang="en-US" sz="2800"/>
          </a:p>
          <a:p>
            <a:r>
              <a:rPr lang="en-US" sz="2800"/>
              <a:t>Supported Language</a:t>
            </a:r>
            <a:r>
              <a:rPr lang="en-IN" altLang="en-US" sz="2800"/>
              <a:t>s,</a:t>
            </a:r>
            <a:r>
              <a:rPr lang="en-US" sz="2800"/>
              <a:t>Browsers </a:t>
            </a:r>
            <a:r>
              <a:rPr lang="en-IN" altLang="en-US" sz="2800"/>
              <a:t>&amp; Reporting Tools</a:t>
            </a:r>
            <a:r>
              <a:rPr lang="en-US" altLang="en-IN" sz="2800"/>
              <a:t>.</a:t>
            </a:r>
            <a:endParaRPr lang="en-US" sz="2800"/>
          </a:p>
          <a:p>
            <a:r>
              <a:rPr lang="en-US" sz="2800"/>
              <a:t>Advantages &amp; </a:t>
            </a:r>
            <a:r>
              <a:rPr lang="en-US" sz="2800">
                <a:sym typeface="+mn-ea"/>
              </a:rPr>
              <a:t>Limitation of</a:t>
            </a:r>
            <a:r>
              <a:rPr lang="en-US" sz="2800"/>
              <a:t> Playwright.</a:t>
            </a:r>
            <a:endParaRPr lang="en-US" sz="2800"/>
          </a:p>
          <a:p>
            <a:r>
              <a:rPr lang="en-IN" altLang="en-US" sz="2800">
                <a:sym typeface="+mn-ea"/>
              </a:rPr>
              <a:t>Compare Playwright with others</a:t>
            </a:r>
            <a:r>
              <a:rPr lang="en-US" altLang="en-IN" sz="2800">
                <a:sym typeface="+mn-ea"/>
              </a:rPr>
              <a:t>.</a:t>
            </a:r>
            <a:endParaRPr lang="en-US" altLang="en-IN" sz="2800"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365125"/>
            <a:ext cx="10868025" cy="773430"/>
          </a:xfrm>
        </p:spPr>
        <p:txBody>
          <a:bodyPr>
            <a:normAutofit/>
          </a:bodyPr>
          <a:p>
            <a:r>
              <a:rPr lang="en-US"/>
              <a:t>What is Playwright?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145" y="1138555"/>
            <a:ext cx="10955655" cy="5038725"/>
          </a:xfrm>
        </p:spPr>
        <p:txBody>
          <a:bodyPr/>
          <a:p>
            <a:r>
              <a:rPr lang="en-US" sz="2800"/>
              <a:t>Playwright is an </a:t>
            </a:r>
            <a:r>
              <a:rPr lang="en-IN" altLang="en-US" sz="2800"/>
              <a:t>O</a:t>
            </a:r>
            <a:r>
              <a:rPr lang="en-US" sz="2800"/>
              <a:t>pen</a:t>
            </a:r>
            <a:r>
              <a:rPr lang="en-IN" altLang="en-US" sz="2800"/>
              <a:t>-</a:t>
            </a:r>
            <a:r>
              <a:rPr lang="en-IN" altLang="en-US" sz="2800"/>
              <a:t>S</a:t>
            </a:r>
            <a:r>
              <a:rPr lang="en-US" sz="2800"/>
              <a:t>ource &amp; Free test automation library initially developed by Microsoft contributors.</a:t>
            </a:r>
            <a:endParaRPr lang="en-US" sz="2800"/>
          </a:p>
          <a:p>
            <a:r>
              <a:rPr lang="en-US" sz="2800"/>
              <a:t>Any browser • Any platform • One API</a:t>
            </a:r>
            <a:endParaRPr lang="en-US" sz="2800"/>
          </a:p>
          <a:p>
            <a:r>
              <a:rPr lang="en-US" sz="2800"/>
              <a:t>Reliable end-to-end testing for modern web apps</a:t>
            </a:r>
            <a:endParaRPr lang="en-US" sz="2800"/>
          </a:p>
          <a:p>
            <a:r>
              <a:rPr lang="en-US" sz="2800"/>
              <a:t>Powerful automation capabilities .</a:t>
            </a:r>
            <a:endParaRPr lang="en-US" sz="2800"/>
          </a:p>
          <a:p>
            <a:r>
              <a:rPr lang="en-US" sz="2800"/>
              <a:t>Playwright supports Functional, End to End, and API Testing.</a:t>
            </a:r>
            <a:endParaRPr lang="en-US" sz="2800"/>
          </a:p>
          <a:p>
            <a:r>
              <a:rPr lang="en-US" sz="2800"/>
              <a:t>Playwright comes with Apache 2.0 License and is most popular with NodeJS with Javascript/Typescript.</a:t>
            </a:r>
            <a:endParaRPr lang="en-US" sz="2800"/>
          </a:p>
          <a:p>
            <a:r>
              <a:rPr lang="en-US" sz="2800">
                <a:sym typeface="+mn-ea"/>
              </a:rPr>
              <a:t>First release was in January 2020.</a:t>
            </a:r>
            <a:endParaRPr lang="en-US" sz="2800">
              <a:sym typeface="+mn-ea"/>
            </a:endParaRPr>
          </a:p>
          <a:p>
            <a:r>
              <a:rPr lang="en-US" sz="2800">
                <a:sym typeface="+mn-ea"/>
              </a:rPr>
              <a:t>40.6K GitHub stars and 1.9K GitHub forks</a:t>
            </a:r>
            <a:endParaRPr lang="en-IN" altLang="en-US" sz="2800"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370" y="111760"/>
            <a:ext cx="10908030" cy="796290"/>
          </a:xfrm>
        </p:spPr>
        <p:txBody>
          <a:bodyPr/>
          <a:p>
            <a:br>
              <a:rPr lang="en-US">
                <a:sym typeface="+mn-ea"/>
              </a:rPr>
            </a:br>
            <a:r>
              <a:rPr lang="en-IN" altLang="en-US">
                <a:sym typeface="+mn-ea"/>
              </a:rPr>
              <a:t>Features </a:t>
            </a:r>
            <a:r>
              <a:rPr lang="en-US" altLang="en-IN">
                <a:sym typeface="+mn-ea"/>
              </a:rPr>
              <a:t>o</a:t>
            </a:r>
            <a:r>
              <a:rPr lang="en-IN" altLang="en-US">
                <a:sym typeface="+mn-ea"/>
              </a:rPr>
              <a:t>f </a:t>
            </a:r>
            <a:r>
              <a:rPr lang="en-US">
                <a:sym typeface="+mn-ea"/>
              </a:rPr>
              <a:t> Playwright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9040"/>
            <a:ext cx="11625580" cy="4917440"/>
          </a:xfrm>
        </p:spPr>
        <p:txBody>
          <a:bodyPr/>
          <a:p>
            <a:r>
              <a:rPr lang="en-IN" altLang="en-US" sz="2400">
                <a:sym typeface="+mn-ea"/>
              </a:rPr>
              <a:t>Excellent Inbuilt features like </a:t>
            </a:r>
            <a:endParaRPr lang="en-IN" altLang="en-US" sz="2400">
              <a:sym typeface="+mn-ea"/>
            </a:endParaRPr>
          </a:p>
          <a:p>
            <a:r>
              <a:rPr lang="en-IN" altLang="en-US" sz="2400">
                <a:sym typeface="+mn-ea"/>
              </a:rPr>
              <a:t> Traces,Automatic Screenshot,Test Video Recording  </a:t>
            </a:r>
            <a:endParaRPr lang="en-IN" altLang="en-US" sz="2400">
              <a:sym typeface="+mn-ea"/>
            </a:endParaRPr>
          </a:p>
          <a:p>
            <a:r>
              <a:rPr lang="en-IN" altLang="en-US" sz="2400"/>
              <a:t>It provides Inspector Tool which helps us to monitor &amp; debug every step of execution.</a:t>
            </a:r>
            <a:endParaRPr lang="en-IN" altLang="en-US" sz="2400"/>
          </a:p>
          <a:p>
            <a:r>
              <a:rPr lang="en-IN" altLang="en-US" sz="2400"/>
              <a:t>In Built API testing libraries</a:t>
            </a:r>
            <a:endParaRPr lang="en-IN" altLang="en-US" sz="2400"/>
          </a:p>
          <a:p>
            <a:r>
              <a:rPr lang="en-IN" altLang="en-US" sz="2400"/>
              <a:t>It provides Browser Context feature which help to save &amp; transfer browser state to any other browser</a:t>
            </a:r>
            <a:endParaRPr lang="en-IN" altLang="en-US" sz="2400"/>
          </a:p>
          <a:p>
            <a:r>
              <a:rPr lang="en-IN" altLang="en-US" sz="2400"/>
              <a:t>Provides Codegen Tool which genrates test code by recording your actions save them into any languages. </a:t>
            </a:r>
            <a:endParaRPr lang="en-IN" altLang="en-US" sz="2400"/>
          </a:p>
          <a:p>
            <a:r>
              <a:rPr lang="en-IN" altLang="en-US" sz="2400"/>
              <a:t>with the above feature Playwright is tough compititor for Selenium &amp; Cypress automation tool  </a:t>
            </a:r>
            <a:endParaRPr lang="en-IN" altLang="en-US" sz="2400"/>
          </a:p>
          <a:p>
            <a:r>
              <a:rPr lang="en-IN" altLang="en-US" sz="2400">
                <a:hlinkClick r:id="rId1" action="ppaction://hlinkfile"/>
              </a:rPr>
              <a:t>https://discovery.hgdata.com/product/playwright</a:t>
            </a:r>
            <a:endParaRPr lang="en-IN" alt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47955"/>
            <a:ext cx="6086475" cy="754380"/>
          </a:xfrm>
        </p:spPr>
        <p:txBody>
          <a:bodyPr>
            <a:noAutofit/>
          </a:bodyPr>
          <a:p>
            <a:r>
              <a:rPr lang="en-US" sz="4400"/>
              <a:t>Playwright Architecture</a:t>
            </a:r>
            <a:endParaRPr lang="en-US" sz="4400"/>
          </a:p>
        </p:txBody>
      </p:sp>
      <p:pic>
        <p:nvPicPr>
          <p:cNvPr id="7" name="Picture Placeholder 6" descr="playwright-architecture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288290" y="1423670"/>
            <a:ext cx="11755120" cy="444627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288290" y="1126490"/>
            <a:ext cx="4483735" cy="4951730"/>
          </a:xfrm>
        </p:spPr>
        <p:txBody>
          <a:bodyPr/>
          <a:p>
            <a:endParaRPr lang="en-US" sz="1800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665480"/>
          </a:xfrm>
        </p:spPr>
        <p:txBody>
          <a:bodyPr/>
          <a:p>
            <a:r>
              <a:rPr lang="en-IN" altLang="en-US"/>
              <a:t>Why Playwright</a:t>
            </a:r>
            <a:endParaRPr lang="en-IN" alt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90220" y="1143635"/>
            <a:ext cx="11385550" cy="5014595"/>
          </a:xfrm>
        </p:spPr>
        <p:txBody>
          <a:bodyPr/>
          <a:p>
            <a:r>
              <a:rPr lang="en-IN" altLang="en-US" sz="2400"/>
              <a:t>Modern web apps are higher user expectation &amp; greater demands </a:t>
            </a:r>
            <a:endParaRPr lang="en-IN" altLang="en-US" sz="2400"/>
          </a:p>
          <a:p>
            <a:r>
              <a:rPr lang="en-IN" altLang="en-US" sz="2400"/>
              <a:t>  a) cloud-hosted &amp; Scalable </a:t>
            </a:r>
            <a:endParaRPr lang="en-IN" altLang="en-US" sz="2400"/>
          </a:p>
          <a:p>
            <a:r>
              <a:rPr lang="en-IN" altLang="en-US" sz="2400"/>
              <a:t>  b)SPA behaviour supported (eg.https://paytm.com)</a:t>
            </a:r>
            <a:endParaRPr lang="en-IN" altLang="en-US" sz="2400"/>
          </a:p>
          <a:p>
            <a:r>
              <a:rPr lang="en-IN" altLang="en-US" sz="2400"/>
              <a:t> c)Modular &amp; loosly coupled   </a:t>
            </a:r>
            <a:endParaRPr lang="en-IN" altLang="en-US" sz="2400"/>
          </a:p>
          <a:p>
            <a:r>
              <a:rPr lang="en-IN" altLang="en-US" sz="2400"/>
              <a:t> d)Most of the work done at Backend.</a:t>
            </a:r>
            <a:endParaRPr lang="en-IN" altLang="en-US" sz="2400"/>
          </a:p>
          <a:p>
            <a:r>
              <a:rPr lang="en-IN" altLang="en-US" sz="2400"/>
              <a:t>Playwright is able to launch Blink,Gecko,Webkit Engine giving everything Selenium can do &amp; additionally providing all important features not available in selenium ,it lacks the ability of</a:t>
            </a:r>
            <a:endParaRPr lang="en-IN" altLang="en-US" sz="2400"/>
          </a:p>
          <a:p>
            <a:r>
              <a:rPr lang="en-IN" altLang="en-US" sz="2400"/>
              <a:t>To catch any page life cycle events,log messages &amp; exceptions being thrown</a:t>
            </a:r>
            <a:endParaRPr lang="en-IN" altLang="en-US" sz="2400"/>
          </a:p>
          <a:p>
            <a:r>
              <a:rPr lang="en-IN" altLang="en-US" sz="2400"/>
              <a:t>Inspect &amp; optionally mock all network requests between client &amp; server side </a:t>
            </a:r>
            <a:endParaRPr lang="en-IN" altLang="en-US" sz="2400"/>
          </a:p>
          <a:p>
            <a:endParaRPr lang="en-IN" altLang="en-US" sz="24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pic>
        <p:nvPicPr>
          <p:cNvPr id="3" name="Content Placeholder 2" descr="graph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2575" y="1149350"/>
            <a:ext cx="11072495" cy="48082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77800"/>
            <a:ext cx="11628755" cy="841375"/>
          </a:xfrm>
        </p:spPr>
        <p:txBody>
          <a:bodyPr>
            <a:normAutofit/>
          </a:bodyPr>
          <a:p>
            <a:r>
              <a:rPr lang="en-US"/>
              <a:t>System Requirements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5" y="1019810"/>
            <a:ext cx="11287125" cy="5053965"/>
          </a:xfrm>
        </p:spPr>
        <p:txBody>
          <a:bodyPr>
            <a:normAutofit lnSpcReduction="10000"/>
          </a:bodyPr>
          <a:p>
            <a:r>
              <a:rPr lang="en-US" sz="2800"/>
              <a:t>Windows: Works perfectly fine with windows 10 or above.</a:t>
            </a:r>
            <a:endParaRPr lang="en-US" sz="2800"/>
          </a:p>
          <a:p>
            <a:r>
              <a:rPr lang="en-US" sz="2800"/>
              <a:t>Mac OS: It needs 10.14 Mojave or above.</a:t>
            </a:r>
            <a:endParaRPr lang="en-US" sz="2800"/>
          </a:p>
          <a:p>
            <a:r>
              <a:rPr lang="en-US" sz="2800"/>
              <a:t>Linux: Depending on the version of Linux, additional dependencies are needed to run the browsers. Only Ubuntu 18.04 and 20.04 are officially supported.</a:t>
            </a:r>
            <a:endParaRPr lang="en-US" sz="2800"/>
          </a:p>
          <a:p>
            <a:r>
              <a:rPr lang="en-US" sz="2800" b="1">
                <a:solidFill>
                  <a:schemeClr val="tx1"/>
                </a:solidFill>
              </a:rPr>
              <a:t>Prerequisites:</a:t>
            </a:r>
            <a:endParaRPr lang="en-US" sz="2800" b="1">
              <a:solidFill>
                <a:schemeClr val="tx1"/>
              </a:solidFill>
            </a:endParaRPr>
          </a:p>
          <a:p>
            <a:r>
              <a:rPr lang="en-US" sz="2800"/>
              <a:t>Node JS: Playwright requires a node.js version that is 14 or above.</a:t>
            </a:r>
            <a:endParaRPr lang="en-US" sz="2800"/>
          </a:p>
          <a:p>
            <a:r>
              <a:rPr lang="en-US" sz="2800"/>
              <a:t>IDE: </a:t>
            </a:r>
            <a:endParaRPr lang="en-US" sz="2800"/>
          </a:p>
          <a:p>
            <a:r>
              <a:rPr lang="en-US" sz="2800"/>
              <a:t>Visual Studio Code</a:t>
            </a:r>
            <a:endParaRPr lang="en-US" sz="2800"/>
          </a:p>
          <a:p>
            <a:r>
              <a:rPr lang="en-US" sz="2800"/>
              <a:t>Eclipse</a:t>
            </a:r>
            <a:endParaRPr lang="en-US" sz="2800"/>
          </a:p>
          <a:p>
            <a:r>
              <a:rPr lang="en-US" sz="2800"/>
              <a:t>IntelliJ IDEA </a:t>
            </a:r>
            <a:endParaRPr lang="en-US" sz="2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5157</Words>
  <Application>WPS Presentation</Application>
  <PresentationFormat>Widescreen</PresentationFormat>
  <Paragraphs>249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SimSun</vt:lpstr>
      <vt:lpstr>Wingdings</vt:lpstr>
      <vt:lpstr>Microsoft YaHei</vt:lpstr>
      <vt:lpstr>Arial Unicode MS</vt:lpstr>
      <vt:lpstr>Calibri</vt:lpstr>
      <vt:lpstr>Business Cooperate</vt:lpstr>
      <vt:lpstr>StaticMetafile</vt:lpstr>
      <vt:lpstr>PowerPoint 演示文稿</vt:lpstr>
      <vt:lpstr>PowerPoint 演示文稿</vt:lpstr>
      <vt:lpstr>Agenda</vt:lpstr>
      <vt:lpstr>What is Playwright?</vt:lpstr>
      <vt:lpstr> Features of  Playwright </vt:lpstr>
      <vt:lpstr>Playwright Architecture</vt:lpstr>
      <vt:lpstr>Why Playwright</vt:lpstr>
      <vt:lpstr>PowerPoint 演示文稿</vt:lpstr>
      <vt:lpstr>System Requirements </vt:lpstr>
      <vt:lpstr>Advantages &amp; Limitation of Playwright Framework</vt:lpstr>
      <vt:lpstr>Supported languages,Browsers &amp;Reporting Tools </vt:lpstr>
      <vt:lpstr>Code Demo</vt:lpstr>
      <vt:lpstr>Lets Compare Playwright with others</vt:lpstr>
      <vt:lpstr>PowerPoint 演示文稿</vt:lpstr>
      <vt:lpstr>      Sources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Rushikesh Patil</dc:creator>
  <cp:lastModifiedBy>Rushikesh Patil</cp:lastModifiedBy>
  <cp:revision>27</cp:revision>
  <dcterms:created xsi:type="dcterms:W3CDTF">2022-08-01T05:15:00Z</dcterms:created>
  <dcterms:modified xsi:type="dcterms:W3CDTF">2022-08-18T10:55:52Z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1033-11.2.0.9052</vt:lpwstr>
  </property>
</Properties>
</file>