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72" r:id="rId5"/>
    <p:sldId id="273" r:id="rId6"/>
    <p:sldId id="274" r:id="rId7"/>
    <p:sldId id="275" r:id="rId8"/>
    <p:sldId id="276" r:id="rId9"/>
    <p:sldId id="277" r:id="rId10"/>
    <p:sldId id="278" r:id="rId11"/>
    <p:sldId id="279" r:id="rId12"/>
    <p:sldId id="280"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umarreddy gajjela" userId="576b14e31d3f587c" providerId="LiveId" clId="{5CA1F911-BFE9-4096-9CF1-C4B72ED057E0}"/>
    <pc:docChg chg="custSel delSld modSld">
      <pc:chgData name="manikumarreddy gajjela" userId="576b14e31d3f587c" providerId="LiveId" clId="{5CA1F911-BFE9-4096-9CF1-C4B72ED057E0}" dt="2023-12-13T02:17:07.415" v="8" actId="255"/>
      <pc:docMkLst>
        <pc:docMk/>
      </pc:docMkLst>
      <pc:sldChg chg="modSp mod">
        <pc:chgData name="manikumarreddy gajjela" userId="576b14e31d3f587c" providerId="LiveId" clId="{5CA1F911-BFE9-4096-9CF1-C4B72ED057E0}" dt="2023-12-13T02:16:17.558" v="2" actId="113"/>
        <pc:sldMkLst>
          <pc:docMk/>
          <pc:sldMk cId="3573068394" sldId="265"/>
        </pc:sldMkLst>
        <pc:spChg chg="mod">
          <ac:chgData name="manikumarreddy gajjela" userId="576b14e31d3f587c" providerId="LiveId" clId="{5CA1F911-BFE9-4096-9CF1-C4B72ED057E0}" dt="2023-12-13T02:16:17.558" v="2" actId="113"/>
          <ac:spMkLst>
            <pc:docMk/>
            <pc:sldMk cId="3573068394" sldId="265"/>
            <ac:spMk id="4" creationId="{152FFEAD-8A2E-C6B5-5CFD-0DB05A0406E7}"/>
          </ac:spMkLst>
        </pc:spChg>
      </pc:sldChg>
      <pc:sldChg chg="del">
        <pc:chgData name="manikumarreddy gajjela" userId="576b14e31d3f587c" providerId="LiveId" clId="{5CA1F911-BFE9-4096-9CF1-C4B72ED057E0}" dt="2023-12-13T02:16:33.139" v="3" actId="2696"/>
        <pc:sldMkLst>
          <pc:docMk/>
          <pc:sldMk cId="2394752869" sldId="267"/>
        </pc:sldMkLst>
      </pc:sldChg>
      <pc:sldChg chg="modSp mod">
        <pc:chgData name="manikumarreddy gajjela" userId="576b14e31d3f587c" providerId="LiveId" clId="{5CA1F911-BFE9-4096-9CF1-C4B72ED057E0}" dt="2023-12-13T02:16:47.296" v="6" actId="113"/>
        <pc:sldMkLst>
          <pc:docMk/>
          <pc:sldMk cId="3903127970" sldId="272"/>
        </pc:sldMkLst>
        <pc:spChg chg="mod">
          <ac:chgData name="manikumarreddy gajjela" userId="576b14e31d3f587c" providerId="LiveId" clId="{5CA1F911-BFE9-4096-9CF1-C4B72ED057E0}" dt="2023-12-13T02:16:47.296" v="6" actId="113"/>
          <ac:spMkLst>
            <pc:docMk/>
            <pc:sldMk cId="3903127970" sldId="272"/>
            <ac:spMk id="2" creationId="{14EE5294-44BD-7ED0-8752-081A4B37A775}"/>
          </ac:spMkLst>
        </pc:spChg>
      </pc:sldChg>
      <pc:sldChg chg="modSp mod">
        <pc:chgData name="manikumarreddy gajjela" userId="576b14e31d3f587c" providerId="LiveId" clId="{5CA1F911-BFE9-4096-9CF1-C4B72ED057E0}" dt="2023-12-13T02:17:07.415" v="8" actId="255"/>
        <pc:sldMkLst>
          <pc:docMk/>
          <pc:sldMk cId="2638788385" sldId="276"/>
        </pc:sldMkLst>
        <pc:spChg chg="mod">
          <ac:chgData name="manikumarreddy gajjela" userId="576b14e31d3f587c" providerId="LiveId" clId="{5CA1F911-BFE9-4096-9CF1-C4B72ED057E0}" dt="2023-12-13T02:17:07.415" v="8" actId="255"/>
          <ac:spMkLst>
            <pc:docMk/>
            <pc:sldMk cId="2638788385" sldId="276"/>
            <ac:spMk id="2" creationId="{DC77ECDA-145E-546A-17C0-22CCF3DC17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E207-AD2F-0CD5-6346-A42B38F274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92CA3F-BCBC-C840-F8E1-A2BDDD609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15E26D-DF2C-2AD9-A06B-D48EAF895E6E}"/>
              </a:ext>
            </a:extLst>
          </p:cNvPr>
          <p:cNvSpPr>
            <a:spLocks noGrp="1"/>
          </p:cNvSpPr>
          <p:nvPr>
            <p:ph type="dt" sz="half" idx="10"/>
          </p:nvPr>
        </p:nvSpPr>
        <p:spPr/>
        <p:txBody>
          <a:bodyPr/>
          <a:lstStyle/>
          <a:p>
            <a:fld id="{E3FEFA40-A4BC-4AEC-B124-42646D236985}" type="datetimeFigureOut">
              <a:rPr lang="en-US" smtClean="0"/>
              <a:t>12/12/2023</a:t>
            </a:fld>
            <a:endParaRPr lang="en-US"/>
          </a:p>
        </p:txBody>
      </p:sp>
      <p:sp>
        <p:nvSpPr>
          <p:cNvPr id="5" name="Footer Placeholder 4">
            <a:extLst>
              <a:ext uri="{FF2B5EF4-FFF2-40B4-BE49-F238E27FC236}">
                <a16:creationId xmlns:a16="http://schemas.microsoft.com/office/drawing/2014/main" id="{F52B05D6-9418-A37F-736F-1F6B623DC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9CD72-E0BB-C49B-C71A-E03834217056}"/>
              </a:ext>
            </a:extLst>
          </p:cNvPr>
          <p:cNvSpPr>
            <a:spLocks noGrp="1"/>
          </p:cNvSpPr>
          <p:nvPr>
            <p:ph type="sldNum" sz="quarter" idx="12"/>
          </p:nvPr>
        </p:nvSpPr>
        <p:spPr/>
        <p:txBody>
          <a:bodyPr/>
          <a:lstStyle/>
          <a:p>
            <a:fld id="{CACC1BAD-BE53-414C-BCCC-F8EA862B7853}" type="slidenum">
              <a:rPr lang="en-US" smtClean="0"/>
              <a:t>‹#›</a:t>
            </a:fld>
            <a:endParaRPr lang="en-US"/>
          </a:p>
        </p:txBody>
      </p:sp>
    </p:spTree>
    <p:extLst>
      <p:ext uri="{BB962C8B-B14F-4D97-AF65-F5344CB8AC3E}">
        <p14:creationId xmlns:p14="http://schemas.microsoft.com/office/powerpoint/2010/main" val="3179987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E2CB-2C79-8B54-D5A3-03638CDE12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5D5010-3811-9952-75E8-581A5F679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CC4DC-A926-9EFE-D178-3AE23CF914FA}"/>
              </a:ext>
            </a:extLst>
          </p:cNvPr>
          <p:cNvSpPr>
            <a:spLocks noGrp="1"/>
          </p:cNvSpPr>
          <p:nvPr>
            <p:ph type="dt" sz="half" idx="10"/>
          </p:nvPr>
        </p:nvSpPr>
        <p:spPr/>
        <p:txBody>
          <a:bodyPr/>
          <a:lstStyle/>
          <a:p>
            <a:fld id="{E3FEFA40-A4BC-4AEC-B124-42646D236985}" type="datetimeFigureOut">
              <a:rPr lang="en-US" smtClean="0"/>
              <a:t>12/12/2023</a:t>
            </a:fld>
            <a:endParaRPr lang="en-US"/>
          </a:p>
        </p:txBody>
      </p:sp>
      <p:sp>
        <p:nvSpPr>
          <p:cNvPr id="5" name="Footer Placeholder 4">
            <a:extLst>
              <a:ext uri="{FF2B5EF4-FFF2-40B4-BE49-F238E27FC236}">
                <a16:creationId xmlns:a16="http://schemas.microsoft.com/office/drawing/2014/main" id="{ECFCD328-436D-D6BC-8B72-601DA046C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5CEC5-4570-2B8F-A80A-732CD49458BE}"/>
              </a:ext>
            </a:extLst>
          </p:cNvPr>
          <p:cNvSpPr>
            <a:spLocks noGrp="1"/>
          </p:cNvSpPr>
          <p:nvPr>
            <p:ph type="sldNum" sz="quarter" idx="12"/>
          </p:nvPr>
        </p:nvSpPr>
        <p:spPr/>
        <p:txBody>
          <a:bodyPr/>
          <a:lstStyle/>
          <a:p>
            <a:fld id="{CACC1BAD-BE53-414C-BCCC-F8EA862B7853}" type="slidenum">
              <a:rPr lang="en-US" smtClean="0"/>
              <a:t>‹#›</a:t>
            </a:fld>
            <a:endParaRPr lang="en-US"/>
          </a:p>
        </p:txBody>
      </p:sp>
    </p:spTree>
    <p:extLst>
      <p:ext uri="{BB962C8B-B14F-4D97-AF65-F5344CB8AC3E}">
        <p14:creationId xmlns:p14="http://schemas.microsoft.com/office/powerpoint/2010/main" val="426829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AE762-1542-6AFB-E960-8BB92C23A4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2D13FC-86E4-2BDF-AA82-CE2A1653EF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21234-E322-3F22-A627-3E35C6F8BFCC}"/>
              </a:ext>
            </a:extLst>
          </p:cNvPr>
          <p:cNvSpPr>
            <a:spLocks noGrp="1"/>
          </p:cNvSpPr>
          <p:nvPr>
            <p:ph type="dt" sz="half" idx="10"/>
          </p:nvPr>
        </p:nvSpPr>
        <p:spPr/>
        <p:txBody>
          <a:bodyPr/>
          <a:lstStyle/>
          <a:p>
            <a:fld id="{E3FEFA40-A4BC-4AEC-B124-42646D236985}" type="datetimeFigureOut">
              <a:rPr lang="en-US" smtClean="0"/>
              <a:t>12/12/2023</a:t>
            </a:fld>
            <a:endParaRPr lang="en-US"/>
          </a:p>
        </p:txBody>
      </p:sp>
      <p:sp>
        <p:nvSpPr>
          <p:cNvPr id="5" name="Footer Placeholder 4">
            <a:extLst>
              <a:ext uri="{FF2B5EF4-FFF2-40B4-BE49-F238E27FC236}">
                <a16:creationId xmlns:a16="http://schemas.microsoft.com/office/drawing/2014/main" id="{8E2CA760-6BCF-9BEF-A86F-1E732FF1D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31916-F9C3-C4CC-88C3-F9781229AAA8}"/>
              </a:ext>
            </a:extLst>
          </p:cNvPr>
          <p:cNvSpPr>
            <a:spLocks noGrp="1"/>
          </p:cNvSpPr>
          <p:nvPr>
            <p:ph type="sldNum" sz="quarter" idx="12"/>
          </p:nvPr>
        </p:nvSpPr>
        <p:spPr/>
        <p:txBody>
          <a:bodyPr/>
          <a:lstStyle/>
          <a:p>
            <a:fld id="{CACC1BAD-BE53-414C-BCCC-F8EA862B7853}" type="slidenum">
              <a:rPr lang="en-US" smtClean="0"/>
              <a:t>‹#›</a:t>
            </a:fld>
            <a:endParaRPr lang="en-US"/>
          </a:p>
        </p:txBody>
      </p:sp>
    </p:spTree>
    <p:extLst>
      <p:ext uri="{BB962C8B-B14F-4D97-AF65-F5344CB8AC3E}">
        <p14:creationId xmlns:p14="http://schemas.microsoft.com/office/powerpoint/2010/main" val="400129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C193-C00F-49D5-213B-A4AE17A3F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2DC1BB-5A0A-7510-5099-409AD9B08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A5EC8-DA23-52B4-30E4-739AD4BB5018}"/>
              </a:ext>
            </a:extLst>
          </p:cNvPr>
          <p:cNvSpPr>
            <a:spLocks noGrp="1"/>
          </p:cNvSpPr>
          <p:nvPr>
            <p:ph type="dt" sz="half" idx="10"/>
          </p:nvPr>
        </p:nvSpPr>
        <p:spPr/>
        <p:txBody>
          <a:bodyPr/>
          <a:lstStyle/>
          <a:p>
            <a:fld id="{E3FEFA40-A4BC-4AEC-B124-42646D236985}" type="datetimeFigureOut">
              <a:rPr lang="en-US" smtClean="0"/>
              <a:t>12/12/2023</a:t>
            </a:fld>
            <a:endParaRPr lang="en-US"/>
          </a:p>
        </p:txBody>
      </p:sp>
      <p:sp>
        <p:nvSpPr>
          <p:cNvPr id="5" name="Footer Placeholder 4">
            <a:extLst>
              <a:ext uri="{FF2B5EF4-FFF2-40B4-BE49-F238E27FC236}">
                <a16:creationId xmlns:a16="http://schemas.microsoft.com/office/drawing/2014/main" id="{6B41AEAA-BE22-8B6D-520E-A5C1081B1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3E68B-A423-059F-4301-DB6A70FC8DF8}"/>
              </a:ext>
            </a:extLst>
          </p:cNvPr>
          <p:cNvSpPr>
            <a:spLocks noGrp="1"/>
          </p:cNvSpPr>
          <p:nvPr>
            <p:ph type="sldNum" sz="quarter" idx="12"/>
          </p:nvPr>
        </p:nvSpPr>
        <p:spPr/>
        <p:txBody>
          <a:bodyPr/>
          <a:lstStyle/>
          <a:p>
            <a:fld id="{CACC1BAD-BE53-414C-BCCC-F8EA862B7853}" type="slidenum">
              <a:rPr lang="en-US" smtClean="0"/>
              <a:t>‹#›</a:t>
            </a:fld>
            <a:endParaRPr lang="en-US"/>
          </a:p>
        </p:txBody>
      </p:sp>
    </p:spTree>
    <p:extLst>
      <p:ext uri="{BB962C8B-B14F-4D97-AF65-F5344CB8AC3E}">
        <p14:creationId xmlns:p14="http://schemas.microsoft.com/office/powerpoint/2010/main" val="281972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C5E3-1574-B640-7366-65EE6A4395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DF1E94-EB5E-B2AF-022A-9648FEA937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6BDFF5-B0F6-0F1E-87B5-32F6AB8D30F5}"/>
              </a:ext>
            </a:extLst>
          </p:cNvPr>
          <p:cNvSpPr>
            <a:spLocks noGrp="1"/>
          </p:cNvSpPr>
          <p:nvPr>
            <p:ph type="dt" sz="half" idx="10"/>
          </p:nvPr>
        </p:nvSpPr>
        <p:spPr/>
        <p:txBody>
          <a:bodyPr/>
          <a:lstStyle/>
          <a:p>
            <a:fld id="{E3FEFA40-A4BC-4AEC-B124-42646D236985}" type="datetimeFigureOut">
              <a:rPr lang="en-US" smtClean="0"/>
              <a:t>12/12/2023</a:t>
            </a:fld>
            <a:endParaRPr lang="en-US"/>
          </a:p>
        </p:txBody>
      </p:sp>
      <p:sp>
        <p:nvSpPr>
          <p:cNvPr id="5" name="Footer Placeholder 4">
            <a:extLst>
              <a:ext uri="{FF2B5EF4-FFF2-40B4-BE49-F238E27FC236}">
                <a16:creationId xmlns:a16="http://schemas.microsoft.com/office/drawing/2014/main" id="{EC8B43C0-B5B9-E1A7-C1DB-6A63D88A2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AABB5-5B55-6DF0-6C51-97819A4361EC}"/>
              </a:ext>
            </a:extLst>
          </p:cNvPr>
          <p:cNvSpPr>
            <a:spLocks noGrp="1"/>
          </p:cNvSpPr>
          <p:nvPr>
            <p:ph type="sldNum" sz="quarter" idx="12"/>
          </p:nvPr>
        </p:nvSpPr>
        <p:spPr/>
        <p:txBody>
          <a:bodyPr/>
          <a:lstStyle/>
          <a:p>
            <a:fld id="{CACC1BAD-BE53-414C-BCCC-F8EA862B7853}" type="slidenum">
              <a:rPr lang="en-US" smtClean="0"/>
              <a:t>‹#›</a:t>
            </a:fld>
            <a:endParaRPr lang="en-US"/>
          </a:p>
        </p:txBody>
      </p:sp>
    </p:spTree>
    <p:extLst>
      <p:ext uri="{BB962C8B-B14F-4D97-AF65-F5344CB8AC3E}">
        <p14:creationId xmlns:p14="http://schemas.microsoft.com/office/powerpoint/2010/main" val="350442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F17E-B198-42B2-499F-039B91DC1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44D717-DC94-B0A5-6068-7D0FBAE9D2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D8A545-7CC1-E98A-F686-251822F672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47F9EE-36A5-49A4-8F81-90B17895A96E}"/>
              </a:ext>
            </a:extLst>
          </p:cNvPr>
          <p:cNvSpPr>
            <a:spLocks noGrp="1"/>
          </p:cNvSpPr>
          <p:nvPr>
            <p:ph type="dt" sz="half" idx="10"/>
          </p:nvPr>
        </p:nvSpPr>
        <p:spPr/>
        <p:txBody>
          <a:bodyPr/>
          <a:lstStyle/>
          <a:p>
            <a:fld id="{E3FEFA40-A4BC-4AEC-B124-42646D236985}" type="datetimeFigureOut">
              <a:rPr lang="en-US" smtClean="0"/>
              <a:t>12/12/2023</a:t>
            </a:fld>
            <a:endParaRPr lang="en-US"/>
          </a:p>
        </p:txBody>
      </p:sp>
      <p:sp>
        <p:nvSpPr>
          <p:cNvPr id="6" name="Footer Placeholder 5">
            <a:extLst>
              <a:ext uri="{FF2B5EF4-FFF2-40B4-BE49-F238E27FC236}">
                <a16:creationId xmlns:a16="http://schemas.microsoft.com/office/drawing/2014/main" id="{F6781DCD-2DAF-59E3-A477-7FE0739B9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60F976-8E53-1EB2-1305-3DDC19EF9B05}"/>
              </a:ext>
            </a:extLst>
          </p:cNvPr>
          <p:cNvSpPr>
            <a:spLocks noGrp="1"/>
          </p:cNvSpPr>
          <p:nvPr>
            <p:ph type="sldNum" sz="quarter" idx="12"/>
          </p:nvPr>
        </p:nvSpPr>
        <p:spPr/>
        <p:txBody>
          <a:bodyPr/>
          <a:lstStyle/>
          <a:p>
            <a:fld id="{CACC1BAD-BE53-414C-BCCC-F8EA862B7853}" type="slidenum">
              <a:rPr lang="en-US" smtClean="0"/>
              <a:t>‹#›</a:t>
            </a:fld>
            <a:endParaRPr lang="en-US"/>
          </a:p>
        </p:txBody>
      </p:sp>
    </p:spTree>
    <p:extLst>
      <p:ext uri="{BB962C8B-B14F-4D97-AF65-F5344CB8AC3E}">
        <p14:creationId xmlns:p14="http://schemas.microsoft.com/office/powerpoint/2010/main" val="422377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936D-7157-58F5-4E71-A18B2894B6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E37DF3-1756-C442-2152-EFEEEC090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93BF33-E92E-CA93-914E-31C592BD2D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307707-A28B-57C3-F5C2-5DBE7100F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402-0707-F755-99A5-BC95B5D27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AC1509-4973-5B19-B358-BA8F20B63054}"/>
              </a:ext>
            </a:extLst>
          </p:cNvPr>
          <p:cNvSpPr>
            <a:spLocks noGrp="1"/>
          </p:cNvSpPr>
          <p:nvPr>
            <p:ph type="dt" sz="half" idx="10"/>
          </p:nvPr>
        </p:nvSpPr>
        <p:spPr/>
        <p:txBody>
          <a:bodyPr/>
          <a:lstStyle/>
          <a:p>
            <a:fld id="{E3FEFA40-A4BC-4AEC-B124-42646D236985}" type="datetimeFigureOut">
              <a:rPr lang="en-US" smtClean="0"/>
              <a:t>12/12/2023</a:t>
            </a:fld>
            <a:endParaRPr lang="en-US"/>
          </a:p>
        </p:txBody>
      </p:sp>
      <p:sp>
        <p:nvSpPr>
          <p:cNvPr id="8" name="Footer Placeholder 7">
            <a:extLst>
              <a:ext uri="{FF2B5EF4-FFF2-40B4-BE49-F238E27FC236}">
                <a16:creationId xmlns:a16="http://schemas.microsoft.com/office/drawing/2014/main" id="{AF947FE0-E5B1-96DC-0FAD-F69A2CCD3D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0A96BF-95AE-44AC-07AC-53F27FA7DC03}"/>
              </a:ext>
            </a:extLst>
          </p:cNvPr>
          <p:cNvSpPr>
            <a:spLocks noGrp="1"/>
          </p:cNvSpPr>
          <p:nvPr>
            <p:ph type="sldNum" sz="quarter" idx="12"/>
          </p:nvPr>
        </p:nvSpPr>
        <p:spPr/>
        <p:txBody>
          <a:bodyPr/>
          <a:lstStyle/>
          <a:p>
            <a:fld id="{CACC1BAD-BE53-414C-BCCC-F8EA862B7853}" type="slidenum">
              <a:rPr lang="en-US" smtClean="0"/>
              <a:t>‹#›</a:t>
            </a:fld>
            <a:endParaRPr lang="en-US"/>
          </a:p>
        </p:txBody>
      </p:sp>
    </p:spTree>
    <p:extLst>
      <p:ext uri="{BB962C8B-B14F-4D97-AF65-F5344CB8AC3E}">
        <p14:creationId xmlns:p14="http://schemas.microsoft.com/office/powerpoint/2010/main" val="423772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705E-3488-9DD8-4235-51BBE137D5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20AB1D-1E4F-8A05-04B8-5E496B978047}"/>
              </a:ext>
            </a:extLst>
          </p:cNvPr>
          <p:cNvSpPr>
            <a:spLocks noGrp="1"/>
          </p:cNvSpPr>
          <p:nvPr>
            <p:ph type="dt" sz="half" idx="10"/>
          </p:nvPr>
        </p:nvSpPr>
        <p:spPr/>
        <p:txBody>
          <a:bodyPr/>
          <a:lstStyle/>
          <a:p>
            <a:fld id="{E3FEFA40-A4BC-4AEC-B124-42646D236985}" type="datetimeFigureOut">
              <a:rPr lang="en-US" smtClean="0"/>
              <a:t>12/12/2023</a:t>
            </a:fld>
            <a:endParaRPr lang="en-US"/>
          </a:p>
        </p:txBody>
      </p:sp>
      <p:sp>
        <p:nvSpPr>
          <p:cNvPr id="4" name="Footer Placeholder 3">
            <a:extLst>
              <a:ext uri="{FF2B5EF4-FFF2-40B4-BE49-F238E27FC236}">
                <a16:creationId xmlns:a16="http://schemas.microsoft.com/office/drawing/2014/main" id="{DDF8EA0B-8DCF-0ABB-78DF-08A4305862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EEC4A2-FD56-7798-3541-C352B37D4DE4}"/>
              </a:ext>
            </a:extLst>
          </p:cNvPr>
          <p:cNvSpPr>
            <a:spLocks noGrp="1"/>
          </p:cNvSpPr>
          <p:nvPr>
            <p:ph type="sldNum" sz="quarter" idx="12"/>
          </p:nvPr>
        </p:nvSpPr>
        <p:spPr/>
        <p:txBody>
          <a:bodyPr/>
          <a:lstStyle/>
          <a:p>
            <a:fld id="{CACC1BAD-BE53-414C-BCCC-F8EA862B7853}" type="slidenum">
              <a:rPr lang="en-US" smtClean="0"/>
              <a:t>‹#›</a:t>
            </a:fld>
            <a:endParaRPr lang="en-US"/>
          </a:p>
        </p:txBody>
      </p:sp>
    </p:spTree>
    <p:extLst>
      <p:ext uri="{BB962C8B-B14F-4D97-AF65-F5344CB8AC3E}">
        <p14:creationId xmlns:p14="http://schemas.microsoft.com/office/powerpoint/2010/main" val="361713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AA433-87C0-E862-496D-0E86905CA1C7}"/>
              </a:ext>
            </a:extLst>
          </p:cNvPr>
          <p:cNvSpPr>
            <a:spLocks noGrp="1"/>
          </p:cNvSpPr>
          <p:nvPr>
            <p:ph type="dt" sz="half" idx="10"/>
          </p:nvPr>
        </p:nvSpPr>
        <p:spPr/>
        <p:txBody>
          <a:bodyPr/>
          <a:lstStyle/>
          <a:p>
            <a:fld id="{E3FEFA40-A4BC-4AEC-B124-42646D236985}" type="datetimeFigureOut">
              <a:rPr lang="en-US" smtClean="0"/>
              <a:t>12/12/2023</a:t>
            </a:fld>
            <a:endParaRPr lang="en-US"/>
          </a:p>
        </p:txBody>
      </p:sp>
      <p:sp>
        <p:nvSpPr>
          <p:cNvPr id="3" name="Footer Placeholder 2">
            <a:extLst>
              <a:ext uri="{FF2B5EF4-FFF2-40B4-BE49-F238E27FC236}">
                <a16:creationId xmlns:a16="http://schemas.microsoft.com/office/drawing/2014/main" id="{703A9D83-13F8-6392-8F07-4E75D1ABD9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6B5D74-0744-5ADE-1C2B-E882ED7FAF7C}"/>
              </a:ext>
            </a:extLst>
          </p:cNvPr>
          <p:cNvSpPr>
            <a:spLocks noGrp="1"/>
          </p:cNvSpPr>
          <p:nvPr>
            <p:ph type="sldNum" sz="quarter" idx="12"/>
          </p:nvPr>
        </p:nvSpPr>
        <p:spPr/>
        <p:txBody>
          <a:bodyPr/>
          <a:lstStyle/>
          <a:p>
            <a:fld id="{CACC1BAD-BE53-414C-BCCC-F8EA862B7853}" type="slidenum">
              <a:rPr lang="en-US" smtClean="0"/>
              <a:t>‹#›</a:t>
            </a:fld>
            <a:endParaRPr lang="en-US"/>
          </a:p>
        </p:txBody>
      </p:sp>
    </p:spTree>
    <p:extLst>
      <p:ext uri="{BB962C8B-B14F-4D97-AF65-F5344CB8AC3E}">
        <p14:creationId xmlns:p14="http://schemas.microsoft.com/office/powerpoint/2010/main" val="187285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708F-E237-A3FC-7EC4-9F676B397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E86063-131E-4542-57A2-AA15C1E84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CE51F0-4D37-1854-29A2-76416F605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E3F1D-C8A6-C7AF-843A-962D772CA880}"/>
              </a:ext>
            </a:extLst>
          </p:cNvPr>
          <p:cNvSpPr>
            <a:spLocks noGrp="1"/>
          </p:cNvSpPr>
          <p:nvPr>
            <p:ph type="dt" sz="half" idx="10"/>
          </p:nvPr>
        </p:nvSpPr>
        <p:spPr/>
        <p:txBody>
          <a:bodyPr/>
          <a:lstStyle/>
          <a:p>
            <a:fld id="{E3FEFA40-A4BC-4AEC-B124-42646D236985}" type="datetimeFigureOut">
              <a:rPr lang="en-US" smtClean="0"/>
              <a:t>12/12/2023</a:t>
            </a:fld>
            <a:endParaRPr lang="en-US"/>
          </a:p>
        </p:txBody>
      </p:sp>
      <p:sp>
        <p:nvSpPr>
          <p:cNvPr id="6" name="Footer Placeholder 5">
            <a:extLst>
              <a:ext uri="{FF2B5EF4-FFF2-40B4-BE49-F238E27FC236}">
                <a16:creationId xmlns:a16="http://schemas.microsoft.com/office/drawing/2014/main" id="{E70A4CD7-77CF-8918-19D3-16D8B0837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99EBC-F3FB-587E-D425-56603AEDA2AE}"/>
              </a:ext>
            </a:extLst>
          </p:cNvPr>
          <p:cNvSpPr>
            <a:spLocks noGrp="1"/>
          </p:cNvSpPr>
          <p:nvPr>
            <p:ph type="sldNum" sz="quarter" idx="12"/>
          </p:nvPr>
        </p:nvSpPr>
        <p:spPr/>
        <p:txBody>
          <a:bodyPr/>
          <a:lstStyle/>
          <a:p>
            <a:fld id="{CACC1BAD-BE53-414C-BCCC-F8EA862B7853}" type="slidenum">
              <a:rPr lang="en-US" smtClean="0"/>
              <a:t>‹#›</a:t>
            </a:fld>
            <a:endParaRPr lang="en-US"/>
          </a:p>
        </p:txBody>
      </p:sp>
    </p:spTree>
    <p:extLst>
      <p:ext uri="{BB962C8B-B14F-4D97-AF65-F5344CB8AC3E}">
        <p14:creationId xmlns:p14="http://schemas.microsoft.com/office/powerpoint/2010/main" val="352242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32FA-9EC8-AAF7-873E-EA04B54BF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6114DA-0484-2B7B-DDB7-70C98BF8F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5615C0-2D62-0A50-8164-DDF4D2B91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6E208-EEF4-FB95-77F5-03092A33C117}"/>
              </a:ext>
            </a:extLst>
          </p:cNvPr>
          <p:cNvSpPr>
            <a:spLocks noGrp="1"/>
          </p:cNvSpPr>
          <p:nvPr>
            <p:ph type="dt" sz="half" idx="10"/>
          </p:nvPr>
        </p:nvSpPr>
        <p:spPr/>
        <p:txBody>
          <a:bodyPr/>
          <a:lstStyle/>
          <a:p>
            <a:fld id="{E3FEFA40-A4BC-4AEC-B124-42646D236985}" type="datetimeFigureOut">
              <a:rPr lang="en-US" smtClean="0"/>
              <a:t>12/12/2023</a:t>
            </a:fld>
            <a:endParaRPr lang="en-US"/>
          </a:p>
        </p:txBody>
      </p:sp>
      <p:sp>
        <p:nvSpPr>
          <p:cNvPr id="6" name="Footer Placeholder 5">
            <a:extLst>
              <a:ext uri="{FF2B5EF4-FFF2-40B4-BE49-F238E27FC236}">
                <a16:creationId xmlns:a16="http://schemas.microsoft.com/office/drawing/2014/main" id="{A1D57674-B855-5968-3BD5-06778F09D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30561-921A-26ED-7D88-FCAB9C211B5B}"/>
              </a:ext>
            </a:extLst>
          </p:cNvPr>
          <p:cNvSpPr>
            <a:spLocks noGrp="1"/>
          </p:cNvSpPr>
          <p:nvPr>
            <p:ph type="sldNum" sz="quarter" idx="12"/>
          </p:nvPr>
        </p:nvSpPr>
        <p:spPr/>
        <p:txBody>
          <a:bodyPr/>
          <a:lstStyle/>
          <a:p>
            <a:fld id="{CACC1BAD-BE53-414C-BCCC-F8EA862B7853}" type="slidenum">
              <a:rPr lang="en-US" smtClean="0"/>
              <a:t>‹#›</a:t>
            </a:fld>
            <a:endParaRPr lang="en-US"/>
          </a:p>
        </p:txBody>
      </p:sp>
    </p:spTree>
    <p:extLst>
      <p:ext uri="{BB962C8B-B14F-4D97-AF65-F5344CB8AC3E}">
        <p14:creationId xmlns:p14="http://schemas.microsoft.com/office/powerpoint/2010/main" val="202425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64F04-C4F3-3051-7A9E-2D7F222FB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69F3E4-1EF8-F353-E7F8-AE71012A9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26A67-9003-2328-8062-66A5AB37F1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EFA40-A4BC-4AEC-B124-42646D236985}" type="datetimeFigureOut">
              <a:rPr lang="en-US" smtClean="0"/>
              <a:t>12/12/2023</a:t>
            </a:fld>
            <a:endParaRPr lang="en-US"/>
          </a:p>
        </p:txBody>
      </p:sp>
      <p:sp>
        <p:nvSpPr>
          <p:cNvPr id="5" name="Footer Placeholder 4">
            <a:extLst>
              <a:ext uri="{FF2B5EF4-FFF2-40B4-BE49-F238E27FC236}">
                <a16:creationId xmlns:a16="http://schemas.microsoft.com/office/drawing/2014/main" id="{3080F7BE-5188-E513-54CD-2F4A98A11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E2E2B8-699E-8ACC-666B-6CC93EA2A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C1BAD-BE53-414C-BCCC-F8EA862B7853}" type="slidenum">
              <a:rPr lang="en-US" smtClean="0"/>
              <a:t>‹#›</a:t>
            </a:fld>
            <a:endParaRPr lang="en-US"/>
          </a:p>
        </p:txBody>
      </p:sp>
    </p:spTree>
    <p:extLst>
      <p:ext uri="{BB962C8B-B14F-4D97-AF65-F5344CB8AC3E}">
        <p14:creationId xmlns:p14="http://schemas.microsoft.com/office/powerpoint/2010/main" val="233162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lane flying above a palm tree">
            <a:extLst>
              <a:ext uri="{FF2B5EF4-FFF2-40B4-BE49-F238E27FC236}">
                <a16:creationId xmlns:a16="http://schemas.microsoft.com/office/drawing/2014/main" id="{AB367F58-1598-3917-A30E-3106575411D9}"/>
              </a:ext>
            </a:extLst>
          </p:cNvPr>
          <p:cNvPicPr>
            <a:picLocks noChangeAspect="1"/>
          </p:cNvPicPr>
          <p:nvPr/>
        </p:nvPicPr>
        <p:blipFill rotWithShape="1">
          <a:blip r:embed="rId2">
            <a:extLst>
              <a:ext uri="{28A0092B-C50C-407E-A947-70E740481C1C}">
                <a14:useLocalDpi xmlns:a14="http://schemas.microsoft.com/office/drawing/2010/main" val="0"/>
              </a:ext>
            </a:extLst>
          </a:blip>
          <a:srcRect r="15733"/>
          <a:stretch/>
        </p:blipFill>
        <p:spPr>
          <a:xfrm>
            <a:off x="3523488" y="10"/>
            <a:ext cx="8668512" cy="6857990"/>
          </a:xfrm>
          <a:prstGeom prst="rect">
            <a:avLst/>
          </a:prstGeom>
        </p:spPr>
      </p:pic>
      <p:sp>
        <p:nvSpPr>
          <p:cNvPr id="37" name="Rectangle 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7F15EF-7F62-A54A-B64F-7F9CB345BF63}"/>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b="1">
                <a:solidFill>
                  <a:schemeClr val="bg1"/>
                </a:solidFill>
              </a:rPr>
              <a:t>PYTHON PTOJECT</a:t>
            </a:r>
          </a:p>
        </p:txBody>
      </p:sp>
      <p:sp>
        <p:nvSpPr>
          <p:cNvPr id="3" name="Subtitle 2">
            <a:extLst>
              <a:ext uri="{FF2B5EF4-FFF2-40B4-BE49-F238E27FC236}">
                <a16:creationId xmlns:a16="http://schemas.microsoft.com/office/drawing/2014/main" id="{0CCAA8E8-8AD6-0758-FCAB-35935B69BB32}"/>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dirty="0">
                <a:solidFill>
                  <a:schemeClr val="bg1"/>
                </a:solidFill>
              </a:rPr>
              <a:t>                               BY TEAM -			RUSHI			                LAXMAN 		MANIKUMARREDDY</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93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9730-A7A4-B469-9A53-CAFE21A35A2D}"/>
              </a:ext>
            </a:extLst>
          </p:cNvPr>
          <p:cNvSpPr>
            <a:spLocks noGrp="1"/>
          </p:cNvSpPr>
          <p:nvPr>
            <p:ph type="title"/>
          </p:nvPr>
        </p:nvSpPr>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Decision Tree Regressor for Flight Price Prediction</a:t>
            </a:r>
            <a:endParaRPr lang="en-US" sz="2800" b="1" dirty="0"/>
          </a:p>
        </p:txBody>
      </p:sp>
      <p:sp>
        <p:nvSpPr>
          <p:cNvPr id="3" name="Content Placeholder 2">
            <a:extLst>
              <a:ext uri="{FF2B5EF4-FFF2-40B4-BE49-F238E27FC236}">
                <a16:creationId xmlns:a16="http://schemas.microsoft.com/office/drawing/2014/main" id="{60451B75-A514-6E8C-7960-5C005ECB2420}"/>
              </a:ext>
            </a:extLst>
          </p:cNvPr>
          <p:cNvSpPr>
            <a:spLocks noGrp="1"/>
          </p:cNvSpPr>
          <p:nvPr>
            <p:ph idx="1"/>
          </p:nvPr>
        </p:nvSpPr>
        <p:spPr/>
        <p:txBody>
          <a:bodyPr>
            <a:normAutofit lnSpcReduction="1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Implemented a Decision Tree Regressor to predict flight prices, an alternative to the previous Linear Regression model.</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Trained the model on the training set without any prior parameter tuning to establish a baseline performance.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Utilized the test set to make predictions and assess the model's accuracy.</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Key Result: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Decision Tree Regressor yielded an MSE of 8,311,023.885919237, a marked improvement over the Linear Regression model's MSE.</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Conclusion: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lower MSE indicates a better fit to the data, suggesting that the non-linear model captures the patterns in flight pricing more effectively than the linear model.</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Decision Trees provide a more flexible approach that can handle complex relationships between features and the target variable</a:t>
            </a:r>
            <a:endParaRPr lang="en-US" b="1" dirty="0"/>
          </a:p>
        </p:txBody>
      </p:sp>
      <p:sp>
        <p:nvSpPr>
          <p:cNvPr id="4" name="Rectangle 1">
            <a:extLst>
              <a:ext uri="{FF2B5EF4-FFF2-40B4-BE49-F238E27FC236}">
                <a16:creationId xmlns:a16="http://schemas.microsoft.com/office/drawing/2014/main" id="{A56C1BBB-5859-27C9-1D89-94E5432B5081}"/>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0" rIns="0" bIns="4761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rgbClr val="D1D5DB"/>
                </a:solidFill>
                <a:effectLst/>
                <a:latin typeface="Söhne"/>
              </a:rPr>
              <a:t>Model Implementation:</a:t>
            </a:r>
            <a:endParaRPr kumimoji="0" lang="en-US" altLang="en-US" sz="1200" b="0" i="0" u="none" strike="noStrike" cap="none" normalizeH="0" baseline="0">
              <a:ln>
                <a:noFill/>
              </a:ln>
              <a:solidFill>
                <a:srgbClr val="D1D5DB"/>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D1D5DB"/>
                </a:solidFill>
                <a:effectLst/>
                <a:latin typeface="Söhne"/>
              </a:rPr>
              <a:t>Employed a Decision Tree Regressor as an alternative to Linear Regression for price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rgbClr val="D1D5DB"/>
                </a:solidFill>
                <a:effectLst/>
                <a:latin typeface="Söhne"/>
              </a:rPr>
              <a:t>Baseline Performance:</a:t>
            </a:r>
            <a:endParaRPr kumimoji="0" lang="en-US" altLang="en-US" sz="1200" b="0" i="0" u="none" strike="noStrike" cap="none" normalizeH="0" baseline="0">
              <a:ln>
                <a:noFill/>
              </a:ln>
              <a:solidFill>
                <a:srgbClr val="D1D5DB"/>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D1D5DB"/>
                </a:solidFill>
                <a:effectLst/>
                <a:latin typeface="Söhne"/>
              </a:rPr>
              <a:t>Trained the model on the training set without parameter tuning, establishing a baseline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rgbClr val="D1D5DB"/>
                </a:solidFill>
                <a:effectLst/>
                <a:latin typeface="Söhne"/>
              </a:rPr>
              <a:t>Key Result:</a:t>
            </a:r>
            <a:endParaRPr kumimoji="0" lang="en-US" altLang="en-US" sz="1200" b="0" i="0" u="none" strike="noStrike" cap="none" normalizeH="0" baseline="0">
              <a:ln>
                <a:noFill/>
              </a:ln>
              <a:solidFill>
                <a:srgbClr val="D1D5DB"/>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D1D5DB"/>
                </a:solidFill>
                <a:effectLst/>
                <a:latin typeface="Söhne"/>
              </a:rPr>
              <a:t>Decision Tree Regressor achieved an MSE of 8,311,023.89, surpassing the Linear Regression's MSE.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rgbClr val="D1D5DB"/>
                </a:solidFill>
                <a:effectLst/>
                <a:latin typeface="Söhne"/>
              </a:rPr>
              <a:t>Conclusion:</a:t>
            </a:r>
            <a:endParaRPr kumimoji="0" lang="en-US" altLang="en-US" sz="1200" b="0" i="0" u="none" strike="noStrike" cap="none" normalizeH="0" baseline="0">
              <a:ln>
                <a:noFill/>
              </a:ln>
              <a:solidFill>
                <a:srgbClr val="D1D5DB"/>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D1D5DB"/>
                </a:solidFill>
                <a:effectLst/>
                <a:latin typeface="Söhne"/>
              </a:rPr>
              <a:t>Lower MSE indicates improved performance, suggesting better capture of flight price patterns.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D1D5DB"/>
                </a:solidFill>
                <a:effectLst/>
                <a:latin typeface="Söhne"/>
              </a:rPr>
              <a:t>Decision Trees offer enhanced flexibility in capturing complex feature-target relationships.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CB132AB-5904-135E-888C-0D71738EDD4C}"/>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F51D8420-DD9A-6104-4AD2-C65CFCC0C34F}"/>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D1D5DB"/>
                </a:solidFill>
                <a:effectLst/>
                <a:latin typeface="Söhne"/>
              </a:rPr>
              <a:t>This slide summarizes the adoption of Decision Tree Regression, its performance compared to Linear Regression, and the implications of this analysis in a concise format for your presentation.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452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550B-B57E-B903-4F50-6775721E37E6}"/>
              </a:ext>
            </a:extLst>
          </p:cNvPr>
          <p:cNvSpPr>
            <a:spLocks noGrp="1"/>
          </p:cNvSpPr>
          <p:nvPr>
            <p:ph type="title"/>
          </p:nvPr>
        </p:nvSpPr>
        <p:spPr>
          <a:xfrm>
            <a:off x="838200" y="365126"/>
            <a:ext cx="10515600" cy="745218"/>
          </a:xfrm>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Random Forest Regressor for Enhanced Flight Price Prediction</a:t>
            </a:r>
            <a:endParaRPr lang="en-US" sz="2800" b="1" dirty="0"/>
          </a:p>
        </p:txBody>
      </p:sp>
      <p:sp>
        <p:nvSpPr>
          <p:cNvPr id="3" name="Content Placeholder 2">
            <a:extLst>
              <a:ext uri="{FF2B5EF4-FFF2-40B4-BE49-F238E27FC236}">
                <a16:creationId xmlns:a16="http://schemas.microsoft.com/office/drawing/2014/main" id="{2345C453-7A97-CEDE-1071-1BD73766FCDB}"/>
              </a:ext>
            </a:extLst>
          </p:cNvPr>
          <p:cNvSpPr>
            <a:spLocks noGrp="1"/>
          </p:cNvSpPr>
          <p:nvPr>
            <p:ph idx="1"/>
          </p:nvPr>
        </p:nvSpPr>
        <p:spPr>
          <a:xfrm>
            <a:off x="838200" y="1110344"/>
            <a:ext cx="10515600" cy="5747656"/>
          </a:xfrm>
        </p:spPr>
        <p:txBody>
          <a:bodyPr>
            <a:normAutofit fontScale="475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Model Introduction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Implemented a Random Forest Regressor to predict flight prices using ensemble learning.</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Configured the model with default settings and a consistent random state for reproducibility.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3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Model Training and Evaluation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Utilized the training set to train the model through multiple decision trees.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Deployed the trained model on the test set to assess predictive performance.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Evaluated using Mean Squared Error (MSE) to measure the average difference between actual and predicted prices.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3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Model Performance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Achieved an MSE of 8,165,147.77 with the Random Forest Regressor.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Indicates relatively good model performance compared to previous methods.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3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Conclusion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Lower MSE suggests improved effectiveness in capturing dataset complexity.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Random Forest's ensemble approach provides robust predictions with reduced variance.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This deployment of Random Forest Regression enhances predictive accuracy, capturing intricate patterns in flight prices more effectively than prior models.</a:t>
            </a:r>
            <a:endParaRPr lang="en-US" b="1" dirty="0"/>
          </a:p>
        </p:txBody>
      </p:sp>
    </p:spTree>
    <p:extLst>
      <p:ext uri="{BB962C8B-B14F-4D97-AF65-F5344CB8AC3E}">
        <p14:creationId xmlns:p14="http://schemas.microsoft.com/office/powerpoint/2010/main" val="2493596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3AB8-97CD-29AE-EA54-D50900E0C3DD}"/>
              </a:ext>
            </a:extLst>
          </p:cNvPr>
          <p:cNvSpPr>
            <a:spLocks noGrp="1"/>
          </p:cNvSpPr>
          <p:nvPr>
            <p:ph type="title"/>
          </p:nvPr>
        </p:nvSpPr>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Logistic Regression for Flight Price Classification</a:t>
            </a:r>
            <a:endParaRPr lang="en-US" sz="2800" b="1" dirty="0"/>
          </a:p>
        </p:txBody>
      </p:sp>
      <p:sp>
        <p:nvSpPr>
          <p:cNvPr id="3" name="Content Placeholder 2">
            <a:extLst>
              <a:ext uri="{FF2B5EF4-FFF2-40B4-BE49-F238E27FC236}">
                <a16:creationId xmlns:a16="http://schemas.microsoft.com/office/drawing/2014/main" id="{0C85A45A-1C19-6E62-7715-4ACEE32747BE}"/>
              </a:ext>
            </a:extLst>
          </p:cNvPr>
          <p:cNvSpPr>
            <a:spLocks noGrp="1"/>
          </p:cNvSpPr>
          <p:nvPr>
            <p:ph idx="1"/>
          </p:nvPr>
        </p:nvSpPr>
        <p:spPr>
          <a:xfrm>
            <a:off x="838200" y="1825624"/>
            <a:ext cx="10515600" cy="4829175"/>
          </a:xfrm>
        </p:spPr>
        <p:txBody>
          <a:bodyPr>
            <a:normAutofit fontScale="850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Transformed the regression problem into a binary classification task by defining a price threshold to label flights as 'expensive' or 'cheap.'</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Created a new binary target variable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is_expensive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based on the median price threshold.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Preprocessed the dataset by converting categorical variables to numeric using label encoding.</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Split the dataset into training and test sets with an 80-20 split, maintaining reproducibility with a fixed random state.</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Logistic Regression Implementation: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Employed Logistic Regression for the binary classification of flights.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Configured the model with a sufficient number of iterations to ensure convergence.</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Model Evaluation: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Evaluated the model's performance using accuracy as the metric, which reflects the proportion of correct predictions.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Obtained an accuracy score of 64.34%, demonstrating the model's ability to classify flights as 'expensive' or 'cheap' with moderate reliability. </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Conclusion: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result indicates that logistic regression can provide a baseline for classification accuracy in the context of flight price prediction.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moderate accuracy suggests there is room for model improvement, possibly through feature engineering, hyperparameter tuning, or trying different classification algorithms.</a:t>
            </a:r>
          </a:p>
          <a:p>
            <a:endParaRPr lang="en-US" dirty="0"/>
          </a:p>
        </p:txBody>
      </p:sp>
    </p:spTree>
    <p:extLst>
      <p:ext uri="{BB962C8B-B14F-4D97-AF65-F5344CB8AC3E}">
        <p14:creationId xmlns:p14="http://schemas.microsoft.com/office/powerpoint/2010/main" val="57676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D911D3C-95AA-C94E-3FF2-10BE2651C776}"/>
              </a:ext>
            </a:extLst>
          </p:cNvPr>
          <p:cNvSpPr>
            <a:spLocks noGrp="1"/>
          </p:cNvSpPr>
          <p:nvPr>
            <p:ph type="title"/>
          </p:nvPr>
        </p:nvSpPr>
        <p:spPr>
          <a:xfrm>
            <a:off x="6438899" y="669925"/>
            <a:ext cx="4414629" cy="1325563"/>
          </a:xfrm>
        </p:spPr>
        <p:txBody>
          <a:bodyPr anchor="b">
            <a:normAutofit/>
          </a:bodyPr>
          <a:lstStyle/>
          <a:p>
            <a:r>
              <a:rPr lang="en-US" sz="3800">
                <a:solidFill>
                  <a:schemeClr val="bg1"/>
                </a:solidFill>
              </a:rPr>
              <a:t>CONCLUSION</a:t>
            </a:r>
            <a:br>
              <a:rPr lang="en-US" sz="3800">
                <a:solidFill>
                  <a:schemeClr val="bg1"/>
                </a:solidFill>
              </a:rPr>
            </a:br>
            <a:endParaRPr lang="en-US" sz="3800">
              <a:solidFill>
                <a:schemeClr val="bg1"/>
              </a:solidFill>
            </a:endParaRPr>
          </a:p>
        </p:txBody>
      </p:sp>
      <p:pic>
        <p:nvPicPr>
          <p:cNvPr id="14" name="Picture 13" descr="White bulbs with a yellow one standing out">
            <a:extLst>
              <a:ext uri="{FF2B5EF4-FFF2-40B4-BE49-F238E27FC236}">
                <a16:creationId xmlns:a16="http://schemas.microsoft.com/office/drawing/2014/main" id="{1B130A35-7418-947D-6708-3F76AF74A3AB}"/>
              </a:ext>
            </a:extLst>
          </p:cNvPr>
          <p:cNvPicPr>
            <a:picLocks noChangeAspect="1"/>
          </p:cNvPicPr>
          <p:nvPr/>
        </p:nvPicPr>
        <p:blipFill rotWithShape="1">
          <a:blip r:embed="rId2"/>
          <a:srcRect l="14067" r="29937" b="-1"/>
          <a:stretch/>
        </p:blipFill>
        <p:spPr>
          <a:xfrm>
            <a:off x="0" y="0"/>
            <a:ext cx="4414629" cy="6857990"/>
          </a:xfrm>
          <a:prstGeom prst="rect">
            <a:avLst/>
          </a:prstGeom>
        </p:spPr>
      </p:pic>
      <p:cxnSp>
        <p:nvCxnSpPr>
          <p:cNvPr id="20" name="Straight Connector 1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770BEE-688C-929F-81FF-4610F9B80AB2}"/>
              </a:ext>
            </a:extLst>
          </p:cNvPr>
          <p:cNvSpPr>
            <a:spLocks noGrp="1"/>
          </p:cNvSpPr>
          <p:nvPr>
            <p:ph idx="1"/>
          </p:nvPr>
        </p:nvSpPr>
        <p:spPr>
          <a:xfrm>
            <a:off x="4414629" y="2057193"/>
            <a:ext cx="6438899" cy="4685611"/>
          </a:xfrm>
        </p:spPr>
        <p:txBody>
          <a:bodyPr>
            <a:normAutofit lnSpcReduction="1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The application of </a:t>
            </a:r>
            <a:r>
              <a:rPr lang="en-US" sz="1800" b="1" kern="1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Linear Regression </a:t>
            </a:r>
            <a:r>
              <a:rPr lang="en-US" sz="1800" kern="1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indicated a high MSE, suggesting a potential misalignment between model predictions and actual prices, which could be due to model simplicity or data complexity.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Decision Tree Regressor </a:t>
            </a:r>
            <a:r>
              <a:rPr lang="en-US" sz="1800" kern="1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demonstrated a lower MSE than Linear Regression, highlighting its capacity to model non-linear relationships in the data more effectively.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Random Forest Regressor</a:t>
            </a:r>
            <a:r>
              <a:rPr lang="en-US" sz="1800" kern="1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an ensemble method, further reduced the MSE, outperforming the single Decision Tree, which suggests that ensemble methods are better at capturing the complexities of the dataset.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The adaptation of </a:t>
            </a:r>
            <a:r>
              <a:rPr lang="en-US" sz="1800" b="1" kern="1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Logistic Regression </a:t>
            </a:r>
            <a:r>
              <a:rPr lang="en-US" sz="1800" kern="1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for binary classification based on a defined price threshold yielded a moderate accuracy of 64.34%, showing potential for categorical price prediction but also room for improvement.</a:t>
            </a:r>
          </a:p>
        </p:txBody>
      </p:sp>
      <p:sp>
        <p:nvSpPr>
          <p:cNvPr id="22" name="Rectangle 2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27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82A82-7AE0-43A9-5EED-71FA3B4776A8}"/>
              </a:ext>
            </a:extLst>
          </p:cNvPr>
          <p:cNvSpPr>
            <a:spLocks noGrp="1"/>
          </p:cNvSpPr>
          <p:nvPr>
            <p:ph type="title"/>
          </p:nvPr>
        </p:nvSpPr>
        <p:spPr/>
        <p:txBody>
          <a:bodyPr>
            <a:normAutofit/>
          </a:bodyPr>
          <a:lstStyle/>
          <a:p>
            <a:r>
              <a:rPr lang="en-US" sz="2800" b="1" dirty="0"/>
              <a:t>Introduction to Dataset</a:t>
            </a:r>
          </a:p>
        </p:txBody>
      </p:sp>
      <p:sp>
        <p:nvSpPr>
          <p:cNvPr id="3" name="Text Placeholder 2">
            <a:extLst>
              <a:ext uri="{FF2B5EF4-FFF2-40B4-BE49-F238E27FC236}">
                <a16:creationId xmlns:a16="http://schemas.microsoft.com/office/drawing/2014/main" id="{8ADB2C3D-7622-BADC-9625-8A247885B80D}"/>
              </a:ext>
            </a:extLst>
          </p:cNvPr>
          <p:cNvSpPr>
            <a:spLocks noGrp="1"/>
          </p:cNvSpPr>
          <p:nvPr>
            <p:ph type="body" idx="1"/>
          </p:nvPr>
        </p:nvSpPr>
        <p:spPr>
          <a:xfrm rot="10800000" flipV="1">
            <a:off x="839788" y="1432560"/>
            <a:ext cx="5157787" cy="248603"/>
          </a:xfrm>
        </p:spPr>
        <p:txBody>
          <a:bodyPr>
            <a:normAutofit fontScale="55000" lnSpcReduction="20000"/>
          </a:bodyPr>
          <a:lstStyle/>
          <a:p>
            <a:endParaRPr lang="en-US" dirty="0"/>
          </a:p>
        </p:txBody>
      </p:sp>
      <p:sp>
        <p:nvSpPr>
          <p:cNvPr id="4" name="Content Placeholder 3">
            <a:extLst>
              <a:ext uri="{FF2B5EF4-FFF2-40B4-BE49-F238E27FC236}">
                <a16:creationId xmlns:a16="http://schemas.microsoft.com/office/drawing/2014/main" id="{152FFEAD-8A2E-C6B5-5CFD-0DB05A0406E7}"/>
              </a:ext>
            </a:extLst>
          </p:cNvPr>
          <p:cNvSpPr>
            <a:spLocks noGrp="1"/>
          </p:cNvSpPr>
          <p:nvPr>
            <p:ph sz="half" idx="2"/>
          </p:nvPr>
        </p:nvSpPr>
        <p:spPr>
          <a:xfrm>
            <a:off x="728028" y="1885315"/>
            <a:ext cx="5157787" cy="4231004"/>
          </a:xfrm>
        </p:spPr>
        <p:txBody>
          <a:bodyPr>
            <a:normAutofit/>
          </a:bodyPr>
          <a:lstStyle/>
          <a:p>
            <a:r>
              <a:rPr lang="en-US" sz="1800" b="1" i="0" dirty="0">
                <a:effectLst/>
              </a:rPr>
              <a:t>We have used  Flight dataset</a:t>
            </a:r>
          </a:p>
          <a:p>
            <a:r>
              <a:rPr lang="en-US" sz="1800" b="1" i="0" dirty="0">
                <a:effectLst/>
              </a:rPr>
              <a:t>This dataset comprises a comprehensive collection of over 200,000 records, encompassing various facets of flight information. </a:t>
            </a:r>
          </a:p>
          <a:p>
            <a:r>
              <a:rPr lang="en-US" sz="1800" b="1" i="0" dirty="0">
                <a:effectLst/>
              </a:rPr>
              <a:t>It includes crucial details such as airline specifics, flight codes, departure and arrival times, flight durations, number of stops, and corresponding prices. This dataset is instrumental in unraveling essential insights into the complex landscape of flight pricing dynamics and operational patterns within the aviation industry</a:t>
            </a:r>
            <a:endParaRPr lang="en-US" sz="1800" b="1" dirty="0"/>
          </a:p>
        </p:txBody>
      </p:sp>
      <p:sp>
        <p:nvSpPr>
          <p:cNvPr id="5" name="Text Placeholder 4">
            <a:extLst>
              <a:ext uri="{FF2B5EF4-FFF2-40B4-BE49-F238E27FC236}">
                <a16:creationId xmlns:a16="http://schemas.microsoft.com/office/drawing/2014/main" id="{773C72FE-783B-375D-7804-A2480A2F9861}"/>
              </a:ext>
            </a:extLst>
          </p:cNvPr>
          <p:cNvSpPr>
            <a:spLocks noGrp="1"/>
          </p:cNvSpPr>
          <p:nvPr>
            <p:ph type="body" sz="quarter" idx="3"/>
          </p:nvPr>
        </p:nvSpPr>
        <p:spPr/>
        <p:txBody>
          <a:bodyPr>
            <a:normAutofit fontScale="55000" lnSpcReduction="20000"/>
          </a:bodyPr>
          <a:lstStyle/>
          <a:p>
            <a:endParaRPr lang="en-US" dirty="0"/>
          </a:p>
        </p:txBody>
      </p:sp>
      <p:pic>
        <p:nvPicPr>
          <p:cNvPr id="8" name="Content Placeholder 7" descr="Close-up of documents and charts">
            <a:extLst>
              <a:ext uri="{FF2B5EF4-FFF2-40B4-BE49-F238E27FC236}">
                <a16:creationId xmlns:a16="http://schemas.microsoft.com/office/drawing/2014/main" id="{ED0A614B-66ED-5F10-DC79-6DAA3BF256F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69024" y="1681163"/>
            <a:ext cx="5183188" cy="4140518"/>
          </a:xfrm>
        </p:spPr>
      </p:pic>
    </p:spTree>
    <p:extLst>
      <p:ext uri="{BB962C8B-B14F-4D97-AF65-F5344CB8AC3E}">
        <p14:creationId xmlns:p14="http://schemas.microsoft.com/office/powerpoint/2010/main" val="357306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77C3-E411-0278-C020-89A2811DBA27}"/>
              </a:ext>
            </a:extLst>
          </p:cNvPr>
          <p:cNvSpPr>
            <a:spLocks noGrp="1"/>
          </p:cNvSpPr>
          <p:nvPr>
            <p:ph type="title"/>
          </p:nvPr>
        </p:nvSpPr>
        <p:spPr/>
        <p:txBody>
          <a:bodyPr/>
          <a:lstStyle/>
          <a:p>
            <a:r>
              <a:rPr lang="en-US" sz="4400" b="1" dirty="0"/>
              <a:t>EDA METHODOLOGY</a:t>
            </a:r>
            <a:br>
              <a:rPr lang="en-US" sz="4400" b="1" dirty="0"/>
            </a:br>
            <a:r>
              <a:rPr lang="en-US" sz="4400" b="1" dirty="0"/>
              <a:t>(exploratory Data Analysis approach)</a:t>
            </a:r>
            <a:endParaRPr lang="en-US" dirty="0"/>
          </a:p>
        </p:txBody>
      </p:sp>
      <p:sp>
        <p:nvSpPr>
          <p:cNvPr id="3" name="Content Placeholder 2">
            <a:extLst>
              <a:ext uri="{FF2B5EF4-FFF2-40B4-BE49-F238E27FC236}">
                <a16:creationId xmlns:a16="http://schemas.microsoft.com/office/drawing/2014/main" id="{7842BA3E-BCED-E124-D2E8-4298CE072F5F}"/>
              </a:ext>
            </a:extLst>
          </p:cNvPr>
          <p:cNvSpPr>
            <a:spLocks noGrp="1"/>
          </p:cNvSpPr>
          <p:nvPr>
            <p:ph idx="1"/>
          </p:nvPr>
        </p:nvSpPr>
        <p:spPr/>
        <p:txBody>
          <a:bodyPr>
            <a:normAutofit fontScale="92500" lnSpcReduction="10000"/>
          </a:bodyPr>
          <a:lstStyle/>
          <a:p>
            <a:r>
              <a:rPr lang="en-US" sz="2400" dirty="0"/>
              <a:t>Data Conversion:</a:t>
            </a:r>
          </a:p>
          <a:p>
            <a:endParaRPr lang="en-US" dirty="0"/>
          </a:p>
          <a:p>
            <a:pPr lvl="1"/>
            <a:r>
              <a:rPr lang="en-US" dirty="0"/>
              <a:t>Converted 'price' to numerical format for analysis by removing commas and converting to float.</a:t>
            </a:r>
          </a:p>
          <a:p>
            <a:pPr lvl="1"/>
            <a:r>
              <a:rPr lang="en-US" dirty="0"/>
              <a:t>Transformed 'date' column to datetime format for temporal analysis.</a:t>
            </a:r>
          </a:p>
          <a:p>
            <a:pPr lvl="1"/>
            <a:endParaRPr lang="en-US" sz="2600" dirty="0"/>
          </a:p>
          <a:p>
            <a:r>
              <a:rPr lang="en-US" sz="2600" dirty="0"/>
              <a:t>Visualizing Data Distributions:</a:t>
            </a:r>
          </a:p>
          <a:p>
            <a:endParaRPr lang="en-US" dirty="0"/>
          </a:p>
          <a:p>
            <a:pPr lvl="1"/>
            <a:r>
              <a:rPr lang="en-US" dirty="0"/>
              <a:t>Utilized Matplotlib and Seaborn libraries for insightful visualizations.</a:t>
            </a:r>
          </a:p>
          <a:p>
            <a:pPr lvl="1"/>
            <a:r>
              <a:rPr lang="en-US" dirty="0"/>
              <a:t>Demonstrated the distribution of '</a:t>
            </a:r>
            <a:r>
              <a:rPr lang="en-US" dirty="0" err="1"/>
              <a:t>num_code</a:t>
            </a:r>
            <a:r>
              <a:rPr lang="en-US" dirty="0"/>
              <a:t>' (flight number) through a histogram plot with a KDE.</a:t>
            </a:r>
          </a:p>
          <a:p>
            <a:pPr lvl="1"/>
            <a:r>
              <a:rPr lang="en-US" dirty="0"/>
              <a:t>Explored the distribution of airlines within the dataset using a count plot.</a:t>
            </a:r>
          </a:p>
        </p:txBody>
      </p:sp>
    </p:spTree>
    <p:extLst>
      <p:ext uri="{BB962C8B-B14F-4D97-AF65-F5344CB8AC3E}">
        <p14:creationId xmlns:p14="http://schemas.microsoft.com/office/powerpoint/2010/main" val="360631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5294-44BD-7ED0-8752-081A4B37A775}"/>
              </a:ext>
            </a:extLst>
          </p:cNvPr>
          <p:cNvSpPr>
            <a:spLocks noGrp="1"/>
          </p:cNvSpPr>
          <p:nvPr>
            <p:ph type="title"/>
          </p:nvPr>
        </p:nvSpPr>
        <p:spPr/>
        <p:txBody>
          <a:bodyPr>
            <a:normAutofit/>
          </a:bodyPr>
          <a:lstStyle/>
          <a:p>
            <a:r>
              <a:rPr lang="en-US" sz="2800" b="1" dirty="0">
                <a:latin typeface="+mn-lt"/>
              </a:rPr>
              <a:t>Distribution of Flight Number</a:t>
            </a:r>
          </a:p>
        </p:txBody>
      </p:sp>
      <p:sp>
        <p:nvSpPr>
          <p:cNvPr id="3" name="Content Placeholder 2">
            <a:extLst>
              <a:ext uri="{FF2B5EF4-FFF2-40B4-BE49-F238E27FC236}">
                <a16:creationId xmlns:a16="http://schemas.microsoft.com/office/drawing/2014/main" id="{B17E1952-56F4-5ECA-E923-D45ABF9716BE}"/>
              </a:ext>
            </a:extLst>
          </p:cNvPr>
          <p:cNvSpPr>
            <a:spLocks noGrp="1"/>
          </p:cNvSpPr>
          <p:nvPr>
            <p:ph idx="1"/>
          </p:nvPr>
        </p:nvSpPr>
        <p:spPr>
          <a:xfrm>
            <a:off x="838200" y="1825625"/>
            <a:ext cx="5877560" cy="4819014"/>
          </a:xfrm>
        </p:spPr>
        <p:txBody>
          <a:bodyPr>
            <a:normAutofit fontScale="62500" lnSpcReduction="20000"/>
          </a:bodyPr>
          <a:lstStyle/>
          <a:p>
            <a:r>
              <a:rPr lang="en-US" sz="2900" b="1" dirty="0"/>
              <a:t>Graph Description:</a:t>
            </a:r>
          </a:p>
          <a:p>
            <a:endParaRPr lang="en-US" sz="2900" b="1" dirty="0"/>
          </a:p>
          <a:p>
            <a:pPr lvl="1"/>
            <a:r>
              <a:rPr lang="en-US" sz="2900" b="1" dirty="0"/>
              <a:t>Illustrates flight number distribution based on frequency within the dataset.</a:t>
            </a:r>
          </a:p>
          <a:p>
            <a:pPr lvl="1"/>
            <a:r>
              <a:rPr lang="en-US" sz="2900" b="1" dirty="0"/>
              <a:t>Possibly employs a kernel density estimate for visualizing the distribution pattern.</a:t>
            </a:r>
          </a:p>
          <a:p>
            <a:pPr lvl="1"/>
            <a:endParaRPr lang="en-US" sz="2900" b="1" dirty="0"/>
          </a:p>
          <a:p>
            <a:r>
              <a:rPr lang="en-US" sz="2900" b="1" dirty="0"/>
              <a:t>Key Observations:</a:t>
            </a:r>
          </a:p>
          <a:p>
            <a:endParaRPr lang="en-US" sz="2900" b="1" dirty="0"/>
          </a:p>
          <a:p>
            <a:pPr lvl="1"/>
            <a:r>
              <a:rPr lang="en-US" sz="2900" b="1" dirty="0"/>
              <a:t>Concentration of flight numbers primarily in the lower numerical range.</a:t>
            </a:r>
          </a:p>
          <a:p>
            <a:pPr lvl="1"/>
            <a:r>
              <a:rPr lang="en-US" sz="2900" b="1" dirty="0"/>
              <a:t>Presence of multiple peaks suggests certain groups of more common flight numbers.</a:t>
            </a:r>
          </a:p>
          <a:p>
            <a:pPr lvl="1"/>
            <a:r>
              <a:rPr lang="en-US" sz="2900" b="1" dirty="0"/>
              <a:t>Sparse occurrences of higher flight numbers indicate less frequent routes.</a:t>
            </a:r>
          </a:p>
          <a:p>
            <a:pPr lvl="1"/>
            <a:r>
              <a:rPr lang="en-US" sz="2900" b="1" dirty="0"/>
              <a:t>Wide spread of flight numbers hints at diverse operations across airlines or destinations.</a:t>
            </a:r>
          </a:p>
          <a:p>
            <a:pPr lvl="1"/>
            <a:r>
              <a:rPr lang="en-US" sz="2900" b="1" dirty="0"/>
              <a:t>Outliers or spikes at intervals imply potential seasonal or charter operations.</a:t>
            </a:r>
          </a:p>
          <a:p>
            <a:endParaRPr lang="en-US" b="1" dirty="0"/>
          </a:p>
        </p:txBody>
      </p:sp>
      <p:pic>
        <p:nvPicPr>
          <p:cNvPr id="5" name="Picture 4" descr="A graph of flight number&#10;&#10;Description automatically generated">
            <a:extLst>
              <a:ext uri="{FF2B5EF4-FFF2-40B4-BE49-F238E27FC236}">
                <a16:creationId xmlns:a16="http://schemas.microsoft.com/office/drawing/2014/main" id="{C2F91781-1EDD-0F36-3E54-E91311411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680" y="1027906"/>
            <a:ext cx="5608320" cy="5716529"/>
          </a:xfrm>
          <a:prstGeom prst="rect">
            <a:avLst/>
          </a:prstGeom>
        </p:spPr>
      </p:pic>
    </p:spTree>
    <p:extLst>
      <p:ext uri="{BB962C8B-B14F-4D97-AF65-F5344CB8AC3E}">
        <p14:creationId xmlns:p14="http://schemas.microsoft.com/office/powerpoint/2010/main" val="390312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63F4-66A2-DA4C-92E1-837E4A4C7608}"/>
              </a:ext>
            </a:extLst>
          </p:cNvPr>
          <p:cNvSpPr>
            <a:spLocks noGrp="1"/>
          </p:cNvSpPr>
          <p:nvPr>
            <p:ph type="title"/>
          </p:nvPr>
        </p:nvSpPr>
        <p:spPr/>
        <p:txBody>
          <a:bodyPr>
            <a:normAutofit/>
          </a:bodyPr>
          <a:lstStyle/>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 Airlines' Flight Operations</a:t>
            </a:r>
          </a:p>
        </p:txBody>
      </p:sp>
      <p:sp>
        <p:nvSpPr>
          <p:cNvPr id="3" name="Content Placeholder 2">
            <a:extLst>
              <a:ext uri="{FF2B5EF4-FFF2-40B4-BE49-F238E27FC236}">
                <a16:creationId xmlns:a16="http://schemas.microsoft.com/office/drawing/2014/main" id="{4770B924-EF9E-3AEE-B904-0C9F8ECFED42}"/>
              </a:ext>
            </a:extLst>
          </p:cNvPr>
          <p:cNvSpPr>
            <a:spLocks noGrp="1"/>
          </p:cNvSpPr>
          <p:nvPr>
            <p:ph idx="1"/>
          </p:nvPr>
        </p:nvSpPr>
        <p:spPr>
          <a:xfrm>
            <a:off x="797560" y="1825624"/>
            <a:ext cx="5491480" cy="4999153"/>
          </a:xfrm>
        </p:spPr>
        <p:txBody>
          <a:bodyPr>
            <a:normAutofit fontScale="25000" lnSpcReduction="20000"/>
          </a:bodyPr>
          <a:lstStyle/>
          <a:p>
            <a:pPr marL="0" marR="0">
              <a:lnSpc>
                <a:spcPct val="107000"/>
              </a:lnSpc>
              <a:spcBef>
                <a:spcPts val="0"/>
              </a:spcBef>
              <a:spcAft>
                <a:spcPts val="800"/>
              </a:spcAft>
            </a:pPr>
            <a:endParaRPr lang="en-US" sz="6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400" b="1" kern="100" dirty="0">
                <a:effectLst/>
                <a:latin typeface="Calibri" panose="020F0502020204030204" pitchFamily="34" charset="0"/>
                <a:ea typeface="Calibri" panose="020F0502020204030204" pitchFamily="34" charset="0"/>
                <a:cs typeface="Times New Roman" panose="02020603050405020304" pitchFamily="18" charset="0"/>
              </a:rPr>
              <a:t>Bar Chart Visualization</a:t>
            </a:r>
          </a:p>
          <a:p>
            <a:pPr marL="457200" lvl="1">
              <a:lnSpc>
                <a:spcPct val="107000"/>
              </a:lnSpc>
              <a:spcBef>
                <a:spcPts val="0"/>
              </a:spcBef>
              <a:spcAft>
                <a:spcPts val="800"/>
              </a:spcAft>
            </a:pPr>
            <a:r>
              <a:rPr lang="en-US" sz="6400" b="1" kern="100" dirty="0">
                <a:effectLst/>
                <a:latin typeface="Calibri" panose="020F0502020204030204" pitchFamily="34" charset="0"/>
                <a:ea typeface="Calibri" panose="020F0502020204030204" pitchFamily="34" charset="0"/>
                <a:cs typeface="Times New Roman" panose="02020603050405020304" pitchFamily="18" charset="0"/>
              </a:rPr>
              <a:t>Illustrates flight counts for various airlines.</a:t>
            </a:r>
          </a:p>
          <a:p>
            <a:pPr marL="457200" lvl="1">
              <a:lnSpc>
                <a:spcPct val="107000"/>
              </a:lnSpc>
              <a:spcBef>
                <a:spcPts val="0"/>
              </a:spcBef>
              <a:spcAft>
                <a:spcPts val="800"/>
              </a:spcAft>
            </a:pPr>
            <a:r>
              <a:rPr lang="en-US" sz="6400" b="1" kern="100" dirty="0">
                <a:effectLst/>
                <a:latin typeface="Calibri" panose="020F0502020204030204" pitchFamily="34" charset="0"/>
                <a:ea typeface="Calibri" panose="020F0502020204030204" pitchFamily="34" charset="0"/>
                <a:cs typeface="Times New Roman" panose="02020603050405020304" pitchFamily="18" charset="0"/>
              </a:rPr>
              <a:t>'X-axis' represents flight counts; 'Y-axis' lists the airlines.</a:t>
            </a:r>
          </a:p>
          <a:p>
            <a:pPr marL="457200" lvl="1">
              <a:lnSpc>
                <a:spcPct val="107000"/>
              </a:lnSpc>
              <a:spcBef>
                <a:spcPts val="0"/>
              </a:spcBef>
              <a:spcAft>
                <a:spcPts val="800"/>
              </a:spcAft>
            </a:pPr>
            <a:endParaRPr lang="en-US" sz="6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400" b="1" kern="100" dirty="0">
                <a:effectLst/>
                <a:latin typeface="Calibri" panose="020F0502020204030204" pitchFamily="34" charset="0"/>
                <a:ea typeface="Calibri" panose="020F0502020204030204" pitchFamily="34" charset="0"/>
                <a:cs typeface="Times New Roman" panose="02020603050405020304" pitchFamily="18" charset="0"/>
              </a:rPr>
              <a:t>Key Observations:</a:t>
            </a:r>
          </a:p>
          <a:p>
            <a:pPr marL="457200" lvl="1">
              <a:lnSpc>
                <a:spcPct val="107000"/>
              </a:lnSpc>
              <a:spcBef>
                <a:spcPts val="0"/>
              </a:spcBef>
              <a:spcAft>
                <a:spcPts val="800"/>
              </a:spcAft>
            </a:pPr>
            <a:r>
              <a:rPr lang="en-US" sz="6400" b="1" kern="100" dirty="0">
                <a:effectLst/>
                <a:latin typeface="Calibri" panose="020F0502020204030204" pitchFamily="34" charset="0"/>
                <a:ea typeface="Calibri" panose="020F0502020204030204" pitchFamily="34" charset="0"/>
                <a:cs typeface="Times New Roman" panose="02020603050405020304" pitchFamily="18" charset="0"/>
              </a:rPr>
              <a:t>Vistara leads in flight operations, followed by Air India.</a:t>
            </a:r>
          </a:p>
          <a:p>
            <a:pPr marL="457200" lvl="1">
              <a:lnSpc>
                <a:spcPct val="107000"/>
              </a:lnSpc>
              <a:spcBef>
                <a:spcPts val="0"/>
              </a:spcBef>
              <a:spcAft>
                <a:spcPts val="800"/>
              </a:spcAft>
            </a:pPr>
            <a:r>
              <a:rPr lang="en-US" sz="6400" b="1" kern="100" dirty="0">
                <a:effectLst/>
                <a:latin typeface="Calibri" panose="020F0502020204030204" pitchFamily="34" charset="0"/>
                <a:ea typeface="Calibri" panose="020F0502020204030204" pitchFamily="34" charset="0"/>
                <a:cs typeface="Times New Roman" panose="02020603050405020304" pitchFamily="18" charset="0"/>
              </a:rPr>
              <a:t>Indigo maintains a moderate presence among airlines.</a:t>
            </a:r>
          </a:p>
          <a:p>
            <a:pPr marL="457200" lvl="1">
              <a:lnSpc>
                <a:spcPct val="107000"/>
              </a:lnSpc>
              <a:spcBef>
                <a:spcPts val="0"/>
              </a:spcBef>
              <a:spcAft>
                <a:spcPts val="800"/>
              </a:spcAft>
            </a:pPr>
            <a:r>
              <a:rPr lang="en-US" sz="6400" b="1" kern="100" dirty="0">
                <a:effectLst/>
                <a:latin typeface="Calibri" panose="020F0502020204030204" pitchFamily="34" charset="0"/>
                <a:ea typeface="Calibri" panose="020F0502020204030204" pitchFamily="34" charset="0"/>
                <a:cs typeface="Times New Roman" panose="02020603050405020304" pitchFamily="18" charset="0"/>
              </a:rPr>
              <a:t>SpiceJet, GO FIRST, </a:t>
            </a:r>
            <a:r>
              <a:rPr lang="en-US" sz="6400" b="1" kern="100" dirty="0" err="1">
                <a:effectLst/>
                <a:latin typeface="Calibri" panose="020F0502020204030204" pitchFamily="34" charset="0"/>
                <a:ea typeface="Calibri" panose="020F0502020204030204" pitchFamily="34" charset="0"/>
                <a:cs typeface="Times New Roman" panose="02020603050405020304" pitchFamily="18" charset="0"/>
              </a:rPr>
              <a:t>Trujet</a:t>
            </a:r>
            <a:r>
              <a:rPr lang="en-US" sz="6400" b="1"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6400" b="1" kern="100" dirty="0" err="1">
                <a:effectLst/>
                <a:latin typeface="Calibri" panose="020F0502020204030204" pitchFamily="34" charset="0"/>
                <a:ea typeface="Calibri" panose="020F0502020204030204" pitchFamily="34" charset="0"/>
                <a:cs typeface="Times New Roman" panose="02020603050405020304" pitchFamily="18" charset="0"/>
              </a:rPr>
              <a:t>StarAir</a:t>
            </a:r>
            <a:r>
              <a:rPr lang="en-US" sz="6400" b="1" kern="100" dirty="0">
                <a:effectLst/>
                <a:latin typeface="Calibri" panose="020F0502020204030204" pitchFamily="34" charset="0"/>
                <a:ea typeface="Calibri" panose="020F0502020204030204" pitchFamily="34" charset="0"/>
                <a:cs typeface="Times New Roman" panose="02020603050405020304" pitchFamily="18" charset="0"/>
              </a:rPr>
              <a:t> have notably fewer operations.</a:t>
            </a:r>
          </a:p>
          <a:p>
            <a:pPr marL="457200" lvl="1">
              <a:lnSpc>
                <a:spcPct val="107000"/>
              </a:lnSpc>
              <a:spcBef>
                <a:spcPts val="0"/>
              </a:spcBef>
              <a:spcAft>
                <a:spcPts val="800"/>
              </a:spcAft>
            </a:pPr>
            <a:r>
              <a:rPr lang="en-US" sz="6400" b="1" kern="100" dirty="0">
                <a:effectLst/>
                <a:latin typeface="Calibri" panose="020F0502020204030204" pitchFamily="34" charset="0"/>
                <a:ea typeface="Calibri" panose="020F0502020204030204" pitchFamily="34" charset="0"/>
                <a:cs typeface="Times New Roman" panose="02020603050405020304" pitchFamily="18" charset="0"/>
              </a:rPr>
              <a:t>Disparity in operation sizes is stark, with Vistara having significantly more flights than smaller airlines.</a:t>
            </a:r>
          </a:p>
          <a:p>
            <a:pPr marL="457200" lvl="1">
              <a:lnSpc>
                <a:spcPct val="107000"/>
              </a:lnSpc>
              <a:spcBef>
                <a:spcPts val="0"/>
              </a:spcBef>
              <a:spcAft>
                <a:spcPts val="800"/>
              </a:spcAft>
            </a:pPr>
            <a:r>
              <a:rPr lang="en-US" sz="6400" b="1" kern="100" dirty="0">
                <a:effectLst/>
                <a:latin typeface="Calibri" panose="020F0502020204030204" pitchFamily="34" charset="0"/>
                <a:ea typeface="Calibri" panose="020F0502020204030204" pitchFamily="34" charset="0"/>
                <a:cs typeface="Times New Roman" panose="02020603050405020304" pitchFamily="18" charset="0"/>
              </a:rPr>
              <a:t>Clear dominance of a few airlines hints at potential market concentration.</a:t>
            </a:r>
          </a:p>
          <a:p>
            <a:pPr marL="457200" lvl="1">
              <a:lnSpc>
                <a:spcPct val="107000"/>
              </a:lnSpc>
              <a:spcBef>
                <a:spcPts val="0"/>
              </a:spcBef>
              <a:spcAft>
                <a:spcPts val="800"/>
              </a:spcAft>
            </a:pPr>
            <a:r>
              <a:rPr lang="en-US" sz="6400" b="1" kern="100" dirty="0">
                <a:effectLst/>
                <a:latin typeface="Calibri" panose="020F0502020204030204" pitchFamily="34" charset="0"/>
                <a:ea typeface="Calibri" panose="020F0502020204030204" pitchFamily="34" charset="0"/>
                <a:cs typeface="Times New Roman" panose="02020603050405020304" pitchFamily="18" charset="0"/>
              </a:rPr>
              <a:t>This bar chart offers insights into the varying degrees of flight operations among different airlines, showcasing potential market dominance and disparities in operational scale.</a:t>
            </a:r>
          </a:p>
          <a:p>
            <a:pPr marL="0" marR="0">
              <a:lnSpc>
                <a:spcPct val="107000"/>
              </a:lnSpc>
              <a:spcBef>
                <a:spcPts val="0"/>
              </a:spcBef>
              <a:spcAft>
                <a:spcPts val="800"/>
              </a:spcAft>
            </a:pPr>
            <a:endParaRPr lang="en-US" sz="3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872B7378-1E45-B887-52D2-8DA42A053018}"/>
              </a:ext>
            </a:extLst>
          </p:cNvPr>
          <p:cNvPicPr>
            <a:picLocks noChangeAspect="1"/>
          </p:cNvPicPr>
          <p:nvPr/>
        </p:nvPicPr>
        <p:blipFill>
          <a:blip r:embed="rId2"/>
          <a:stretch>
            <a:fillRect/>
          </a:stretch>
        </p:blipFill>
        <p:spPr>
          <a:xfrm>
            <a:off x="6065520" y="0"/>
            <a:ext cx="5858481" cy="4999153"/>
          </a:xfrm>
          <a:prstGeom prst="rect">
            <a:avLst/>
          </a:prstGeom>
        </p:spPr>
      </p:pic>
    </p:spTree>
    <p:extLst>
      <p:ext uri="{BB962C8B-B14F-4D97-AF65-F5344CB8AC3E}">
        <p14:creationId xmlns:p14="http://schemas.microsoft.com/office/powerpoint/2010/main" val="115588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2C3F-AF40-DC75-5D3A-A1B5AA81C99B}"/>
              </a:ext>
            </a:extLst>
          </p:cNvPr>
          <p:cNvSpPr>
            <a:spLocks noGrp="1"/>
          </p:cNvSpPr>
          <p:nvPr>
            <p:ph type="title"/>
          </p:nvPr>
        </p:nvSpPr>
        <p:spPr>
          <a:xfrm>
            <a:off x="838200" y="365125"/>
            <a:ext cx="10515600" cy="467995"/>
          </a:xfrm>
        </p:spPr>
        <p:txBody>
          <a:bodyPr>
            <a:normAutofit fontScale="90000"/>
          </a:bodyPr>
          <a:lstStyle/>
          <a:p>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Average Ticket Prices by Airline</a:t>
            </a:r>
            <a:br>
              <a:rPr lang="en-US" sz="44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9AF56AD-8148-4B2F-8A0A-AF310B31C680}"/>
              </a:ext>
            </a:extLst>
          </p:cNvPr>
          <p:cNvSpPr>
            <a:spLocks noGrp="1"/>
          </p:cNvSpPr>
          <p:nvPr>
            <p:ph idx="1"/>
          </p:nvPr>
        </p:nvSpPr>
        <p:spPr>
          <a:xfrm>
            <a:off x="574041" y="599122"/>
            <a:ext cx="5389880" cy="5997621"/>
          </a:xfrm>
        </p:spPr>
        <p:txBody>
          <a:bodyPr>
            <a:noAutofit/>
          </a:bodyPr>
          <a:lstStyle/>
          <a:p>
            <a:pPr marL="0" marR="0">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Bar Chart Overview:</a:t>
            </a:r>
          </a:p>
          <a:p>
            <a:pPr marL="457200" lvl="1">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Displays average ticket prices for various airlines.</a:t>
            </a:r>
          </a:p>
          <a:p>
            <a:pPr marL="457200" lvl="1">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'X-axis' represents average price, 'Y-axis' lists airlines.</a:t>
            </a:r>
          </a:p>
          <a:p>
            <a:pPr marL="457200" lvl="1">
              <a:lnSpc>
                <a:spcPct val="107000"/>
              </a:lnSpc>
              <a:spcBef>
                <a:spcPts val="0"/>
              </a:spcBef>
              <a:spcAft>
                <a:spcPts val="800"/>
              </a:spcAft>
            </a:pP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Key Insights:</a:t>
            </a:r>
          </a:p>
          <a:p>
            <a:pPr marL="457200" lvl="1">
              <a:lnSpc>
                <a:spcPct val="107000"/>
              </a:lnSpc>
              <a:spcBef>
                <a:spcPts val="0"/>
              </a:spcBef>
              <a:spcAft>
                <a:spcPts val="800"/>
              </a:spcAft>
            </a:pPr>
            <a:r>
              <a:rPr lang="en-US" sz="1600" b="1" kern="100" dirty="0" err="1">
                <a:effectLst/>
                <a:latin typeface="Calibri" panose="020F0502020204030204" pitchFamily="34" charset="0"/>
                <a:ea typeface="Calibri" panose="020F0502020204030204" pitchFamily="34" charset="0"/>
                <a:cs typeface="Times New Roman" panose="02020603050405020304" pitchFamily="18" charset="0"/>
              </a:rPr>
              <a:t>StarAir</a:t>
            </a: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 Highest average ticket price among listed airlines.</a:t>
            </a:r>
          </a:p>
          <a:p>
            <a:pPr marL="457200" lvl="1">
              <a:lnSpc>
                <a:spcPct val="107000"/>
              </a:lnSpc>
              <a:spcBef>
                <a:spcPts val="0"/>
              </a:spcBef>
              <a:spcAft>
                <a:spcPts val="800"/>
              </a:spcAft>
            </a:pPr>
            <a:r>
              <a:rPr lang="en-US" sz="1600" b="1" kern="100" dirty="0" err="1">
                <a:effectLst/>
                <a:latin typeface="Calibri" panose="020F0502020204030204" pitchFamily="34" charset="0"/>
                <a:ea typeface="Calibri" panose="020F0502020204030204" pitchFamily="34" charset="0"/>
                <a:cs typeface="Times New Roman" panose="02020603050405020304" pitchFamily="18" charset="0"/>
              </a:rPr>
              <a:t>Trujet</a:t>
            </a: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 Positioned with the lowest average price, potentially a budget airline.</a:t>
            </a:r>
          </a:p>
          <a:p>
            <a:pPr marL="457200" lvl="1">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Price Range Variation: Indicates diverse market positioning from premium to budget options.</a:t>
            </a:r>
          </a:p>
          <a:p>
            <a:pPr marL="457200" lvl="1">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Vistara: Premium services reflected in a higher average price.</a:t>
            </a:r>
          </a:p>
          <a:p>
            <a:pPr marL="457200" lvl="1">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Indigo &amp; GO FIRST: Mid-range prices suggest competitive pricing strategies.</a:t>
            </a:r>
          </a:p>
          <a:p>
            <a:pPr marL="457200" lvl="1">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This analysis highlights the diverse market positions of airlines based on their average ticket prices, from budget-focused to premium service offerings.</a:t>
            </a:r>
            <a:endParaRPr lang="en-US" sz="1600" b="1" dirty="0"/>
          </a:p>
        </p:txBody>
      </p:sp>
      <p:pic>
        <p:nvPicPr>
          <p:cNvPr id="5" name="Picture 4" descr="A graph of different colored rectangular bars&#10;&#10;Description automatically generated">
            <a:extLst>
              <a:ext uri="{FF2B5EF4-FFF2-40B4-BE49-F238E27FC236}">
                <a16:creationId xmlns:a16="http://schemas.microsoft.com/office/drawing/2014/main" id="{15987815-9085-C0A4-79C0-B561D722D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080" y="1856222"/>
            <a:ext cx="5963920" cy="5001778"/>
          </a:xfrm>
          <a:prstGeom prst="rect">
            <a:avLst/>
          </a:prstGeom>
        </p:spPr>
      </p:pic>
    </p:spTree>
    <p:extLst>
      <p:ext uri="{BB962C8B-B14F-4D97-AF65-F5344CB8AC3E}">
        <p14:creationId xmlns:p14="http://schemas.microsoft.com/office/powerpoint/2010/main" val="14045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7F1B-9A09-F676-106E-368FAFDACF0B}"/>
              </a:ext>
            </a:extLst>
          </p:cNvPr>
          <p:cNvSpPr>
            <a:spLocks noGrp="1"/>
          </p:cNvSpPr>
          <p:nvPr>
            <p:ph type="title"/>
          </p:nvPr>
        </p:nvSpPr>
        <p:spPr>
          <a:xfrm>
            <a:off x="838200" y="365125"/>
            <a:ext cx="10515600" cy="549275"/>
          </a:xfrm>
        </p:spPr>
        <p:txBody>
          <a:bodyPr>
            <a:normAutofit/>
          </a:bodyPr>
          <a:lstStyle/>
          <a:p>
            <a:pPr marL="0" marR="0">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Correlation Analysis - Flight Number vs. Price</a:t>
            </a:r>
          </a:p>
        </p:txBody>
      </p:sp>
      <p:sp>
        <p:nvSpPr>
          <p:cNvPr id="3" name="Content Placeholder 2">
            <a:extLst>
              <a:ext uri="{FF2B5EF4-FFF2-40B4-BE49-F238E27FC236}">
                <a16:creationId xmlns:a16="http://schemas.microsoft.com/office/drawing/2014/main" id="{60A4A94A-3694-6897-92AC-4EF3A58D63BB}"/>
              </a:ext>
            </a:extLst>
          </p:cNvPr>
          <p:cNvSpPr>
            <a:spLocks noGrp="1"/>
          </p:cNvSpPr>
          <p:nvPr>
            <p:ph idx="1"/>
          </p:nvPr>
        </p:nvSpPr>
        <p:spPr>
          <a:xfrm>
            <a:off x="838200" y="914400"/>
            <a:ext cx="5341613" cy="5943599"/>
          </a:xfrm>
        </p:spPr>
        <p:txBody>
          <a:bodyPr>
            <a:noAutofit/>
          </a:bodyPr>
          <a:lstStyle/>
          <a:p>
            <a:pPr marL="0" marR="0">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Matrix Description:</a:t>
            </a:r>
          </a:p>
          <a:p>
            <a:pPr marL="457200" lvl="1">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Visualizes Pearson correlation coefficients between numerical variables.</a:t>
            </a:r>
          </a:p>
          <a:p>
            <a:pPr marL="457200" lvl="1">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Analyzed variables: Flight number (</a:t>
            </a:r>
            <a:r>
              <a:rPr lang="en-US" sz="1600" b="1" kern="100" dirty="0" err="1">
                <a:effectLst/>
                <a:latin typeface="Calibri" panose="020F0502020204030204" pitchFamily="34" charset="0"/>
                <a:ea typeface="Calibri" panose="020F0502020204030204" pitchFamily="34" charset="0"/>
                <a:cs typeface="Times New Roman" panose="02020603050405020304" pitchFamily="18" charset="0"/>
              </a:rPr>
              <a:t>num_code</a:t>
            </a: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 and flight price.</a:t>
            </a:r>
          </a:p>
          <a:p>
            <a:pPr marL="457200" lvl="1">
              <a:lnSpc>
                <a:spcPct val="107000"/>
              </a:lnSpc>
              <a:spcBef>
                <a:spcPts val="0"/>
              </a:spcBef>
              <a:spcAft>
                <a:spcPts val="800"/>
              </a:spcAft>
            </a:pP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Key Findings:</a:t>
            </a:r>
          </a:p>
          <a:p>
            <a:pPr marL="457200" lvl="1">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Weak Negative Correlation: Flight number and price exhibit a correlation coefficient of -0.09.</a:t>
            </a:r>
          </a:p>
          <a:p>
            <a:pPr marL="457200" lvl="1">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Limited Predictive Power: Indicates no strong linear relationship; flight number isn't a reliable price predictor.</a:t>
            </a:r>
          </a:p>
          <a:p>
            <a:pPr marL="457200" lvl="1">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Near-Zero Correlation: The coefficient close to 0 suggests almost no correlation.</a:t>
            </a:r>
          </a:p>
          <a:p>
            <a:pPr marL="457200" lvl="1">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Self-Correlations: Diagonal values at 1.00 indicate perfect correlations with themselves.</a:t>
            </a:r>
          </a:p>
          <a:p>
            <a:pPr marL="457200" lvl="1">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The analysis reveals a weak negative correlation between flight number and price, implying minimal predictive value of flight number on pricing.</a:t>
            </a:r>
            <a:endParaRPr lang="en-US" sz="1600" dirty="0"/>
          </a:p>
        </p:txBody>
      </p:sp>
      <p:pic>
        <p:nvPicPr>
          <p:cNvPr id="5" name="Picture 4" descr="A screenshot of a graph&#10;&#10;Description automatically generated">
            <a:extLst>
              <a:ext uri="{FF2B5EF4-FFF2-40B4-BE49-F238E27FC236}">
                <a16:creationId xmlns:a16="http://schemas.microsoft.com/office/drawing/2014/main" id="{06CCB02E-7DB8-DBF6-89EB-82C30352E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9813" y="1986280"/>
            <a:ext cx="5935987" cy="4235710"/>
          </a:xfrm>
          <a:prstGeom prst="rect">
            <a:avLst/>
          </a:prstGeom>
        </p:spPr>
      </p:pic>
    </p:spTree>
    <p:extLst>
      <p:ext uri="{BB962C8B-B14F-4D97-AF65-F5344CB8AC3E}">
        <p14:creationId xmlns:p14="http://schemas.microsoft.com/office/powerpoint/2010/main" val="152551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ECDA-145E-546A-17C0-22CCF3DC179D}"/>
              </a:ext>
            </a:extLst>
          </p:cNvPr>
          <p:cNvSpPr>
            <a:spLocks noGrp="1"/>
          </p:cNvSpPr>
          <p:nvPr>
            <p:ph type="title"/>
          </p:nvPr>
        </p:nvSpPr>
        <p:spPr>
          <a:xfrm>
            <a:off x="838200" y="365125"/>
            <a:ext cx="10515600" cy="538389"/>
          </a:xfrm>
        </p:spPr>
        <p:txBody>
          <a:bodyPr>
            <a:normAutofit fontScale="90000"/>
          </a:bodyPr>
          <a:lstStyle/>
          <a:p>
            <a:r>
              <a:rPr lang="en-US" sz="2400" b="1" dirty="0"/>
              <a:t> </a:t>
            </a:r>
            <a:r>
              <a:rPr lang="en-US" sz="2700" b="1" dirty="0">
                <a:latin typeface="+mn-lt"/>
              </a:rPr>
              <a:t>Average Flight Price Trend Analysis</a:t>
            </a:r>
            <a:br>
              <a:rPr lang="en-US" dirty="0"/>
            </a:br>
            <a:endParaRPr lang="en-US" dirty="0"/>
          </a:p>
        </p:txBody>
      </p:sp>
      <p:sp>
        <p:nvSpPr>
          <p:cNvPr id="3" name="Content Placeholder 2">
            <a:extLst>
              <a:ext uri="{FF2B5EF4-FFF2-40B4-BE49-F238E27FC236}">
                <a16:creationId xmlns:a16="http://schemas.microsoft.com/office/drawing/2014/main" id="{3536F8E1-8DE2-F423-75B1-9BB2692E5C1C}"/>
              </a:ext>
            </a:extLst>
          </p:cNvPr>
          <p:cNvSpPr>
            <a:spLocks noGrp="1"/>
          </p:cNvSpPr>
          <p:nvPr>
            <p:ph idx="1"/>
          </p:nvPr>
        </p:nvSpPr>
        <p:spPr>
          <a:xfrm>
            <a:off x="609600" y="533401"/>
            <a:ext cx="6019800" cy="6324600"/>
          </a:xfrm>
        </p:spPr>
        <p:txBody>
          <a:bodyPr>
            <a:normAutofit fontScale="62500" lnSpcReduction="20000"/>
          </a:bodyPr>
          <a:lstStyle/>
          <a:p>
            <a:endParaRPr lang="en-US" dirty="0"/>
          </a:p>
          <a:p>
            <a:r>
              <a:rPr lang="en-US" b="1" dirty="0"/>
              <a:t>Graph Overview:</a:t>
            </a:r>
          </a:p>
          <a:p>
            <a:pPr lvl="1"/>
            <a:r>
              <a:rPr lang="en-US" b="1" dirty="0"/>
              <a:t>Illustrates the average flight prices across February and March 2022.</a:t>
            </a:r>
          </a:p>
          <a:p>
            <a:pPr lvl="1"/>
            <a:r>
              <a:rPr lang="en-US" b="1" dirty="0"/>
              <a:t>'Y-axis': Represents average price; 'X-axis': Time split by month.</a:t>
            </a:r>
          </a:p>
          <a:p>
            <a:pPr lvl="1"/>
            <a:endParaRPr lang="en-US" b="1" dirty="0"/>
          </a:p>
          <a:p>
            <a:r>
              <a:rPr lang="en-US" b="1" dirty="0"/>
              <a:t>Key Observations:</a:t>
            </a:r>
          </a:p>
          <a:p>
            <a:pPr lvl="1"/>
            <a:r>
              <a:rPr lang="en-US" b="1" dirty="0"/>
              <a:t>Clear Downward Trend: Average prices notably decrease from February to March 2022.</a:t>
            </a:r>
          </a:p>
          <a:p>
            <a:pPr lvl="1"/>
            <a:r>
              <a:rPr lang="en-US" b="1" dirty="0"/>
              <a:t>Starting High in February: Prices begin at the peak and consistently decline into March.</a:t>
            </a:r>
          </a:p>
          <a:p>
            <a:pPr lvl="1"/>
            <a:r>
              <a:rPr lang="en-US" b="1" dirty="0"/>
              <a:t>Possible Seasonal Influence: Higher prices in February, lower in March, or reflecting demand-supply dynamics.</a:t>
            </a:r>
          </a:p>
          <a:p>
            <a:pPr lvl="1"/>
            <a:r>
              <a:rPr lang="en-US" b="1" dirty="0"/>
              <a:t>Significant Price Drop: Steep trend line indicates a substantial one-month price reduction.</a:t>
            </a:r>
          </a:p>
          <a:p>
            <a:pPr lvl="1"/>
            <a:r>
              <a:rPr lang="en-US" b="1" dirty="0"/>
              <a:t>Potential Influencing Factors: Market promotions, increased competition, or other dynamic market effects impacting prices.</a:t>
            </a:r>
          </a:p>
          <a:p>
            <a:pPr lvl="1"/>
            <a:r>
              <a:rPr lang="en-US" b="1" dirty="0"/>
              <a:t>These insights from the graph highlight a noticeable price trend shift from February to March, potentially influenced by seasonal variations or market dynamics.</a:t>
            </a:r>
          </a:p>
          <a:p>
            <a:endParaRPr lang="en-US" b="1" dirty="0"/>
          </a:p>
          <a:p>
            <a:r>
              <a:rPr lang="en-US" b="1" dirty="0"/>
              <a:t>This slide encapsulates the main observations from the average flight price trend graph, enabling a clear understanding of the price trend's dynamics within the given timeframe.</a:t>
            </a:r>
          </a:p>
        </p:txBody>
      </p:sp>
      <p:pic>
        <p:nvPicPr>
          <p:cNvPr id="5" name="Picture 4" descr="A graph with a blue line&#10;&#10;Description automatically generated">
            <a:extLst>
              <a:ext uri="{FF2B5EF4-FFF2-40B4-BE49-F238E27FC236}">
                <a16:creationId xmlns:a16="http://schemas.microsoft.com/office/drawing/2014/main" id="{9F31E4A6-23D6-038C-D7BE-7A669E6EB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021" y="2280407"/>
            <a:ext cx="5458979" cy="4288545"/>
          </a:xfrm>
          <a:prstGeom prst="rect">
            <a:avLst/>
          </a:prstGeom>
        </p:spPr>
      </p:pic>
    </p:spTree>
    <p:extLst>
      <p:ext uri="{BB962C8B-B14F-4D97-AF65-F5344CB8AC3E}">
        <p14:creationId xmlns:p14="http://schemas.microsoft.com/office/powerpoint/2010/main" val="263878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551D-2F60-2963-33C0-A36CDAC35094}"/>
              </a:ext>
            </a:extLst>
          </p:cNvPr>
          <p:cNvSpPr>
            <a:spLocks noGrp="1"/>
          </p:cNvSpPr>
          <p:nvPr>
            <p:ph type="title"/>
          </p:nvPr>
        </p:nvSpPr>
        <p:spPr/>
        <p:txBody>
          <a:bodyPr>
            <a:normAutofit/>
          </a:bodyPr>
          <a:lstStyle/>
          <a:p>
            <a:r>
              <a:rPr lang="en-US" sz="2600" b="1" dirty="0">
                <a:effectLst/>
                <a:latin typeface="Calibri" panose="020F0502020204030204" pitchFamily="34" charset="0"/>
                <a:ea typeface="Calibri" panose="020F0502020204030204" pitchFamily="34" charset="0"/>
                <a:cs typeface="Times New Roman" panose="02020603050405020304" pitchFamily="18" charset="0"/>
              </a:rPr>
              <a:t>Model Training and Evaluation in Flight Price Prediction</a:t>
            </a:r>
            <a:endParaRPr lang="en-US" sz="2600" b="1" dirty="0"/>
          </a:p>
        </p:txBody>
      </p:sp>
      <p:sp>
        <p:nvSpPr>
          <p:cNvPr id="3" name="Content Placeholder 2">
            <a:extLst>
              <a:ext uri="{FF2B5EF4-FFF2-40B4-BE49-F238E27FC236}">
                <a16:creationId xmlns:a16="http://schemas.microsoft.com/office/drawing/2014/main" id="{E8A710F0-8960-4831-C292-A9C5E7D84766}"/>
              </a:ext>
            </a:extLst>
          </p:cNvPr>
          <p:cNvSpPr>
            <a:spLocks noGrp="1"/>
          </p:cNvSpPr>
          <p:nvPr>
            <p:ph idx="1"/>
          </p:nvPr>
        </p:nvSpPr>
        <p:spPr>
          <a:xfrm>
            <a:off x="838200" y="1317171"/>
            <a:ext cx="11262360" cy="5355772"/>
          </a:xfrm>
        </p:spPr>
        <p:txBody>
          <a:bodyPr>
            <a:noAutofit/>
          </a:bodyPr>
          <a:lstStyle/>
          <a:p>
            <a:pPr marL="0" indent="0">
              <a:buNone/>
            </a:pPr>
            <a:endParaRPr lang="en-US" sz="1800" b="1" dirty="0"/>
          </a:p>
          <a:p>
            <a:r>
              <a:rPr lang="en-US" sz="1800" b="1" dirty="0"/>
              <a:t>Data Preparation and Model Training and Evaluation:</a:t>
            </a:r>
          </a:p>
          <a:p>
            <a:pPr lvl="1"/>
            <a:r>
              <a:rPr lang="en-US" sz="1400" b="1" dirty="0"/>
              <a:t>Applied label encoding to convert categorical features into a machine-readable format.</a:t>
            </a:r>
          </a:p>
          <a:p>
            <a:pPr lvl="1"/>
            <a:r>
              <a:rPr lang="en-US" sz="1400" b="1" dirty="0"/>
              <a:t>Merged encoded categorical data with numerical features to prepare for modeling.</a:t>
            </a:r>
          </a:p>
          <a:p>
            <a:pPr lvl="1"/>
            <a:r>
              <a:rPr lang="en-US" sz="1400" b="1" dirty="0"/>
              <a:t>Split the dataset into 80% training and 20% test sets for model evaluation.</a:t>
            </a:r>
          </a:p>
          <a:p>
            <a:pPr lvl="1"/>
            <a:r>
              <a:rPr lang="en-US" sz="1400" b="1" dirty="0"/>
              <a:t>Utilized Linear Regression to predict flight prices based on the features.</a:t>
            </a:r>
          </a:p>
          <a:p>
            <a:endParaRPr lang="en-US" sz="1800" b="1" dirty="0"/>
          </a:p>
          <a:p>
            <a:r>
              <a:rPr lang="en-US" sz="1800" b="1" dirty="0"/>
              <a:t>Model Performance:</a:t>
            </a:r>
          </a:p>
          <a:p>
            <a:pPr lvl="1"/>
            <a:r>
              <a:rPr lang="en-US" sz="1400" b="1" dirty="0"/>
              <a:t>Key Result: Linear Regression resulted in an MSE of 12,235,516.835.</a:t>
            </a:r>
          </a:p>
          <a:p>
            <a:pPr lvl="1"/>
            <a:r>
              <a:rPr lang="en-US" sz="1400" b="1" dirty="0"/>
              <a:t>Indicates the average squared difference between actual and predicted prices.</a:t>
            </a:r>
          </a:p>
          <a:p>
            <a:pPr lvl="1"/>
            <a:endParaRPr lang="en-US" sz="1400" b="1" dirty="0"/>
          </a:p>
          <a:p>
            <a:r>
              <a:rPr lang="en-US" sz="1800" b="1" dirty="0"/>
              <a:t>Conclusion and Future Steps:</a:t>
            </a:r>
          </a:p>
          <a:p>
            <a:pPr lvl="1"/>
            <a:r>
              <a:rPr lang="en-US" sz="1400" b="1" dirty="0"/>
              <a:t>Interpretation: High MSE suggests potential limitations in capturing data complexity.</a:t>
            </a:r>
          </a:p>
          <a:p>
            <a:pPr lvl="1"/>
            <a:r>
              <a:rPr lang="en-US" sz="1400" b="1" dirty="0"/>
              <a:t>Considerations: Explore complex models, feature selection, and hyperparameter tuning for improvement.</a:t>
            </a:r>
          </a:p>
          <a:p>
            <a:r>
              <a:rPr lang="en-US" sz="1800" b="1" dirty="0"/>
              <a:t>Visual Aid:</a:t>
            </a:r>
          </a:p>
          <a:p>
            <a:pPr lvl="1"/>
            <a:r>
              <a:rPr lang="en-US" sz="1400" b="1" dirty="0"/>
              <a:t>Linear Regression MSE: 12235516.83501142</a:t>
            </a:r>
          </a:p>
        </p:txBody>
      </p:sp>
    </p:spTree>
    <p:extLst>
      <p:ext uri="{BB962C8B-B14F-4D97-AF65-F5344CB8AC3E}">
        <p14:creationId xmlns:p14="http://schemas.microsoft.com/office/powerpoint/2010/main" val="504557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1657</Words>
  <Application>Microsoft Office PowerPoint</Application>
  <PresentationFormat>Widescreen</PresentationFormat>
  <Paragraphs>158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Symbol</vt:lpstr>
      <vt:lpstr>Office Theme</vt:lpstr>
      <vt:lpstr>PYTHON PTOJECT</vt:lpstr>
      <vt:lpstr>Introduction to Dataset</vt:lpstr>
      <vt:lpstr>EDA METHODOLOGY (exploratory Data Analysis approach)</vt:lpstr>
      <vt:lpstr>Distribution of Flight Number</vt:lpstr>
      <vt:lpstr> Airlines' Flight Operations</vt:lpstr>
      <vt:lpstr>Average Ticket Prices by Airline </vt:lpstr>
      <vt:lpstr>Correlation Analysis - Flight Number vs. Price</vt:lpstr>
      <vt:lpstr> Average Flight Price Trend Analysis </vt:lpstr>
      <vt:lpstr>Model Training and Evaluation in Flight Price Prediction</vt:lpstr>
      <vt:lpstr>Decision Tree Regressor for Flight Price Prediction</vt:lpstr>
      <vt:lpstr>Random Forest Regressor for Enhanced Flight Price Prediction</vt:lpstr>
      <vt:lpstr>Logistic Regression for Flight Price Classification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PTOJECT</dc:title>
  <dc:creator>manikumarreddy gajjela</dc:creator>
  <cp:lastModifiedBy>manikumarreddy gajjela</cp:lastModifiedBy>
  <cp:revision>2</cp:revision>
  <dcterms:created xsi:type="dcterms:W3CDTF">2023-12-12T14:58:35Z</dcterms:created>
  <dcterms:modified xsi:type="dcterms:W3CDTF">2023-12-13T02:17:40Z</dcterms:modified>
</cp:coreProperties>
</file>